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7" r:id="rId18"/>
    <p:sldId id="334" r:id="rId19"/>
    <p:sldId id="272" r:id="rId20"/>
    <p:sldId id="260" r:id="rId21"/>
    <p:sldId id="291" r:id="rId22"/>
    <p:sldId id="293" r:id="rId23"/>
    <p:sldId id="261" r:id="rId24"/>
    <p:sldId id="323" r:id="rId25"/>
    <p:sldId id="348" r:id="rId26"/>
    <p:sldId id="299" r:id="rId27"/>
    <p:sldId id="262" r:id="rId28"/>
    <p:sldId id="301" r:id="rId29"/>
    <p:sldId id="263" r:id="rId30"/>
    <p:sldId id="303" r:id="rId31"/>
    <p:sldId id="264" r:id="rId32"/>
    <p:sldId id="337" r:id="rId33"/>
    <p:sldId id="273" r:id="rId34"/>
    <p:sldId id="325" r:id="rId35"/>
    <p:sldId id="349" r:id="rId36"/>
    <p:sldId id="312" r:id="rId37"/>
    <p:sldId id="313" r:id="rId38"/>
    <p:sldId id="265" r:id="rId39"/>
    <p:sldId id="328" r:id="rId40"/>
    <p:sldId id="316" r:id="rId41"/>
    <p:sldId id="305" r:id="rId42"/>
    <p:sldId id="329" r:id="rId43"/>
    <p:sldId id="266" r:id="rId44"/>
    <p:sldId id="307" r:id="rId45"/>
    <p:sldId id="326" r:id="rId46"/>
    <p:sldId id="338" r:id="rId47"/>
    <p:sldId id="339" r:id="rId48"/>
    <p:sldId id="340" r:id="rId49"/>
    <p:sldId id="341" r:id="rId50"/>
    <p:sldId id="350" r:id="rId51"/>
    <p:sldId id="343" r:id="rId52"/>
    <p:sldId id="344" r:id="rId53"/>
    <p:sldId id="345" r:id="rId54"/>
    <p:sldId id="335" r:id="rId55"/>
    <p:sldId id="336" r:id="rId56"/>
    <p:sldId id="280" r:id="rId57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57200" y="256035"/>
            <a:ext cx="8218749" cy="1163191"/>
            <a:chOff x="457200" y="256035"/>
            <a:chExt cx="8218749" cy="116319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696" y="256035"/>
              <a:ext cx="959253" cy="115200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 flipV="1">
              <a:off x="457200" y="1417638"/>
              <a:ext cx="8217026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</a:t>
            </a:r>
            <a:r>
              <a:rPr lang="en-GB" dirty="0">
                <a:solidFill>
                  <a:srgbClr val="FF0000"/>
                </a:solidFill>
              </a:rPr>
              <a:t>when the requirements are well-understood </a:t>
            </a:r>
            <a:r>
              <a:rPr lang="en-GB" dirty="0"/>
              <a:t>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</a:t>
            </a:r>
            <a:r>
              <a:rPr lang="en-GB" dirty="0">
                <a:solidFill>
                  <a:srgbClr val="FF0000"/>
                </a:solidFill>
              </a:rPr>
              <a:t>for large systems engineering projects</a:t>
            </a:r>
            <a:r>
              <a:rPr lang="en-GB" dirty="0"/>
              <a:t>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>
                <a:solidFill>
                  <a:srgbClr val="FF0000"/>
                </a:solidFill>
              </a:rPr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>
                <a:solidFill>
                  <a:srgbClr val="FF0000"/>
                </a:solidFill>
              </a:rPr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process is not visible.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>
                <a:solidFill>
                  <a:srgbClr val="FF0000"/>
                </a:solidFill>
              </a:rPr>
              <a:t>System structure tends to degrade as new increments are added</a:t>
            </a:r>
            <a:r>
              <a:rPr lang="en-GB" i="1" dirty="0">
                <a:solidFill>
                  <a:srgbClr val="FF0000"/>
                </a:solidFill>
              </a:rPr>
              <a:t>. 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Unless time and money is spent on refactoring to improve the software, regular change tends to corrupt its structure. </a:t>
            </a:r>
            <a:r>
              <a:rPr lang="en-GB" dirty="0"/>
              <a:t>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Based on software reuse </a:t>
            </a:r>
            <a:r>
              <a:rPr lang="en-GB" dirty="0"/>
              <a:t>where systems are integrated from existing components or application systems (sometimes called COTS -Commercial-off-the-shelf) systems).</a:t>
            </a:r>
          </a:p>
          <a:p>
            <a:r>
              <a:rPr lang="en-GB" dirty="0"/>
              <a:t>Reuse is now the standard approach for building many types of business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Stand-alone application systems </a:t>
            </a:r>
            <a:r>
              <a:rPr lang="en-GB" dirty="0"/>
              <a:t>(sometimes called COTS) that are configured for use in a particular environment.</a:t>
            </a:r>
          </a:p>
          <a:p>
            <a:r>
              <a:rPr lang="en-GB" dirty="0">
                <a:solidFill>
                  <a:srgbClr val="FF0000"/>
                </a:solidFill>
              </a:rPr>
              <a:t>Collections of objects </a:t>
            </a:r>
            <a:r>
              <a:rPr lang="en-GB" dirty="0"/>
              <a:t>that are developed as a package to be integrated with a component framework such as .NET.</a:t>
            </a:r>
          </a:p>
          <a:p>
            <a:r>
              <a:rPr lang="en-GB" dirty="0">
                <a:solidFill>
                  <a:srgbClr val="FF0000"/>
                </a:solidFill>
              </a:rPr>
              <a:t>Web services </a:t>
            </a:r>
            <a:r>
              <a:rPr lang="en-GB" dirty="0"/>
              <a:t>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Reduced costs and risks as less software is developed from scratch</a:t>
            </a:r>
          </a:p>
          <a:p>
            <a:r>
              <a:rPr lang="en-US" dirty="0">
                <a:solidFill>
                  <a:srgbClr val="FF0000"/>
                </a:solidFill>
              </a:rPr>
              <a:t>Faster delivery and deployment of system</a:t>
            </a:r>
          </a:p>
          <a:p>
            <a:r>
              <a:rPr lang="en-US" dirty="0">
                <a:solidFill>
                  <a:srgbClr val="FF0000"/>
                </a:solidFill>
              </a:rPr>
              <a:t>But requirements compromises are inevitable so system may not meet real needs of users</a:t>
            </a:r>
          </a:p>
          <a:p>
            <a:r>
              <a:rPr lang="en-US" dirty="0">
                <a:solidFill>
                  <a:srgbClr val="FF0000"/>
                </a:solidFill>
              </a:rPr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Real software processes are inter-leaved sequences </a:t>
            </a:r>
            <a:r>
              <a:rPr lang="en-GB" dirty="0"/>
              <a:t>of technical, collaborative and managerial activities with the overall goal of specifying, designing, implementing and testing a software system. </a:t>
            </a:r>
          </a:p>
          <a:p>
            <a:r>
              <a:rPr lang="en-GB" dirty="0">
                <a:solidFill>
                  <a:schemeClr val="tx1"/>
                </a:solidFill>
              </a:rPr>
              <a:t>The four basic process activities of </a:t>
            </a:r>
            <a:r>
              <a:rPr lang="en-GB" dirty="0">
                <a:solidFill>
                  <a:srgbClr val="FF0000"/>
                </a:solidFill>
              </a:rPr>
              <a:t>specification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development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validation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>
                <a:solidFill>
                  <a:schemeClr val="tx1"/>
                </a:solidFill>
              </a:rPr>
              <a:t> are organized differently in different development processes. </a:t>
            </a:r>
          </a:p>
          <a:p>
            <a:r>
              <a:rPr lang="en-GB" dirty="0">
                <a:solidFill>
                  <a:srgbClr val="FF0000"/>
                </a:solidFill>
              </a:rPr>
              <a:t>For example, in the waterfall model, they are organized in sequence, whereas in incremental development they are interleaved.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</a:t>
            </a:r>
            <a:r>
              <a:rPr lang="en-GB" dirty="0">
                <a:solidFill>
                  <a:srgbClr val="FF0000"/>
                </a:solidFill>
              </a:rPr>
              <a:t>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Requirements specification</a:t>
            </a:r>
            <a:r>
              <a:rPr lang="en-GB" dirty="0"/>
              <a:t>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process of converting the 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FF0000"/>
                </a:solidFill>
              </a:rPr>
              <a:t>Architectural design</a:t>
            </a:r>
            <a:r>
              <a:rPr lang="en-GB" i="1" dirty="0"/>
              <a:t>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>
                <a:solidFill>
                  <a:srgbClr val="FF0000"/>
                </a:solidFill>
              </a:rPr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>
                <a:solidFill>
                  <a:srgbClr val="FF0000"/>
                </a:solidFill>
              </a:rPr>
              <a:t>Interface design,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where you define the interfaces between system components. </a:t>
            </a:r>
          </a:p>
          <a:p>
            <a:r>
              <a:rPr lang="en-GB" i="1" dirty="0">
                <a:solidFill>
                  <a:srgbClr val="FF0000"/>
                </a:solidFill>
              </a:rPr>
              <a:t>Component selection and design</a:t>
            </a:r>
            <a:r>
              <a:rPr lang="en-GB" i="1" dirty="0"/>
              <a:t>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>
                <a:solidFill>
                  <a:srgbClr val="FF0000"/>
                </a:solidFill>
              </a:rPr>
              <a:t>Programming is an individual activity with no standard process. HOW?!!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>
                <a:solidFill>
                  <a:srgbClr val="FF0000"/>
                </a:solidFill>
              </a:rPr>
              <a:t>Involves checking and review processes and system testing.</a:t>
            </a:r>
          </a:p>
          <a:p>
            <a:r>
              <a:rPr lang="en-GB" dirty="0">
                <a:solidFill>
                  <a:srgbClr val="FF0000"/>
                </a:solidFill>
              </a:rPr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>
                <a:solidFill>
                  <a:srgbClr val="FF0000"/>
                </a:solidFill>
              </a:rPr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>
                <a:solidFill>
                  <a:srgbClr val="FF0000"/>
                </a:solidFill>
              </a:rPr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Specification</a:t>
            </a:r>
            <a:r>
              <a:rPr lang="en-GB" dirty="0"/>
              <a:t> – defining what the system should do;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Validation</a:t>
            </a:r>
            <a:r>
              <a:rPr lang="en-GB" dirty="0"/>
              <a:t> – checking that it does what the customer wants;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>
                <a:solidFill>
                  <a:srgbClr val="FF0000"/>
                </a:solidFill>
              </a:rPr>
              <a:t>A software process model is an abstract representation of a process</a:t>
            </a:r>
            <a:r>
              <a:rPr lang="en-GB" dirty="0"/>
              <a:t>. It presents a description of a process from some particular perspective.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Software is inherently flexible and can change.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As requirements change through changing business circumstances, the software that supports the business must also evolve and change.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Change is inevitable in all large software projects.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Business changes lead to new and changed system requirements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>
                <a:solidFill>
                  <a:srgbClr val="FF0000"/>
                </a:solidFill>
              </a:rPr>
              <a:t>Change leads to rework so the costs of change include both </a:t>
            </a:r>
            <a:r>
              <a:rPr lang="en-US" b="1" dirty="0">
                <a:solidFill>
                  <a:srgbClr val="FF0000"/>
                </a:solidFill>
              </a:rPr>
              <a:t>rework</a:t>
            </a:r>
            <a:r>
              <a:rPr lang="en-US" dirty="0">
                <a:solidFill>
                  <a:srgbClr val="FF0000"/>
                </a:solidFill>
              </a:rPr>
              <a:t> (e.g. re-</a:t>
            </a:r>
            <a:r>
              <a:rPr lang="en-US" dirty="0" err="1">
                <a:solidFill>
                  <a:srgbClr val="FF0000"/>
                </a:solidFill>
              </a:rPr>
              <a:t>analysing</a:t>
            </a:r>
            <a:r>
              <a:rPr lang="en-US" dirty="0">
                <a:solidFill>
                  <a:srgbClr val="FF0000"/>
                </a:solidFill>
              </a:rPr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Change anticipation, </a:t>
            </a:r>
            <a:r>
              <a:rPr lang="en-GB" dirty="0"/>
              <a:t>where the software process includes activities that can anticipate possible changes </a:t>
            </a:r>
            <a:r>
              <a:rPr lang="en-GB" dirty="0">
                <a:solidFill>
                  <a:srgbClr val="FF0000"/>
                </a:solidFill>
              </a:rPr>
              <a:t>before significant rework is required.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For example, a prototype system may be developed to show some key features of the system to customers. </a:t>
            </a:r>
          </a:p>
          <a:p>
            <a:r>
              <a:rPr lang="en-GB" dirty="0">
                <a:solidFill>
                  <a:srgbClr val="FF0000"/>
                </a:solidFill>
              </a:rPr>
              <a:t>Change tolerance, </a:t>
            </a:r>
            <a:r>
              <a:rPr lang="en-GB" dirty="0"/>
              <a:t>where the process is designed so that changes can be accommodated at relatively low cost.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This normally involves some form of incremental development.</a:t>
            </a:r>
            <a:r>
              <a:rPr lang="en-GB" dirty="0"/>
              <a:t>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System prototyping, </a:t>
            </a:r>
            <a:r>
              <a:rPr lang="en-GB" dirty="0"/>
              <a:t>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>
                <a:solidFill>
                  <a:srgbClr val="FF0000"/>
                </a:solidFill>
              </a:rPr>
              <a:t>Incremental delivery, </a:t>
            </a:r>
            <a:r>
              <a:rPr lang="en-GB" dirty="0"/>
              <a:t>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prototype is an initial version of a system used to demonstrate concepts and try out design options.</a:t>
            </a:r>
          </a:p>
          <a:p>
            <a:r>
              <a:rPr lang="en-US" dirty="0"/>
              <a:t>A prototype can be used in: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requirements engineering process </a:t>
            </a:r>
            <a:r>
              <a:rPr lang="en-US" dirty="0"/>
              <a:t>to help with requirements elicitation and validation;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design processes to </a:t>
            </a:r>
            <a:r>
              <a:rPr lang="en-US" dirty="0"/>
              <a:t>explore options and develop a UI design;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the testing process </a:t>
            </a:r>
            <a:r>
              <a:rPr lang="en-US" dirty="0"/>
              <a:t>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Improved system usability.</a:t>
            </a:r>
          </a:p>
          <a:p>
            <a:r>
              <a:rPr lang="en-US" dirty="0">
                <a:solidFill>
                  <a:srgbClr val="FF0000"/>
                </a:solidFill>
              </a:rPr>
              <a:t>A closer match to users’ real needs.</a:t>
            </a:r>
          </a:p>
          <a:p>
            <a:r>
              <a:rPr lang="en-US" dirty="0">
                <a:solidFill>
                  <a:srgbClr val="FF0000"/>
                </a:solidFill>
              </a:rPr>
              <a:t>Improved design quality.</a:t>
            </a:r>
          </a:p>
          <a:p>
            <a:r>
              <a:rPr lang="en-US" dirty="0">
                <a:solidFill>
                  <a:srgbClr val="FF0000"/>
                </a:solidFill>
              </a:rPr>
              <a:t>Improved maintainability.</a:t>
            </a:r>
          </a:p>
          <a:p>
            <a:r>
              <a:rPr lang="en-US" dirty="0">
                <a:solidFill>
                  <a:srgbClr val="FF0000"/>
                </a:solidFill>
              </a:rPr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Prototype should focus on areas of the product that are not well-understood;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Error checking and recovery may not be included in the prototype;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/>
              <a:t>Process descriptions may also include:</a:t>
            </a:r>
          </a:p>
          <a:p>
            <a:pPr lvl="1"/>
            <a:r>
              <a:rPr lang="en-GB" dirty="0"/>
              <a:t>Products, which are the outcomes of a process activity; </a:t>
            </a:r>
          </a:p>
          <a:p>
            <a:pPr lvl="1"/>
            <a:r>
              <a:rPr lang="en-GB" dirty="0"/>
              <a:t>Roles, which reflect the responsibilities of the people involved in the process;</a:t>
            </a:r>
          </a:p>
          <a:p>
            <a:pPr lvl="1"/>
            <a:r>
              <a:rPr lang="en-GB" dirty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Prototypes should be discarded after development as they are not a good basis for a production system: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It may be impossible to tune the system to meet non-functional requirements;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Prototypes are normally undocumented;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prototype structure is usually degraded through rapid change;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prototype probably will not meet normal organizational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dirty="0">
                <a:solidFill>
                  <a:srgbClr val="FF0000"/>
                </a:solidFill>
              </a:rPr>
              <a:t>User requirements are prioritised and the highest priority requirements are included in early increments.</a:t>
            </a:r>
          </a:p>
          <a:p>
            <a:r>
              <a:rPr lang="en-GB" dirty="0">
                <a:solidFill>
                  <a:srgbClr val="FF0000"/>
                </a:solidFill>
              </a:rPr>
              <a:t>Once the development of an increment is started, the requirements are frozen though requirements for later increments can continue to evolve.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Normal approach used in agile methods;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Deploy an increment for use by end-users;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More realistic evaluation about practical use of software;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Incremental delivery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Customer value can be delivered with each increment so system functionality is available earlier.</a:t>
            </a:r>
          </a:p>
          <a:p>
            <a:r>
              <a:rPr lang="en-GB" dirty="0">
                <a:solidFill>
                  <a:srgbClr val="FF0000"/>
                </a:solidFill>
              </a:rPr>
              <a:t>Early increments act as a prototype to help elicit requirements for later increments.</a:t>
            </a:r>
          </a:p>
          <a:p>
            <a:r>
              <a:rPr lang="en-GB" dirty="0">
                <a:solidFill>
                  <a:srgbClr val="FF0000"/>
                </a:solidFill>
              </a:rPr>
              <a:t>Lower risk of overall project failure.</a:t>
            </a:r>
          </a:p>
          <a:p>
            <a:r>
              <a:rPr lang="en-GB" dirty="0">
                <a:solidFill>
                  <a:srgbClr val="FF0000"/>
                </a:solidFill>
              </a:rPr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>
                <a:solidFill>
                  <a:srgbClr val="FF0000"/>
                </a:solidFill>
              </a:rPr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</a:t>
            </a:r>
            <a:r>
              <a:rPr lang="en-GB" dirty="0">
                <a:solidFill>
                  <a:srgbClr val="FF0000"/>
                </a:solidFill>
              </a:rPr>
              <a:t>this conflicts with the procurement model </a:t>
            </a:r>
            <a:r>
              <a:rPr lang="en-GB" dirty="0"/>
              <a:t>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>
                <a:solidFill>
                  <a:srgbClr val="FF0000"/>
                </a:solidFill>
              </a:rPr>
              <a:t>Process improvement means understanding existing processes and changing these processes to increase product quality and/or reduce costs and development time. 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process maturity approach</a:t>
            </a:r>
            <a:r>
              <a:rPr lang="en-US" dirty="0"/>
              <a:t>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The agile approach, </a:t>
            </a:r>
            <a:r>
              <a:rPr lang="en-US" dirty="0"/>
              <a:t>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Plan-driven processes </a:t>
            </a:r>
            <a:r>
              <a:rPr lang="en-GB" dirty="0"/>
              <a:t>are processes where all of the process activities are planned in advance and progress is measured against this plan. </a:t>
            </a:r>
          </a:p>
          <a:p>
            <a:r>
              <a:rPr lang="en-GB" dirty="0">
                <a:solidFill>
                  <a:srgbClr val="FF0000"/>
                </a:solidFill>
              </a:rPr>
              <a:t>In agile processes, </a:t>
            </a:r>
            <a:r>
              <a:rPr lang="en-GB" dirty="0"/>
              <a:t>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>
                <a:solidFill>
                  <a:srgbClr val="FF0000"/>
                </a:solidFill>
              </a:rPr>
              <a:t>There are no right or wrong software processes.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>
                <a:solidFill>
                  <a:srgbClr val="FF0000"/>
                </a:solidFill>
              </a:rPr>
              <a:t>Process analysis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>
                <a:solidFill>
                  <a:srgbClr val="FF0000"/>
                </a:solidFill>
              </a:rPr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>
                <a:solidFill>
                  <a:srgbClr val="FF0000"/>
                </a:solidFill>
              </a:rPr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>
                <a:solidFill>
                  <a:srgbClr val="FF0000"/>
                </a:solidFill>
              </a:rPr>
              <a:t>Time</a:t>
            </a:r>
            <a:r>
              <a:rPr lang="en-GB" dirty="0"/>
              <a:t> taken for process activities to be </a:t>
            </a:r>
            <a:br>
              <a:rPr lang="en-GB" dirty="0"/>
            </a:br>
            <a:r>
              <a:rPr lang="en-GB" dirty="0"/>
              <a:t>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>
                <a:solidFill>
                  <a:srgbClr val="FF0000"/>
                </a:solidFill>
              </a:rPr>
              <a:t>Resources </a:t>
            </a:r>
            <a:r>
              <a:rPr lang="en-GB" dirty="0"/>
              <a:t>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</a:t>
            </a:r>
            <a:r>
              <a:rPr lang="en-GB" dirty="0">
                <a:solidFill>
                  <a:srgbClr val="FF0000"/>
                </a:solidFill>
              </a:rPr>
              <a:t>occurrences 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>
                <a:solidFill>
                  <a:srgbClr val="FF0000"/>
                </a:solidFill>
              </a:rPr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>
                <a:solidFill>
                  <a:srgbClr val="FF0000"/>
                </a:solidFill>
              </a:rPr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Requirements analysis and definition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System and software design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Implementation and unit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Integration and system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Operation and maintenance</a:t>
            </a:r>
          </a:p>
          <a:p>
            <a:r>
              <a:rPr lang="en-GB" dirty="0"/>
              <a:t>The main drawback of the waterfall model is the </a:t>
            </a:r>
            <a:r>
              <a:rPr lang="en-GB" dirty="0">
                <a:solidFill>
                  <a:srgbClr val="FF0000"/>
                </a:solidFill>
              </a:rPr>
              <a:t>difficulty of accommodating change after the process is underway.</a:t>
            </a:r>
            <a:r>
              <a:rPr lang="en-GB" dirty="0"/>
              <a:t>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9275</TotalTime>
  <Words>2983</Words>
  <Application>Microsoft Office PowerPoint</Application>
  <PresentationFormat>On-screen Show (4:3)</PresentationFormat>
  <Paragraphs>410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Acer</cp:lastModifiedBy>
  <cp:revision>33</cp:revision>
  <dcterms:created xsi:type="dcterms:W3CDTF">2010-01-06T19:57:16Z</dcterms:created>
  <dcterms:modified xsi:type="dcterms:W3CDTF">2021-02-14T09:06:11Z</dcterms:modified>
</cp:coreProperties>
</file>