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6" r:id="rId3"/>
    <p:sldId id="296" r:id="rId4"/>
    <p:sldId id="323" r:id="rId5"/>
    <p:sldId id="258" r:id="rId6"/>
    <p:sldId id="324" r:id="rId7"/>
    <p:sldId id="322" r:id="rId8"/>
    <p:sldId id="268" r:id="rId9"/>
    <p:sldId id="257" r:id="rId10"/>
    <p:sldId id="298" r:id="rId11"/>
    <p:sldId id="320" r:id="rId12"/>
    <p:sldId id="271" r:id="rId13"/>
    <p:sldId id="259" r:id="rId14"/>
    <p:sldId id="260" r:id="rId15"/>
    <p:sldId id="265" r:id="rId16"/>
    <p:sldId id="330" r:id="rId17"/>
    <p:sldId id="276" r:id="rId18"/>
    <p:sldId id="261" r:id="rId19"/>
    <p:sldId id="262" r:id="rId20"/>
    <p:sldId id="278" r:id="rId21"/>
    <p:sldId id="301" r:id="rId22"/>
    <p:sldId id="303" r:id="rId23"/>
    <p:sldId id="279" r:id="rId24"/>
    <p:sldId id="282" r:id="rId25"/>
    <p:sldId id="305" r:id="rId26"/>
    <p:sldId id="263" r:id="rId27"/>
    <p:sldId id="306" r:id="rId28"/>
    <p:sldId id="307" r:id="rId29"/>
    <p:sldId id="283" r:id="rId30"/>
    <p:sldId id="295" r:id="rId31"/>
    <p:sldId id="319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019BD-5A9C-D247-A352-90D6F932FC3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5312-93A2-4C41-AFD8-B93FA8A9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15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4F9F3-EF58-DB4F-B0ED-0B6B850DA2D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926C-2523-DB4E-AA42-7803F6FA2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575804-F645-DB44-9DC0-C97E27A66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57200" y="256035"/>
            <a:ext cx="8218749" cy="1163191"/>
            <a:chOff x="457200" y="256035"/>
            <a:chExt cx="8218749" cy="116319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6696" y="256035"/>
              <a:ext cx="959253" cy="1152000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 userDrawn="1"/>
          </p:nvCxnSpPr>
          <p:spPr>
            <a:xfrm flipV="1">
              <a:off x="457200" y="1417638"/>
              <a:ext cx="8217026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 – Agile Software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 applicability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Product development where a </a:t>
            </a:r>
            <a:r>
              <a:rPr lang="en-GB" dirty="0">
                <a:solidFill>
                  <a:srgbClr val="FF0000"/>
                </a:solidFill>
              </a:rPr>
              <a:t>software company </a:t>
            </a:r>
            <a:r>
              <a:rPr lang="en-GB" dirty="0"/>
              <a:t>is developing a </a:t>
            </a:r>
            <a:r>
              <a:rPr lang="en-GB" dirty="0">
                <a:solidFill>
                  <a:srgbClr val="FF0000"/>
                </a:solidFill>
              </a:rPr>
              <a:t>small or medium-sized product for sale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Virtually all software products and apps are now developed using an agile approach</a:t>
            </a:r>
          </a:p>
          <a:p>
            <a:r>
              <a:rPr lang="en-GB" dirty="0">
                <a:solidFill>
                  <a:srgbClr val="FF0000"/>
                </a:solidFill>
              </a:rPr>
              <a:t>Custom system development </a:t>
            </a:r>
            <a:r>
              <a:rPr lang="en-GB" dirty="0"/>
              <a:t>within an organization, where there is a </a:t>
            </a:r>
            <a:r>
              <a:rPr lang="en-GB" dirty="0">
                <a:solidFill>
                  <a:srgbClr val="FF0000"/>
                </a:solidFill>
              </a:rPr>
              <a:t>clear commitment from the customer </a:t>
            </a:r>
            <a:r>
              <a:rPr lang="en-GB" dirty="0"/>
              <a:t>to become involved in the development process and where there are </a:t>
            </a:r>
            <a:r>
              <a:rPr lang="en-GB" dirty="0">
                <a:solidFill>
                  <a:srgbClr val="FF0000"/>
                </a:solidFill>
              </a:rPr>
              <a:t>few external rules and regulations </a:t>
            </a:r>
            <a:r>
              <a:rPr lang="en-GB" dirty="0"/>
              <a:t>that affect the software.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42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Agile development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3865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Extreme programming</a:t>
            </a:r>
          </a:p>
        </p:txBody>
      </p:sp>
      <p:sp>
        <p:nvSpPr>
          <p:cNvPr id="116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very influential agile method, developed in the late 1990s, that introduced a range of agile development techniques.</a:t>
            </a:r>
          </a:p>
          <a:p>
            <a:pPr>
              <a:lnSpc>
                <a:spcPct val="90000"/>
              </a:lnSpc>
            </a:pPr>
            <a:r>
              <a:rPr lang="en-US" dirty="0"/>
              <a:t>Extreme Programming (XP) takes an ‘extreme’ approach to iterative development.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New versions may be built several times per day;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Increments are delivered to customers every 2 weeks;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All tests must be run for every build and the build is only accepted if tests run successfully.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extreme programming release cycle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" name="Picture 3" descr="3.3-XP-ReleaseCycle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27" y="2372086"/>
            <a:ext cx="6558005" cy="285627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 practices (a)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580272"/>
          <a:ext cx="8325364" cy="4826016"/>
        </p:xfrm>
        <a:graphic>
          <a:graphicData uri="http://schemas.openxmlformats.org/drawingml/2006/table">
            <a:tbl>
              <a:tblPr/>
              <a:tblGrid>
                <a:gridCol w="235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67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Principle or practice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Description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84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Incremental planning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Requirements are recorded on story cards and the stories to be included in a release are determined by the time available and their relative priority. The developers break these stories into development ‘Tasks’. See Figures 3.5 and 3.6.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45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Small releases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The minimal useful set of functionality that provides business value is developed first. Releases of the system are frequent and incrementally add functionality to the first release.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676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Simple design 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Enough design is carried out to meet the current requirements and no more.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Test-first development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An automated unit test framework is used to write tests for a new piece of functionality before that functionality itself is implemented.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Refactoring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All developers are expected to refactor the code continuously as soon as possible code improvements are found. This keeps the code simple and maintainable.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 practices (</a:t>
            </a:r>
            <a:r>
              <a:rPr lang="en-US" dirty="0" err="1"/>
              <a:t>b</a:t>
            </a:r>
            <a:r>
              <a:rPr lang="en-US" dirty="0"/>
              <a:t>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536485"/>
              </p:ext>
            </p:extLst>
          </p:nvPr>
        </p:nvGraphicFramePr>
        <p:xfrm>
          <a:off x="457199" y="1990725"/>
          <a:ext cx="8217271" cy="44135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8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1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1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0" dirty="0">
                          <a:latin typeface="Arial"/>
                          <a:cs typeface="Arial"/>
                        </a:rPr>
                        <a:t>Pair programming</a:t>
                      </a:r>
                      <a:endParaRPr lang="en-GB" sz="16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Developers work in pairs</a:t>
                      </a:r>
                      <a:r>
                        <a:rPr lang="en-GB" sz="1600" b="0" dirty="0">
                          <a:latin typeface="Arial"/>
                          <a:cs typeface="Arial"/>
                        </a:rPr>
                        <a:t>, checking each other’s work and providing the support to always do a good job.</a:t>
                      </a:r>
                      <a:endParaRPr lang="en-GB" sz="16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2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Collective ownership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The pairs of developers work on all areas of the system, so that no islands of expertise develop and all the developers take responsibility for all of the code</a:t>
                      </a:r>
                      <a:r>
                        <a:rPr lang="en-GB" sz="16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. Anyone can change anything</a:t>
                      </a:r>
                      <a:r>
                        <a:rPr lang="en-GB" sz="1600" dirty="0">
                          <a:latin typeface="Arial"/>
                          <a:cs typeface="Arial"/>
                        </a:rPr>
                        <a:t>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2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Continuous integration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As soon as the work on a task is complete, it is integrated into the whole system. After any such integration, all the unit tests in the system must pass.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2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Sustainable pace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Large amounts of overtime are not considered acceptable as the net effect is often to reduce code quality and medium term productivity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3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On-site customer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 representative of the end-user of the system (the customer) should be available </a:t>
                      </a:r>
                      <a:r>
                        <a:rPr lang="en-GB" sz="1600" dirty="0">
                          <a:latin typeface="Arial"/>
                          <a:cs typeface="Arial"/>
                        </a:rPr>
                        <a:t>full time for the use of the XP team. In an extreme programming process, the customer is a member of the development team and is responsible for bringing system requirements to the team for implementation.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Influential XP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Key practices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User stories for specification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Refactoring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Test-first development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Pair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539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for requirements</a:t>
            </a:r>
          </a:p>
        </p:txBody>
      </p:sp>
      <p:sp>
        <p:nvSpPr>
          <p:cNvPr id="1170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XP, a customer or user is part of the XP team and is responsible for making decisions on requirements.</a:t>
            </a:r>
          </a:p>
          <a:p>
            <a:r>
              <a:rPr lang="en-US" dirty="0">
                <a:solidFill>
                  <a:srgbClr val="FF0000"/>
                </a:solidFill>
              </a:rPr>
              <a:t>User requirements are expressed as user stories or scenarios.</a:t>
            </a:r>
          </a:p>
          <a:p>
            <a:r>
              <a:rPr lang="en-US" dirty="0">
                <a:solidFill>
                  <a:srgbClr val="FF0000"/>
                </a:solidFill>
              </a:rPr>
              <a:t>These are written on cards and the development team </a:t>
            </a:r>
            <a:r>
              <a:rPr lang="en-US" b="1" dirty="0">
                <a:solidFill>
                  <a:srgbClr val="FF0000"/>
                </a:solidFill>
              </a:rPr>
              <a:t>break them down into implementation tasks</a:t>
            </a:r>
            <a:r>
              <a:rPr lang="en-US" dirty="0">
                <a:solidFill>
                  <a:srgbClr val="FF0000"/>
                </a:solidFill>
              </a:rPr>
              <a:t>. These tasks are the basis of schedule and cost estimates.</a:t>
            </a:r>
          </a:p>
          <a:p>
            <a:r>
              <a:rPr lang="en-US" dirty="0">
                <a:solidFill>
                  <a:srgbClr val="FF0000"/>
                </a:solidFill>
              </a:rPr>
              <a:t>The customer chooses the stories for inclusion in the next release based on their priorities and the schedule estimates.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‘prescribing medication’ story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4" name="Picture 3" descr="3.5 StoryCard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14" y="1566747"/>
            <a:ext cx="5968294" cy="478960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task cards for prescribing medication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4" name="Picture 3" descr="3.6 TaskCard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82" y="1760870"/>
            <a:ext cx="6417050" cy="451867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methods</a:t>
            </a:r>
          </a:p>
          <a:p>
            <a:r>
              <a:rPr lang="en-US" dirty="0"/>
              <a:t>Agile development techniques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117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Conventional wisdom in software engineering </a:t>
            </a:r>
            <a:r>
              <a:rPr lang="en-US" dirty="0">
                <a:solidFill>
                  <a:srgbClr val="FF0000"/>
                </a:solidFill>
              </a:rPr>
              <a:t>is to design for change</a:t>
            </a:r>
            <a:r>
              <a:rPr lang="en-US" dirty="0"/>
              <a:t>. It is worth spending time and effort anticipating changes as this reduces costs later in the life cycle.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It proposes constant code improvement </a:t>
            </a:r>
            <a:r>
              <a:rPr lang="en-US" dirty="0">
                <a:solidFill>
                  <a:srgbClr val="FF0000"/>
                </a:solidFill>
              </a:rPr>
              <a:t>(refactoring) </a:t>
            </a:r>
            <a:r>
              <a:rPr lang="en-US" dirty="0"/>
              <a:t>to make changes easier when they have to be implemented.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team look for possible software improvements and make these improvements</a:t>
            </a:r>
            <a:r>
              <a:rPr lang="en-US" dirty="0">
                <a:solidFill>
                  <a:srgbClr val="FF0000"/>
                </a:solidFill>
              </a:rPr>
              <a:t> even where there is no immediate need for them.</a:t>
            </a:r>
          </a:p>
          <a:p>
            <a:r>
              <a:rPr lang="en-US" dirty="0"/>
              <a:t>This improves the understandability of the software and so reduces the need for documentation.</a:t>
            </a:r>
          </a:p>
          <a:p>
            <a:r>
              <a:rPr lang="en-US" dirty="0"/>
              <a:t>Changes are easier to make because the code is well-structured and clear.</a:t>
            </a:r>
          </a:p>
          <a:p>
            <a:r>
              <a:rPr lang="en-US" dirty="0"/>
              <a:t>However, some changes requires </a:t>
            </a:r>
            <a:r>
              <a:rPr lang="en-US" u="sng" dirty="0">
                <a:solidFill>
                  <a:srgbClr val="FF0000"/>
                </a:solidFill>
              </a:rPr>
              <a:t>architecture refactoring </a:t>
            </a:r>
            <a:r>
              <a:rPr lang="en-US" dirty="0"/>
              <a:t>and this is much more expensive.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Re-organization of a class hierarchy to remove duplicate code.</a:t>
            </a:r>
          </a:p>
          <a:p>
            <a:r>
              <a:rPr lang="en-US" dirty="0">
                <a:solidFill>
                  <a:srgbClr val="FF0000"/>
                </a:solidFill>
              </a:rPr>
              <a:t>Tidying up and renaming attributes and methods to make them easier to understand.</a:t>
            </a:r>
          </a:p>
          <a:p>
            <a:r>
              <a:rPr lang="en-US" dirty="0">
                <a:solidFill>
                  <a:srgbClr val="FF0000"/>
                </a:solidFill>
              </a:rPr>
              <a:t>The replacement of inline code with calls to methods that have been included in a program library.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Test-first development</a:t>
            </a:r>
          </a:p>
        </p:txBody>
      </p:sp>
      <p:sp>
        <p:nvSpPr>
          <p:cNvPr id="1172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Testing is central to XP </a:t>
            </a:r>
            <a:r>
              <a:rPr lang="en-US" dirty="0"/>
              <a:t>and XP has developed an approach where </a:t>
            </a:r>
            <a:r>
              <a:rPr lang="en-US" dirty="0">
                <a:solidFill>
                  <a:srgbClr val="FF0000"/>
                </a:solidFill>
              </a:rPr>
              <a:t>the program is tested after every change has been made.</a:t>
            </a:r>
          </a:p>
          <a:p>
            <a:r>
              <a:rPr lang="en-US" dirty="0"/>
              <a:t>XP testing features: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Test-first development.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Incremental test development from scenarios.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User involvement in test development and validation.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Writing tests before code clarifies the requirements to be implemented.</a:t>
            </a:r>
          </a:p>
          <a:p>
            <a:pPr>
              <a:lnSpc>
                <a:spcPct val="90000"/>
              </a:lnSpc>
            </a:pPr>
            <a:r>
              <a:rPr lang="en-US" dirty="0"/>
              <a:t>Tests are written as programs rather than data so that they can be executed automatically. </a:t>
            </a:r>
            <a:r>
              <a:rPr lang="en-US" dirty="0">
                <a:solidFill>
                  <a:srgbClr val="FF0000"/>
                </a:solidFill>
              </a:rPr>
              <a:t>The test includes a check that it has executed correctly.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Usually relies on a testing framework such as </a:t>
            </a:r>
            <a:r>
              <a:rPr lang="en-US" dirty="0" err="1">
                <a:solidFill>
                  <a:srgbClr val="FF0000"/>
                </a:solidFill>
              </a:rPr>
              <a:t>Junit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All previous and new tests are run automatically when new functionality is added, </a:t>
            </a:r>
            <a:r>
              <a:rPr lang="en-US" dirty="0"/>
              <a:t>thus checking that the new functionality has not introduced errors.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involvement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role of the customer in the testing process is </a:t>
            </a:r>
            <a:r>
              <a:rPr lang="en-GB" dirty="0">
                <a:solidFill>
                  <a:srgbClr val="FF0000"/>
                </a:solidFill>
              </a:rPr>
              <a:t>to help develop acceptance tests </a:t>
            </a:r>
            <a:r>
              <a:rPr lang="en-GB" dirty="0"/>
              <a:t>for the stories that are to be implemented in the next release of the system. </a:t>
            </a:r>
          </a:p>
          <a:p>
            <a:r>
              <a:rPr lang="en-GB" dirty="0"/>
              <a:t>The customer who is part of the team writes tests as development proceeds. All new code is therefore validated to ensure that it is what the customer needs.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description for dose checking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4" name="Picture 3" descr="3.7 DoseChecking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35" y="1950230"/>
            <a:ext cx="7436363" cy="404925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Test automation means that tests are written as executable components before the task is implemented </a:t>
            </a:r>
          </a:p>
          <a:p>
            <a:pPr lvl="1"/>
            <a:r>
              <a:rPr lang="en-GB" dirty="0"/>
              <a:t>These testing components should be stand-alone, should simulate the submission of input to be tested and should check that the result meets the output specification. An automated test framework (e.g. </a:t>
            </a:r>
            <a:r>
              <a:rPr lang="en-GB" dirty="0" err="1"/>
              <a:t>Junit</a:t>
            </a:r>
            <a:r>
              <a:rPr lang="en-GB" dirty="0"/>
              <a:t>) is a system that makes it easy to write executable tests and submit a set of tests for execution. </a:t>
            </a:r>
          </a:p>
          <a:p>
            <a:r>
              <a:rPr lang="en-GB" dirty="0">
                <a:solidFill>
                  <a:srgbClr val="FF0000"/>
                </a:solidFill>
              </a:rPr>
              <a:t>As testing is automated, there is always a set of tests that can be quickly and easily executed</a:t>
            </a:r>
          </a:p>
          <a:p>
            <a:pPr lvl="1"/>
            <a:r>
              <a:rPr lang="en-GB" dirty="0"/>
              <a:t>Whenever any functionality is added to the system, the tests can be run and problems that the new code has introduced can be caught immediately.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test-first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Programmers prefer programming to testing. </a:t>
            </a:r>
          </a:p>
          <a:p>
            <a:r>
              <a:rPr lang="en-GB" dirty="0">
                <a:solidFill>
                  <a:srgbClr val="FF0000"/>
                </a:solidFill>
              </a:rPr>
              <a:t>Some tests can be very difficult to write incrementally. </a:t>
            </a:r>
            <a:r>
              <a:rPr lang="en-GB" dirty="0"/>
              <a:t>For example, in a complex user interface, it is often difficult to write unit tests for the code that implements the ‘display logic’ and workflow between screens. </a:t>
            </a:r>
          </a:p>
          <a:p>
            <a:r>
              <a:rPr lang="en-GB" dirty="0"/>
              <a:t>It difficult to judge the completeness of a set of tests. Although you may have a lot of system tests, </a:t>
            </a:r>
            <a:r>
              <a:rPr lang="en-GB" dirty="0">
                <a:solidFill>
                  <a:srgbClr val="FF0000"/>
                </a:solidFill>
              </a:rPr>
              <a:t>your test set may not provide complete coverage.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Pair programming</a:t>
            </a:r>
          </a:p>
        </p:txBody>
      </p:sp>
      <p:sp>
        <p:nvSpPr>
          <p:cNvPr id="117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Pair </a:t>
            </a:r>
            <a:r>
              <a:rPr lang="en-US" dirty="0">
                <a:solidFill>
                  <a:srgbClr val="FF0000"/>
                </a:solidFill>
              </a:rPr>
              <a:t>programming involves </a:t>
            </a:r>
            <a:r>
              <a:rPr lang="en-US" sz="2400" dirty="0">
                <a:solidFill>
                  <a:srgbClr val="FF0000"/>
                </a:solidFill>
              </a:rPr>
              <a:t>programmers working in pairs, developing code together.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This helps develop common ownership of code and spreads knowledge across the team.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It serves as an informal review process as each line of code is looked at by more than 1 person.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It encourages refactoring as the whole team can benefit from </a:t>
            </a:r>
            <a:r>
              <a:rPr lang="en-US" dirty="0">
                <a:solidFill>
                  <a:srgbClr val="FF0000"/>
                </a:solidFill>
              </a:rPr>
              <a:t>improving the system code.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7400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Rapid development and delivery is now often the most important requirement for software systems</a:t>
            </a:r>
          </a:p>
          <a:p>
            <a:pPr lvl="1"/>
            <a:r>
              <a:rPr lang="en-US" dirty="0"/>
              <a:t>Businesses operate in a fast –changing requirement and it is practically </a:t>
            </a:r>
            <a:r>
              <a:rPr lang="en-US" dirty="0">
                <a:solidFill>
                  <a:srgbClr val="FF0000"/>
                </a:solidFill>
              </a:rPr>
              <a:t>impossible</a:t>
            </a:r>
            <a:r>
              <a:rPr lang="en-US" dirty="0"/>
              <a:t> to produce a </a:t>
            </a:r>
            <a:r>
              <a:rPr lang="en-US" dirty="0">
                <a:solidFill>
                  <a:srgbClr val="FF0000"/>
                </a:solidFill>
              </a:rPr>
              <a:t>set of stable </a:t>
            </a:r>
            <a:r>
              <a:rPr lang="en-US" dirty="0"/>
              <a:t>software requirements</a:t>
            </a:r>
          </a:p>
          <a:p>
            <a:pPr lvl="1"/>
            <a:r>
              <a:rPr lang="en-US" dirty="0"/>
              <a:t>Software has to evolve quickly to reflect changing business needs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 pair programming, programmers sit together at the same computer to develop the software.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Pairs are created dynamically so that all team members work with each other during the development process.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The sharing of knowledge that happens during pair programming is very important as it reduces the overall risks to a project </a:t>
            </a:r>
            <a:r>
              <a:rPr lang="en-GB" u="sng" dirty="0">
                <a:solidFill>
                  <a:srgbClr val="FF0000"/>
                </a:solidFill>
              </a:rPr>
              <a:t>when team members leave.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Agile methods are incremental development methods that focus on rapid software development, frequent releases of the software, reducing process overheads by minimizing documentation and producing high-quality code.  </a:t>
            </a:r>
          </a:p>
          <a:p>
            <a:r>
              <a:rPr lang="en-GB" sz="2000" dirty="0"/>
              <a:t>Agile development practices include </a:t>
            </a:r>
          </a:p>
          <a:p>
            <a:pPr lvl="1"/>
            <a:r>
              <a:rPr lang="en-GB" sz="1600" dirty="0"/>
              <a:t>User stories for system specification</a:t>
            </a:r>
          </a:p>
          <a:p>
            <a:pPr lvl="1"/>
            <a:r>
              <a:rPr lang="en-GB" sz="1600" dirty="0"/>
              <a:t> Frequent releases of the software, </a:t>
            </a:r>
          </a:p>
          <a:p>
            <a:pPr lvl="1"/>
            <a:r>
              <a:rPr lang="en-GB" sz="1600" dirty="0"/>
              <a:t>Continuous software improvement </a:t>
            </a:r>
          </a:p>
          <a:p>
            <a:pPr lvl="1"/>
            <a:r>
              <a:rPr lang="en-GB" sz="1600" dirty="0"/>
              <a:t>Test-first development</a:t>
            </a:r>
          </a:p>
          <a:p>
            <a:pPr lvl="1"/>
            <a:r>
              <a:rPr lang="en-GB" sz="1600" dirty="0"/>
              <a:t>Customer participation in the development team.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22605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Program specification, design and implementation are inter-leaved</a:t>
            </a:r>
          </a:p>
          <a:p>
            <a:r>
              <a:rPr lang="en-US" dirty="0"/>
              <a:t>The system is developed as a </a:t>
            </a:r>
            <a:r>
              <a:rPr lang="en-US" dirty="0">
                <a:solidFill>
                  <a:srgbClr val="FF0000"/>
                </a:solidFill>
              </a:rPr>
              <a:t>series of versions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increments</a:t>
            </a:r>
            <a:r>
              <a:rPr lang="en-US" dirty="0"/>
              <a:t> with stakeholders involved in version specification and evaluation</a:t>
            </a:r>
          </a:p>
          <a:p>
            <a:r>
              <a:rPr lang="en-US" dirty="0"/>
              <a:t>Frequent delivery of new versions for evaluation</a:t>
            </a:r>
          </a:p>
          <a:p>
            <a:r>
              <a:rPr lang="en-US" dirty="0"/>
              <a:t>Minimal documentation – focus on working code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43685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development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" name="Picture 3" descr="3.2 PlanBasedAgile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50" y="1785249"/>
            <a:ext cx="5731937" cy="435799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Plan-driven development</a:t>
            </a:r>
          </a:p>
          <a:p>
            <a:pPr lvl="1"/>
            <a:r>
              <a:rPr lang="en-US" dirty="0"/>
              <a:t>A plan-driven approach to software engineering is based around </a:t>
            </a:r>
            <a:r>
              <a:rPr lang="en-US" dirty="0">
                <a:solidFill>
                  <a:srgbClr val="FF0000"/>
                </a:solidFill>
              </a:rPr>
              <a:t>separate development stages </a:t>
            </a:r>
            <a:r>
              <a:rPr lang="en-US" dirty="0"/>
              <a:t>with the outputs to be produced at each of these stages </a:t>
            </a:r>
            <a:r>
              <a:rPr lang="en-US" dirty="0">
                <a:solidFill>
                  <a:srgbClr val="FF0000"/>
                </a:solidFill>
              </a:rPr>
              <a:t>planned in advance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Not necessarily waterfall model – plan-driven, incremental development is possible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Iteration occurs within activities. </a:t>
            </a:r>
          </a:p>
          <a:p>
            <a:r>
              <a:rPr lang="en-US" dirty="0"/>
              <a:t>Agile development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Specification, design, implementation and testing are inter-leaved </a:t>
            </a:r>
            <a:r>
              <a:rPr lang="en-US" dirty="0"/>
              <a:t>and the outputs from the development process are </a:t>
            </a:r>
            <a:r>
              <a:rPr lang="en-US" dirty="0">
                <a:solidFill>
                  <a:srgbClr val="FF0000"/>
                </a:solidFill>
              </a:rPr>
              <a:t>decided</a:t>
            </a:r>
            <a:r>
              <a:rPr lang="en-US" dirty="0"/>
              <a:t> through a process of </a:t>
            </a:r>
            <a:r>
              <a:rPr lang="en-US" dirty="0">
                <a:solidFill>
                  <a:srgbClr val="FF0000"/>
                </a:solidFill>
              </a:rPr>
              <a:t>negotiation</a:t>
            </a:r>
            <a:r>
              <a:rPr lang="en-US" dirty="0"/>
              <a:t> during the software development process.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43957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58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Agile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48978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methods</a:t>
            </a:r>
          </a:p>
        </p:txBody>
      </p:sp>
      <p:sp>
        <p:nvSpPr>
          <p:cNvPr id="1166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The aim of agile methods is to reduce overheads </a:t>
            </a:r>
            <a:r>
              <a:rPr lang="en-US" sz="2400" dirty="0"/>
              <a:t>in the software process (e.g. by limiting documentation) and to be able to </a:t>
            </a:r>
            <a:r>
              <a:rPr lang="en-US" sz="2400" dirty="0">
                <a:solidFill>
                  <a:srgbClr val="FF0000"/>
                </a:solidFill>
              </a:rPr>
              <a:t>respond quickly to changing </a:t>
            </a:r>
            <a:r>
              <a:rPr lang="en-US" sz="2400" dirty="0"/>
              <a:t>requirements without excessive rework.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principles of agile methods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9793"/>
              </p:ext>
            </p:extLst>
          </p:nvPr>
        </p:nvGraphicFramePr>
        <p:xfrm>
          <a:off x="457200" y="1661727"/>
          <a:ext cx="8271317" cy="4684509"/>
        </p:xfrm>
        <a:graphic>
          <a:graphicData uri="http://schemas.openxmlformats.org/drawingml/2006/table">
            <a:tbl>
              <a:tblPr/>
              <a:tblGrid>
                <a:gridCol w="230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4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15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Principle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Description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54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Customer involvement 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Customers should be closely involved throughout the development process. Their role 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is provide and prioritize new system requirements 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and to evaluate the iterations of the system.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97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Incremental delivery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The software is developed in 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increments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 with the customer specifying the requirements to be included in each increment.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95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People not process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The skills of the development team should be recognized and exploited. Team members should be left to develop their own ways of 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working without prescriptive processes.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364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Embrace change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Expect the system requirements to change 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and so design the system to accommodate these changes.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95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Maintain simplicity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Focus on simplicity 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in both the software being developed and in the development process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. Wherever possible, actively work to eliminate complexity from the system.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1668</TotalTime>
  <Words>1918</Words>
  <Application>Microsoft Office PowerPoint</Application>
  <PresentationFormat>On-screen Show (4:3)</PresentationFormat>
  <Paragraphs>236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SE10 slides</vt:lpstr>
      <vt:lpstr>Chapter 3 – Agile Software Development</vt:lpstr>
      <vt:lpstr>Topics covered</vt:lpstr>
      <vt:lpstr>Rapid software development</vt:lpstr>
      <vt:lpstr>Agile development</vt:lpstr>
      <vt:lpstr>Plan-driven and agile development</vt:lpstr>
      <vt:lpstr>Plan-driven and agile development</vt:lpstr>
      <vt:lpstr>Agile methods</vt:lpstr>
      <vt:lpstr>Agile methods</vt:lpstr>
      <vt:lpstr>The principles of agile methods </vt:lpstr>
      <vt:lpstr>Agile method applicability</vt:lpstr>
      <vt:lpstr>Agile development techniques</vt:lpstr>
      <vt:lpstr>Extreme programming</vt:lpstr>
      <vt:lpstr>The extreme programming release cycle </vt:lpstr>
      <vt:lpstr>Extreme programming practices (a) </vt:lpstr>
      <vt:lpstr>Extreme programming practices (b)</vt:lpstr>
      <vt:lpstr>Influential XP practices</vt:lpstr>
      <vt:lpstr>User stories for requirements</vt:lpstr>
      <vt:lpstr>A ‘prescribing medication’ story </vt:lpstr>
      <vt:lpstr>Examples of task cards for prescribing medication </vt:lpstr>
      <vt:lpstr>Refactoring</vt:lpstr>
      <vt:lpstr>Refactoring</vt:lpstr>
      <vt:lpstr>Examples of refactoring</vt:lpstr>
      <vt:lpstr>Test-first development</vt:lpstr>
      <vt:lpstr>Test-driven development</vt:lpstr>
      <vt:lpstr>Customer involvement</vt:lpstr>
      <vt:lpstr>Test case description for dose checking </vt:lpstr>
      <vt:lpstr>Test automation</vt:lpstr>
      <vt:lpstr>Problems with test-first development</vt:lpstr>
      <vt:lpstr>Pair programming</vt:lpstr>
      <vt:lpstr>Pair programming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Acer</cp:lastModifiedBy>
  <cp:revision>44</cp:revision>
  <dcterms:created xsi:type="dcterms:W3CDTF">2010-01-06T20:28:26Z</dcterms:created>
  <dcterms:modified xsi:type="dcterms:W3CDTF">2021-09-27T08:52:29Z</dcterms:modified>
</cp:coreProperties>
</file>