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4"/>
    <p:sldId id="257" r:id="rId45"/>
    <p:sldId id="258" r:id="rId46"/>
    <p:sldId id="259" r:id="rId47"/>
    <p:sldId id="260" r:id="rId48"/>
    <p:sldId id="261" r:id="rId49"/>
    <p:sldId id="262" r:id="rId50"/>
    <p:sldId id="263" r:id="rId51"/>
    <p:sldId id="264" r:id="rId52"/>
    <p:sldId id="265" r:id="rId53"/>
    <p:sldId id="266" r:id="rId54"/>
    <p:sldId id="267" r:id="rId55"/>
    <p:sldId id="268" r:id="rId56"/>
    <p:sldId id="269" r:id="rId57"/>
    <p:sldId id="270" r:id="rId58"/>
    <p:sldId id="271" r:id="rId59"/>
    <p:sldId id="272" r:id="rId60"/>
    <p:sldId id="273" r:id="rId61"/>
    <p:sldId id="274" r:id="rId62"/>
    <p:sldId id="275" r:id="rId63"/>
    <p:sldId id="276" r:id="rId64"/>
    <p:sldId id="277" r:id="rId65"/>
    <p:sldId id="278" r:id="rId6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Agrandir Narrow" charset="1" panose="00000506000000000000"/>
      <p:regular r:id="rId12"/>
    </p:embeddedFont>
    <p:embeddedFont>
      <p:font typeface="Agrandir Narrow Bold" charset="1" panose="00000806000000000000"/>
      <p:regular r:id="rId13"/>
    </p:embeddedFont>
    <p:embeddedFont>
      <p:font typeface="Agrandir Narrow Italics" charset="1" panose="00000506000000000000"/>
      <p:regular r:id="rId14"/>
    </p:embeddedFont>
    <p:embeddedFont>
      <p:font typeface="Agrandir Narrow Bold Italics" charset="1" panose="00000806000000000000"/>
      <p:regular r:id="rId15"/>
    </p:embeddedFont>
    <p:embeddedFont>
      <p:font typeface="Agrandir Narrow Thin" charset="1" panose="00000206000000000000"/>
      <p:regular r:id="rId16"/>
    </p:embeddedFont>
    <p:embeddedFont>
      <p:font typeface="Agrandir Narrow Thin Italics" charset="1" panose="00000206000000000000"/>
      <p:regular r:id="rId17"/>
    </p:embeddedFont>
    <p:embeddedFont>
      <p:font typeface="Agrandir Narrow Medium" charset="1" panose="00000606000000000000"/>
      <p:regular r:id="rId18"/>
    </p:embeddedFont>
    <p:embeddedFont>
      <p:font typeface="Agrandir Narrow Medium Italics" charset="1" panose="00000606000000000000"/>
      <p:regular r:id="rId19"/>
    </p:embeddedFont>
    <p:embeddedFont>
      <p:font typeface="Agrandir Narrow Ultra-Bold" charset="1" panose="00000906000000000000"/>
      <p:regular r:id="rId20"/>
    </p:embeddedFont>
    <p:embeddedFont>
      <p:font typeface="Agrandir Narrow Ultra-Bold Italics" charset="1" panose="00000906000000000000"/>
      <p:regular r:id="rId21"/>
    </p:embeddedFont>
    <p:embeddedFont>
      <p:font typeface="Agrandir Narrow Heavy" charset="1" panose="00000A06000000000000"/>
      <p:regular r:id="rId22"/>
    </p:embeddedFont>
    <p:embeddedFont>
      <p:font typeface="Agrandir Narrow Heavy Italics" charset="1" panose="00000A06000000000000"/>
      <p:regular r:id="rId23"/>
    </p:embeddedFont>
    <p:embeddedFont>
      <p:font typeface="Agrandir" charset="1" panose="00000500000000000000"/>
      <p:regular r:id="rId24"/>
    </p:embeddedFont>
    <p:embeddedFont>
      <p:font typeface="Agrandir Bold" charset="1" panose="00000800000000000000"/>
      <p:regular r:id="rId25"/>
    </p:embeddedFont>
    <p:embeddedFont>
      <p:font typeface="Agrandir Italics" charset="1" panose="00000500000000000000"/>
      <p:regular r:id="rId26"/>
    </p:embeddedFont>
    <p:embeddedFont>
      <p:font typeface="Agrandir Bold Italics" charset="1" panose="00000800000000000000"/>
      <p:regular r:id="rId27"/>
    </p:embeddedFont>
    <p:embeddedFont>
      <p:font typeface="Agrandir Thin" charset="1" panose="00000200000000000000"/>
      <p:regular r:id="rId28"/>
    </p:embeddedFont>
    <p:embeddedFont>
      <p:font typeface="Agrandir Thin Italics" charset="1" panose="00000200000000000000"/>
      <p:regular r:id="rId29"/>
    </p:embeddedFont>
    <p:embeddedFont>
      <p:font typeface="Agrandir Medium" charset="1" panose="00000600000000000000"/>
      <p:regular r:id="rId30"/>
    </p:embeddedFont>
    <p:embeddedFont>
      <p:font typeface="Agrandir Medium Italics" charset="1" panose="00000600000000000000"/>
      <p:regular r:id="rId31"/>
    </p:embeddedFont>
    <p:embeddedFont>
      <p:font typeface="Agrandir Ultra-Bold" charset="1" panose="00000A00000000000000"/>
      <p:regular r:id="rId32"/>
    </p:embeddedFont>
    <p:embeddedFont>
      <p:font typeface="Agrandir Ultra-Bold Italics" charset="1" panose="00000A00000000000000"/>
      <p:regular r:id="rId33"/>
    </p:embeddedFont>
    <p:embeddedFont>
      <p:font typeface="Agrandir Heavy" charset="1" panose="00000900000000000000"/>
      <p:regular r:id="rId34"/>
    </p:embeddedFont>
    <p:embeddedFont>
      <p:font typeface="Agrandir Heavy Italics" charset="1" panose="00000900000000000000"/>
      <p:regular r:id="rId35"/>
    </p:embeddedFont>
    <p:embeddedFont>
      <p:font typeface="Open Sans" charset="1" panose="020B0606030504020204"/>
      <p:regular r:id="rId36"/>
    </p:embeddedFont>
    <p:embeddedFont>
      <p:font typeface="Open Sans Bold" charset="1" panose="020B0806030504020204"/>
      <p:regular r:id="rId37"/>
    </p:embeddedFont>
    <p:embeddedFont>
      <p:font typeface="Open Sans Italics" charset="1" panose="020B0606030504020204"/>
      <p:regular r:id="rId38"/>
    </p:embeddedFont>
    <p:embeddedFont>
      <p:font typeface="Open Sans Bold Italics" charset="1" panose="020B0806030504020204"/>
      <p:regular r:id="rId39"/>
    </p:embeddedFont>
    <p:embeddedFont>
      <p:font typeface="Open Sans Light" charset="1" panose="020B0306030504020204"/>
      <p:regular r:id="rId40"/>
    </p:embeddedFont>
    <p:embeddedFont>
      <p:font typeface="Open Sans Light Italics" charset="1" panose="020B0306030504020204"/>
      <p:regular r:id="rId41"/>
    </p:embeddedFont>
    <p:embeddedFont>
      <p:font typeface="Open Sans Ultra-Bold" charset="1" panose="00000000000000000000"/>
      <p:regular r:id="rId42"/>
    </p:embeddedFont>
    <p:embeddedFont>
      <p:font typeface="Open Sans Ultra-Bold Italics" charset="1" panose="000000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slides/slide1.xml" Type="http://schemas.openxmlformats.org/officeDocument/2006/relationships/slide"/><Relationship Id="rId45" Target="slides/slide2.xml" Type="http://schemas.openxmlformats.org/officeDocument/2006/relationships/slide"/><Relationship Id="rId46" Target="slides/slide3.xml" Type="http://schemas.openxmlformats.org/officeDocument/2006/relationships/slide"/><Relationship Id="rId47" Target="slides/slide4.xml" Type="http://schemas.openxmlformats.org/officeDocument/2006/relationships/slide"/><Relationship Id="rId48" Target="slides/slide5.xml" Type="http://schemas.openxmlformats.org/officeDocument/2006/relationships/slide"/><Relationship Id="rId49" Target="slides/slide6.xml" Type="http://schemas.openxmlformats.org/officeDocument/2006/relationships/slide"/><Relationship Id="rId5" Target="tableStyles.xml" Type="http://schemas.openxmlformats.org/officeDocument/2006/relationships/tableStyles"/><Relationship Id="rId50" Target="slides/slide7.xml" Type="http://schemas.openxmlformats.org/officeDocument/2006/relationships/slide"/><Relationship Id="rId51" Target="slides/slide8.xml" Type="http://schemas.openxmlformats.org/officeDocument/2006/relationships/slide"/><Relationship Id="rId52" Target="slides/slide9.xml" Type="http://schemas.openxmlformats.org/officeDocument/2006/relationships/slide"/><Relationship Id="rId53" Target="slides/slide10.xml" Type="http://schemas.openxmlformats.org/officeDocument/2006/relationships/slide"/><Relationship Id="rId54" Target="slides/slide11.xml" Type="http://schemas.openxmlformats.org/officeDocument/2006/relationships/slide"/><Relationship Id="rId55" Target="slides/slide12.xml" Type="http://schemas.openxmlformats.org/officeDocument/2006/relationships/slide"/><Relationship Id="rId56" Target="slides/slide13.xml" Type="http://schemas.openxmlformats.org/officeDocument/2006/relationships/slide"/><Relationship Id="rId57" Target="slides/slide14.xml" Type="http://schemas.openxmlformats.org/officeDocument/2006/relationships/slide"/><Relationship Id="rId58" Target="slides/slide15.xml" Type="http://schemas.openxmlformats.org/officeDocument/2006/relationships/slide"/><Relationship Id="rId59" Target="slides/slide16.xml" Type="http://schemas.openxmlformats.org/officeDocument/2006/relationships/slide"/><Relationship Id="rId6" Target="fonts/font6.fntdata" Type="http://schemas.openxmlformats.org/officeDocument/2006/relationships/font"/><Relationship Id="rId60" Target="slides/slide17.xml" Type="http://schemas.openxmlformats.org/officeDocument/2006/relationships/slide"/><Relationship Id="rId61" Target="slides/slide18.xml" Type="http://schemas.openxmlformats.org/officeDocument/2006/relationships/slide"/><Relationship Id="rId62" Target="slides/slide19.xml" Type="http://schemas.openxmlformats.org/officeDocument/2006/relationships/slide"/><Relationship Id="rId63" Target="slides/slide20.xml" Type="http://schemas.openxmlformats.org/officeDocument/2006/relationships/slide"/><Relationship Id="rId64" Target="slides/slide21.xml" Type="http://schemas.openxmlformats.org/officeDocument/2006/relationships/slide"/><Relationship Id="rId65" Target="slides/slide22.xml" Type="http://schemas.openxmlformats.org/officeDocument/2006/relationships/slide"/><Relationship Id="rId66" Target="slides/slide23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51975" y="7331937"/>
            <a:ext cx="5910126" cy="5910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5305396" y="4259870"/>
            <a:ext cx="831964" cy="10002403"/>
            <a:chOff x="0" y="0"/>
            <a:chExt cx="233609" cy="28085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609" cy="2808593"/>
            </a:xfrm>
            <a:custGeom>
              <a:avLst/>
              <a:gdLst/>
              <a:ahLst/>
              <a:cxnLst/>
              <a:rect r="r" b="b" t="t" l="l"/>
              <a:pathLst>
                <a:path h="2808593" w="233609">
                  <a:moveTo>
                    <a:pt x="116804" y="0"/>
                  </a:moveTo>
                  <a:lnTo>
                    <a:pt x="116804" y="0"/>
                  </a:lnTo>
                  <a:cubicBezTo>
                    <a:pt x="181314" y="0"/>
                    <a:pt x="233609" y="52295"/>
                    <a:pt x="233609" y="116804"/>
                  </a:cubicBezTo>
                  <a:lnTo>
                    <a:pt x="233609" y="2691788"/>
                  </a:lnTo>
                  <a:cubicBezTo>
                    <a:pt x="233609" y="2756297"/>
                    <a:pt x="181314" y="2808593"/>
                    <a:pt x="116804" y="2808593"/>
                  </a:cubicBezTo>
                  <a:lnTo>
                    <a:pt x="116804" y="2808593"/>
                  </a:lnTo>
                  <a:cubicBezTo>
                    <a:pt x="52295" y="2808593"/>
                    <a:pt x="0" y="2756297"/>
                    <a:pt x="0" y="2691788"/>
                  </a:cubicBezTo>
                  <a:lnTo>
                    <a:pt x="0" y="116804"/>
                  </a:lnTo>
                  <a:cubicBezTo>
                    <a:pt x="0" y="52295"/>
                    <a:pt x="52295" y="0"/>
                    <a:pt x="116804" y="0"/>
                  </a:cubicBezTo>
                  <a:close/>
                </a:path>
              </a:pathLst>
            </a:custGeom>
            <a:solidFill>
              <a:srgbClr val="F6F6E9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3609" cy="2846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2676325" y="7110419"/>
            <a:ext cx="831964" cy="4301304"/>
            <a:chOff x="0" y="0"/>
            <a:chExt cx="233609" cy="12077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3609" cy="1207771"/>
            </a:xfrm>
            <a:custGeom>
              <a:avLst/>
              <a:gdLst/>
              <a:ahLst/>
              <a:cxnLst/>
              <a:rect r="r" b="b" t="t" l="l"/>
              <a:pathLst>
                <a:path h="1207771" w="233609">
                  <a:moveTo>
                    <a:pt x="116804" y="0"/>
                  </a:moveTo>
                  <a:lnTo>
                    <a:pt x="116804" y="0"/>
                  </a:lnTo>
                  <a:cubicBezTo>
                    <a:pt x="181314" y="0"/>
                    <a:pt x="233609" y="52295"/>
                    <a:pt x="233609" y="116804"/>
                  </a:cubicBezTo>
                  <a:lnTo>
                    <a:pt x="233609" y="1090967"/>
                  </a:lnTo>
                  <a:cubicBezTo>
                    <a:pt x="233609" y="1155476"/>
                    <a:pt x="181314" y="1207771"/>
                    <a:pt x="116804" y="1207771"/>
                  </a:cubicBezTo>
                  <a:lnTo>
                    <a:pt x="116804" y="1207771"/>
                  </a:lnTo>
                  <a:cubicBezTo>
                    <a:pt x="52295" y="1207771"/>
                    <a:pt x="0" y="1155476"/>
                    <a:pt x="0" y="1090967"/>
                  </a:cubicBezTo>
                  <a:lnTo>
                    <a:pt x="0" y="116804"/>
                  </a:lnTo>
                  <a:cubicBezTo>
                    <a:pt x="0" y="52295"/>
                    <a:pt x="52295" y="0"/>
                    <a:pt x="116804" y="0"/>
                  </a:cubicBezTo>
                  <a:close/>
                </a:path>
              </a:pathLst>
            </a:custGeom>
            <a:solidFill>
              <a:srgbClr val="F6F6E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3609" cy="1245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5999865" y="8311537"/>
            <a:ext cx="831964" cy="1899068"/>
            <a:chOff x="0" y="0"/>
            <a:chExt cx="233609" cy="5332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3609" cy="533243"/>
            </a:xfrm>
            <a:custGeom>
              <a:avLst/>
              <a:gdLst/>
              <a:ahLst/>
              <a:cxnLst/>
              <a:rect r="r" b="b" t="t" l="l"/>
              <a:pathLst>
                <a:path h="533243" w="233609">
                  <a:moveTo>
                    <a:pt x="116804" y="0"/>
                  </a:moveTo>
                  <a:lnTo>
                    <a:pt x="116804" y="0"/>
                  </a:lnTo>
                  <a:cubicBezTo>
                    <a:pt x="181314" y="0"/>
                    <a:pt x="233609" y="52295"/>
                    <a:pt x="233609" y="116804"/>
                  </a:cubicBezTo>
                  <a:lnTo>
                    <a:pt x="233609" y="416438"/>
                  </a:lnTo>
                  <a:cubicBezTo>
                    <a:pt x="233609" y="480948"/>
                    <a:pt x="181314" y="533243"/>
                    <a:pt x="116804" y="533243"/>
                  </a:cubicBezTo>
                  <a:lnTo>
                    <a:pt x="116804" y="533243"/>
                  </a:lnTo>
                  <a:cubicBezTo>
                    <a:pt x="52295" y="533243"/>
                    <a:pt x="0" y="480948"/>
                    <a:pt x="0" y="416438"/>
                  </a:cubicBezTo>
                  <a:lnTo>
                    <a:pt x="0" y="116804"/>
                  </a:lnTo>
                  <a:cubicBezTo>
                    <a:pt x="0" y="52295"/>
                    <a:pt x="52295" y="0"/>
                    <a:pt x="116804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33609" cy="571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5954801" y="9267998"/>
            <a:ext cx="922093" cy="0"/>
          </a:xfrm>
          <a:prstGeom prst="line">
            <a:avLst/>
          </a:prstGeom>
          <a:ln cap="flat" w="38100">
            <a:solidFill>
              <a:srgbClr val="F6F6E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2399770"/>
            <a:ext cx="12765119" cy="152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70"/>
              </a:lnSpc>
            </a:pPr>
            <a:r>
              <a:rPr lang="en-US" sz="11000">
                <a:solidFill>
                  <a:srgbClr val="291B25"/>
                </a:solidFill>
                <a:latin typeface="Open Sans"/>
              </a:rPr>
              <a:t>Consumer Goods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3010420" y="-3643965"/>
            <a:ext cx="10555161" cy="1055516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556188" y="-3235213"/>
            <a:ext cx="5910126" cy="591012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756353" y="1137015"/>
            <a:ext cx="1299104" cy="129910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789" t="0" r="-789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556188" y="7395871"/>
            <a:ext cx="964543" cy="96454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3107" r="0" b="-3107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96650" y="8899480"/>
            <a:ext cx="9649457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9"/>
              </a:lnSpc>
            </a:pPr>
            <a:r>
              <a:rPr lang="en-US" sz="3999">
                <a:solidFill>
                  <a:srgbClr val="291B25"/>
                </a:solidFill>
                <a:latin typeface="Agrandir"/>
              </a:rPr>
              <a:t>Presented by Abdalmalik sawlan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4312544"/>
            <a:ext cx="12765119" cy="152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70"/>
              </a:lnSpc>
            </a:pPr>
            <a:r>
              <a:rPr lang="en-US" sz="11000">
                <a:solidFill>
                  <a:srgbClr val="291B25"/>
                </a:solidFill>
                <a:latin typeface="Open Sans"/>
              </a:rPr>
              <a:t>Ad-hoc insights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67578" y="7506985"/>
            <a:ext cx="9649457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9"/>
              </a:lnSpc>
            </a:pPr>
            <a:r>
              <a:rPr lang="en-US" sz="3999">
                <a:solidFill>
                  <a:srgbClr val="291B25"/>
                </a:solidFill>
                <a:latin typeface="Agrandir"/>
              </a:rPr>
              <a:t>SQL project challeng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94250" y="1295395"/>
            <a:ext cx="53390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B312C"/>
                </a:solidFill>
                <a:latin typeface="Open Sans Bold"/>
              </a:rPr>
              <a:t>Atliq Hardwares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82997" y="3966552"/>
            <a:ext cx="5572721" cy="4882888"/>
          </a:xfrm>
          <a:custGeom>
            <a:avLst/>
            <a:gdLst/>
            <a:ahLst/>
            <a:cxnLst/>
            <a:rect r="r" b="b" t="t" l="l"/>
            <a:pathLst>
              <a:path h="4882888" w="5572721">
                <a:moveTo>
                  <a:pt x="0" y="0"/>
                </a:moveTo>
                <a:lnTo>
                  <a:pt x="5572721" y="0"/>
                </a:lnTo>
                <a:lnTo>
                  <a:pt x="5572721" y="4882888"/>
                </a:lnTo>
                <a:lnTo>
                  <a:pt x="0" y="4882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03" t="0" r="-1290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7474" y="561975"/>
            <a:ext cx="1706555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291B25"/>
                </a:solidFill>
                <a:latin typeface="Agrandir Bold"/>
              </a:rPr>
              <a:t>Provide</a:t>
            </a:r>
            <a:r>
              <a:rPr lang="en-US" sz="3000">
                <a:solidFill>
                  <a:srgbClr val="291B25"/>
                </a:solidFill>
                <a:latin typeface="Agrandir Bold"/>
              </a:rPr>
              <a:t> a report with all the unique product counts for each segment and sort them in descending order of product counts. The final output contains 2 fields,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050715" y="4120461"/>
            <a:ext cx="5237285" cy="4575071"/>
            <a:chOff x="0" y="0"/>
            <a:chExt cx="1085947" cy="948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5947" cy="948637"/>
            </a:xfrm>
            <a:custGeom>
              <a:avLst/>
              <a:gdLst/>
              <a:ahLst/>
              <a:cxnLst/>
              <a:rect r="r" b="b" t="t" l="l"/>
              <a:pathLst>
                <a:path h="948637" w="1085947">
                  <a:moveTo>
                    <a:pt x="36956" y="0"/>
                  </a:moveTo>
                  <a:lnTo>
                    <a:pt x="1048991" y="0"/>
                  </a:lnTo>
                  <a:cubicBezTo>
                    <a:pt x="1058792" y="0"/>
                    <a:pt x="1068192" y="3894"/>
                    <a:pt x="1075123" y="10824"/>
                  </a:cubicBezTo>
                  <a:cubicBezTo>
                    <a:pt x="1082053" y="17755"/>
                    <a:pt x="1085947" y="27155"/>
                    <a:pt x="1085947" y="36956"/>
                  </a:cubicBezTo>
                  <a:lnTo>
                    <a:pt x="1085947" y="911681"/>
                  </a:lnTo>
                  <a:cubicBezTo>
                    <a:pt x="1085947" y="921483"/>
                    <a:pt x="1082053" y="930883"/>
                    <a:pt x="1075123" y="937813"/>
                  </a:cubicBezTo>
                  <a:cubicBezTo>
                    <a:pt x="1068192" y="944744"/>
                    <a:pt x="1058792" y="948637"/>
                    <a:pt x="1048991" y="948637"/>
                  </a:cubicBezTo>
                  <a:lnTo>
                    <a:pt x="36956" y="948637"/>
                  </a:lnTo>
                  <a:cubicBezTo>
                    <a:pt x="27155" y="948637"/>
                    <a:pt x="17755" y="944744"/>
                    <a:pt x="10824" y="937813"/>
                  </a:cubicBezTo>
                  <a:cubicBezTo>
                    <a:pt x="3894" y="930883"/>
                    <a:pt x="0" y="921483"/>
                    <a:pt x="0" y="911681"/>
                  </a:cubicBezTo>
                  <a:lnTo>
                    <a:pt x="0" y="36956"/>
                  </a:lnTo>
                  <a:cubicBezTo>
                    <a:pt x="0" y="27155"/>
                    <a:pt x="3894" y="17755"/>
                    <a:pt x="10824" y="10824"/>
                  </a:cubicBezTo>
                  <a:cubicBezTo>
                    <a:pt x="17755" y="3894"/>
                    <a:pt x="27155" y="0"/>
                    <a:pt x="369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085947" cy="9772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555033" y="2315357"/>
            <a:ext cx="446148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19"/>
              </a:lnSpc>
            </a:pPr>
            <a:r>
              <a:rPr lang="en-US" sz="7599">
                <a:solidFill>
                  <a:srgbClr val="291B25"/>
                </a:solidFill>
                <a:latin typeface="Agrandir"/>
              </a:rPr>
              <a:t>Output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96956" y="2543957"/>
            <a:ext cx="12213752" cy="6819198"/>
            <a:chOff x="0" y="0"/>
            <a:chExt cx="2532511" cy="14139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32511" cy="1413955"/>
            </a:xfrm>
            <a:custGeom>
              <a:avLst/>
              <a:gdLst/>
              <a:ahLst/>
              <a:cxnLst/>
              <a:rect r="r" b="b" t="t" l="l"/>
              <a:pathLst>
                <a:path h="1413955" w="2532511">
                  <a:moveTo>
                    <a:pt x="15847" y="0"/>
                  </a:moveTo>
                  <a:lnTo>
                    <a:pt x="2516665" y="0"/>
                  </a:lnTo>
                  <a:cubicBezTo>
                    <a:pt x="2520867" y="0"/>
                    <a:pt x="2524898" y="1670"/>
                    <a:pt x="2527870" y="4641"/>
                  </a:cubicBezTo>
                  <a:cubicBezTo>
                    <a:pt x="2530842" y="7613"/>
                    <a:pt x="2532511" y="11644"/>
                    <a:pt x="2532511" y="15847"/>
                  </a:cubicBezTo>
                  <a:lnTo>
                    <a:pt x="2532511" y="1398108"/>
                  </a:lnTo>
                  <a:cubicBezTo>
                    <a:pt x="2532511" y="1406860"/>
                    <a:pt x="2525416" y="1413955"/>
                    <a:pt x="2516665" y="1413955"/>
                  </a:cubicBezTo>
                  <a:lnTo>
                    <a:pt x="15847" y="1413955"/>
                  </a:lnTo>
                  <a:cubicBezTo>
                    <a:pt x="7095" y="1413955"/>
                    <a:pt x="0" y="1406860"/>
                    <a:pt x="0" y="1398108"/>
                  </a:cubicBezTo>
                  <a:lnTo>
                    <a:pt x="0" y="15847"/>
                  </a:lnTo>
                  <a:cubicBezTo>
                    <a:pt x="0" y="7095"/>
                    <a:pt x="7095" y="0"/>
                    <a:pt x="158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532511" cy="1442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67474" y="8801815"/>
            <a:ext cx="2264562" cy="39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Notebook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93961" y="8801815"/>
            <a:ext cx="2264562" cy="39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Storage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81451" y="8801815"/>
            <a:ext cx="2264562" cy="39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Networking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64339" y="8801815"/>
            <a:ext cx="2264562" cy="39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Desktop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80718" y="8801815"/>
            <a:ext cx="2264562" cy="39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Peripherals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97096" y="8801815"/>
            <a:ext cx="2264562" cy="39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Accessories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58523" y="7577198"/>
            <a:ext cx="1132281" cy="47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2837">
                <a:solidFill>
                  <a:srgbClr val="004AAD"/>
                </a:solidFill>
                <a:latin typeface="Open Sans"/>
              </a:rPr>
              <a:t>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11719" y="6775061"/>
            <a:ext cx="1769732" cy="49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</a:pPr>
            <a:r>
              <a:rPr lang="en-US" sz="2937">
                <a:solidFill>
                  <a:srgbClr val="291B25"/>
                </a:solidFill>
                <a:latin typeface="Open Sans"/>
              </a:rPr>
              <a:t>27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45279" y="6581233"/>
            <a:ext cx="1132281" cy="47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2837">
                <a:solidFill>
                  <a:srgbClr val="004AAD"/>
                </a:solidFill>
                <a:latin typeface="Open Sans"/>
              </a:rPr>
              <a:t>32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08779" y="4424255"/>
            <a:ext cx="1132281" cy="47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2837">
                <a:solidFill>
                  <a:srgbClr val="004AAD"/>
                </a:solidFill>
                <a:latin typeface="Open Sans"/>
              </a:rPr>
              <a:t>84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48437" y="3072595"/>
            <a:ext cx="1132281" cy="47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2837">
                <a:solidFill>
                  <a:srgbClr val="004AAD"/>
                </a:solidFill>
                <a:latin typeface="Open Sans"/>
              </a:rPr>
              <a:t>116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33615" y="2587690"/>
            <a:ext cx="1132281" cy="47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3"/>
              </a:lnSpc>
            </a:pPr>
            <a:r>
              <a:rPr lang="en-US" sz="2837">
                <a:solidFill>
                  <a:srgbClr val="004AAD"/>
                </a:solidFill>
                <a:latin typeface="Open Sans"/>
              </a:rPr>
              <a:t>129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80646" y="1614318"/>
            <a:ext cx="11590174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4AAD"/>
                </a:solidFill>
                <a:latin typeface="Open Sans"/>
              </a:rPr>
              <a:t>How many products are there in each segments?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02033" y="1661078"/>
            <a:ext cx="12790738" cy="8071241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 rot="-5400000">
            <a:off x="16869946" y="9135667"/>
            <a:ext cx="809625" cy="1311935"/>
            <a:chOff x="0" y="0"/>
            <a:chExt cx="227336" cy="36838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6584918" y="9478462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0.4.2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49356" y="2114088"/>
          <a:ext cx="9773831" cy="7610475"/>
        </p:xfrm>
        <a:graphic>
          <a:graphicData uri="http://schemas.openxmlformats.org/drawingml/2006/table">
            <a:tbl>
              <a:tblPr/>
              <a:tblGrid>
                <a:gridCol w="2394002"/>
                <a:gridCol w="2707142"/>
                <a:gridCol w="2594285"/>
                <a:gridCol w="2078403"/>
              </a:tblGrid>
              <a:tr h="13562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 Bold"/>
                        </a:rPr>
                        <a:t>segment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 Bold"/>
                        </a:rPr>
                        <a:t>product_count_2020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 Bold"/>
                        </a:rPr>
                        <a:t>product_count_2021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Extra Bold Bold"/>
                        </a:rPr>
                        <a:t>defrent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0423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4AAD"/>
                          </a:solidFill>
                          <a:latin typeface="Open Sans Extra Bold"/>
                        </a:rPr>
                        <a:t>Notebook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103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0423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4AAD"/>
                          </a:solidFill>
                          <a:latin typeface="Open Sans Extra Bold"/>
                        </a:rPr>
                        <a:t>Accessories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108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0423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4AAD"/>
                          </a:solidFill>
                          <a:latin typeface="Open Sans Extra Bold"/>
                        </a:rPr>
                        <a:t>Peripherals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0423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4AAD"/>
                          </a:solidFill>
                          <a:latin typeface="Open Sans Extra Bold"/>
                        </a:rPr>
                        <a:t>Desktop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0423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4AAD"/>
                          </a:solidFill>
                          <a:latin typeface="Open Sans Extra Bold"/>
                        </a:rPr>
                        <a:t>Storage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0423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4AAD"/>
                          </a:solidFill>
                          <a:latin typeface="Open Sans Extra Bold"/>
                        </a:rPr>
                        <a:t>Networking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91B25"/>
                          </a:solidFill>
                          <a:latin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25352" y="1983393"/>
            <a:ext cx="10097835" cy="7741170"/>
            <a:chOff x="0" y="0"/>
            <a:chExt cx="2093778" cy="16051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3778" cy="1605125"/>
            </a:xfrm>
            <a:custGeom>
              <a:avLst/>
              <a:gdLst/>
              <a:ahLst/>
              <a:cxnLst/>
              <a:rect r="r" b="b" t="t" l="l"/>
              <a:pathLst>
                <a:path h="1605125" w="2093778">
                  <a:moveTo>
                    <a:pt x="19167" y="0"/>
                  </a:moveTo>
                  <a:lnTo>
                    <a:pt x="2074611" y="0"/>
                  </a:lnTo>
                  <a:cubicBezTo>
                    <a:pt x="2085196" y="0"/>
                    <a:pt x="2093778" y="8581"/>
                    <a:pt x="2093778" y="19167"/>
                  </a:cubicBezTo>
                  <a:lnTo>
                    <a:pt x="2093778" y="1585958"/>
                  </a:lnTo>
                  <a:cubicBezTo>
                    <a:pt x="2093778" y="1596544"/>
                    <a:pt x="2085196" y="1605125"/>
                    <a:pt x="2074611" y="1605125"/>
                  </a:cubicBezTo>
                  <a:lnTo>
                    <a:pt x="19167" y="1605125"/>
                  </a:lnTo>
                  <a:cubicBezTo>
                    <a:pt x="8581" y="1605125"/>
                    <a:pt x="0" y="1596544"/>
                    <a:pt x="0" y="1585958"/>
                  </a:cubicBezTo>
                  <a:lnTo>
                    <a:pt x="0" y="19167"/>
                  </a:lnTo>
                  <a:cubicBezTo>
                    <a:pt x="0" y="8581"/>
                    <a:pt x="8581" y="0"/>
                    <a:pt x="191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093778" cy="1633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526617" y="3667951"/>
            <a:ext cx="440067" cy="44006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19C5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26617" y="4793638"/>
            <a:ext cx="440067" cy="44006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19C5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26617" y="5919326"/>
            <a:ext cx="440067" cy="44006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19C5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26617" y="7045193"/>
            <a:ext cx="440067" cy="44006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19C5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526617" y="8007603"/>
            <a:ext cx="440067" cy="44006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19C5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26617" y="8971545"/>
            <a:ext cx="440067" cy="44006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19C5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4460972">
            <a:off x="10793462" y="2215543"/>
            <a:ext cx="589547" cy="1762233"/>
          </a:xfrm>
          <a:custGeom>
            <a:avLst/>
            <a:gdLst/>
            <a:ahLst/>
            <a:cxnLst/>
            <a:rect r="r" b="b" t="t" l="l"/>
            <a:pathLst>
              <a:path h="1762233" w="589547">
                <a:moveTo>
                  <a:pt x="0" y="0"/>
                </a:moveTo>
                <a:lnTo>
                  <a:pt x="589547" y="0"/>
                </a:lnTo>
                <a:lnTo>
                  <a:pt x="589547" y="1762233"/>
                </a:lnTo>
                <a:lnTo>
                  <a:pt x="0" y="1762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318743">
            <a:off x="9869749" y="8411026"/>
            <a:ext cx="1593889" cy="805639"/>
          </a:xfrm>
          <a:custGeom>
            <a:avLst/>
            <a:gdLst/>
            <a:ahLst/>
            <a:cxnLst/>
            <a:rect r="r" b="b" t="t" l="l"/>
            <a:pathLst>
              <a:path h="805639" w="1593889">
                <a:moveTo>
                  <a:pt x="0" y="0"/>
                </a:moveTo>
                <a:lnTo>
                  <a:pt x="1593889" y="0"/>
                </a:lnTo>
                <a:lnTo>
                  <a:pt x="1593889" y="805639"/>
                </a:lnTo>
                <a:lnTo>
                  <a:pt x="0" y="8056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49356" y="318850"/>
            <a:ext cx="16977802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291B25"/>
                </a:solidFill>
                <a:latin typeface="Agrandir Bold"/>
              </a:rPr>
              <a:t>Follow-up:</a:t>
            </a:r>
            <a:r>
              <a:rPr lang="en-US" sz="3000">
                <a:solidFill>
                  <a:srgbClr val="291B25"/>
                </a:solidFill>
                <a:latin typeface="Agrandir Bold"/>
              </a:rPr>
              <a:t> Which segment had the most increase in unique products in 2021 vs 2020? The final output contains these fields,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520029" y="3004791"/>
            <a:ext cx="445341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Open Sans Bold"/>
              </a:rPr>
              <a:t>incrace 34 products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520029" y="7198552"/>
            <a:ext cx="550238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AD"/>
                </a:solidFill>
                <a:latin typeface="Open Sans Bold"/>
              </a:rPr>
              <a:t>Storage and networking</a:t>
            </a:r>
            <a:r>
              <a:rPr lang="en-US" sz="3399">
                <a:solidFill>
                  <a:srgbClr val="004AAD"/>
                </a:solidFill>
                <a:latin typeface="Open Sans"/>
              </a:rPr>
              <a:t> are experiencing slower production growth than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AD"/>
                </a:solidFill>
                <a:latin typeface="Open Sans"/>
              </a:rPr>
              <a:t>other segments.</a:t>
            </a:r>
          </a:p>
        </p:txBody>
      </p:sp>
      <p:grpSp>
        <p:nvGrpSpPr>
          <p:cNvPr name="Group 29" id="29"/>
          <p:cNvGrpSpPr/>
          <p:nvPr/>
        </p:nvGrpSpPr>
        <p:grpSpPr>
          <a:xfrm rot="-5400000">
            <a:off x="17022346" y="9288067"/>
            <a:ext cx="809625" cy="1311935"/>
            <a:chOff x="0" y="0"/>
            <a:chExt cx="227336" cy="36838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6586396" y="9543888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0.4.3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98507" y="3143574"/>
            <a:ext cx="11709158" cy="4106777"/>
          </a:xfrm>
          <a:custGeom>
            <a:avLst/>
            <a:gdLst/>
            <a:ahLst/>
            <a:cxnLst/>
            <a:rect r="r" b="b" t="t" l="l"/>
            <a:pathLst>
              <a:path h="4106777" w="11709158">
                <a:moveTo>
                  <a:pt x="0" y="0"/>
                </a:moveTo>
                <a:lnTo>
                  <a:pt x="11709158" y="0"/>
                </a:lnTo>
                <a:lnTo>
                  <a:pt x="11709158" y="4106777"/>
                </a:lnTo>
                <a:lnTo>
                  <a:pt x="0" y="4106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24" t="0" r="-2340" b="-83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4458" y="85725"/>
            <a:ext cx="4440663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291B25"/>
                </a:solidFill>
                <a:latin typeface="Agrandir"/>
              </a:rPr>
              <a:t>Output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05316"/>
            <a:ext cx="5046716" cy="3449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18"/>
              </a:lnSpc>
              <a:spcBef>
                <a:spcPct val="0"/>
              </a:spcBef>
            </a:pPr>
            <a:r>
              <a:rPr lang="en-US" sz="2727">
                <a:solidFill>
                  <a:srgbClr val="291B25"/>
                </a:solidFill>
                <a:latin typeface="Agrandir"/>
              </a:rPr>
              <a:t>We have increased strength and increase in connections, so that in the year 34 a new type of connectors has increased, and we must focus on networks that are the least expensive type of product.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15074" y="3302817"/>
            <a:ext cx="5732511" cy="3917213"/>
            <a:chOff x="0" y="0"/>
            <a:chExt cx="1188631" cy="8122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8631" cy="812231"/>
            </a:xfrm>
            <a:custGeom>
              <a:avLst/>
              <a:gdLst/>
              <a:ahLst/>
              <a:cxnLst/>
              <a:rect r="r" b="b" t="t" l="l"/>
              <a:pathLst>
                <a:path h="812231" w="1188631">
                  <a:moveTo>
                    <a:pt x="33763" y="0"/>
                  </a:moveTo>
                  <a:lnTo>
                    <a:pt x="1154868" y="0"/>
                  </a:lnTo>
                  <a:cubicBezTo>
                    <a:pt x="1163823" y="0"/>
                    <a:pt x="1172411" y="3557"/>
                    <a:pt x="1178742" y="9889"/>
                  </a:cubicBezTo>
                  <a:cubicBezTo>
                    <a:pt x="1185074" y="16221"/>
                    <a:pt x="1188631" y="24809"/>
                    <a:pt x="1188631" y="33763"/>
                  </a:cubicBezTo>
                  <a:lnTo>
                    <a:pt x="1188631" y="778468"/>
                  </a:lnTo>
                  <a:cubicBezTo>
                    <a:pt x="1188631" y="787422"/>
                    <a:pt x="1185074" y="796010"/>
                    <a:pt x="1178742" y="802342"/>
                  </a:cubicBezTo>
                  <a:cubicBezTo>
                    <a:pt x="1172411" y="808674"/>
                    <a:pt x="1163823" y="812231"/>
                    <a:pt x="1154868" y="812231"/>
                  </a:cubicBezTo>
                  <a:lnTo>
                    <a:pt x="33763" y="812231"/>
                  </a:lnTo>
                  <a:cubicBezTo>
                    <a:pt x="24809" y="812231"/>
                    <a:pt x="16221" y="808674"/>
                    <a:pt x="9889" y="802342"/>
                  </a:cubicBezTo>
                  <a:cubicBezTo>
                    <a:pt x="3557" y="796010"/>
                    <a:pt x="0" y="787422"/>
                    <a:pt x="0" y="778468"/>
                  </a:cubicBezTo>
                  <a:lnTo>
                    <a:pt x="0" y="33763"/>
                  </a:lnTo>
                  <a:cubicBezTo>
                    <a:pt x="0" y="24809"/>
                    <a:pt x="3557" y="16221"/>
                    <a:pt x="9889" y="9889"/>
                  </a:cubicBezTo>
                  <a:cubicBezTo>
                    <a:pt x="16221" y="3557"/>
                    <a:pt x="24809" y="0"/>
                    <a:pt x="337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188631" cy="840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6946885" y="9007145"/>
            <a:ext cx="809625" cy="1311935"/>
            <a:chOff x="0" y="0"/>
            <a:chExt cx="227336" cy="3683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510935" y="9262966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0.4.4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8106852" y="2157809"/>
            <a:ext cx="831964" cy="14988269"/>
            <a:chOff x="0" y="0"/>
            <a:chExt cx="233609" cy="42085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3609" cy="4208583"/>
            </a:xfrm>
            <a:custGeom>
              <a:avLst/>
              <a:gdLst/>
              <a:ahLst/>
              <a:cxnLst/>
              <a:rect r="r" b="b" t="t" l="l"/>
              <a:pathLst>
                <a:path h="4208583" w="233609">
                  <a:moveTo>
                    <a:pt x="116804" y="0"/>
                  </a:moveTo>
                  <a:lnTo>
                    <a:pt x="116804" y="0"/>
                  </a:lnTo>
                  <a:cubicBezTo>
                    <a:pt x="181314" y="0"/>
                    <a:pt x="233609" y="52295"/>
                    <a:pt x="233609" y="116804"/>
                  </a:cubicBezTo>
                  <a:lnTo>
                    <a:pt x="233609" y="4091778"/>
                  </a:lnTo>
                  <a:cubicBezTo>
                    <a:pt x="233609" y="4156287"/>
                    <a:pt x="181314" y="4208583"/>
                    <a:pt x="116804" y="4208583"/>
                  </a:cubicBezTo>
                  <a:lnTo>
                    <a:pt x="116804" y="4208583"/>
                  </a:lnTo>
                  <a:cubicBezTo>
                    <a:pt x="52295" y="4208583"/>
                    <a:pt x="0" y="4156287"/>
                    <a:pt x="0" y="4091778"/>
                  </a:cubicBezTo>
                  <a:lnTo>
                    <a:pt x="0" y="116804"/>
                  </a:lnTo>
                  <a:cubicBezTo>
                    <a:pt x="0" y="52295"/>
                    <a:pt x="52295" y="0"/>
                    <a:pt x="116804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33609" cy="4246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1160645" y="-5355436"/>
            <a:ext cx="925767" cy="12768273"/>
            <a:chOff x="0" y="0"/>
            <a:chExt cx="259948" cy="35852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9948" cy="3585226"/>
            </a:xfrm>
            <a:custGeom>
              <a:avLst/>
              <a:gdLst/>
              <a:ahLst/>
              <a:cxnLst/>
              <a:rect r="r" b="b" t="t" l="l"/>
              <a:pathLst>
                <a:path h="3585226" w="259948">
                  <a:moveTo>
                    <a:pt x="129974" y="0"/>
                  </a:moveTo>
                  <a:lnTo>
                    <a:pt x="129974" y="0"/>
                  </a:lnTo>
                  <a:cubicBezTo>
                    <a:pt x="201756" y="0"/>
                    <a:pt x="259948" y="58191"/>
                    <a:pt x="259948" y="129974"/>
                  </a:cubicBezTo>
                  <a:lnTo>
                    <a:pt x="259948" y="3455252"/>
                  </a:lnTo>
                  <a:cubicBezTo>
                    <a:pt x="259948" y="3527034"/>
                    <a:pt x="201756" y="3585226"/>
                    <a:pt x="129974" y="3585226"/>
                  </a:cubicBezTo>
                  <a:lnTo>
                    <a:pt x="129974" y="3585226"/>
                  </a:lnTo>
                  <a:cubicBezTo>
                    <a:pt x="58191" y="3585226"/>
                    <a:pt x="0" y="3527034"/>
                    <a:pt x="0" y="3455252"/>
                  </a:cubicBezTo>
                  <a:lnTo>
                    <a:pt x="0" y="129974"/>
                  </a:lnTo>
                  <a:cubicBezTo>
                    <a:pt x="0" y="58191"/>
                    <a:pt x="58191" y="0"/>
                    <a:pt x="129974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59948" cy="3623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6653" y="2138543"/>
            <a:ext cx="6514200" cy="5793267"/>
            <a:chOff x="0" y="0"/>
            <a:chExt cx="1350714" cy="1201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0714" cy="1201229"/>
            </a:xfrm>
            <a:custGeom>
              <a:avLst/>
              <a:gdLst/>
              <a:ahLst/>
              <a:cxnLst/>
              <a:rect r="r" b="b" t="t" l="l"/>
              <a:pathLst>
                <a:path h="1201229" w="1350714">
                  <a:moveTo>
                    <a:pt x="29712" y="0"/>
                  </a:moveTo>
                  <a:lnTo>
                    <a:pt x="1321002" y="0"/>
                  </a:lnTo>
                  <a:cubicBezTo>
                    <a:pt x="1337412" y="0"/>
                    <a:pt x="1350714" y="13302"/>
                    <a:pt x="1350714" y="29712"/>
                  </a:cubicBezTo>
                  <a:lnTo>
                    <a:pt x="1350714" y="1171517"/>
                  </a:lnTo>
                  <a:cubicBezTo>
                    <a:pt x="1350714" y="1187927"/>
                    <a:pt x="1337412" y="1201229"/>
                    <a:pt x="1321002" y="1201229"/>
                  </a:cubicBezTo>
                  <a:lnTo>
                    <a:pt x="29712" y="1201229"/>
                  </a:lnTo>
                  <a:cubicBezTo>
                    <a:pt x="13302" y="1201229"/>
                    <a:pt x="0" y="1187927"/>
                    <a:pt x="0" y="1171517"/>
                  </a:cubicBezTo>
                  <a:lnTo>
                    <a:pt x="0" y="29712"/>
                  </a:lnTo>
                  <a:cubicBezTo>
                    <a:pt x="0" y="13302"/>
                    <a:pt x="13302" y="0"/>
                    <a:pt x="297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DB312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350714" cy="1229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52212" y="3143929"/>
            <a:ext cx="4163082" cy="2490172"/>
          </a:xfrm>
          <a:custGeom>
            <a:avLst/>
            <a:gdLst/>
            <a:ahLst/>
            <a:cxnLst/>
            <a:rect r="r" b="b" t="t" l="l"/>
            <a:pathLst>
              <a:path h="2490172" w="4163082">
                <a:moveTo>
                  <a:pt x="0" y="0"/>
                </a:moveTo>
                <a:lnTo>
                  <a:pt x="4163082" y="0"/>
                </a:lnTo>
                <a:lnTo>
                  <a:pt x="4163082" y="2490172"/>
                </a:lnTo>
                <a:lnTo>
                  <a:pt x="0" y="2490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2674" y="8120404"/>
            <a:ext cx="10558029" cy="1824104"/>
          </a:xfrm>
          <a:custGeom>
            <a:avLst/>
            <a:gdLst/>
            <a:ahLst/>
            <a:cxnLst/>
            <a:rect r="r" b="b" t="t" l="l"/>
            <a:pathLst>
              <a:path h="1824104" w="10558029">
                <a:moveTo>
                  <a:pt x="0" y="0"/>
                </a:moveTo>
                <a:lnTo>
                  <a:pt x="10558029" y="0"/>
                </a:lnTo>
                <a:lnTo>
                  <a:pt x="10558029" y="1824105"/>
                </a:lnTo>
                <a:lnTo>
                  <a:pt x="0" y="1824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856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820703" y="2138543"/>
            <a:ext cx="6438597" cy="5793267"/>
            <a:chOff x="0" y="0"/>
            <a:chExt cx="1335038" cy="12012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35038" cy="1201229"/>
            </a:xfrm>
            <a:custGeom>
              <a:avLst/>
              <a:gdLst/>
              <a:ahLst/>
              <a:cxnLst/>
              <a:rect r="r" b="b" t="t" l="l"/>
              <a:pathLst>
                <a:path h="1201229" w="1335038">
                  <a:moveTo>
                    <a:pt x="30061" y="0"/>
                  </a:moveTo>
                  <a:lnTo>
                    <a:pt x="1304977" y="0"/>
                  </a:lnTo>
                  <a:cubicBezTo>
                    <a:pt x="1321579" y="0"/>
                    <a:pt x="1335038" y="13459"/>
                    <a:pt x="1335038" y="30061"/>
                  </a:cubicBezTo>
                  <a:lnTo>
                    <a:pt x="1335038" y="1171168"/>
                  </a:lnTo>
                  <a:cubicBezTo>
                    <a:pt x="1335038" y="1187770"/>
                    <a:pt x="1321579" y="1201229"/>
                    <a:pt x="1304977" y="1201229"/>
                  </a:cubicBezTo>
                  <a:lnTo>
                    <a:pt x="30061" y="1201229"/>
                  </a:lnTo>
                  <a:cubicBezTo>
                    <a:pt x="13459" y="1201229"/>
                    <a:pt x="0" y="1187770"/>
                    <a:pt x="0" y="1171168"/>
                  </a:cubicBezTo>
                  <a:lnTo>
                    <a:pt x="0" y="30061"/>
                  </a:lnTo>
                  <a:cubicBezTo>
                    <a:pt x="0" y="13459"/>
                    <a:pt x="13459" y="0"/>
                    <a:pt x="300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rnd">
              <a:solidFill>
                <a:srgbClr val="0C804B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35038" cy="12393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953762" y="2523314"/>
            <a:ext cx="2511254" cy="3110787"/>
          </a:xfrm>
          <a:custGeom>
            <a:avLst/>
            <a:gdLst/>
            <a:ahLst/>
            <a:cxnLst/>
            <a:rect r="r" b="b" t="t" l="l"/>
            <a:pathLst>
              <a:path h="3110787" w="2511254">
                <a:moveTo>
                  <a:pt x="0" y="0"/>
                </a:moveTo>
                <a:lnTo>
                  <a:pt x="2511254" y="0"/>
                </a:lnTo>
                <a:lnTo>
                  <a:pt x="2511254" y="3110787"/>
                </a:lnTo>
                <a:lnTo>
                  <a:pt x="0" y="31107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473751">
            <a:off x="11748149" y="7851857"/>
            <a:ext cx="786287" cy="2350316"/>
          </a:xfrm>
          <a:custGeom>
            <a:avLst/>
            <a:gdLst/>
            <a:ahLst/>
            <a:cxnLst/>
            <a:rect r="r" b="b" t="t" l="l"/>
            <a:pathLst>
              <a:path h="2350316" w="786287">
                <a:moveTo>
                  <a:pt x="0" y="0"/>
                </a:moveTo>
                <a:lnTo>
                  <a:pt x="786288" y="0"/>
                </a:lnTo>
                <a:lnTo>
                  <a:pt x="786288" y="2350315"/>
                </a:lnTo>
                <a:lnTo>
                  <a:pt x="0" y="23503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2674" y="396937"/>
            <a:ext cx="1740129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291B25"/>
                </a:solidFill>
                <a:latin typeface="Agrandir Bold"/>
              </a:rPr>
              <a:t> </a:t>
            </a:r>
            <a:r>
              <a:rPr lang="en-US" sz="3000">
                <a:solidFill>
                  <a:srgbClr val="291B25"/>
                </a:solidFill>
                <a:latin typeface="Agrandir Bold"/>
              </a:rPr>
              <a:t>Get the products that have the highest and lowest manufacturing costs. The final output should contain these fields,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20703" y="5919467"/>
            <a:ext cx="624582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B25"/>
                </a:solidFill>
                <a:latin typeface="Open Sans"/>
              </a:rPr>
              <a:t>AQ Master wired x1 Ms (Standard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98354" y="6219504"/>
            <a:ext cx="62458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B25"/>
                </a:solidFill>
                <a:latin typeface="Open Sans"/>
              </a:rPr>
              <a:t>AQ HOME Allin1 Gen 2 (Plus 3)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10841" y="7136617"/>
            <a:ext cx="62458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AD"/>
                </a:solidFill>
                <a:latin typeface="Open Sans Bold"/>
              </a:rPr>
              <a:t>Personal Desktop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0703" y="7136617"/>
            <a:ext cx="62458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AD"/>
                </a:solidFill>
                <a:latin typeface="Open Sans Bold"/>
              </a:rPr>
              <a:t>Mouse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13477" y="1443853"/>
            <a:ext cx="6245823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C804B"/>
                </a:solidFill>
                <a:latin typeface="Open Sans Bold"/>
              </a:rPr>
              <a:t>$0.89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98354" y="1443853"/>
            <a:ext cx="6245823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9F1E0D"/>
                </a:solidFill>
                <a:latin typeface="Open Sans Bold"/>
              </a:rPr>
              <a:t>$240.54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2674" y="2342135"/>
            <a:ext cx="3116170" cy="368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4AAD"/>
                </a:solidFill>
                <a:latin typeface="Open Sans"/>
              </a:rPr>
              <a:t>product having the </a:t>
            </a:r>
            <a:r>
              <a:rPr lang="en-US" sz="3499">
                <a:solidFill>
                  <a:srgbClr val="004AAD"/>
                </a:solidFill>
                <a:latin typeface="Open Sans Bold"/>
              </a:rPr>
              <a:t>highst </a:t>
            </a:r>
            <a:r>
              <a:rPr lang="en-US" sz="3499">
                <a:solidFill>
                  <a:srgbClr val="004AAD"/>
                </a:solidFill>
                <a:latin typeface="Open Sans"/>
              </a:rPr>
              <a:t>and </a:t>
            </a:r>
            <a:r>
              <a:rPr lang="en-US" sz="3499">
                <a:solidFill>
                  <a:srgbClr val="004AAD"/>
                </a:solidFill>
                <a:latin typeface="Open Sans Bold"/>
              </a:rPr>
              <a:t>lowest </a:t>
            </a:r>
            <a:r>
              <a:rPr lang="en-US" sz="3499">
                <a:solidFill>
                  <a:srgbClr val="004AAD"/>
                </a:solidFill>
                <a:latin typeface="Open Sans"/>
              </a:rPr>
              <a:t>manufacutring cost </a:t>
            </a:r>
          </a:p>
        </p:txBody>
      </p:sp>
      <p:grpSp>
        <p:nvGrpSpPr>
          <p:cNvPr name="Group 20" id="20"/>
          <p:cNvGrpSpPr/>
          <p:nvPr/>
        </p:nvGrpSpPr>
        <p:grpSpPr>
          <a:xfrm rot="-5400000">
            <a:off x="16754111" y="8956664"/>
            <a:ext cx="809625" cy="1311935"/>
            <a:chOff x="0" y="0"/>
            <a:chExt cx="227336" cy="36838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6318161" y="9212486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0.4.5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92954"/>
            <a:ext cx="14628777" cy="490285"/>
            <a:chOff x="0" y="0"/>
            <a:chExt cx="3852847" cy="1291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52847" cy="129129"/>
            </a:xfrm>
            <a:custGeom>
              <a:avLst/>
              <a:gdLst/>
              <a:ahLst/>
              <a:cxnLst/>
              <a:rect r="r" b="b" t="t" l="l"/>
              <a:pathLst>
                <a:path h="129129" w="3852847">
                  <a:moveTo>
                    <a:pt x="26792" y="0"/>
                  </a:moveTo>
                  <a:lnTo>
                    <a:pt x="3826054" y="0"/>
                  </a:lnTo>
                  <a:cubicBezTo>
                    <a:pt x="3833160" y="0"/>
                    <a:pt x="3839975" y="2823"/>
                    <a:pt x="3844999" y="7847"/>
                  </a:cubicBezTo>
                  <a:cubicBezTo>
                    <a:pt x="3850024" y="12872"/>
                    <a:pt x="3852847" y="19686"/>
                    <a:pt x="3852847" y="26792"/>
                  </a:cubicBezTo>
                  <a:lnTo>
                    <a:pt x="3852847" y="102337"/>
                  </a:lnTo>
                  <a:cubicBezTo>
                    <a:pt x="3852847" y="109442"/>
                    <a:pt x="3850024" y="116257"/>
                    <a:pt x="3844999" y="121281"/>
                  </a:cubicBezTo>
                  <a:cubicBezTo>
                    <a:pt x="3839975" y="126306"/>
                    <a:pt x="3833160" y="129129"/>
                    <a:pt x="3826054" y="129129"/>
                  </a:cubicBezTo>
                  <a:lnTo>
                    <a:pt x="26792" y="129129"/>
                  </a:lnTo>
                  <a:cubicBezTo>
                    <a:pt x="19686" y="129129"/>
                    <a:pt x="12872" y="126306"/>
                    <a:pt x="7847" y="121281"/>
                  </a:cubicBezTo>
                  <a:cubicBezTo>
                    <a:pt x="2823" y="116257"/>
                    <a:pt x="0" y="109442"/>
                    <a:pt x="0" y="102337"/>
                  </a:cubicBezTo>
                  <a:lnTo>
                    <a:pt x="0" y="26792"/>
                  </a:lnTo>
                  <a:cubicBezTo>
                    <a:pt x="0" y="19686"/>
                    <a:pt x="2823" y="12872"/>
                    <a:pt x="7847" y="7847"/>
                  </a:cubicBezTo>
                  <a:cubicBezTo>
                    <a:pt x="12872" y="2823"/>
                    <a:pt x="19686" y="0"/>
                    <a:pt x="26792" y="0"/>
                  </a:cubicBezTo>
                  <a:close/>
                </a:path>
              </a:pathLst>
            </a:custGeom>
            <a:solidFill>
              <a:srgbClr val="F6F6E9">
                <a:alpha val="2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52847" cy="167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67474" y="448918"/>
            <a:ext cx="1706455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291B25"/>
                </a:solidFill>
                <a:latin typeface="Agrandir Bold"/>
              </a:rPr>
              <a:t> </a:t>
            </a:r>
            <a:r>
              <a:rPr lang="en-US" sz="3000">
                <a:solidFill>
                  <a:srgbClr val="291B25"/>
                </a:solidFill>
                <a:latin typeface="Agrandir Bold"/>
              </a:rPr>
              <a:t>Generate a report which contains the top 5 customers who received an average high pre_invoice_discount_pct for the fiscal year 2021 and in the Indian market. The final output contains these fields,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37500" y="2172943"/>
            <a:ext cx="3250500" cy="753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4AAD"/>
                </a:solidFill>
                <a:latin typeface="Agrandir"/>
              </a:rPr>
              <a:t>In  2021, we offered  nearly  equal  pre percentages to  each  of invoice  discount our  top  5  customers, given  that Flipkart is  the  most  discounted  customer  in  the  Indian  market,  which equals 30.83%.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463593" y="1525725"/>
            <a:ext cx="15555962" cy="897158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32737" y="9430205"/>
            <a:ext cx="2587044" cy="49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</a:pPr>
            <a:r>
              <a:rPr lang="en-US" sz="2937">
                <a:solidFill>
                  <a:srgbClr val="291B25"/>
                </a:solidFill>
                <a:latin typeface="Open Sans"/>
              </a:rPr>
              <a:t>Peripherals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19782" y="9430205"/>
            <a:ext cx="2587044" cy="49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</a:pPr>
            <a:r>
              <a:rPr lang="en-US" sz="2937">
                <a:solidFill>
                  <a:srgbClr val="291B25"/>
                </a:solidFill>
                <a:latin typeface="Open Sans"/>
              </a:rPr>
              <a:t>Peripherals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06826" y="9430205"/>
            <a:ext cx="2587044" cy="49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</a:pPr>
            <a:r>
              <a:rPr lang="en-US" sz="2937">
                <a:solidFill>
                  <a:srgbClr val="291B25"/>
                </a:solidFill>
                <a:latin typeface="Open Sans"/>
              </a:rPr>
              <a:t>Peripherals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93871" y="9430205"/>
            <a:ext cx="2587044" cy="49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</a:pPr>
            <a:r>
              <a:rPr lang="en-US" sz="2937">
                <a:solidFill>
                  <a:srgbClr val="291B25"/>
                </a:solidFill>
                <a:latin typeface="Open Sans"/>
              </a:rPr>
              <a:t>Peripherals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80915" y="9430205"/>
            <a:ext cx="2587044" cy="49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</a:pPr>
            <a:r>
              <a:rPr lang="en-US" sz="2937">
                <a:solidFill>
                  <a:srgbClr val="291B25"/>
                </a:solidFill>
                <a:latin typeface="Open Sans"/>
              </a:rPr>
              <a:t>Peripherals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1731" y="2755380"/>
            <a:ext cx="2329058" cy="55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3"/>
              </a:lnSpc>
            </a:pPr>
            <a:r>
              <a:rPr lang="en-US" sz="3237">
                <a:solidFill>
                  <a:srgbClr val="004AAD"/>
                </a:solidFill>
                <a:latin typeface="Open Sans Bold"/>
              </a:rPr>
              <a:t>30.83%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48775" y="2755380"/>
            <a:ext cx="2329058" cy="55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3"/>
              </a:lnSpc>
            </a:pPr>
            <a:r>
              <a:rPr lang="en-US" sz="3237">
                <a:solidFill>
                  <a:srgbClr val="004AAD"/>
                </a:solidFill>
                <a:latin typeface="Open Sans Bold"/>
              </a:rPr>
              <a:t>30.38%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35819" y="2755380"/>
            <a:ext cx="2329058" cy="55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3"/>
              </a:lnSpc>
            </a:pPr>
            <a:r>
              <a:rPr lang="en-US" sz="3237">
                <a:solidFill>
                  <a:srgbClr val="004AAD"/>
                </a:solidFill>
                <a:latin typeface="Open Sans Bold"/>
              </a:rPr>
              <a:t>30.28%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93871" y="2755380"/>
            <a:ext cx="2329058" cy="55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3"/>
              </a:lnSpc>
            </a:pPr>
            <a:r>
              <a:rPr lang="en-US" sz="3237">
                <a:solidFill>
                  <a:srgbClr val="004AAD"/>
                </a:solidFill>
                <a:latin typeface="Open Sans Bold"/>
              </a:rPr>
              <a:t>30.25%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09908" y="2755380"/>
            <a:ext cx="2329058" cy="55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3"/>
              </a:lnSpc>
            </a:pPr>
            <a:r>
              <a:rPr lang="en-US" sz="3237">
                <a:solidFill>
                  <a:srgbClr val="004AAD"/>
                </a:solidFill>
                <a:latin typeface="Open Sans Bold"/>
              </a:rPr>
              <a:t>29.33%</a:t>
            </a:r>
          </a:p>
        </p:txBody>
      </p:sp>
      <p:grpSp>
        <p:nvGrpSpPr>
          <p:cNvPr name="Group 18" id="18"/>
          <p:cNvGrpSpPr/>
          <p:nvPr/>
        </p:nvGrpSpPr>
        <p:grpSpPr>
          <a:xfrm rot="-5400000">
            <a:off x="17227220" y="9274503"/>
            <a:ext cx="809625" cy="1311935"/>
            <a:chOff x="0" y="0"/>
            <a:chExt cx="227336" cy="36838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6791270" y="9530324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0.4.6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6019" y="2330568"/>
            <a:ext cx="15939181" cy="5625864"/>
          </a:xfrm>
          <a:custGeom>
            <a:avLst/>
            <a:gdLst/>
            <a:ahLst/>
            <a:cxnLst/>
            <a:rect r="r" b="b" t="t" l="l"/>
            <a:pathLst>
              <a:path h="5625864" w="15939181">
                <a:moveTo>
                  <a:pt x="0" y="0"/>
                </a:moveTo>
                <a:lnTo>
                  <a:pt x="15939181" y="0"/>
                </a:lnTo>
                <a:lnTo>
                  <a:pt x="15939181" y="5625864"/>
                </a:lnTo>
                <a:lnTo>
                  <a:pt x="0" y="5625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0" b="-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674" y="85725"/>
            <a:ext cx="8881326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291B25"/>
                </a:solidFill>
                <a:latin typeface="Agrandir"/>
              </a:rPr>
              <a:t>Output 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6542643" y="8920171"/>
            <a:ext cx="809625" cy="1311935"/>
            <a:chOff x="0" y="0"/>
            <a:chExt cx="227336" cy="3683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106693" y="9175993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0.4.7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7702610" y="2070835"/>
            <a:ext cx="831964" cy="14988269"/>
            <a:chOff x="0" y="0"/>
            <a:chExt cx="233609" cy="42085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3609" cy="4208583"/>
            </a:xfrm>
            <a:custGeom>
              <a:avLst/>
              <a:gdLst/>
              <a:ahLst/>
              <a:cxnLst/>
              <a:rect r="r" b="b" t="t" l="l"/>
              <a:pathLst>
                <a:path h="4208583" w="233609">
                  <a:moveTo>
                    <a:pt x="116804" y="0"/>
                  </a:moveTo>
                  <a:lnTo>
                    <a:pt x="116804" y="0"/>
                  </a:lnTo>
                  <a:cubicBezTo>
                    <a:pt x="181314" y="0"/>
                    <a:pt x="233609" y="52295"/>
                    <a:pt x="233609" y="116804"/>
                  </a:cubicBezTo>
                  <a:lnTo>
                    <a:pt x="233609" y="4091778"/>
                  </a:lnTo>
                  <a:cubicBezTo>
                    <a:pt x="233609" y="4156287"/>
                    <a:pt x="181314" y="4208583"/>
                    <a:pt x="116804" y="4208583"/>
                  </a:cubicBezTo>
                  <a:lnTo>
                    <a:pt x="116804" y="4208583"/>
                  </a:lnTo>
                  <a:cubicBezTo>
                    <a:pt x="52295" y="4208583"/>
                    <a:pt x="0" y="4156287"/>
                    <a:pt x="0" y="4091778"/>
                  </a:cubicBezTo>
                  <a:lnTo>
                    <a:pt x="0" y="116804"/>
                  </a:lnTo>
                  <a:cubicBezTo>
                    <a:pt x="0" y="52295"/>
                    <a:pt x="52295" y="0"/>
                    <a:pt x="116804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3609" cy="4246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1031637" y="-5578353"/>
            <a:ext cx="925767" cy="12768273"/>
            <a:chOff x="0" y="0"/>
            <a:chExt cx="259948" cy="35852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9948" cy="3585226"/>
            </a:xfrm>
            <a:custGeom>
              <a:avLst/>
              <a:gdLst/>
              <a:ahLst/>
              <a:cxnLst/>
              <a:rect r="r" b="b" t="t" l="l"/>
              <a:pathLst>
                <a:path h="3585226" w="259948">
                  <a:moveTo>
                    <a:pt x="129974" y="0"/>
                  </a:moveTo>
                  <a:lnTo>
                    <a:pt x="129974" y="0"/>
                  </a:lnTo>
                  <a:cubicBezTo>
                    <a:pt x="201756" y="0"/>
                    <a:pt x="259948" y="58191"/>
                    <a:pt x="259948" y="129974"/>
                  </a:cubicBezTo>
                  <a:lnTo>
                    <a:pt x="259948" y="3455252"/>
                  </a:lnTo>
                  <a:cubicBezTo>
                    <a:pt x="259948" y="3527034"/>
                    <a:pt x="201756" y="3585226"/>
                    <a:pt x="129974" y="3585226"/>
                  </a:cubicBezTo>
                  <a:lnTo>
                    <a:pt x="129974" y="3585226"/>
                  </a:lnTo>
                  <a:cubicBezTo>
                    <a:pt x="58191" y="3585226"/>
                    <a:pt x="0" y="3527034"/>
                    <a:pt x="0" y="3455252"/>
                  </a:cubicBezTo>
                  <a:lnTo>
                    <a:pt x="0" y="129974"/>
                  </a:lnTo>
                  <a:cubicBezTo>
                    <a:pt x="0" y="58191"/>
                    <a:pt x="58191" y="0"/>
                    <a:pt x="129974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9948" cy="3623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35806" y="2230273"/>
            <a:ext cx="7701224" cy="5675712"/>
            <a:chOff x="0" y="0"/>
            <a:chExt cx="2028306" cy="1494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28306" cy="1494838"/>
            </a:xfrm>
            <a:custGeom>
              <a:avLst/>
              <a:gdLst/>
              <a:ahLst/>
              <a:cxnLst/>
              <a:rect r="r" b="b" t="t" l="l"/>
              <a:pathLst>
                <a:path h="1494838" w="2028306">
                  <a:moveTo>
                    <a:pt x="0" y="0"/>
                  </a:moveTo>
                  <a:lnTo>
                    <a:pt x="2028306" y="0"/>
                  </a:lnTo>
                  <a:lnTo>
                    <a:pt x="2028306" y="1494838"/>
                  </a:lnTo>
                  <a:lnTo>
                    <a:pt x="0" y="1494838"/>
                  </a:lnTo>
                  <a:close/>
                </a:path>
              </a:pathLst>
            </a:custGeom>
            <a:solidFill>
              <a:srgbClr val="DB8F77">
                <a:alpha val="1764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28306" cy="1532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72771" y="2230273"/>
            <a:ext cx="5215229" cy="5675712"/>
            <a:chOff x="0" y="0"/>
            <a:chExt cx="1373558" cy="14948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73558" cy="1494838"/>
            </a:xfrm>
            <a:custGeom>
              <a:avLst/>
              <a:gdLst/>
              <a:ahLst/>
              <a:cxnLst/>
              <a:rect r="r" b="b" t="t" l="l"/>
              <a:pathLst>
                <a:path h="1494838" w="1373558">
                  <a:moveTo>
                    <a:pt x="0" y="0"/>
                  </a:moveTo>
                  <a:lnTo>
                    <a:pt x="1373558" y="0"/>
                  </a:lnTo>
                  <a:lnTo>
                    <a:pt x="1373558" y="1494838"/>
                  </a:lnTo>
                  <a:lnTo>
                    <a:pt x="0" y="1494838"/>
                  </a:lnTo>
                  <a:close/>
                </a:path>
              </a:pathLst>
            </a:custGeom>
            <a:solidFill>
              <a:srgbClr val="EDA4A2">
                <a:alpha val="2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73558" cy="1532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86521" y="2230273"/>
            <a:ext cx="2211110" cy="5675712"/>
            <a:chOff x="0" y="0"/>
            <a:chExt cx="582350" cy="14948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2350" cy="1494838"/>
            </a:xfrm>
            <a:custGeom>
              <a:avLst/>
              <a:gdLst/>
              <a:ahLst/>
              <a:cxnLst/>
              <a:rect r="r" b="b" t="t" l="l"/>
              <a:pathLst>
                <a:path h="1494838" w="582350">
                  <a:moveTo>
                    <a:pt x="0" y="0"/>
                  </a:moveTo>
                  <a:lnTo>
                    <a:pt x="582350" y="0"/>
                  </a:lnTo>
                  <a:lnTo>
                    <a:pt x="582350" y="1494838"/>
                  </a:lnTo>
                  <a:lnTo>
                    <a:pt x="0" y="1494838"/>
                  </a:lnTo>
                  <a:close/>
                </a:path>
              </a:pathLst>
            </a:custGeom>
            <a:solidFill>
              <a:srgbClr val="FFD699">
                <a:alpha val="24706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82350" cy="1532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462684" y="212625"/>
            <a:ext cx="21546200" cy="11151958"/>
          </a:xfrm>
          <a:prstGeom prst="rect">
            <a:avLst/>
          </a:prstGeom>
        </p:spPr>
      </p:pic>
      <p:sp>
        <p:nvSpPr>
          <p:cNvPr name="Freeform 12" id="12"/>
          <p:cNvSpPr/>
          <p:nvPr/>
        </p:nvSpPr>
        <p:spPr>
          <a:xfrm flipH="false" flipV="false" rot="3832429">
            <a:off x="12589405" y="-224374"/>
            <a:ext cx="885931" cy="2648164"/>
          </a:xfrm>
          <a:custGeom>
            <a:avLst/>
            <a:gdLst/>
            <a:ahLst/>
            <a:cxnLst/>
            <a:rect r="r" b="b" t="t" l="l"/>
            <a:pathLst>
              <a:path h="2648164" w="885931">
                <a:moveTo>
                  <a:pt x="0" y="0"/>
                </a:moveTo>
                <a:lnTo>
                  <a:pt x="885931" y="0"/>
                </a:lnTo>
                <a:lnTo>
                  <a:pt x="885931" y="2648164"/>
                </a:lnTo>
                <a:lnTo>
                  <a:pt x="0" y="26481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11390727" y="2291119"/>
            <a:ext cx="631597" cy="63159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19C5D">
                <a:alpha val="45882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034" y="170811"/>
            <a:ext cx="1241999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>
                <a:solidFill>
                  <a:srgbClr val="291B25"/>
                </a:solidFill>
                <a:latin typeface="Agrandir Bold"/>
              </a:rPr>
              <a:t>Get</a:t>
            </a:r>
            <a:r>
              <a:rPr lang="en-US" sz="2500">
                <a:solidFill>
                  <a:srgbClr val="291B25"/>
                </a:solidFill>
                <a:latin typeface="Agrandir Bold"/>
              </a:rPr>
              <a:t> the complete report of the Gross sales amount for the customer “Atliq Exclusive” for each month . This analysis helps to get an idea of low and high-performing months and take strategic decisions.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74014" y="189861"/>
            <a:ext cx="1560671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119C5D"/>
                </a:solidFill>
                <a:latin typeface="Open Sans Bold"/>
              </a:rPr>
              <a:t>32.25M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637498" y="7590186"/>
            <a:ext cx="783997" cy="631597"/>
            <a:chOff x="0" y="0"/>
            <a:chExt cx="1008923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08923" cy="812800"/>
            </a:xfrm>
            <a:custGeom>
              <a:avLst/>
              <a:gdLst/>
              <a:ahLst/>
              <a:cxnLst/>
              <a:rect r="r" b="b" t="t" l="l"/>
              <a:pathLst>
                <a:path h="812800" w="1008923">
                  <a:moveTo>
                    <a:pt x="504461" y="0"/>
                  </a:moveTo>
                  <a:cubicBezTo>
                    <a:pt x="225855" y="0"/>
                    <a:pt x="0" y="181951"/>
                    <a:pt x="0" y="406400"/>
                  </a:cubicBezTo>
                  <a:cubicBezTo>
                    <a:pt x="0" y="630849"/>
                    <a:pt x="225855" y="812800"/>
                    <a:pt x="504461" y="812800"/>
                  </a:cubicBezTo>
                  <a:cubicBezTo>
                    <a:pt x="783068" y="812800"/>
                    <a:pt x="1008923" y="630849"/>
                    <a:pt x="1008923" y="406400"/>
                  </a:cubicBezTo>
                  <a:cubicBezTo>
                    <a:pt x="1008923" y="181951"/>
                    <a:pt x="783068" y="0"/>
                    <a:pt x="504461" y="0"/>
                  </a:cubicBezTo>
                  <a:close/>
                </a:path>
              </a:pathLst>
            </a:custGeom>
            <a:solidFill>
              <a:srgbClr val="DB312C">
                <a:alpha val="45882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94587" y="38100"/>
              <a:ext cx="81975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2700000">
            <a:off x="6566203" y="5877590"/>
            <a:ext cx="589547" cy="1762233"/>
          </a:xfrm>
          <a:custGeom>
            <a:avLst/>
            <a:gdLst/>
            <a:ahLst/>
            <a:cxnLst/>
            <a:rect r="r" b="b" t="t" l="l"/>
            <a:pathLst>
              <a:path h="1762233" w="589547">
                <a:moveTo>
                  <a:pt x="0" y="0"/>
                </a:moveTo>
                <a:lnTo>
                  <a:pt x="589547" y="0"/>
                </a:lnTo>
                <a:lnTo>
                  <a:pt x="589547" y="1762233"/>
                </a:lnTo>
                <a:lnTo>
                  <a:pt x="0" y="17622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6987837" y="5201229"/>
            <a:ext cx="1306949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DB312C"/>
                </a:solidFill>
                <a:latin typeface="Open Sans Bold"/>
              </a:rPr>
              <a:t>0.77M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84632" y="2335341"/>
            <a:ext cx="1014889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91B25"/>
                </a:solidFill>
                <a:latin typeface="Open Sans Bold"/>
              </a:rPr>
              <a:t>2019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65769" y="2549768"/>
            <a:ext cx="1014889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91B25"/>
                </a:solidFill>
                <a:latin typeface="Open Sans Bold"/>
              </a:rPr>
              <a:t>2020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54349" y="2549768"/>
            <a:ext cx="1014889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91B25"/>
                </a:solidFill>
                <a:latin typeface="Open Sans Bold"/>
              </a:rPr>
              <a:t>2021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0" y="1820536"/>
            <a:ext cx="18288000" cy="7684775"/>
            <a:chOff x="0" y="0"/>
            <a:chExt cx="3792002" cy="15934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792001" cy="1593432"/>
            </a:xfrm>
            <a:custGeom>
              <a:avLst/>
              <a:gdLst/>
              <a:ahLst/>
              <a:cxnLst/>
              <a:rect r="r" b="b" t="t" l="l"/>
              <a:pathLst>
                <a:path h="1593432" w="3792001">
                  <a:moveTo>
                    <a:pt x="10583" y="0"/>
                  </a:moveTo>
                  <a:lnTo>
                    <a:pt x="3781418" y="0"/>
                  </a:lnTo>
                  <a:cubicBezTo>
                    <a:pt x="3784225" y="0"/>
                    <a:pt x="3786917" y="1115"/>
                    <a:pt x="3788902" y="3100"/>
                  </a:cubicBezTo>
                  <a:cubicBezTo>
                    <a:pt x="3790886" y="5085"/>
                    <a:pt x="3792001" y="7776"/>
                    <a:pt x="3792001" y="10583"/>
                  </a:cubicBezTo>
                  <a:lnTo>
                    <a:pt x="3792001" y="1582848"/>
                  </a:lnTo>
                  <a:cubicBezTo>
                    <a:pt x="3792001" y="1588693"/>
                    <a:pt x="3787263" y="1593432"/>
                    <a:pt x="3781418" y="1593432"/>
                  </a:cubicBezTo>
                  <a:lnTo>
                    <a:pt x="10583" y="1593432"/>
                  </a:lnTo>
                  <a:cubicBezTo>
                    <a:pt x="7776" y="1593432"/>
                    <a:pt x="5085" y="1592317"/>
                    <a:pt x="3100" y="1590332"/>
                  </a:cubicBezTo>
                  <a:cubicBezTo>
                    <a:pt x="1115" y="1588347"/>
                    <a:pt x="0" y="1585655"/>
                    <a:pt x="0" y="1582848"/>
                  </a:cubicBezTo>
                  <a:lnTo>
                    <a:pt x="0" y="10583"/>
                  </a:lnTo>
                  <a:cubicBezTo>
                    <a:pt x="0" y="7776"/>
                    <a:pt x="1115" y="5085"/>
                    <a:pt x="3100" y="3100"/>
                  </a:cubicBezTo>
                  <a:cubicBezTo>
                    <a:pt x="5085" y="1115"/>
                    <a:pt x="7776" y="0"/>
                    <a:pt x="105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3792002" cy="1622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5400000">
            <a:off x="16905188" y="9226220"/>
            <a:ext cx="809625" cy="1311935"/>
            <a:chOff x="0" y="0"/>
            <a:chExt cx="227336" cy="36838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6469238" y="9482041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0.4.8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26989" y="0"/>
            <a:ext cx="4312839" cy="10287000"/>
          </a:xfrm>
          <a:custGeom>
            <a:avLst/>
            <a:gdLst/>
            <a:ahLst/>
            <a:cxnLst/>
            <a:rect r="r" b="b" t="t" l="l"/>
            <a:pathLst>
              <a:path h="10287000" w="4312839">
                <a:moveTo>
                  <a:pt x="0" y="0"/>
                </a:moveTo>
                <a:lnTo>
                  <a:pt x="4312839" y="0"/>
                </a:lnTo>
                <a:lnTo>
                  <a:pt x="431283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63" t="0" r="-13345" b="-396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905" y="3881334"/>
            <a:ext cx="11536843" cy="4745625"/>
            <a:chOff x="0" y="0"/>
            <a:chExt cx="2392155" cy="9840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92155" cy="984001"/>
            </a:xfrm>
            <a:custGeom>
              <a:avLst/>
              <a:gdLst/>
              <a:ahLst/>
              <a:cxnLst/>
              <a:rect r="r" b="b" t="t" l="l"/>
              <a:pathLst>
                <a:path h="984001" w="2392155">
                  <a:moveTo>
                    <a:pt x="16777" y="0"/>
                  </a:moveTo>
                  <a:lnTo>
                    <a:pt x="2375378" y="0"/>
                  </a:lnTo>
                  <a:cubicBezTo>
                    <a:pt x="2379828" y="0"/>
                    <a:pt x="2384095" y="1768"/>
                    <a:pt x="2387241" y="4914"/>
                  </a:cubicBezTo>
                  <a:cubicBezTo>
                    <a:pt x="2390387" y="8060"/>
                    <a:pt x="2392155" y="12327"/>
                    <a:pt x="2392155" y="16777"/>
                  </a:cubicBezTo>
                  <a:lnTo>
                    <a:pt x="2392155" y="967225"/>
                  </a:lnTo>
                  <a:cubicBezTo>
                    <a:pt x="2392155" y="971674"/>
                    <a:pt x="2390387" y="975941"/>
                    <a:pt x="2387241" y="979088"/>
                  </a:cubicBezTo>
                  <a:cubicBezTo>
                    <a:pt x="2384095" y="982234"/>
                    <a:pt x="2379828" y="984001"/>
                    <a:pt x="2375378" y="984001"/>
                  </a:cubicBezTo>
                  <a:lnTo>
                    <a:pt x="16777" y="984001"/>
                  </a:lnTo>
                  <a:cubicBezTo>
                    <a:pt x="12327" y="984001"/>
                    <a:pt x="8060" y="982234"/>
                    <a:pt x="4914" y="979088"/>
                  </a:cubicBezTo>
                  <a:cubicBezTo>
                    <a:pt x="1768" y="975941"/>
                    <a:pt x="0" y="971674"/>
                    <a:pt x="0" y="967225"/>
                  </a:cubicBezTo>
                  <a:lnTo>
                    <a:pt x="0" y="16777"/>
                  </a:lnTo>
                  <a:cubicBezTo>
                    <a:pt x="0" y="12327"/>
                    <a:pt x="1768" y="8060"/>
                    <a:pt x="4914" y="4914"/>
                  </a:cubicBezTo>
                  <a:cubicBezTo>
                    <a:pt x="8060" y="1768"/>
                    <a:pt x="12327" y="0"/>
                    <a:pt x="167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92155" cy="1012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5412240" y="-5174509"/>
            <a:ext cx="981958" cy="11536843"/>
            <a:chOff x="0" y="0"/>
            <a:chExt cx="275726" cy="32394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726" cy="3239451"/>
            </a:xfrm>
            <a:custGeom>
              <a:avLst/>
              <a:gdLst/>
              <a:ahLst/>
              <a:cxnLst/>
              <a:rect r="r" b="b" t="t" l="l"/>
              <a:pathLst>
                <a:path h="3239451" w="275726">
                  <a:moveTo>
                    <a:pt x="137863" y="0"/>
                  </a:moveTo>
                  <a:lnTo>
                    <a:pt x="137863" y="0"/>
                  </a:lnTo>
                  <a:cubicBezTo>
                    <a:pt x="174426" y="0"/>
                    <a:pt x="209492" y="14525"/>
                    <a:pt x="235347" y="40379"/>
                  </a:cubicBezTo>
                  <a:cubicBezTo>
                    <a:pt x="261201" y="66233"/>
                    <a:pt x="275726" y="101299"/>
                    <a:pt x="275726" y="137863"/>
                  </a:cubicBezTo>
                  <a:lnTo>
                    <a:pt x="275726" y="3101588"/>
                  </a:lnTo>
                  <a:cubicBezTo>
                    <a:pt x="275726" y="3138151"/>
                    <a:pt x="261201" y="3173217"/>
                    <a:pt x="235347" y="3199072"/>
                  </a:cubicBezTo>
                  <a:cubicBezTo>
                    <a:pt x="209492" y="3224926"/>
                    <a:pt x="174426" y="3239451"/>
                    <a:pt x="137863" y="3239451"/>
                  </a:cubicBezTo>
                  <a:lnTo>
                    <a:pt x="137863" y="3239451"/>
                  </a:lnTo>
                  <a:cubicBezTo>
                    <a:pt x="101299" y="3239451"/>
                    <a:pt x="66233" y="3224926"/>
                    <a:pt x="40379" y="3199072"/>
                  </a:cubicBezTo>
                  <a:cubicBezTo>
                    <a:pt x="14525" y="3173217"/>
                    <a:pt x="0" y="3138151"/>
                    <a:pt x="0" y="3101588"/>
                  </a:cubicBezTo>
                  <a:lnTo>
                    <a:pt x="0" y="137863"/>
                  </a:lnTo>
                  <a:cubicBezTo>
                    <a:pt x="0" y="101299"/>
                    <a:pt x="14525" y="66233"/>
                    <a:pt x="40379" y="40379"/>
                  </a:cubicBezTo>
                  <a:cubicBezTo>
                    <a:pt x="66233" y="14525"/>
                    <a:pt x="101299" y="0"/>
                    <a:pt x="137863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726" cy="3277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17227220" y="9226220"/>
            <a:ext cx="809625" cy="1311935"/>
            <a:chOff x="0" y="0"/>
            <a:chExt cx="227336" cy="3683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766098">
            <a:off x="7063066" y="1682121"/>
            <a:ext cx="4365570" cy="1738291"/>
          </a:xfrm>
          <a:custGeom>
            <a:avLst/>
            <a:gdLst/>
            <a:ahLst/>
            <a:cxnLst/>
            <a:rect r="r" b="b" t="t" l="l"/>
            <a:pathLst>
              <a:path h="1738291" w="4365570">
                <a:moveTo>
                  <a:pt x="0" y="0"/>
                </a:moveTo>
                <a:lnTo>
                  <a:pt x="4365569" y="0"/>
                </a:lnTo>
                <a:lnTo>
                  <a:pt x="4365569" y="1738290"/>
                </a:lnTo>
                <a:lnTo>
                  <a:pt x="0" y="17382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17462" y="1766784"/>
            <a:ext cx="4972882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4AAD"/>
                </a:solidFill>
                <a:latin typeface="Agrandir"/>
              </a:rPr>
              <a:t>Output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3845" y="4371534"/>
            <a:ext cx="11188963" cy="376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4"/>
              </a:lnSpc>
            </a:pPr>
            <a:r>
              <a:rPr lang="en-US" sz="3088">
                <a:solidFill>
                  <a:srgbClr val="004AAD"/>
                </a:solidFill>
                <a:latin typeface="Open Sans"/>
              </a:rPr>
              <a:t>For Atliq Exclusive, </a:t>
            </a:r>
            <a:r>
              <a:rPr lang="en-US" sz="3088">
                <a:solidFill>
                  <a:srgbClr val="004AAD"/>
                </a:solidFill>
                <a:latin typeface="Open Sans Bold"/>
              </a:rPr>
              <a:t>November 2020 marked </a:t>
            </a:r>
            <a:r>
              <a:rPr lang="en-US" sz="3088">
                <a:solidFill>
                  <a:srgbClr val="004AAD"/>
                </a:solidFill>
                <a:latin typeface="Open Sans"/>
              </a:rPr>
              <a:t>the highest sales, and March 2020 marked the lowest gross sales. It’s very evident that the lower sales between March and August</a:t>
            </a:r>
            <a:r>
              <a:rPr lang="en-US" sz="3088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088">
                <a:solidFill>
                  <a:srgbClr val="004AAD"/>
                </a:solidFill>
                <a:latin typeface="Open Sans"/>
              </a:rPr>
              <a:t>are because</a:t>
            </a:r>
            <a:r>
              <a:rPr lang="en-US" sz="3088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088">
                <a:solidFill>
                  <a:srgbClr val="DB312C"/>
                </a:solidFill>
                <a:latin typeface="Open Sans Bold"/>
              </a:rPr>
              <a:t>of COVID-19.</a:t>
            </a:r>
            <a:r>
              <a:rPr lang="en-US" sz="3088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088">
                <a:solidFill>
                  <a:srgbClr val="004AAD"/>
                </a:solidFill>
                <a:latin typeface="Open Sans"/>
              </a:rPr>
              <a:t>However, it’s a very good sign that the sales increased quickly after Insights </a:t>
            </a:r>
            <a:r>
              <a:rPr lang="en-US" sz="3088">
                <a:solidFill>
                  <a:srgbClr val="119C5D"/>
                </a:solidFill>
                <a:latin typeface="Open Sans Bold"/>
              </a:rPr>
              <a:t>August and reached the highest </a:t>
            </a:r>
            <a:r>
              <a:rPr lang="en-US" sz="3088">
                <a:solidFill>
                  <a:srgbClr val="004AAD"/>
                </a:solidFill>
                <a:latin typeface="Open Sans"/>
              </a:rPr>
              <a:t>level since the last two years in Novembe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91270" y="9482041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0.4.9</a:t>
            </a:r>
          </a:p>
        </p:txBody>
      </p:sp>
      <p:grpSp>
        <p:nvGrpSpPr>
          <p:cNvPr name="Group 16" id="16"/>
          <p:cNvGrpSpPr/>
          <p:nvPr/>
        </p:nvGrpSpPr>
        <p:grpSpPr>
          <a:xfrm rot="-5400000">
            <a:off x="5551210" y="3960741"/>
            <a:ext cx="941726" cy="11536843"/>
            <a:chOff x="0" y="0"/>
            <a:chExt cx="264429" cy="32394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4429" cy="3239451"/>
            </a:xfrm>
            <a:custGeom>
              <a:avLst/>
              <a:gdLst/>
              <a:ahLst/>
              <a:cxnLst/>
              <a:rect r="r" b="b" t="t" l="l"/>
              <a:pathLst>
                <a:path h="3239451" w="264429">
                  <a:moveTo>
                    <a:pt x="132214" y="0"/>
                  </a:moveTo>
                  <a:lnTo>
                    <a:pt x="132214" y="0"/>
                  </a:lnTo>
                  <a:cubicBezTo>
                    <a:pt x="167280" y="0"/>
                    <a:pt x="200909" y="13930"/>
                    <a:pt x="225704" y="38725"/>
                  </a:cubicBezTo>
                  <a:cubicBezTo>
                    <a:pt x="250499" y="63520"/>
                    <a:pt x="264429" y="97149"/>
                    <a:pt x="264429" y="132214"/>
                  </a:cubicBezTo>
                  <a:lnTo>
                    <a:pt x="264429" y="3107236"/>
                  </a:lnTo>
                  <a:cubicBezTo>
                    <a:pt x="264429" y="3180256"/>
                    <a:pt x="205235" y="3239451"/>
                    <a:pt x="132214" y="3239451"/>
                  </a:cubicBezTo>
                  <a:lnTo>
                    <a:pt x="132214" y="3239451"/>
                  </a:lnTo>
                  <a:cubicBezTo>
                    <a:pt x="59194" y="3239451"/>
                    <a:pt x="0" y="3180256"/>
                    <a:pt x="0" y="3107236"/>
                  </a:cubicBezTo>
                  <a:lnTo>
                    <a:pt x="0" y="132214"/>
                  </a:lnTo>
                  <a:cubicBezTo>
                    <a:pt x="0" y="59194"/>
                    <a:pt x="59194" y="0"/>
                    <a:pt x="132214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64429" cy="3277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5222" y="2207332"/>
            <a:ext cx="15284064" cy="8079668"/>
          </a:xfrm>
          <a:custGeom>
            <a:avLst/>
            <a:gdLst/>
            <a:ahLst/>
            <a:cxnLst/>
            <a:rect r="r" b="b" t="t" l="l"/>
            <a:pathLst>
              <a:path h="8079668" w="15284064">
                <a:moveTo>
                  <a:pt x="0" y="0"/>
                </a:moveTo>
                <a:lnTo>
                  <a:pt x="15284064" y="0"/>
                </a:lnTo>
                <a:lnTo>
                  <a:pt x="15284064" y="8079668"/>
                </a:lnTo>
                <a:lnTo>
                  <a:pt x="0" y="8079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25" t="0" r="-712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479" y="2376842"/>
            <a:ext cx="15906807" cy="7910158"/>
            <a:chOff x="0" y="0"/>
            <a:chExt cx="4189447" cy="20833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89447" cy="2083334"/>
            </a:xfrm>
            <a:custGeom>
              <a:avLst/>
              <a:gdLst/>
              <a:ahLst/>
              <a:cxnLst/>
              <a:rect r="r" b="b" t="t" l="l"/>
              <a:pathLst>
                <a:path h="2083334" w="4189447">
                  <a:moveTo>
                    <a:pt x="24639" y="0"/>
                  </a:moveTo>
                  <a:lnTo>
                    <a:pt x="4164808" y="0"/>
                  </a:lnTo>
                  <a:cubicBezTo>
                    <a:pt x="4178416" y="0"/>
                    <a:pt x="4189447" y="11031"/>
                    <a:pt x="4189447" y="24639"/>
                  </a:cubicBezTo>
                  <a:lnTo>
                    <a:pt x="4189447" y="2058694"/>
                  </a:lnTo>
                  <a:cubicBezTo>
                    <a:pt x="4189447" y="2072302"/>
                    <a:pt x="4178416" y="2083334"/>
                    <a:pt x="4164808" y="2083334"/>
                  </a:cubicBezTo>
                  <a:lnTo>
                    <a:pt x="24639" y="2083334"/>
                  </a:lnTo>
                  <a:cubicBezTo>
                    <a:pt x="11031" y="2083334"/>
                    <a:pt x="0" y="2072302"/>
                    <a:pt x="0" y="2058694"/>
                  </a:cubicBezTo>
                  <a:lnTo>
                    <a:pt x="0" y="24639"/>
                  </a:lnTo>
                  <a:cubicBezTo>
                    <a:pt x="0" y="11031"/>
                    <a:pt x="11031" y="0"/>
                    <a:pt x="24639" y="0"/>
                  </a:cubicBezTo>
                  <a:close/>
                </a:path>
              </a:pathLst>
            </a:custGeom>
            <a:solidFill>
              <a:srgbClr val="F6F6E9">
                <a:alpha val="2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89447" cy="2121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2479" y="2376842"/>
            <a:ext cx="16221650" cy="7910158"/>
            <a:chOff x="0" y="0"/>
            <a:chExt cx="3363546" cy="16401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63545" cy="1640165"/>
            </a:xfrm>
            <a:custGeom>
              <a:avLst/>
              <a:gdLst/>
              <a:ahLst/>
              <a:cxnLst/>
              <a:rect r="r" b="b" t="t" l="l"/>
              <a:pathLst>
                <a:path h="1640165" w="3363545">
                  <a:moveTo>
                    <a:pt x="11931" y="0"/>
                  </a:moveTo>
                  <a:lnTo>
                    <a:pt x="3351614" y="0"/>
                  </a:lnTo>
                  <a:cubicBezTo>
                    <a:pt x="3354779" y="0"/>
                    <a:pt x="3357813" y="1257"/>
                    <a:pt x="3360051" y="3495"/>
                  </a:cubicBezTo>
                  <a:cubicBezTo>
                    <a:pt x="3362289" y="5732"/>
                    <a:pt x="3363545" y="8767"/>
                    <a:pt x="3363545" y="11931"/>
                  </a:cubicBezTo>
                  <a:lnTo>
                    <a:pt x="3363545" y="1628233"/>
                  </a:lnTo>
                  <a:cubicBezTo>
                    <a:pt x="3363545" y="1631398"/>
                    <a:pt x="3362289" y="1634433"/>
                    <a:pt x="3360051" y="1636670"/>
                  </a:cubicBezTo>
                  <a:cubicBezTo>
                    <a:pt x="3357813" y="1638908"/>
                    <a:pt x="3354779" y="1640165"/>
                    <a:pt x="3351614" y="1640165"/>
                  </a:cubicBezTo>
                  <a:lnTo>
                    <a:pt x="11931" y="1640165"/>
                  </a:lnTo>
                  <a:cubicBezTo>
                    <a:pt x="8767" y="1640165"/>
                    <a:pt x="5732" y="1638908"/>
                    <a:pt x="3495" y="1636670"/>
                  </a:cubicBezTo>
                  <a:cubicBezTo>
                    <a:pt x="1257" y="1634433"/>
                    <a:pt x="0" y="1631398"/>
                    <a:pt x="0" y="1628233"/>
                  </a:cubicBezTo>
                  <a:lnTo>
                    <a:pt x="0" y="11931"/>
                  </a:lnTo>
                  <a:cubicBezTo>
                    <a:pt x="0" y="8767"/>
                    <a:pt x="1257" y="5732"/>
                    <a:pt x="3495" y="3495"/>
                  </a:cubicBezTo>
                  <a:cubicBezTo>
                    <a:pt x="5732" y="1257"/>
                    <a:pt x="8767" y="0"/>
                    <a:pt x="119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363546" cy="166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7120269">
            <a:off x="8968982" y="5099526"/>
            <a:ext cx="3195674" cy="902778"/>
          </a:xfrm>
          <a:custGeom>
            <a:avLst/>
            <a:gdLst/>
            <a:ahLst/>
            <a:cxnLst/>
            <a:rect r="r" b="b" t="t" l="l"/>
            <a:pathLst>
              <a:path h="902778" w="3195674">
                <a:moveTo>
                  <a:pt x="0" y="0"/>
                </a:moveTo>
                <a:lnTo>
                  <a:pt x="3195674" y="0"/>
                </a:lnTo>
                <a:lnTo>
                  <a:pt x="3195674" y="902777"/>
                </a:lnTo>
                <a:lnTo>
                  <a:pt x="0" y="902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0176" y="485775"/>
            <a:ext cx="17431856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291B25"/>
                </a:solidFill>
                <a:latin typeface="Agrandir Bold"/>
              </a:rPr>
              <a:t>In</a:t>
            </a:r>
            <a:r>
              <a:rPr lang="en-US" sz="3000">
                <a:solidFill>
                  <a:srgbClr val="291B25"/>
                </a:solidFill>
                <a:latin typeface="Agrandir Bold"/>
              </a:rPr>
              <a:t> which quarter of 2020, got the maximum total_sold_quantity? The final output contains these fields sorted by the total_sold_quantity,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86548" y="2903724"/>
            <a:ext cx="475745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19"/>
              </a:lnSpc>
            </a:pPr>
            <a:r>
              <a:rPr lang="en-US" sz="3099">
                <a:solidFill>
                  <a:srgbClr val="004AAD"/>
                </a:solidFill>
                <a:latin typeface="Agrandir"/>
              </a:rPr>
              <a:t>This is the lowest quarter of sales in 2020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17227220" y="9226220"/>
            <a:ext cx="809625" cy="1311935"/>
            <a:chOff x="0" y="0"/>
            <a:chExt cx="227336" cy="36838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791270" y="9482041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048" y="1528762"/>
            <a:ext cx="9891573" cy="4665029"/>
          </a:xfrm>
          <a:custGeom>
            <a:avLst/>
            <a:gdLst/>
            <a:ahLst/>
            <a:cxnLst/>
            <a:rect r="r" b="b" t="t" l="l"/>
            <a:pathLst>
              <a:path h="4665029" w="9891573">
                <a:moveTo>
                  <a:pt x="0" y="0"/>
                </a:moveTo>
                <a:lnTo>
                  <a:pt x="9891573" y="0"/>
                </a:lnTo>
                <a:lnTo>
                  <a:pt x="9891573" y="4665029"/>
                </a:lnTo>
                <a:lnTo>
                  <a:pt x="0" y="4665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96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3185" y="338138"/>
            <a:ext cx="484202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004AAD"/>
                </a:solidFill>
                <a:latin typeface="Agrandir"/>
              </a:rPr>
              <a:t>Output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3185" y="2020212"/>
            <a:ext cx="6666722" cy="723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1"/>
              </a:lnSpc>
              <a:spcBef>
                <a:spcPct val="0"/>
              </a:spcBef>
            </a:pPr>
            <a:r>
              <a:rPr lang="en-US" sz="3394">
                <a:solidFill>
                  <a:srgbClr val="004AAD"/>
                </a:solidFill>
                <a:latin typeface="Agrandir"/>
              </a:rPr>
              <a:t>This 19 was at its  peak . early  recovery  during  quarter  4 is probably  because of  the  increased  need  for hardware  like  desktops  and  notebooks  as  majority  of  the  students  began or continued  to  do  their  coursework  online  during  this  time ,  and  there  was  a huge demand  for computer  accessories during  this  period. 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70048" y="6676271"/>
            <a:ext cx="10583661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sz="3399">
                <a:solidFill>
                  <a:srgbClr val="DB312C"/>
                </a:solidFill>
                <a:latin typeface="Agrandir"/>
              </a:rPr>
              <a:t>The  sold  quantity  decreased to  2.1 million  in quarter  3 of  FY 2020, which  was  actually  March,  April,  and  May  when  COVID  This 19 was at its  peak . 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16946885" y="9223166"/>
            <a:ext cx="809625" cy="1311935"/>
            <a:chOff x="0" y="0"/>
            <a:chExt cx="227336" cy="3683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510935" y="9478988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0.5.1</a:t>
            </a:r>
          </a:p>
        </p:txBody>
      </p:sp>
      <p:grpSp>
        <p:nvGrpSpPr>
          <p:cNvPr name="Group 10" id="10"/>
          <p:cNvGrpSpPr/>
          <p:nvPr/>
        </p:nvGrpSpPr>
        <p:grpSpPr>
          <a:xfrm rot="-5400000">
            <a:off x="10260311" y="-6268389"/>
            <a:ext cx="790322" cy="14402542"/>
            <a:chOff x="0" y="0"/>
            <a:chExt cx="221916" cy="40441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1916" cy="4044115"/>
            </a:xfrm>
            <a:custGeom>
              <a:avLst/>
              <a:gdLst/>
              <a:ahLst/>
              <a:cxnLst/>
              <a:rect r="r" b="b" t="t" l="l"/>
              <a:pathLst>
                <a:path h="4044115" w="221916">
                  <a:moveTo>
                    <a:pt x="110958" y="0"/>
                  </a:moveTo>
                  <a:lnTo>
                    <a:pt x="110958" y="0"/>
                  </a:lnTo>
                  <a:cubicBezTo>
                    <a:pt x="172238" y="0"/>
                    <a:pt x="221916" y="49678"/>
                    <a:pt x="221916" y="110958"/>
                  </a:cubicBezTo>
                  <a:lnTo>
                    <a:pt x="221916" y="3933157"/>
                  </a:lnTo>
                  <a:cubicBezTo>
                    <a:pt x="221916" y="3994438"/>
                    <a:pt x="172238" y="4044115"/>
                    <a:pt x="110958" y="4044115"/>
                  </a:cubicBezTo>
                  <a:lnTo>
                    <a:pt x="110958" y="4044115"/>
                  </a:lnTo>
                  <a:cubicBezTo>
                    <a:pt x="49678" y="4044115"/>
                    <a:pt x="0" y="3994438"/>
                    <a:pt x="0" y="3933157"/>
                  </a:cubicBezTo>
                  <a:lnTo>
                    <a:pt x="0" y="110958"/>
                  </a:lnTo>
                  <a:cubicBezTo>
                    <a:pt x="0" y="49678"/>
                    <a:pt x="49678" y="0"/>
                    <a:pt x="110958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21916" cy="4082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8092220" y="1850119"/>
            <a:ext cx="696520" cy="15809582"/>
            <a:chOff x="0" y="0"/>
            <a:chExt cx="195577" cy="4439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5577" cy="4439200"/>
            </a:xfrm>
            <a:custGeom>
              <a:avLst/>
              <a:gdLst/>
              <a:ahLst/>
              <a:cxnLst/>
              <a:rect r="r" b="b" t="t" l="l"/>
              <a:pathLst>
                <a:path h="4439200" w="195577">
                  <a:moveTo>
                    <a:pt x="97789" y="0"/>
                  </a:moveTo>
                  <a:lnTo>
                    <a:pt x="97789" y="0"/>
                  </a:lnTo>
                  <a:cubicBezTo>
                    <a:pt x="151796" y="0"/>
                    <a:pt x="195577" y="43781"/>
                    <a:pt x="195577" y="97789"/>
                  </a:cubicBezTo>
                  <a:lnTo>
                    <a:pt x="195577" y="4341412"/>
                  </a:lnTo>
                  <a:cubicBezTo>
                    <a:pt x="195577" y="4367347"/>
                    <a:pt x="185274" y="4392220"/>
                    <a:pt x="166935" y="4410559"/>
                  </a:cubicBezTo>
                  <a:cubicBezTo>
                    <a:pt x="148597" y="4428897"/>
                    <a:pt x="123724" y="4439200"/>
                    <a:pt x="97789" y="4439200"/>
                  </a:cubicBezTo>
                  <a:lnTo>
                    <a:pt x="97789" y="4439200"/>
                  </a:lnTo>
                  <a:cubicBezTo>
                    <a:pt x="71853" y="4439200"/>
                    <a:pt x="46980" y="4428897"/>
                    <a:pt x="28642" y="4410559"/>
                  </a:cubicBezTo>
                  <a:cubicBezTo>
                    <a:pt x="10303" y="4392220"/>
                    <a:pt x="0" y="4367347"/>
                    <a:pt x="0" y="4341412"/>
                  </a:cubicBezTo>
                  <a:lnTo>
                    <a:pt x="0" y="97789"/>
                  </a:lnTo>
                  <a:cubicBezTo>
                    <a:pt x="0" y="71853"/>
                    <a:pt x="10303" y="46980"/>
                    <a:pt x="28642" y="28642"/>
                  </a:cubicBezTo>
                  <a:cubicBezTo>
                    <a:pt x="46980" y="10303"/>
                    <a:pt x="71853" y="0"/>
                    <a:pt x="97789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5577" cy="4477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220951" y="-6142334"/>
            <a:ext cx="831964" cy="14988269"/>
            <a:chOff x="0" y="0"/>
            <a:chExt cx="233609" cy="42085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609" cy="4208583"/>
            </a:xfrm>
            <a:custGeom>
              <a:avLst/>
              <a:gdLst/>
              <a:ahLst/>
              <a:cxnLst/>
              <a:rect r="r" b="b" t="t" l="l"/>
              <a:pathLst>
                <a:path h="4208583" w="233609">
                  <a:moveTo>
                    <a:pt x="116804" y="0"/>
                  </a:moveTo>
                  <a:lnTo>
                    <a:pt x="116804" y="0"/>
                  </a:lnTo>
                  <a:cubicBezTo>
                    <a:pt x="181314" y="0"/>
                    <a:pt x="233609" y="52295"/>
                    <a:pt x="233609" y="116804"/>
                  </a:cubicBezTo>
                  <a:lnTo>
                    <a:pt x="233609" y="4091778"/>
                  </a:lnTo>
                  <a:cubicBezTo>
                    <a:pt x="233609" y="4156287"/>
                    <a:pt x="181314" y="4208583"/>
                    <a:pt x="116804" y="4208583"/>
                  </a:cubicBezTo>
                  <a:lnTo>
                    <a:pt x="116804" y="4208583"/>
                  </a:lnTo>
                  <a:cubicBezTo>
                    <a:pt x="52295" y="4208583"/>
                    <a:pt x="0" y="4156287"/>
                    <a:pt x="0" y="4091778"/>
                  </a:cubicBezTo>
                  <a:lnTo>
                    <a:pt x="0" y="116804"/>
                  </a:lnTo>
                  <a:cubicBezTo>
                    <a:pt x="0" y="52295"/>
                    <a:pt x="52295" y="0"/>
                    <a:pt x="116804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3609" cy="4246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247775" y="2660990"/>
            <a:ext cx="1143206" cy="114320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9A1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8585419" y="-3091585"/>
            <a:ext cx="1143206" cy="12648356"/>
            <a:chOff x="0" y="0"/>
            <a:chExt cx="181146" cy="20041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146" cy="2004184"/>
            </a:xfrm>
            <a:custGeom>
              <a:avLst/>
              <a:gdLst/>
              <a:ahLst/>
              <a:cxnLst/>
              <a:rect r="r" b="b" t="t" l="l"/>
              <a:pathLst>
                <a:path h="2004184" w="181146">
                  <a:moveTo>
                    <a:pt x="90573" y="0"/>
                  </a:moveTo>
                  <a:lnTo>
                    <a:pt x="90573" y="0"/>
                  </a:lnTo>
                  <a:cubicBezTo>
                    <a:pt x="114594" y="0"/>
                    <a:pt x="137632" y="9542"/>
                    <a:pt x="154618" y="26528"/>
                  </a:cubicBezTo>
                  <a:cubicBezTo>
                    <a:pt x="171603" y="43514"/>
                    <a:pt x="181146" y="66551"/>
                    <a:pt x="181146" y="90573"/>
                  </a:cubicBezTo>
                  <a:lnTo>
                    <a:pt x="181146" y="1913611"/>
                  </a:lnTo>
                  <a:cubicBezTo>
                    <a:pt x="181146" y="1937633"/>
                    <a:pt x="171603" y="1960670"/>
                    <a:pt x="154618" y="1977656"/>
                  </a:cubicBezTo>
                  <a:cubicBezTo>
                    <a:pt x="137632" y="1994642"/>
                    <a:pt x="114594" y="2004184"/>
                    <a:pt x="90573" y="2004184"/>
                  </a:cubicBezTo>
                  <a:lnTo>
                    <a:pt x="90573" y="2004184"/>
                  </a:lnTo>
                  <a:cubicBezTo>
                    <a:pt x="66551" y="2004184"/>
                    <a:pt x="43514" y="1994642"/>
                    <a:pt x="26528" y="1977656"/>
                  </a:cubicBezTo>
                  <a:cubicBezTo>
                    <a:pt x="9542" y="1960670"/>
                    <a:pt x="0" y="1937633"/>
                    <a:pt x="0" y="1913611"/>
                  </a:cubicBezTo>
                  <a:lnTo>
                    <a:pt x="0" y="90573"/>
                  </a:lnTo>
                  <a:cubicBezTo>
                    <a:pt x="0" y="66551"/>
                    <a:pt x="9542" y="43514"/>
                    <a:pt x="26528" y="26528"/>
                  </a:cubicBezTo>
                  <a:cubicBezTo>
                    <a:pt x="43514" y="9542"/>
                    <a:pt x="66551" y="0"/>
                    <a:pt x="90573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1146" cy="2042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247775" y="4152694"/>
            <a:ext cx="1143206" cy="114320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9A1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8594944" y="-1599881"/>
            <a:ext cx="1143206" cy="12648356"/>
            <a:chOff x="0" y="0"/>
            <a:chExt cx="181146" cy="20041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1146" cy="2004184"/>
            </a:xfrm>
            <a:custGeom>
              <a:avLst/>
              <a:gdLst/>
              <a:ahLst/>
              <a:cxnLst/>
              <a:rect r="r" b="b" t="t" l="l"/>
              <a:pathLst>
                <a:path h="2004184" w="181146">
                  <a:moveTo>
                    <a:pt x="90573" y="0"/>
                  </a:moveTo>
                  <a:lnTo>
                    <a:pt x="90573" y="0"/>
                  </a:lnTo>
                  <a:cubicBezTo>
                    <a:pt x="114594" y="0"/>
                    <a:pt x="137632" y="9542"/>
                    <a:pt x="154618" y="26528"/>
                  </a:cubicBezTo>
                  <a:cubicBezTo>
                    <a:pt x="171603" y="43514"/>
                    <a:pt x="181146" y="66551"/>
                    <a:pt x="181146" y="90573"/>
                  </a:cubicBezTo>
                  <a:lnTo>
                    <a:pt x="181146" y="1913611"/>
                  </a:lnTo>
                  <a:cubicBezTo>
                    <a:pt x="181146" y="1937633"/>
                    <a:pt x="171603" y="1960670"/>
                    <a:pt x="154618" y="1977656"/>
                  </a:cubicBezTo>
                  <a:cubicBezTo>
                    <a:pt x="137632" y="1994642"/>
                    <a:pt x="114594" y="2004184"/>
                    <a:pt x="90573" y="2004184"/>
                  </a:cubicBezTo>
                  <a:lnTo>
                    <a:pt x="90573" y="2004184"/>
                  </a:lnTo>
                  <a:cubicBezTo>
                    <a:pt x="66551" y="2004184"/>
                    <a:pt x="43514" y="1994642"/>
                    <a:pt x="26528" y="1977656"/>
                  </a:cubicBezTo>
                  <a:cubicBezTo>
                    <a:pt x="9542" y="1960670"/>
                    <a:pt x="0" y="1937633"/>
                    <a:pt x="0" y="1913611"/>
                  </a:cubicBezTo>
                  <a:lnTo>
                    <a:pt x="0" y="90573"/>
                  </a:lnTo>
                  <a:cubicBezTo>
                    <a:pt x="0" y="66551"/>
                    <a:pt x="9542" y="43514"/>
                    <a:pt x="26528" y="26528"/>
                  </a:cubicBezTo>
                  <a:cubicBezTo>
                    <a:pt x="43514" y="9542"/>
                    <a:pt x="66551" y="0"/>
                    <a:pt x="90573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81146" cy="2042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1247775" y="5648325"/>
            <a:ext cx="1143206" cy="114320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9A1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8604469" y="-104250"/>
            <a:ext cx="1143206" cy="12648356"/>
            <a:chOff x="0" y="0"/>
            <a:chExt cx="181146" cy="20041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1146" cy="2004184"/>
            </a:xfrm>
            <a:custGeom>
              <a:avLst/>
              <a:gdLst/>
              <a:ahLst/>
              <a:cxnLst/>
              <a:rect r="r" b="b" t="t" l="l"/>
              <a:pathLst>
                <a:path h="2004184" w="181146">
                  <a:moveTo>
                    <a:pt x="90573" y="0"/>
                  </a:moveTo>
                  <a:lnTo>
                    <a:pt x="90573" y="0"/>
                  </a:lnTo>
                  <a:cubicBezTo>
                    <a:pt x="114594" y="0"/>
                    <a:pt x="137632" y="9542"/>
                    <a:pt x="154618" y="26528"/>
                  </a:cubicBezTo>
                  <a:cubicBezTo>
                    <a:pt x="171603" y="43514"/>
                    <a:pt x="181146" y="66551"/>
                    <a:pt x="181146" y="90573"/>
                  </a:cubicBezTo>
                  <a:lnTo>
                    <a:pt x="181146" y="1913611"/>
                  </a:lnTo>
                  <a:cubicBezTo>
                    <a:pt x="181146" y="1937633"/>
                    <a:pt x="171603" y="1960670"/>
                    <a:pt x="154618" y="1977656"/>
                  </a:cubicBezTo>
                  <a:cubicBezTo>
                    <a:pt x="137632" y="1994642"/>
                    <a:pt x="114594" y="2004184"/>
                    <a:pt x="90573" y="2004184"/>
                  </a:cubicBezTo>
                  <a:lnTo>
                    <a:pt x="90573" y="2004184"/>
                  </a:lnTo>
                  <a:cubicBezTo>
                    <a:pt x="66551" y="2004184"/>
                    <a:pt x="43514" y="1994642"/>
                    <a:pt x="26528" y="1977656"/>
                  </a:cubicBezTo>
                  <a:cubicBezTo>
                    <a:pt x="9542" y="1960670"/>
                    <a:pt x="0" y="1937633"/>
                    <a:pt x="0" y="1913611"/>
                  </a:cubicBezTo>
                  <a:lnTo>
                    <a:pt x="0" y="90573"/>
                  </a:lnTo>
                  <a:cubicBezTo>
                    <a:pt x="0" y="66551"/>
                    <a:pt x="9542" y="43514"/>
                    <a:pt x="26528" y="26528"/>
                  </a:cubicBezTo>
                  <a:cubicBezTo>
                    <a:pt x="43514" y="9542"/>
                    <a:pt x="66551" y="0"/>
                    <a:pt x="90573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81146" cy="2042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247775" y="7143956"/>
            <a:ext cx="1143206" cy="114320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9A1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8604469" y="1391381"/>
            <a:ext cx="1143206" cy="12648356"/>
            <a:chOff x="0" y="0"/>
            <a:chExt cx="181146" cy="20041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1146" cy="2004184"/>
            </a:xfrm>
            <a:custGeom>
              <a:avLst/>
              <a:gdLst/>
              <a:ahLst/>
              <a:cxnLst/>
              <a:rect r="r" b="b" t="t" l="l"/>
              <a:pathLst>
                <a:path h="2004184" w="181146">
                  <a:moveTo>
                    <a:pt x="90573" y="0"/>
                  </a:moveTo>
                  <a:lnTo>
                    <a:pt x="90573" y="0"/>
                  </a:lnTo>
                  <a:cubicBezTo>
                    <a:pt x="114594" y="0"/>
                    <a:pt x="137632" y="9542"/>
                    <a:pt x="154618" y="26528"/>
                  </a:cubicBezTo>
                  <a:cubicBezTo>
                    <a:pt x="171603" y="43514"/>
                    <a:pt x="181146" y="66551"/>
                    <a:pt x="181146" y="90573"/>
                  </a:cubicBezTo>
                  <a:lnTo>
                    <a:pt x="181146" y="1913611"/>
                  </a:lnTo>
                  <a:cubicBezTo>
                    <a:pt x="181146" y="1937633"/>
                    <a:pt x="171603" y="1960670"/>
                    <a:pt x="154618" y="1977656"/>
                  </a:cubicBezTo>
                  <a:cubicBezTo>
                    <a:pt x="137632" y="1994642"/>
                    <a:pt x="114594" y="2004184"/>
                    <a:pt x="90573" y="2004184"/>
                  </a:cubicBezTo>
                  <a:lnTo>
                    <a:pt x="90573" y="2004184"/>
                  </a:lnTo>
                  <a:cubicBezTo>
                    <a:pt x="66551" y="2004184"/>
                    <a:pt x="43514" y="1994642"/>
                    <a:pt x="26528" y="1977656"/>
                  </a:cubicBezTo>
                  <a:cubicBezTo>
                    <a:pt x="9542" y="1960670"/>
                    <a:pt x="0" y="1937633"/>
                    <a:pt x="0" y="1913611"/>
                  </a:cubicBezTo>
                  <a:lnTo>
                    <a:pt x="0" y="90573"/>
                  </a:lnTo>
                  <a:cubicBezTo>
                    <a:pt x="0" y="66551"/>
                    <a:pt x="9542" y="43514"/>
                    <a:pt x="26528" y="26528"/>
                  </a:cubicBezTo>
                  <a:cubicBezTo>
                    <a:pt x="43514" y="9542"/>
                    <a:pt x="66551" y="0"/>
                    <a:pt x="90573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81146" cy="2042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13300" y="525031"/>
            <a:ext cx="5612659" cy="151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30"/>
              </a:lnSpc>
            </a:pPr>
            <a:r>
              <a:rPr lang="en-US" sz="9000">
                <a:solidFill>
                  <a:srgbClr val="291B25"/>
                </a:solidFill>
                <a:latin typeface="Agrandir"/>
              </a:rPr>
              <a:t>Index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7775" y="2834769"/>
            <a:ext cx="1099476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5000">
                <a:solidFill>
                  <a:srgbClr val="291B25"/>
                </a:solidFill>
                <a:latin typeface="Agrandir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93891" y="2806194"/>
            <a:ext cx="11830773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50"/>
              </a:lnSpc>
            </a:pPr>
            <a:r>
              <a:rPr lang="en-US" sz="5000">
                <a:solidFill>
                  <a:srgbClr val="291B25"/>
                </a:solidFill>
                <a:latin typeface="Agrandir"/>
              </a:rPr>
              <a:t>Background/context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47775" y="4326474"/>
            <a:ext cx="1099476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5000">
                <a:solidFill>
                  <a:srgbClr val="291B25"/>
                </a:solidFill>
                <a:latin typeface="Agrandir"/>
              </a:rPr>
              <a:t>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47775" y="5822104"/>
            <a:ext cx="1099476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5000">
                <a:solidFill>
                  <a:srgbClr val="291B25"/>
                </a:solidFill>
                <a:latin typeface="Agrandir"/>
              </a:rPr>
              <a:t>03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412941" y="5793529"/>
            <a:ext cx="11811723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50"/>
              </a:lnSpc>
            </a:pPr>
            <a:r>
              <a:rPr lang="en-US" sz="5000">
                <a:solidFill>
                  <a:srgbClr val="291B25"/>
                </a:solidFill>
                <a:latin typeface="Agrandir"/>
              </a:rPr>
              <a:t>Our Mission and Vision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91505" y="7315406"/>
            <a:ext cx="1099476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</a:pPr>
            <a:r>
              <a:rPr lang="en-US" sz="5000">
                <a:solidFill>
                  <a:srgbClr val="291B25"/>
                </a:solidFill>
                <a:latin typeface="Agrandir"/>
              </a:rPr>
              <a:t>04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412941" y="7289160"/>
            <a:ext cx="11830773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50"/>
              </a:lnSpc>
            </a:pPr>
            <a:r>
              <a:rPr lang="en-US" sz="5000">
                <a:solidFill>
                  <a:srgbClr val="291B25"/>
                </a:solidFill>
                <a:latin typeface="Agrandir"/>
              </a:rPr>
              <a:t>Solutions/result</a:t>
            </a:r>
          </a:p>
        </p:txBody>
      </p:sp>
      <p:grpSp>
        <p:nvGrpSpPr>
          <p:cNvPr name="Group 37" id="37"/>
          <p:cNvGrpSpPr/>
          <p:nvPr/>
        </p:nvGrpSpPr>
        <p:grpSpPr>
          <a:xfrm rot="-5400000">
            <a:off x="5305396" y="4259870"/>
            <a:ext cx="831964" cy="10002403"/>
            <a:chOff x="0" y="0"/>
            <a:chExt cx="233609" cy="280859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33609" cy="2808593"/>
            </a:xfrm>
            <a:custGeom>
              <a:avLst/>
              <a:gdLst/>
              <a:ahLst/>
              <a:cxnLst/>
              <a:rect r="r" b="b" t="t" l="l"/>
              <a:pathLst>
                <a:path h="2808593" w="233609">
                  <a:moveTo>
                    <a:pt x="116804" y="0"/>
                  </a:moveTo>
                  <a:lnTo>
                    <a:pt x="116804" y="0"/>
                  </a:lnTo>
                  <a:cubicBezTo>
                    <a:pt x="181314" y="0"/>
                    <a:pt x="233609" y="52295"/>
                    <a:pt x="233609" y="116804"/>
                  </a:cubicBezTo>
                  <a:lnTo>
                    <a:pt x="233609" y="2691788"/>
                  </a:lnTo>
                  <a:cubicBezTo>
                    <a:pt x="233609" y="2756297"/>
                    <a:pt x="181314" y="2808593"/>
                    <a:pt x="116804" y="2808593"/>
                  </a:cubicBezTo>
                  <a:lnTo>
                    <a:pt x="116804" y="2808593"/>
                  </a:lnTo>
                  <a:cubicBezTo>
                    <a:pt x="52295" y="2808593"/>
                    <a:pt x="0" y="2756297"/>
                    <a:pt x="0" y="2691788"/>
                  </a:cubicBezTo>
                  <a:lnTo>
                    <a:pt x="0" y="116804"/>
                  </a:lnTo>
                  <a:cubicBezTo>
                    <a:pt x="0" y="52295"/>
                    <a:pt x="52295" y="0"/>
                    <a:pt x="116804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33609" cy="2846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-5400000">
            <a:off x="12676325" y="7110419"/>
            <a:ext cx="831964" cy="4301304"/>
            <a:chOff x="0" y="0"/>
            <a:chExt cx="233609" cy="12077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33609" cy="1207771"/>
            </a:xfrm>
            <a:custGeom>
              <a:avLst/>
              <a:gdLst/>
              <a:ahLst/>
              <a:cxnLst/>
              <a:rect r="r" b="b" t="t" l="l"/>
              <a:pathLst>
                <a:path h="1207771" w="233609">
                  <a:moveTo>
                    <a:pt x="116804" y="0"/>
                  </a:moveTo>
                  <a:lnTo>
                    <a:pt x="116804" y="0"/>
                  </a:lnTo>
                  <a:cubicBezTo>
                    <a:pt x="181314" y="0"/>
                    <a:pt x="233609" y="52295"/>
                    <a:pt x="233609" y="116804"/>
                  </a:cubicBezTo>
                  <a:lnTo>
                    <a:pt x="233609" y="1090967"/>
                  </a:lnTo>
                  <a:cubicBezTo>
                    <a:pt x="233609" y="1155476"/>
                    <a:pt x="181314" y="1207771"/>
                    <a:pt x="116804" y="1207771"/>
                  </a:cubicBezTo>
                  <a:lnTo>
                    <a:pt x="116804" y="1207771"/>
                  </a:lnTo>
                  <a:cubicBezTo>
                    <a:pt x="52295" y="1207771"/>
                    <a:pt x="0" y="1155476"/>
                    <a:pt x="0" y="1090967"/>
                  </a:cubicBezTo>
                  <a:lnTo>
                    <a:pt x="0" y="116804"/>
                  </a:lnTo>
                  <a:cubicBezTo>
                    <a:pt x="0" y="52295"/>
                    <a:pt x="52295" y="0"/>
                    <a:pt x="116804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233609" cy="1245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-5400000">
            <a:off x="15999865" y="8311537"/>
            <a:ext cx="831964" cy="1899068"/>
            <a:chOff x="0" y="0"/>
            <a:chExt cx="233609" cy="53324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33609" cy="533243"/>
            </a:xfrm>
            <a:custGeom>
              <a:avLst/>
              <a:gdLst/>
              <a:ahLst/>
              <a:cxnLst/>
              <a:rect r="r" b="b" t="t" l="l"/>
              <a:pathLst>
                <a:path h="533243" w="233609">
                  <a:moveTo>
                    <a:pt x="116804" y="0"/>
                  </a:moveTo>
                  <a:lnTo>
                    <a:pt x="116804" y="0"/>
                  </a:lnTo>
                  <a:cubicBezTo>
                    <a:pt x="181314" y="0"/>
                    <a:pt x="233609" y="52295"/>
                    <a:pt x="233609" y="116804"/>
                  </a:cubicBezTo>
                  <a:lnTo>
                    <a:pt x="233609" y="416438"/>
                  </a:lnTo>
                  <a:cubicBezTo>
                    <a:pt x="233609" y="480948"/>
                    <a:pt x="181314" y="533243"/>
                    <a:pt x="116804" y="533243"/>
                  </a:cubicBezTo>
                  <a:lnTo>
                    <a:pt x="116804" y="533243"/>
                  </a:lnTo>
                  <a:cubicBezTo>
                    <a:pt x="52295" y="533243"/>
                    <a:pt x="0" y="480948"/>
                    <a:pt x="0" y="416438"/>
                  </a:cubicBezTo>
                  <a:lnTo>
                    <a:pt x="0" y="116804"/>
                  </a:lnTo>
                  <a:cubicBezTo>
                    <a:pt x="0" y="52295"/>
                    <a:pt x="52295" y="0"/>
                    <a:pt x="116804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233609" cy="571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3238139" y="4356646"/>
            <a:ext cx="11811723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50"/>
              </a:lnSpc>
            </a:pPr>
            <a:r>
              <a:rPr lang="en-US" sz="5000">
                <a:solidFill>
                  <a:srgbClr val="291B25"/>
                </a:solidFill>
                <a:latin typeface="Agrandir"/>
              </a:rPr>
              <a:t>Getting familiar with the input data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27187" y="1906414"/>
            <a:ext cx="7016120" cy="7351886"/>
            <a:chOff x="0" y="0"/>
            <a:chExt cx="1454787" cy="15244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4787" cy="1524407"/>
            </a:xfrm>
            <a:custGeom>
              <a:avLst/>
              <a:gdLst/>
              <a:ahLst/>
              <a:cxnLst/>
              <a:rect r="r" b="b" t="t" l="l"/>
              <a:pathLst>
                <a:path h="1524407" w="1454787">
                  <a:moveTo>
                    <a:pt x="27586" y="0"/>
                  </a:moveTo>
                  <a:lnTo>
                    <a:pt x="1427200" y="0"/>
                  </a:lnTo>
                  <a:cubicBezTo>
                    <a:pt x="1442436" y="0"/>
                    <a:pt x="1454787" y="12351"/>
                    <a:pt x="1454787" y="27586"/>
                  </a:cubicBezTo>
                  <a:lnTo>
                    <a:pt x="1454787" y="1496821"/>
                  </a:lnTo>
                  <a:cubicBezTo>
                    <a:pt x="1454787" y="1512057"/>
                    <a:pt x="1442436" y="1524407"/>
                    <a:pt x="1427200" y="1524407"/>
                  </a:cubicBezTo>
                  <a:lnTo>
                    <a:pt x="27586" y="1524407"/>
                  </a:lnTo>
                  <a:cubicBezTo>
                    <a:pt x="20270" y="1524407"/>
                    <a:pt x="13253" y="1521501"/>
                    <a:pt x="8080" y="1516328"/>
                  </a:cubicBezTo>
                  <a:cubicBezTo>
                    <a:pt x="2906" y="1511154"/>
                    <a:pt x="0" y="1504138"/>
                    <a:pt x="0" y="1496821"/>
                  </a:cubicBezTo>
                  <a:lnTo>
                    <a:pt x="0" y="27586"/>
                  </a:lnTo>
                  <a:cubicBezTo>
                    <a:pt x="0" y="20270"/>
                    <a:pt x="2906" y="13253"/>
                    <a:pt x="8080" y="8080"/>
                  </a:cubicBezTo>
                  <a:cubicBezTo>
                    <a:pt x="13253" y="2906"/>
                    <a:pt x="20270" y="0"/>
                    <a:pt x="275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454787" cy="1552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 rot="0">
            <a:off x="10339038" y="1199400"/>
            <a:ext cx="8036937" cy="8484162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187605" y="3087147"/>
            <a:ext cx="10332387" cy="3038937"/>
          </a:xfrm>
          <a:custGeom>
            <a:avLst/>
            <a:gdLst/>
            <a:ahLst/>
            <a:cxnLst/>
            <a:rect r="r" b="b" t="t" l="l"/>
            <a:pathLst>
              <a:path h="3038937" w="10332387">
                <a:moveTo>
                  <a:pt x="0" y="0"/>
                </a:moveTo>
                <a:lnTo>
                  <a:pt x="10332388" y="0"/>
                </a:lnTo>
                <a:lnTo>
                  <a:pt x="10332388" y="3038937"/>
                </a:lnTo>
                <a:lnTo>
                  <a:pt x="0" y="30389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605" y="537210"/>
            <a:ext cx="16015105" cy="976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3"/>
              </a:lnSpc>
            </a:pPr>
            <a:r>
              <a:rPr lang="en-US" sz="3199">
                <a:solidFill>
                  <a:srgbClr val="291B25"/>
                </a:solidFill>
                <a:latin typeface="Agrandir Bold"/>
              </a:rPr>
              <a:t>Which</a:t>
            </a:r>
            <a:r>
              <a:rPr lang="en-US" sz="3199">
                <a:solidFill>
                  <a:srgbClr val="291B25"/>
                </a:solidFill>
                <a:latin typeface="Agrandir Bold"/>
              </a:rPr>
              <a:t> channel helped to bring more gross sales in the fiscal year 2021 and the percentage of contribution? The final output contains these fields,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6329870"/>
            <a:ext cx="10519993" cy="2646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4AAD"/>
                </a:solidFill>
                <a:latin typeface="Open Sans"/>
              </a:rPr>
              <a:t>The majority of our sales took place via retailers, which is 75% of the total sales. Only a very small percentage of our sales happened through direct and distributor channels</a:t>
            </a: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16795963" y="9220113"/>
            <a:ext cx="809625" cy="1311935"/>
            <a:chOff x="0" y="0"/>
            <a:chExt cx="227336" cy="3683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360013" y="9475934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0.5.2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7605" y="1906047"/>
            <a:ext cx="4482939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004AAD"/>
                </a:solidFill>
                <a:latin typeface="Agrandir"/>
              </a:rPr>
              <a:t>Output 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7886080" y="1719985"/>
            <a:ext cx="722651" cy="16225216"/>
            <a:chOff x="0" y="0"/>
            <a:chExt cx="202915" cy="45559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2915" cy="4555907"/>
            </a:xfrm>
            <a:custGeom>
              <a:avLst/>
              <a:gdLst/>
              <a:ahLst/>
              <a:cxnLst/>
              <a:rect r="r" b="b" t="t" l="l"/>
              <a:pathLst>
                <a:path h="4555907" w="202915">
                  <a:moveTo>
                    <a:pt x="101457" y="0"/>
                  </a:moveTo>
                  <a:lnTo>
                    <a:pt x="101457" y="0"/>
                  </a:lnTo>
                  <a:cubicBezTo>
                    <a:pt x="157491" y="0"/>
                    <a:pt x="202915" y="45424"/>
                    <a:pt x="202915" y="101457"/>
                  </a:cubicBezTo>
                  <a:lnTo>
                    <a:pt x="202915" y="4454450"/>
                  </a:lnTo>
                  <a:cubicBezTo>
                    <a:pt x="202915" y="4481358"/>
                    <a:pt x="192225" y="4507164"/>
                    <a:pt x="173198" y="4526191"/>
                  </a:cubicBezTo>
                  <a:cubicBezTo>
                    <a:pt x="154171" y="4545218"/>
                    <a:pt x="128365" y="4555907"/>
                    <a:pt x="101457" y="4555907"/>
                  </a:cubicBezTo>
                  <a:lnTo>
                    <a:pt x="101457" y="4555907"/>
                  </a:lnTo>
                  <a:cubicBezTo>
                    <a:pt x="74549" y="4555907"/>
                    <a:pt x="48743" y="4545218"/>
                    <a:pt x="29716" y="4526191"/>
                  </a:cubicBezTo>
                  <a:cubicBezTo>
                    <a:pt x="10689" y="4507164"/>
                    <a:pt x="0" y="4481358"/>
                    <a:pt x="0" y="4454450"/>
                  </a:cubicBezTo>
                  <a:lnTo>
                    <a:pt x="0" y="101457"/>
                  </a:lnTo>
                  <a:cubicBezTo>
                    <a:pt x="0" y="74549"/>
                    <a:pt x="10689" y="48743"/>
                    <a:pt x="29716" y="29716"/>
                  </a:cubicBezTo>
                  <a:cubicBezTo>
                    <a:pt x="48743" y="10689"/>
                    <a:pt x="74549" y="0"/>
                    <a:pt x="101457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2915" cy="459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6308851" y="-1564003"/>
            <a:ext cx="598217" cy="7824066"/>
            <a:chOff x="0" y="0"/>
            <a:chExt cx="167974" cy="21969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7974" cy="2196934"/>
            </a:xfrm>
            <a:custGeom>
              <a:avLst/>
              <a:gdLst/>
              <a:ahLst/>
              <a:cxnLst/>
              <a:rect r="r" b="b" t="t" l="l"/>
              <a:pathLst>
                <a:path h="2196934" w="167974">
                  <a:moveTo>
                    <a:pt x="83987" y="0"/>
                  </a:moveTo>
                  <a:lnTo>
                    <a:pt x="83987" y="0"/>
                  </a:lnTo>
                  <a:cubicBezTo>
                    <a:pt x="106262" y="0"/>
                    <a:pt x="127625" y="8849"/>
                    <a:pt x="143375" y="24599"/>
                  </a:cubicBezTo>
                  <a:cubicBezTo>
                    <a:pt x="159126" y="40350"/>
                    <a:pt x="167974" y="61712"/>
                    <a:pt x="167974" y="83987"/>
                  </a:cubicBezTo>
                  <a:lnTo>
                    <a:pt x="167974" y="2112946"/>
                  </a:lnTo>
                  <a:cubicBezTo>
                    <a:pt x="167974" y="2159331"/>
                    <a:pt x="130372" y="2196934"/>
                    <a:pt x="83987" y="2196934"/>
                  </a:cubicBezTo>
                  <a:lnTo>
                    <a:pt x="83987" y="2196934"/>
                  </a:lnTo>
                  <a:cubicBezTo>
                    <a:pt x="37602" y="2196934"/>
                    <a:pt x="0" y="2159331"/>
                    <a:pt x="0" y="2112946"/>
                  </a:cubicBezTo>
                  <a:lnTo>
                    <a:pt x="0" y="83987"/>
                  </a:lnTo>
                  <a:cubicBezTo>
                    <a:pt x="0" y="37602"/>
                    <a:pt x="37602" y="0"/>
                    <a:pt x="83987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7974" cy="2235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6164" y="496634"/>
            <a:ext cx="16015105" cy="100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30"/>
              </a:lnSpc>
            </a:pPr>
            <a:r>
              <a:rPr lang="en-US" sz="3299">
                <a:solidFill>
                  <a:srgbClr val="291B25"/>
                </a:solidFill>
                <a:latin typeface="Agrandir Bold"/>
              </a:rPr>
              <a:t>Get the</a:t>
            </a:r>
            <a:r>
              <a:rPr lang="en-US" sz="3299">
                <a:solidFill>
                  <a:srgbClr val="291B25"/>
                </a:solidFill>
                <a:latin typeface="Agrandir Bold"/>
              </a:rPr>
              <a:t> Top 3 products in each division that have a high total_sold_quantity in the fiscal_year 2021? The final output contains these fields, 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30434" y="2840633"/>
            <a:ext cx="5511652" cy="498200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187996" y="2355602"/>
            <a:ext cx="5765418" cy="6697910"/>
            <a:chOff x="0" y="0"/>
            <a:chExt cx="1195455" cy="13888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95455" cy="1388806"/>
            </a:xfrm>
            <a:custGeom>
              <a:avLst/>
              <a:gdLst/>
              <a:ahLst/>
              <a:cxnLst/>
              <a:rect r="r" b="b" t="t" l="l"/>
              <a:pathLst>
                <a:path h="1388806" w="1195455">
                  <a:moveTo>
                    <a:pt x="33571" y="0"/>
                  </a:moveTo>
                  <a:lnTo>
                    <a:pt x="1161884" y="0"/>
                  </a:lnTo>
                  <a:cubicBezTo>
                    <a:pt x="1170788" y="0"/>
                    <a:pt x="1179326" y="3537"/>
                    <a:pt x="1185622" y="9833"/>
                  </a:cubicBezTo>
                  <a:cubicBezTo>
                    <a:pt x="1191918" y="16128"/>
                    <a:pt x="1195455" y="24667"/>
                    <a:pt x="1195455" y="33571"/>
                  </a:cubicBezTo>
                  <a:lnTo>
                    <a:pt x="1195455" y="1355236"/>
                  </a:lnTo>
                  <a:cubicBezTo>
                    <a:pt x="1195455" y="1373776"/>
                    <a:pt x="1180425" y="1388806"/>
                    <a:pt x="1161884" y="1388806"/>
                  </a:cubicBezTo>
                  <a:lnTo>
                    <a:pt x="33571" y="1388806"/>
                  </a:lnTo>
                  <a:cubicBezTo>
                    <a:pt x="24667" y="1388806"/>
                    <a:pt x="16128" y="1385269"/>
                    <a:pt x="9833" y="1378974"/>
                  </a:cubicBezTo>
                  <a:cubicBezTo>
                    <a:pt x="3537" y="1372678"/>
                    <a:pt x="0" y="1364139"/>
                    <a:pt x="0" y="1355236"/>
                  </a:cubicBezTo>
                  <a:lnTo>
                    <a:pt x="0" y="33571"/>
                  </a:lnTo>
                  <a:cubicBezTo>
                    <a:pt x="0" y="24667"/>
                    <a:pt x="3537" y="16128"/>
                    <a:pt x="9833" y="9833"/>
                  </a:cubicBezTo>
                  <a:cubicBezTo>
                    <a:pt x="16128" y="3537"/>
                    <a:pt x="24667" y="0"/>
                    <a:pt x="335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195455" cy="1417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14880" y="3055568"/>
            <a:ext cx="5511652" cy="498200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399325" y="3055568"/>
            <a:ext cx="5511652" cy="4982007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2272441" y="2355602"/>
            <a:ext cx="6015559" cy="6697910"/>
            <a:chOff x="0" y="0"/>
            <a:chExt cx="1247321" cy="13888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47321" cy="1388806"/>
            </a:xfrm>
            <a:custGeom>
              <a:avLst/>
              <a:gdLst/>
              <a:ahLst/>
              <a:cxnLst/>
              <a:rect r="r" b="b" t="t" l="l"/>
              <a:pathLst>
                <a:path h="1388806" w="1247321">
                  <a:moveTo>
                    <a:pt x="32175" y="0"/>
                  </a:moveTo>
                  <a:lnTo>
                    <a:pt x="1215146" y="0"/>
                  </a:lnTo>
                  <a:cubicBezTo>
                    <a:pt x="1223680" y="0"/>
                    <a:pt x="1231863" y="3390"/>
                    <a:pt x="1237897" y="9424"/>
                  </a:cubicBezTo>
                  <a:cubicBezTo>
                    <a:pt x="1243931" y="15458"/>
                    <a:pt x="1247321" y="23641"/>
                    <a:pt x="1247321" y="32175"/>
                  </a:cubicBezTo>
                  <a:lnTo>
                    <a:pt x="1247321" y="1356632"/>
                  </a:lnTo>
                  <a:cubicBezTo>
                    <a:pt x="1247321" y="1365165"/>
                    <a:pt x="1243931" y="1373349"/>
                    <a:pt x="1237897" y="1379382"/>
                  </a:cubicBezTo>
                  <a:cubicBezTo>
                    <a:pt x="1231863" y="1385416"/>
                    <a:pt x="1223680" y="1388806"/>
                    <a:pt x="1215146" y="1388806"/>
                  </a:cubicBezTo>
                  <a:lnTo>
                    <a:pt x="32175" y="1388806"/>
                  </a:lnTo>
                  <a:cubicBezTo>
                    <a:pt x="23641" y="1388806"/>
                    <a:pt x="15458" y="1385416"/>
                    <a:pt x="9424" y="1379382"/>
                  </a:cubicBezTo>
                  <a:cubicBezTo>
                    <a:pt x="3390" y="1373349"/>
                    <a:pt x="0" y="1365165"/>
                    <a:pt x="0" y="1356632"/>
                  </a:cubicBezTo>
                  <a:lnTo>
                    <a:pt x="0" y="32175"/>
                  </a:lnTo>
                  <a:cubicBezTo>
                    <a:pt x="0" y="23641"/>
                    <a:pt x="3390" y="15458"/>
                    <a:pt x="9424" y="9424"/>
                  </a:cubicBezTo>
                  <a:cubicBezTo>
                    <a:pt x="15458" y="3390"/>
                    <a:pt x="23641" y="0"/>
                    <a:pt x="321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247321" cy="1417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80813" y="2355602"/>
            <a:ext cx="5765418" cy="6697910"/>
            <a:chOff x="0" y="0"/>
            <a:chExt cx="1195455" cy="13888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95455" cy="1388806"/>
            </a:xfrm>
            <a:custGeom>
              <a:avLst/>
              <a:gdLst/>
              <a:ahLst/>
              <a:cxnLst/>
              <a:rect r="r" b="b" t="t" l="l"/>
              <a:pathLst>
                <a:path h="1388806" w="1195455">
                  <a:moveTo>
                    <a:pt x="33571" y="0"/>
                  </a:moveTo>
                  <a:lnTo>
                    <a:pt x="1161884" y="0"/>
                  </a:lnTo>
                  <a:cubicBezTo>
                    <a:pt x="1170788" y="0"/>
                    <a:pt x="1179326" y="3537"/>
                    <a:pt x="1185622" y="9833"/>
                  </a:cubicBezTo>
                  <a:cubicBezTo>
                    <a:pt x="1191918" y="16128"/>
                    <a:pt x="1195455" y="24667"/>
                    <a:pt x="1195455" y="33571"/>
                  </a:cubicBezTo>
                  <a:lnTo>
                    <a:pt x="1195455" y="1355236"/>
                  </a:lnTo>
                  <a:cubicBezTo>
                    <a:pt x="1195455" y="1373776"/>
                    <a:pt x="1180425" y="1388806"/>
                    <a:pt x="1161884" y="1388806"/>
                  </a:cubicBezTo>
                  <a:lnTo>
                    <a:pt x="33571" y="1388806"/>
                  </a:lnTo>
                  <a:cubicBezTo>
                    <a:pt x="24667" y="1388806"/>
                    <a:pt x="16128" y="1385269"/>
                    <a:pt x="9833" y="1378974"/>
                  </a:cubicBezTo>
                  <a:cubicBezTo>
                    <a:pt x="3537" y="1372678"/>
                    <a:pt x="0" y="1364139"/>
                    <a:pt x="0" y="1355236"/>
                  </a:cubicBezTo>
                  <a:lnTo>
                    <a:pt x="0" y="33571"/>
                  </a:lnTo>
                  <a:cubicBezTo>
                    <a:pt x="0" y="24667"/>
                    <a:pt x="3537" y="16128"/>
                    <a:pt x="9833" y="9833"/>
                  </a:cubicBezTo>
                  <a:cubicBezTo>
                    <a:pt x="16128" y="3537"/>
                    <a:pt x="24667" y="0"/>
                    <a:pt x="335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195455" cy="1417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60763" y="7426972"/>
            <a:ext cx="1920619" cy="16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AQ Pen Drive 2 IN 1(Premium)</a:t>
            </a:r>
          </a:p>
          <a:p>
            <a:pPr algn="ctr">
              <a:lnSpc>
                <a:spcPts val="3273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181381" y="7426972"/>
            <a:ext cx="1764281" cy="16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AQ Pen Drive DRC(Plus)</a:t>
            </a:r>
          </a:p>
          <a:p>
            <a:pPr algn="ctr">
              <a:lnSpc>
                <a:spcPts val="327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617226" y="7530644"/>
            <a:ext cx="2340564" cy="121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AQ Pen Drive DRC(Premium)</a:t>
            </a:r>
          </a:p>
          <a:p>
            <a:pPr algn="ctr">
              <a:lnSpc>
                <a:spcPts val="3273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187996" y="7631759"/>
            <a:ext cx="1902818" cy="16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AQ Gamers Ms(Standard 2)</a:t>
            </a:r>
          </a:p>
          <a:p>
            <a:pPr algn="ctr">
              <a:lnSpc>
                <a:spcPts val="3273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306794" y="7631759"/>
            <a:ext cx="1840283" cy="16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AQ Maxima Ms(Standard 1)</a:t>
            </a:r>
          </a:p>
          <a:p>
            <a:pPr algn="ctr">
              <a:lnSpc>
                <a:spcPts val="3273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113131" y="7631759"/>
            <a:ext cx="1840283" cy="121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AQ Maxima Ms(Plus 2)</a:t>
            </a:r>
          </a:p>
          <a:p>
            <a:pPr algn="ctr">
              <a:lnSpc>
                <a:spcPts val="3273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403271" y="7631759"/>
            <a:ext cx="1902818" cy="16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AQ Digit(Standard Blue)</a:t>
            </a:r>
          </a:p>
          <a:p>
            <a:pPr algn="ctr">
              <a:lnSpc>
                <a:spcPts val="3273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4306089" y="7530644"/>
            <a:ext cx="1902818" cy="16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AQ Velocity(Plus Red)</a:t>
            </a:r>
          </a:p>
          <a:p>
            <a:pPr algn="ctr">
              <a:lnSpc>
                <a:spcPts val="3273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6135041" y="7631759"/>
            <a:ext cx="2152959" cy="16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3"/>
              </a:lnSpc>
            </a:pPr>
            <a:r>
              <a:rPr lang="en-US" sz="2337">
                <a:solidFill>
                  <a:srgbClr val="291B25"/>
                </a:solidFill>
                <a:latin typeface="Open Sans"/>
              </a:rPr>
              <a:t>AQ Digit(Premium Misty Green)</a:t>
            </a:r>
          </a:p>
          <a:p>
            <a:pPr algn="ctr">
              <a:lnSpc>
                <a:spcPts val="3273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55405" y="2809564"/>
            <a:ext cx="4061710" cy="1082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3"/>
              </a:lnSpc>
            </a:pPr>
            <a:r>
              <a:rPr lang="en-US" sz="3137">
                <a:solidFill>
                  <a:srgbClr val="004AAD"/>
                </a:solidFill>
                <a:latin typeface="Open Sans Bold"/>
              </a:rPr>
              <a:t>Division:N &amp; S</a:t>
            </a:r>
          </a:p>
          <a:p>
            <a:pPr algn="ctr">
              <a:lnSpc>
                <a:spcPts val="4393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7305517" y="2809564"/>
            <a:ext cx="4061710" cy="1082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3"/>
              </a:lnSpc>
            </a:pPr>
            <a:r>
              <a:rPr lang="en-US" sz="3137">
                <a:solidFill>
                  <a:srgbClr val="004AAD"/>
                </a:solidFill>
                <a:latin typeface="Open Sans Bold"/>
              </a:rPr>
              <a:t>Division:P &amp; A</a:t>
            </a:r>
          </a:p>
          <a:p>
            <a:pPr algn="ctr">
              <a:lnSpc>
                <a:spcPts val="4393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3655630" y="2809564"/>
            <a:ext cx="4061710" cy="1082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3"/>
              </a:lnSpc>
            </a:pPr>
            <a:r>
              <a:rPr lang="en-US" sz="3137">
                <a:solidFill>
                  <a:srgbClr val="004AAD"/>
                </a:solidFill>
                <a:latin typeface="Open Sans Bold"/>
              </a:rPr>
              <a:t>Division:PC</a:t>
            </a:r>
          </a:p>
          <a:p>
            <a:pPr algn="ctr">
              <a:lnSpc>
                <a:spcPts val="4393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-182934" y="5240959"/>
            <a:ext cx="2808012" cy="66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3869">
                <a:solidFill>
                  <a:srgbClr val="FFFFFF"/>
                </a:solidFill>
                <a:latin typeface="Open Sans Bold"/>
              </a:rPr>
              <a:t>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82254" y="5240959"/>
            <a:ext cx="2808012" cy="66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3869">
                <a:solidFill>
                  <a:srgbClr val="FFFFFF"/>
                </a:solidFill>
                <a:latin typeface="Open Sans Bold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37109" y="5255436"/>
            <a:ext cx="2808012" cy="66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3869">
                <a:solidFill>
                  <a:srgbClr val="FFFFFF"/>
                </a:solidFill>
                <a:latin typeface="Open Sans Bold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33396" y="5549195"/>
            <a:ext cx="2808012" cy="66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3869">
                <a:solidFill>
                  <a:srgbClr val="FFFFFF"/>
                </a:solidFill>
                <a:latin typeface="Open Sans Bold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336372" y="5470371"/>
            <a:ext cx="2808012" cy="66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3869">
                <a:solidFill>
                  <a:srgbClr val="FFFFFF"/>
                </a:solidFill>
                <a:latin typeface="Open Sans Bold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705330" y="5470371"/>
            <a:ext cx="2808012" cy="66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3869">
                <a:solidFill>
                  <a:srgbClr val="FFFFFF"/>
                </a:solidFill>
                <a:latin typeface="Open Sans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55630" y="5549195"/>
            <a:ext cx="2808012" cy="66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3869">
                <a:solidFill>
                  <a:srgbClr val="FFFFFF"/>
                </a:solidFill>
                <a:latin typeface="Open Sans Bold"/>
              </a:rPr>
              <a:t>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384381" y="5415688"/>
            <a:ext cx="2808012" cy="66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3869">
                <a:solidFill>
                  <a:srgbClr val="FFFFFF"/>
                </a:solidFill>
                <a:latin typeface="Open Sans Bold"/>
              </a:rPr>
              <a:t>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403271" y="5549195"/>
            <a:ext cx="2808012" cy="66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7"/>
              </a:lnSpc>
            </a:pPr>
            <a:r>
              <a:rPr lang="en-US" sz="3869">
                <a:solidFill>
                  <a:srgbClr val="FFFFFF"/>
                </a:solidFill>
                <a:latin typeface="Open Sans Bold"/>
              </a:rPr>
              <a:t>1</a:t>
            </a:r>
          </a:p>
        </p:txBody>
      </p:sp>
      <p:grpSp>
        <p:nvGrpSpPr>
          <p:cNvPr name="Group 36" id="36"/>
          <p:cNvGrpSpPr/>
          <p:nvPr/>
        </p:nvGrpSpPr>
        <p:grpSpPr>
          <a:xfrm rot="-5400000">
            <a:off x="16946885" y="9226220"/>
            <a:ext cx="809625" cy="1311935"/>
            <a:chOff x="0" y="0"/>
            <a:chExt cx="227336" cy="36838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6510935" y="9482041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0.5.3</a:t>
            </a:r>
          </a:p>
        </p:txBody>
      </p:sp>
      <p:grpSp>
        <p:nvGrpSpPr>
          <p:cNvPr name="Group 40" id="40"/>
          <p:cNvGrpSpPr/>
          <p:nvPr/>
        </p:nvGrpSpPr>
        <p:grpSpPr>
          <a:xfrm rot="-5400000">
            <a:off x="7886080" y="1719985"/>
            <a:ext cx="722651" cy="16225216"/>
            <a:chOff x="0" y="0"/>
            <a:chExt cx="202915" cy="455590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02915" cy="4555907"/>
            </a:xfrm>
            <a:custGeom>
              <a:avLst/>
              <a:gdLst/>
              <a:ahLst/>
              <a:cxnLst/>
              <a:rect r="r" b="b" t="t" l="l"/>
              <a:pathLst>
                <a:path h="4555907" w="202915">
                  <a:moveTo>
                    <a:pt x="101457" y="0"/>
                  </a:moveTo>
                  <a:lnTo>
                    <a:pt x="101457" y="0"/>
                  </a:lnTo>
                  <a:cubicBezTo>
                    <a:pt x="157491" y="0"/>
                    <a:pt x="202915" y="45424"/>
                    <a:pt x="202915" y="101457"/>
                  </a:cubicBezTo>
                  <a:lnTo>
                    <a:pt x="202915" y="4454450"/>
                  </a:lnTo>
                  <a:cubicBezTo>
                    <a:pt x="202915" y="4481358"/>
                    <a:pt x="192225" y="4507164"/>
                    <a:pt x="173198" y="4526191"/>
                  </a:cubicBezTo>
                  <a:cubicBezTo>
                    <a:pt x="154171" y="4545218"/>
                    <a:pt x="128365" y="4555907"/>
                    <a:pt x="101457" y="4555907"/>
                  </a:cubicBezTo>
                  <a:lnTo>
                    <a:pt x="101457" y="4555907"/>
                  </a:lnTo>
                  <a:cubicBezTo>
                    <a:pt x="74549" y="4555907"/>
                    <a:pt x="48743" y="4545218"/>
                    <a:pt x="29716" y="4526191"/>
                  </a:cubicBezTo>
                  <a:cubicBezTo>
                    <a:pt x="10689" y="4507164"/>
                    <a:pt x="0" y="4481358"/>
                    <a:pt x="0" y="4454450"/>
                  </a:cubicBezTo>
                  <a:lnTo>
                    <a:pt x="0" y="101457"/>
                  </a:lnTo>
                  <a:cubicBezTo>
                    <a:pt x="0" y="74549"/>
                    <a:pt x="10689" y="48743"/>
                    <a:pt x="29716" y="29716"/>
                  </a:cubicBezTo>
                  <a:cubicBezTo>
                    <a:pt x="48743" y="10689"/>
                    <a:pt x="74549" y="0"/>
                    <a:pt x="101457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202915" cy="459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4148" y="1712595"/>
            <a:ext cx="16899704" cy="5898178"/>
          </a:xfrm>
          <a:custGeom>
            <a:avLst/>
            <a:gdLst/>
            <a:ahLst/>
            <a:cxnLst/>
            <a:rect r="r" b="b" t="t" l="l"/>
            <a:pathLst>
              <a:path h="5898178" w="16899704">
                <a:moveTo>
                  <a:pt x="0" y="0"/>
                </a:moveTo>
                <a:lnTo>
                  <a:pt x="16899704" y="0"/>
                </a:lnTo>
                <a:lnTo>
                  <a:pt x="16899704" y="5898178"/>
                </a:lnTo>
                <a:lnTo>
                  <a:pt x="0" y="5898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007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9546" y="201930"/>
            <a:ext cx="4946392" cy="151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30"/>
              </a:lnSpc>
            </a:pPr>
            <a:r>
              <a:rPr lang="en-US" sz="9000">
                <a:solidFill>
                  <a:srgbClr val="004AAD"/>
                </a:solidFill>
                <a:latin typeface="Agrandir"/>
              </a:rPr>
              <a:t>OUTPUT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7838441"/>
            <a:ext cx="18288000" cy="141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4AAD"/>
                </a:solidFill>
                <a:latin typeface="Open Sans"/>
              </a:rPr>
              <a:t>Every division has a product with differentvariants that appears twice in the top three products by division list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16946885" y="9073820"/>
            <a:ext cx="809625" cy="1311935"/>
            <a:chOff x="0" y="0"/>
            <a:chExt cx="227336" cy="3683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10935" y="9329641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0.5.4</a:t>
            </a: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7970023" y="1660666"/>
            <a:ext cx="722651" cy="16225216"/>
            <a:chOff x="0" y="0"/>
            <a:chExt cx="202915" cy="45559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2915" cy="4555907"/>
            </a:xfrm>
            <a:custGeom>
              <a:avLst/>
              <a:gdLst/>
              <a:ahLst/>
              <a:cxnLst/>
              <a:rect r="r" b="b" t="t" l="l"/>
              <a:pathLst>
                <a:path h="4555907" w="202915">
                  <a:moveTo>
                    <a:pt x="101457" y="0"/>
                  </a:moveTo>
                  <a:lnTo>
                    <a:pt x="101457" y="0"/>
                  </a:lnTo>
                  <a:cubicBezTo>
                    <a:pt x="157491" y="0"/>
                    <a:pt x="202915" y="45424"/>
                    <a:pt x="202915" y="101457"/>
                  </a:cubicBezTo>
                  <a:lnTo>
                    <a:pt x="202915" y="4454450"/>
                  </a:lnTo>
                  <a:cubicBezTo>
                    <a:pt x="202915" y="4481358"/>
                    <a:pt x="192225" y="4507164"/>
                    <a:pt x="173198" y="4526191"/>
                  </a:cubicBezTo>
                  <a:cubicBezTo>
                    <a:pt x="154171" y="4545218"/>
                    <a:pt x="128365" y="4555907"/>
                    <a:pt x="101457" y="4555907"/>
                  </a:cubicBezTo>
                  <a:lnTo>
                    <a:pt x="101457" y="4555907"/>
                  </a:lnTo>
                  <a:cubicBezTo>
                    <a:pt x="74549" y="4555907"/>
                    <a:pt x="48743" y="4545218"/>
                    <a:pt x="29716" y="4526191"/>
                  </a:cubicBezTo>
                  <a:cubicBezTo>
                    <a:pt x="10689" y="4507164"/>
                    <a:pt x="0" y="4481358"/>
                    <a:pt x="0" y="4454450"/>
                  </a:cubicBezTo>
                  <a:lnTo>
                    <a:pt x="0" y="101457"/>
                  </a:lnTo>
                  <a:cubicBezTo>
                    <a:pt x="0" y="74549"/>
                    <a:pt x="10689" y="48743"/>
                    <a:pt x="29716" y="29716"/>
                  </a:cubicBezTo>
                  <a:cubicBezTo>
                    <a:pt x="48743" y="10689"/>
                    <a:pt x="74549" y="0"/>
                    <a:pt x="101457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2915" cy="459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1003352" y="-5205145"/>
            <a:ext cx="843086" cy="12337913"/>
            <a:chOff x="0" y="0"/>
            <a:chExt cx="236732" cy="346438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6732" cy="3464385"/>
            </a:xfrm>
            <a:custGeom>
              <a:avLst/>
              <a:gdLst/>
              <a:ahLst/>
              <a:cxnLst/>
              <a:rect r="r" b="b" t="t" l="l"/>
              <a:pathLst>
                <a:path h="3464385" w="236732">
                  <a:moveTo>
                    <a:pt x="118366" y="0"/>
                  </a:moveTo>
                  <a:lnTo>
                    <a:pt x="118366" y="0"/>
                  </a:lnTo>
                  <a:cubicBezTo>
                    <a:pt x="149758" y="0"/>
                    <a:pt x="179865" y="12471"/>
                    <a:pt x="202063" y="34669"/>
                  </a:cubicBezTo>
                  <a:cubicBezTo>
                    <a:pt x="224261" y="56866"/>
                    <a:pt x="236732" y="86973"/>
                    <a:pt x="236732" y="118366"/>
                  </a:cubicBezTo>
                  <a:lnTo>
                    <a:pt x="236732" y="3346019"/>
                  </a:lnTo>
                  <a:cubicBezTo>
                    <a:pt x="236732" y="3411391"/>
                    <a:pt x="183737" y="3464385"/>
                    <a:pt x="118366" y="3464385"/>
                  </a:cubicBezTo>
                  <a:lnTo>
                    <a:pt x="118366" y="3464385"/>
                  </a:lnTo>
                  <a:cubicBezTo>
                    <a:pt x="52994" y="3464385"/>
                    <a:pt x="0" y="3411391"/>
                    <a:pt x="0" y="3346019"/>
                  </a:cubicBezTo>
                  <a:lnTo>
                    <a:pt x="0" y="118366"/>
                  </a:lnTo>
                  <a:cubicBezTo>
                    <a:pt x="0" y="52994"/>
                    <a:pt x="52994" y="0"/>
                    <a:pt x="118366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36732" cy="3502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7B9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7580" y="5749144"/>
            <a:ext cx="10555161" cy="1055516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76873" y="-6770540"/>
            <a:ext cx="10555161" cy="1055516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462947" y="6989707"/>
            <a:ext cx="5910126" cy="5910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4798" y="2267698"/>
            <a:ext cx="14998404" cy="5317236"/>
            <a:chOff x="0" y="0"/>
            <a:chExt cx="3950197" cy="14004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50197" cy="1400424"/>
            </a:xfrm>
            <a:custGeom>
              <a:avLst/>
              <a:gdLst/>
              <a:ahLst/>
              <a:cxnLst/>
              <a:rect r="r" b="b" t="t" l="l"/>
              <a:pathLst>
                <a:path h="1400424" w="3950197">
                  <a:moveTo>
                    <a:pt x="51618" y="0"/>
                  </a:moveTo>
                  <a:lnTo>
                    <a:pt x="3898579" y="0"/>
                  </a:lnTo>
                  <a:cubicBezTo>
                    <a:pt x="3912269" y="0"/>
                    <a:pt x="3925398" y="5438"/>
                    <a:pt x="3935078" y="15119"/>
                  </a:cubicBezTo>
                  <a:cubicBezTo>
                    <a:pt x="3944758" y="24799"/>
                    <a:pt x="3950197" y="37928"/>
                    <a:pt x="3950197" y="51618"/>
                  </a:cubicBezTo>
                  <a:lnTo>
                    <a:pt x="3950197" y="1348806"/>
                  </a:lnTo>
                  <a:cubicBezTo>
                    <a:pt x="3950197" y="1377314"/>
                    <a:pt x="3927087" y="1400424"/>
                    <a:pt x="3898579" y="1400424"/>
                  </a:cubicBezTo>
                  <a:lnTo>
                    <a:pt x="51618" y="1400424"/>
                  </a:lnTo>
                  <a:cubicBezTo>
                    <a:pt x="37928" y="1400424"/>
                    <a:pt x="24799" y="1394986"/>
                    <a:pt x="15119" y="1385306"/>
                  </a:cubicBezTo>
                  <a:cubicBezTo>
                    <a:pt x="5438" y="1375625"/>
                    <a:pt x="0" y="1362496"/>
                    <a:pt x="0" y="1348806"/>
                  </a:cubicBezTo>
                  <a:lnTo>
                    <a:pt x="0" y="51618"/>
                  </a:lnTo>
                  <a:cubicBezTo>
                    <a:pt x="0" y="23110"/>
                    <a:pt x="23110" y="0"/>
                    <a:pt x="51618" y="0"/>
                  </a:cubicBezTo>
                  <a:close/>
                </a:path>
              </a:pathLst>
            </a:custGeom>
            <a:solidFill>
              <a:srgbClr val="291B25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950197" cy="143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69990" y="3093243"/>
            <a:ext cx="14548020" cy="403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22"/>
              </a:lnSpc>
            </a:pPr>
            <a:r>
              <a:rPr lang="en-US" sz="14550">
                <a:solidFill>
                  <a:srgbClr val="F6F6E9"/>
                </a:solidFill>
                <a:latin typeface="Agrandir"/>
              </a:rPr>
              <a:t>Thank you for your time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507884" y="-4448023"/>
            <a:ext cx="5910126" cy="591012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44798" y="8071662"/>
            <a:ext cx="5910126" cy="591012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6405" y="259080"/>
            <a:ext cx="16015105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4"/>
              </a:lnSpc>
            </a:pPr>
            <a:r>
              <a:rPr lang="en-US" sz="5499">
                <a:solidFill>
                  <a:srgbClr val="291B25"/>
                </a:solidFill>
                <a:latin typeface="Agrandir"/>
              </a:rPr>
              <a:t>Background / context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9419" y="969010"/>
            <a:ext cx="14912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E17EB"/>
                </a:solidFill>
                <a:latin typeface="Agrandir"/>
              </a:rPr>
              <a:t>Our company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89419" y="5107587"/>
            <a:ext cx="14912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E17EB"/>
                </a:solidFill>
                <a:latin typeface="Agrandir"/>
              </a:rPr>
              <a:t>Problem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9419" y="3092370"/>
            <a:ext cx="14912091" cy="88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5E17EB"/>
                </a:solidFill>
                <a:latin typeface="Agrandir"/>
              </a:rPr>
              <a:t>Background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9419" y="1733832"/>
            <a:ext cx="14912091" cy="145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Agrandir"/>
              </a:rPr>
              <a:t>AtliqHardwares(imaginary company) -One of the leading computer hardware producers in India.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9419" y="3847385"/>
            <a:ext cx="14912091" cy="145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Agrandir"/>
              </a:rPr>
              <a:t>The management noticed that they do not get enough insights to make quick and smart data-informed decisions.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9419" y="5745762"/>
            <a:ext cx="14912091" cy="145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Agrandir"/>
              </a:rPr>
              <a:t>There are 10 ad-hoc requests for which the company needs insights.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9419" y="7310450"/>
            <a:ext cx="14912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5E17EB"/>
                </a:solidFill>
                <a:latin typeface="Agrandir"/>
              </a:rPr>
              <a:t>Approach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89419" y="8097850"/>
            <a:ext cx="14912091" cy="213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Agrandir"/>
              </a:rPr>
              <a:t>Run a SQL query to answer these requests.Convert it into visualizations and present the Insights to the top-level management.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15956907" y="8692710"/>
            <a:ext cx="1289511" cy="1899068"/>
            <a:chOff x="0" y="0"/>
            <a:chExt cx="362084" cy="5332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2084" cy="533243"/>
            </a:xfrm>
            <a:custGeom>
              <a:avLst/>
              <a:gdLst/>
              <a:ahLst/>
              <a:cxnLst/>
              <a:rect r="r" b="b" t="t" l="l"/>
              <a:pathLst>
                <a:path h="533243" w="362084">
                  <a:moveTo>
                    <a:pt x="181042" y="0"/>
                  </a:moveTo>
                  <a:lnTo>
                    <a:pt x="181042" y="0"/>
                  </a:lnTo>
                  <a:cubicBezTo>
                    <a:pt x="281029" y="0"/>
                    <a:pt x="362084" y="81055"/>
                    <a:pt x="362084" y="181042"/>
                  </a:cubicBezTo>
                  <a:lnTo>
                    <a:pt x="362084" y="352201"/>
                  </a:lnTo>
                  <a:cubicBezTo>
                    <a:pt x="362084" y="400216"/>
                    <a:pt x="343010" y="446265"/>
                    <a:pt x="309058" y="480217"/>
                  </a:cubicBezTo>
                  <a:cubicBezTo>
                    <a:pt x="275106" y="514169"/>
                    <a:pt x="229057" y="533243"/>
                    <a:pt x="181042" y="533243"/>
                  </a:cubicBezTo>
                  <a:lnTo>
                    <a:pt x="181042" y="533243"/>
                  </a:lnTo>
                  <a:cubicBezTo>
                    <a:pt x="81055" y="533243"/>
                    <a:pt x="0" y="452187"/>
                    <a:pt x="0" y="352201"/>
                  </a:cubicBezTo>
                  <a:lnTo>
                    <a:pt x="0" y="181042"/>
                  </a:lnTo>
                  <a:cubicBezTo>
                    <a:pt x="0" y="133027"/>
                    <a:pt x="19074" y="86978"/>
                    <a:pt x="53026" y="53026"/>
                  </a:cubicBezTo>
                  <a:cubicBezTo>
                    <a:pt x="86978" y="19074"/>
                    <a:pt x="133027" y="0"/>
                    <a:pt x="181042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62084" cy="571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928759" y="9245152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02</a:t>
            </a:r>
          </a:p>
        </p:txBody>
      </p:sp>
      <p:grpSp>
        <p:nvGrpSpPr>
          <p:cNvPr name="Group 15" id="15"/>
          <p:cNvGrpSpPr/>
          <p:nvPr/>
        </p:nvGrpSpPr>
        <p:grpSpPr>
          <a:xfrm rot="-5400000">
            <a:off x="12483424" y="-4327087"/>
            <a:ext cx="913641" cy="10002403"/>
            <a:chOff x="0" y="0"/>
            <a:chExt cx="256543" cy="280859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6543" cy="2808593"/>
            </a:xfrm>
            <a:custGeom>
              <a:avLst/>
              <a:gdLst/>
              <a:ahLst/>
              <a:cxnLst/>
              <a:rect r="r" b="b" t="t" l="l"/>
              <a:pathLst>
                <a:path h="2808593" w="256543">
                  <a:moveTo>
                    <a:pt x="128271" y="0"/>
                  </a:moveTo>
                  <a:lnTo>
                    <a:pt x="128271" y="0"/>
                  </a:lnTo>
                  <a:cubicBezTo>
                    <a:pt x="162291" y="0"/>
                    <a:pt x="194918" y="13514"/>
                    <a:pt x="218973" y="37570"/>
                  </a:cubicBezTo>
                  <a:cubicBezTo>
                    <a:pt x="243029" y="61625"/>
                    <a:pt x="256543" y="94252"/>
                    <a:pt x="256543" y="128271"/>
                  </a:cubicBezTo>
                  <a:lnTo>
                    <a:pt x="256543" y="2680321"/>
                  </a:lnTo>
                  <a:cubicBezTo>
                    <a:pt x="256543" y="2751163"/>
                    <a:pt x="199114" y="2808593"/>
                    <a:pt x="128271" y="2808593"/>
                  </a:cubicBezTo>
                  <a:lnTo>
                    <a:pt x="128271" y="2808593"/>
                  </a:lnTo>
                  <a:cubicBezTo>
                    <a:pt x="94252" y="2808593"/>
                    <a:pt x="61625" y="2795078"/>
                    <a:pt x="37570" y="2771023"/>
                  </a:cubicBezTo>
                  <a:cubicBezTo>
                    <a:pt x="13514" y="2746967"/>
                    <a:pt x="0" y="2714341"/>
                    <a:pt x="0" y="2680321"/>
                  </a:cubicBezTo>
                  <a:lnTo>
                    <a:pt x="0" y="128271"/>
                  </a:lnTo>
                  <a:cubicBezTo>
                    <a:pt x="0" y="57429"/>
                    <a:pt x="57429" y="0"/>
                    <a:pt x="128271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56543" cy="2846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451903" y="-2068695"/>
            <a:ext cx="1384193" cy="8733940"/>
            <a:chOff x="0" y="0"/>
            <a:chExt cx="219331" cy="13839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331" cy="1383929"/>
            </a:xfrm>
            <a:custGeom>
              <a:avLst/>
              <a:gdLst/>
              <a:ahLst/>
              <a:cxnLst/>
              <a:rect r="r" b="b" t="t" l="l"/>
              <a:pathLst>
                <a:path h="1383929" w="219331">
                  <a:moveTo>
                    <a:pt x="109666" y="0"/>
                  </a:moveTo>
                  <a:lnTo>
                    <a:pt x="109666" y="0"/>
                  </a:lnTo>
                  <a:cubicBezTo>
                    <a:pt x="138751" y="0"/>
                    <a:pt x="166645" y="11554"/>
                    <a:pt x="187211" y="32120"/>
                  </a:cubicBezTo>
                  <a:cubicBezTo>
                    <a:pt x="207777" y="52687"/>
                    <a:pt x="219331" y="80580"/>
                    <a:pt x="219331" y="109666"/>
                  </a:cubicBezTo>
                  <a:lnTo>
                    <a:pt x="219331" y="1274263"/>
                  </a:lnTo>
                  <a:cubicBezTo>
                    <a:pt x="219331" y="1334830"/>
                    <a:pt x="170232" y="1383929"/>
                    <a:pt x="109666" y="1383929"/>
                  </a:cubicBezTo>
                  <a:lnTo>
                    <a:pt x="109666" y="1383929"/>
                  </a:lnTo>
                  <a:cubicBezTo>
                    <a:pt x="49099" y="1383929"/>
                    <a:pt x="0" y="1334830"/>
                    <a:pt x="0" y="1274263"/>
                  </a:cubicBezTo>
                  <a:lnTo>
                    <a:pt x="0" y="109666"/>
                  </a:lnTo>
                  <a:cubicBezTo>
                    <a:pt x="0" y="49099"/>
                    <a:pt x="49099" y="0"/>
                    <a:pt x="109666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9331" cy="1422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10970" y="3312284"/>
            <a:ext cx="2307307" cy="831289"/>
            <a:chOff x="0" y="0"/>
            <a:chExt cx="607686" cy="2189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7686" cy="218940"/>
            </a:xfrm>
            <a:custGeom>
              <a:avLst/>
              <a:gdLst/>
              <a:ahLst/>
              <a:cxnLst/>
              <a:rect r="r" b="b" t="t" l="l"/>
              <a:pathLst>
                <a:path h="218940" w="607686">
                  <a:moveTo>
                    <a:pt x="80529" y="0"/>
                  </a:moveTo>
                  <a:lnTo>
                    <a:pt x="527156" y="0"/>
                  </a:lnTo>
                  <a:cubicBezTo>
                    <a:pt x="571632" y="0"/>
                    <a:pt x="607686" y="36054"/>
                    <a:pt x="607686" y="80529"/>
                  </a:cubicBezTo>
                  <a:lnTo>
                    <a:pt x="607686" y="138411"/>
                  </a:lnTo>
                  <a:cubicBezTo>
                    <a:pt x="607686" y="182886"/>
                    <a:pt x="571632" y="218940"/>
                    <a:pt x="527156" y="218940"/>
                  </a:cubicBezTo>
                  <a:lnTo>
                    <a:pt x="80529" y="218940"/>
                  </a:lnTo>
                  <a:cubicBezTo>
                    <a:pt x="36054" y="218940"/>
                    <a:pt x="0" y="182886"/>
                    <a:pt x="0" y="138411"/>
                  </a:cubicBezTo>
                  <a:lnTo>
                    <a:pt x="0" y="80529"/>
                  </a:lnTo>
                  <a:cubicBezTo>
                    <a:pt x="0" y="36054"/>
                    <a:pt x="36054" y="0"/>
                    <a:pt x="8052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07686" cy="257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8805" y="411480"/>
            <a:ext cx="16015105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4"/>
              </a:lnSpc>
            </a:pPr>
            <a:r>
              <a:rPr lang="en-US" sz="5499">
                <a:solidFill>
                  <a:srgbClr val="291B25"/>
                </a:solidFill>
                <a:latin typeface="Agrandir"/>
              </a:rPr>
              <a:t>Getting familiar with the input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70514" y="1795673"/>
            <a:ext cx="6746973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4"/>
              </a:lnSpc>
            </a:pPr>
            <a:r>
              <a:rPr lang="en-US" sz="5499">
                <a:solidFill>
                  <a:srgbClr val="291B25"/>
                </a:solidFill>
                <a:latin typeface="Agrandir"/>
              </a:rPr>
              <a:t>Atliq's product lines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709211" y="6582649"/>
            <a:ext cx="1603586" cy="1038674"/>
            <a:chOff x="0" y="0"/>
            <a:chExt cx="422344" cy="2735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2344" cy="273560"/>
            </a:xfrm>
            <a:custGeom>
              <a:avLst/>
              <a:gdLst/>
              <a:ahLst/>
              <a:cxnLst/>
              <a:rect r="r" b="b" t="t" l="l"/>
              <a:pathLst>
                <a:path h="273560" w="422344">
                  <a:moveTo>
                    <a:pt x="115869" y="0"/>
                  </a:moveTo>
                  <a:lnTo>
                    <a:pt x="306475" y="0"/>
                  </a:lnTo>
                  <a:cubicBezTo>
                    <a:pt x="370467" y="0"/>
                    <a:pt x="422344" y="51876"/>
                    <a:pt x="422344" y="115869"/>
                  </a:cubicBezTo>
                  <a:lnTo>
                    <a:pt x="422344" y="157691"/>
                  </a:lnTo>
                  <a:cubicBezTo>
                    <a:pt x="422344" y="221684"/>
                    <a:pt x="370467" y="273560"/>
                    <a:pt x="306475" y="273560"/>
                  </a:cubicBezTo>
                  <a:lnTo>
                    <a:pt x="115869" y="273560"/>
                  </a:lnTo>
                  <a:cubicBezTo>
                    <a:pt x="51876" y="273560"/>
                    <a:pt x="0" y="221684"/>
                    <a:pt x="0" y="157691"/>
                  </a:cubicBezTo>
                  <a:lnTo>
                    <a:pt x="0" y="115869"/>
                  </a:lnTo>
                  <a:cubicBezTo>
                    <a:pt x="0" y="51876"/>
                    <a:pt x="51876" y="0"/>
                    <a:pt x="11586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22344" cy="311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511004" y="4839525"/>
            <a:ext cx="1460704" cy="993803"/>
            <a:chOff x="0" y="0"/>
            <a:chExt cx="384712" cy="2617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4712" cy="261742"/>
            </a:xfrm>
            <a:custGeom>
              <a:avLst/>
              <a:gdLst/>
              <a:ahLst/>
              <a:cxnLst/>
              <a:rect r="r" b="b" t="t" l="l"/>
              <a:pathLst>
                <a:path h="261742" w="384712">
                  <a:moveTo>
                    <a:pt x="127203" y="0"/>
                  </a:moveTo>
                  <a:lnTo>
                    <a:pt x="257509" y="0"/>
                  </a:lnTo>
                  <a:cubicBezTo>
                    <a:pt x="327762" y="0"/>
                    <a:pt x="384712" y="56951"/>
                    <a:pt x="384712" y="127203"/>
                  </a:cubicBezTo>
                  <a:lnTo>
                    <a:pt x="384712" y="134539"/>
                  </a:lnTo>
                  <a:cubicBezTo>
                    <a:pt x="384712" y="168276"/>
                    <a:pt x="371311" y="200630"/>
                    <a:pt x="347455" y="224485"/>
                  </a:cubicBezTo>
                  <a:cubicBezTo>
                    <a:pt x="323600" y="248341"/>
                    <a:pt x="291246" y="261742"/>
                    <a:pt x="257509" y="261742"/>
                  </a:cubicBezTo>
                  <a:lnTo>
                    <a:pt x="127203" y="261742"/>
                  </a:lnTo>
                  <a:cubicBezTo>
                    <a:pt x="93467" y="261742"/>
                    <a:pt x="61112" y="248341"/>
                    <a:pt x="37257" y="224485"/>
                  </a:cubicBezTo>
                  <a:cubicBezTo>
                    <a:pt x="13402" y="200630"/>
                    <a:pt x="0" y="168276"/>
                    <a:pt x="0" y="134539"/>
                  </a:cubicBezTo>
                  <a:lnTo>
                    <a:pt x="0" y="127203"/>
                  </a:lnTo>
                  <a:cubicBezTo>
                    <a:pt x="0" y="93467"/>
                    <a:pt x="13402" y="61112"/>
                    <a:pt x="37257" y="37257"/>
                  </a:cubicBezTo>
                  <a:cubicBezTo>
                    <a:pt x="61112" y="13402"/>
                    <a:pt x="93467" y="0"/>
                    <a:pt x="127203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84712" cy="2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575807" y="6528652"/>
            <a:ext cx="1417567" cy="1099035"/>
            <a:chOff x="0" y="0"/>
            <a:chExt cx="373351" cy="2894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73351" cy="289458"/>
            </a:xfrm>
            <a:custGeom>
              <a:avLst/>
              <a:gdLst/>
              <a:ahLst/>
              <a:cxnLst/>
              <a:rect r="r" b="b" t="t" l="l"/>
              <a:pathLst>
                <a:path h="289458" w="373351">
                  <a:moveTo>
                    <a:pt x="131074" y="0"/>
                  </a:moveTo>
                  <a:lnTo>
                    <a:pt x="242277" y="0"/>
                  </a:lnTo>
                  <a:cubicBezTo>
                    <a:pt x="314667" y="0"/>
                    <a:pt x="373351" y="58684"/>
                    <a:pt x="373351" y="131074"/>
                  </a:cubicBezTo>
                  <a:lnTo>
                    <a:pt x="373351" y="158384"/>
                  </a:lnTo>
                  <a:cubicBezTo>
                    <a:pt x="373351" y="230774"/>
                    <a:pt x="314667" y="289458"/>
                    <a:pt x="242277" y="289458"/>
                  </a:cubicBezTo>
                  <a:lnTo>
                    <a:pt x="131074" y="289458"/>
                  </a:lnTo>
                  <a:cubicBezTo>
                    <a:pt x="58684" y="289458"/>
                    <a:pt x="0" y="230774"/>
                    <a:pt x="0" y="158384"/>
                  </a:cubicBezTo>
                  <a:lnTo>
                    <a:pt x="0" y="131074"/>
                  </a:lnTo>
                  <a:cubicBezTo>
                    <a:pt x="0" y="58684"/>
                    <a:pt x="58684" y="0"/>
                    <a:pt x="13107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73351" cy="327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416839" y="4828446"/>
            <a:ext cx="1779601" cy="1034445"/>
            <a:chOff x="0" y="0"/>
            <a:chExt cx="468702" cy="27244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68702" cy="272447"/>
            </a:xfrm>
            <a:custGeom>
              <a:avLst/>
              <a:gdLst/>
              <a:ahLst/>
              <a:cxnLst/>
              <a:rect r="r" b="b" t="t" l="l"/>
              <a:pathLst>
                <a:path h="272447" w="468702">
                  <a:moveTo>
                    <a:pt x="104409" y="0"/>
                  </a:moveTo>
                  <a:lnTo>
                    <a:pt x="364293" y="0"/>
                  </a:lnTo>
                  <a:cubicBezTo>
                    <a:pt x="391984" y="0"/>
                    <a:pt x="418540" y="11000"/>
                    <a:pt x="438121" y="30581"/>
                  </a:cubicBezTo>
                  <a:cubicBezTo>
                    <a:pt x="457701" y="50161"/>
                    <a:pt x="468702" y="76718"/>
                    <a:pt x="468702" y="104409"/>
                  </a:cubicBezTo>
                  <a:lnTo>
                    <a:pt x="468702" y="168038"/>
                  </a:lnTo>
                  <a:cubicBezTo>
                    <a:pt x="468702" y="195729"/>
                    <a:pt x="457701" y="222285"/>
                    <a:pt x="438121" y="241866"/>
                  </a:cubicBezTo>
                  <a:cubicBezTo>
                    <a:pt x="418540" y="261446"/>
                    <a:pt x="391984" y="272447"/>
                    <a:pt x="364293" y="272447"/>
                  </a:cubicBezTo>
                  <a:lnTo>
                    <a:pt x="104409" y="272447"/>
                  </a:lnTo>
                  <a:cubicBezTo>
                    <a:pt x="76718" y="272447"/>
                    <a:pt x="50161" y="261446"/>
                    <a:pt x="30581" y="241866"/>
                  </a:cubicBezTo>
                  <a:cubicBezTo>
                    <a:pt x="11000" y="222285"/>
                    <a:pt x="0" y="195729"/>
                    <a:pt x="0" y="168038"/>
                  </a:cubicBezTo>
                  <a:lnTo>
                    <a:pt x="0" y="104409"/>
                  </a:lnTo>
                  <a:cubicBezTo>
                    <a:pt x="0" y="76718"/>
                    <a:pt x="11000" y="50161"/>
                    <a:pt x="30581" y="30581"/>
                  </a:cubicBezTo>
                  <a:cubicBezTo>
                    <a:pt x="50161" y="11000"/>
                    <a:pt x="76718" y="0"/>
                    <a:pt x="10440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68702" cy="310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991918" y="3312284"/>
            <a:ext cx="2304164" cy="808915"/>
            <a:chOff x="0" y="0"/>
            <a:chExt cx="606858" cy="2130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06858" cy="213047"/>
            </a:xfrm>
            <a:custGeom>
              <a:avLst/>
              <a:gdLst/>
              <a:ahLst/>
              <a:cxnLst/>
              <a:rect r="r" b="b" t="t" l="l"/>
              <a:pathLst>
                <a:path h="213047" w="606858">
                  <a:moveTo>
                    <a:pt x="80639" y="0"/>
                  </a:moveTo>
                  <a:lnTo>
                    <a:pt x="526219" y="0"/>
                  </a:lnTo>
                  <a:cubicBezTo>
                    <a:pt x="570755" y="0"/>
                    <a:pt x="606858" y="36103"/>
                    <a:pt x="606858" y="80639"/>
                  </a:cubicBezTo>
                  <a:lnTo>
                    <a:pt x="606858" y="132408"/>
                  </a:lnTo>
                  <a:cubicBezTo>
                    <a:pt x="606858" y="153795"/>
                    <a:pt x="598362" y="174306"/>
                    <a:pt x="583239" y="189429"/>
                  </a:cubicBezTo>
                  <a:cubicBezTo>
                    <a:pt x="568117" y="204552"/>
                    <a:pt x="547606" y="213047"/>
                    <a:pt x="526219" y="213047"/>
                  </a:cubicBezTo>
                  <a:lnTo>
                    <a:pt x="80639" y="213047"/>
                  </a:lnTo>
                  <a:cubicBezTo>
                    <a:pt x="36103" y="213047"/>
                    <a:pt x="0" y="176944"/>
                    <a:pt x="0" y="132408"/>
                  </a:cubicBezTo>
                  <a:lnTo>
                    <a:pt x="0" y="80639"/>
                  </a:lnTo>
                  <a:cubicBezTo>
                    <a:pt x="0" y="36103"/>
                    <a:pt x="36103" y="0"/>
                    <a:pt x="80639" y="0"/>
                  </a:cubicBezTo>
                  <a:close/>
                </a:path>
              </a:pathLst>
            </a:custGeom>
            <a:solidFill>
              <a:srgbClr val="F7B9A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06858" cy="251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04663" y="3319422"/>
            <a:ext cx="1844271" cy="824151"/>
            <a:chOff x="0" y="0"/>
            <a:chExt cx="485734" cy="2170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85734" cy="217060"/>
            </a:xfrm>
            <a:custGeom>
              <a:avLst/>
              <a:gdLst/>
              <a:ahLst/>
              <a:cxnLst/>
              <a:rect r="r" b="b" t="t" l="l"/>
              <a:pathLst>
                <a:path h="217060" w="485734">
                  <a:moveTo>
                    <a:pt x="100748" y="0"/>
                  </a:moveTo>
                  <a:lnTo>
                    <a:pt x="384986" y="0"/>
                  </a:lnTo>
                  <a:cubicBezTo>
                    <a:pt x="411706" y="0"/>
                    <a:pt x="437332" y="10614"/>
                    <a:pt x="456226" y="29508"/>
                  </a:cubicBezTo>
                  <a:cubicBezTo>
                    <a:pt x="475119" y="48402"/>
                    <a:pt x="485734" y="74028"/>
                    <a:pt x="485734" y="100748"/>
                  </a:cubicBezTo>
                  <a:lnTo>
                    <a:pt x="485734" y="116313"/>
                  </a:lnTo>
                  <a:cubicBezTo>
                    <a:pt x="485734" y="143033"/>
                    <a:pt x="475119" y="168658"/>
                    <a:pt x="456226" y="187552"/>
                  </a:cubicBezTo>
                  <a:cubicBezTo>
                    <a:pt x="437332" y="206446"/>
                    <a:pt x="411706" y="217060"/>
                    <a:pt x="384986" y="217060"/>
                  </a:cubicBezTo>
                  <a:lnTo>
                    <a:pt x="100748" y="217060"/>
                  </a:lnTo>
                  <a:cubicBezTo>
                    <a:pt x="74028" y="217060"/>
                    <a:pt x="48402" y="206446"/>
                    <a:pt x="29508" y="187552"/>
                  </a:cubicBezTo>
                  <a:cubicBezTo>
                    <a:pt x="10614" y="168658"/>
                    <a:pt x="0" y="143033"/>
                    <a:pt x="0" y="116313"/>
                  </a:cubicBezTo>
                  <a:lnTo>
                    <a:pt x="0" y="100748"/>
                  </a:lnTo>
                  <a:cubicBezTo>
                    <a:pt x="0" y="74028"/>
                    <a:pt x="10614" y="48402"/>
                    <a:pt x="29508" y="29508"/>
                  </a:cubicBezTo>
                  <a:cubicBezTo>
                    <a:pt x="48402" y="10614"/>
                    <a:pt x="74028" y="0"/>
                    <a:pt x="100748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485734" cy="255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 flipV="true">
            <a:off x="13740813" y="4143573"/>
            <a:ext cx="574905" cy="6848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5072060" y="4143573"/>
            <a:ext cx="682208" cy="6959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 flipV="true">
            <a:off x="16241357" y="5833327"/>
            <a:ext cx="582714" cy="6953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5725836" y="5833327"/>
            <a:ext cx="309969" cy="74932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13210900" y="7474790"/>
            <a:ext cx="1579842" cy="1099035"/>
            <a:chOff x="0" y="0"/>
            <a:chExt cx="416090" cy="28945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16090" cy="289458"/>
            </a:xfrm>
            <a:custGeom>
              <a:avLst/>
              <a:gdLst/>
              <a:ahLst/>
              <a:cxnLst/>
              <a:rect r="r" b="b" t="t" l="l"/>
              <a:pathLst>
                <a:path h="289458" w="416090">
                  <a:moveTo>
                    <a:pt x="117611" y="0"/>
                  </a:moveTo>
                  <a:lnTo>
                    <a:pt x="298480" y="0"/>
                  </a:lnTo>
                  <a:cubicBezTo>
                    <a:pt x="363434" y="0"/>
                    <a:pt x="416090" y="52656"/>
                    <a:pt x="416090" y="117611"/>
                  </a:cubicBezTo>
                  <a:lnTo>
                    <a:pt x="416090" y="171847"/>
                  </a:lnTo>
                  <a:cubicBezTo>
                    <a:pt x="416090" y="236802"/>
                    <a:pt x="363434" y="289458"/>
                    <a:pt x="298480" y="289458"/>
                  </a:cubicBezTo>
                  <a:lnTo>
                    <a:pt x="117611" y="289458"/>
                  </a:lnTo>
                  <a:cubicBezTo>
                    <a:pt x="52656" y="289458"/>
                    <a:pt x="0" y="236802"/>
                    <a:pt x="0" y="171847"/>
                  </a:cubicBezTo>
                  <a:lnTo>
                    <a:pt x="0" y="117611"/>
                  </a:lnTo>
                  <a:cubicBezTo>
                    <a:pt x="0" y="52656"/>
                    <a:pt x="52656" y="0"/>
                    <a:pt x="117611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416090" cy="327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5080850" y="6875859"/>
            <a:ext cx="743364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SSD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817622" y="6696277"/>
            <a:ext cx="743364" cy="77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Usb flash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9727969" y="4872574"/>
            <a:ext cx="1887542" cy="1099035"/>
            <a:chOff x="0" y="0"/>
            <a:chExt cx="497131" cy="28945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97131" cy="289458"/>
            </a:xfrm>
            <a:custGeom>
              <a:avLst/>
              <a:gdLst/>
              <a:ahLst/>
              <a:cxnLst/>
              <a:rect r="r" b="b" t="t" l="l"/>
              <a:pathLst>
                <a:path h="289458" w="497131">
                  <a:moveTo>
                    <a:pt x="98438" y="0"/>
                  </a:moveTo>
                  <a:lnTo>
                    <a:pt x="398692" y="0"/>
                  </a:lnTo>
                  <a:cubicBezTo>
                    <a:pt x="453058" y="0"/>
                    <a:pt x="497131" y="44072"/>
                    <a:pt x="497131" y="98438"/>
                  </a:cubicBezTo>
                  <a:lnTo>
                    <a:pt x="497131" y="191020"/>
                  </a:lnTo>
                  <a:cubicBezTo>
                    <a:pt x="497131" y="217127"/>
                    <a:pt x="486759" y="242165"/>
                    <a:pt x="468299" y="260626"/>
                  </a:cubicBezTo>
                  <a:cubicBezTo>
                    <a:pt x="449838" y="279087"/>
                    <a:pt x="424800" y="289458"/>
                    <a:pt x="398692" y="289458"/>
                  </a:cubicBezTo>
                  <a:lnTo>
                    <a:pt x="98438" y="289458"/>
                  </a:lnTo>
                  <a:cubicBezTo>
                    <a:pt x="44072" y="289458"/>
                    <a:pt x="0" y="245385"/>
                    <a:pt x="0" y="191020"/>
                  </a:cubicBezTo>
                  <a:lnTo>
                    <a:pt x="0" y="98438"/>
                  </a:lnTo>
                  <a:cubicBezTo>
                    <a:pt x="0" y="72331"/>
                    <a:pt x="10371" y="47293"/>
                    <a:pt x="28832" y="28832"/>
                  </a:cubicBezTo>
                  <a:cubicBezTo>
                    <a:pt x="47293" y="10371"/>
                    <a:pt x="72331" y="0"/>
                    <a:pt x="98438" y="0"/>
                  </a:cubicBezTo>
                  <a:close/>
                </a:path>
              </a:pathLst>
            </a:custGeom>
            <a:solidFill>
              <a:srgbClr val="F7B9A1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497131" cy="327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201997" y="4872574"/>
            <a:ext cx="1942003" cy="1099035"/>
            <a:chOff x="0" y="0"/>
            <a:chExt cx="511474" cy="28945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511474" cy="289458"/>
            </a:xfrm>
            <a:custGeom>
              <a:avLst/>
              <a:gdLst/>
              <a:ahLst/>
              <a:cxnLst/>
              <a:rect r="r" b="b" t="t" l="l"/>
              <a:pathLst>
                <a:path h="289458" w="511474">
                  <a:moveTo>
                    <a:pt x="95678" y="0"/>
                  </a:moveTo>
                  <a:lnTo>
                    <a:pt x="415797" y="0"/>
                  </a:lnTo>
                  <a:cubicBezTo>
                    <a:pt x="468638" y="0"/>
                    <a:pt x="511474" y="42836"/>
                    <a:pt x="511474" y="95678"/>
                  </a:cubicBezTo>
                  <a:lnTo>
                    <a:pt x="511474" y="193780"/>
                  </a:lnTo>
                  <a:cubicBezTo>
                    <a:pt x="511474" y="246621"/>
                    <a:pt x="468638" y="289458"/>
                    <a:pt x="415797" y="289458"/>
                  </a:cubicBezTo>
                  <a:lnTo>
                    <a:pt x="95678" y="289458"/>
                  </a:lnTo>
                  <a:cubicBezTo>
                    <a:pt x="42836" y="289458"/>
                    <a:pt x="0" y="246621"/>
                    <a:pt x="0" y="193780"/>
                  </a:cubicBezTo>
                  <a:lnTo>
                    <a:pt x="0" y="95678"/>
                  </a:lnTo>
                  <a:cubicBezTo>
                    <a:pt x="0" y="42836"/>
                    <a:pt x="42836" y="0"/>
                    <a:pt x="95678" y="0"/>
                  </a:cubicBezTo>
                  <a:close/>
                </a:path>
              </a:pathLst>
            </a:custGeom>
            <a:solidFill>
              <a:srgbClr val="F7B9A1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511474" cy="327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345307" y="6582649"/>
            <a:ext cx="1579842" cy="1099035"/>
            <a:chOff x="0" y="0"/>
            <a:chExt cx="416090" cy="28945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16090" cy="289458"/>
            </a:xfrm>
            <a:custGeom>
              <a:avLst/>
              <a:gdLst/>
              <a:ahLst/>
              <a:cxnLst/>
              <a:rect r="r" b="b" t="t" l="l"/>
              <a:pathLst>
                <a:path h="289458" w="416090">
                  <a:moveTo>
                    <a:pt x="117611" y="0"/>
                  </a:moveTo>
                  <a:lnTo>
                    <a:pt x="298480" y="0"/>
                  </a:lnTo>
                  <a:cubicBezTo>
                    <a:pt x="363434" y="0"/>
                    <a:pt x="416090" y="52656"/>
                    <a:pt x="416090" y="117611"/>
                  </a:cubicBezTo>
                  <a:lnTo>
                    <a:pt x="416090" y="171847"/>
                  </a:lnTo>
                  <a:cubicBezTo>
                    <a:pt x="416090" y="236802"/>
                    <a:pt x="363434" y="289458"/>
                    <a:pt x="298480" y="289458"/>
                  </a:cubicBezTo>
                  <a:lnTo>
                    <a:pt x="117611" y="289458"/>
                  </a:lnTo>
                  <a:cubicBezTo>
                    <a:pt x="52656" y="289458"/>
                    <a:pt x="0" y="236802"/>
                    <a:pt x="0" y="171847"/>
                  </a:cubicBezTo>
                  <a:lnTo>
                    <a:pt x="0" y="117611"/>
                  </a:lnTo>
                  <a:cubicBezTo>
                    <a:pt x="0" y="52656"/>
                    <a:pt x="52656" y="0"/>
                    <a:pt x="117611" y="0"/>
                  </a:cubicBezTo>
                  <a:close/>
                </a:path>
              </a:pathLst>
            </a:custGeom>
            <a:solidFill>
              <a:srgbClr val="F7B9A1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416090" cy="327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88467" y="4872574"/>
            <a:ext cx="1579842" cy="1099035"/>
            <a:chOff x="0" y="0"/>
            <a:chExt cx="416090" cy="2894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416090" cy="289458"/>
            </a:xfrm>
            <a:custGeom>
              <a:avLst/>
              <a:gdLst/>
              <a:ahLst/>
              <a:cxnLst/>
              <a:rect r="r" b="b" t="t" l="l"/>
              <a:pathLst>
                <a:path h="289458" w="416090">
                  <a:moveTo>
                    <a:pt x="117611" y="0"/>
                  </a:moveTo>
                  <a:lnTo>
                    <a:pt x="298480" y="0"/>
                  </a:lnTo>
                  <a:cubicBezTo>
                    <a:pt x="363434" y="0"/>
                    <a:pt x="416090" y="52656"/>
                    <a:pt x="416090" y="117611"/>
                  </a:cubicBezTo>
                  <a:lnTo>
                    <a:pt x="416090" y="171847"/>
                  </a:lnTo>
                  <a:cubicBezTo>
                    <a:pt x="416090" y="236802"/>
                    <a:pt x="363434" y="289458"/>
                    <a:pt x="298480" y="289458"/>
                  </a:cubicBezTo>
                  <a:lnTo>
                    <a:pt x="117611" y="289458"/>
                  </a:lnTo>
                  <a:cubicBezTo>
                    <a:pt x="52656" y="289458"/>
                    <a:pt x="0" y="236802"/>
                    <a:pt x="0" y="171847"/>
                  </a:cubicBezTo>
                  <a:lnTo>
                    <a:pt x="0" y="117611"/>
                  </a:lnTo>
                  <a:cubicBezTo>
                    <a:pt x="0" y="52656"/>
                    <a:pt x="52656" y="0"/>
                    <a:pt x="117611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416090" cy="327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3177985" y="4839525"/>
            <a:ext cx="1579842" cy="1099035"/>
            <a:chOff x="0" y="0"/>
            <a:chExt cx="416090" cy="28945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16090" cy="289458"/>
            </a:xfrm>
            <a:custGeom>
              <a:avLst/>
              <a:gdLst/>
              <a:ahLst/>
              <a:cxnLst/>
              <a:rect r="r" b="b" t="t" l="l"/>
              <a:pathLst>
                <a:path h="289458" w="416090">
                  <a:moveTo>
                    <a:pt x="117611" y="0"/>
                  </a:moveTo>
                  <a:lnTo>
                    <a:pt x="298480" y="0"/>
                  </a:lnTo>
                  <a:cubicBezTo>
                    <a:pt x="363434" y="0"/>
                    <a:pt x="416090" y="52656"/>
                    <a:pt x="416090" y="117611"/>
                  </a:cubicBezTo>
                  <a:lnTo>
                    <a:pt x="416090" y="171847"/>
                  </a:lnTo>
                  <a:cubicBezTo>
                    <a:pt x="416090" y="236802"/>
                    <a:pt x="363434" y="289458"/>
                    <a:pt x="298480" y="289458"/>
                  </a:cubicBezTo>
                  <a:lnTo>
                    <a:pt x="117611" y="289458"/>
                  </a:lnTo>
                  <a:cubicBezTo>
                    <a:pt x="52656" y="289458"/>
                    <a:pt x="0" y="236802"/>
                    <a:pt x="0" y="171847"/>
                  </a:cubicBezTo>
                  <a:lnTo>
                    <a:pt x="0" y="117611"/>
                  </a:lnTo>
                  <a:cubicBezTo>
                    <a:pt x="0" y="52656"/>
                    <a:pt x="52656" y="0"/>
                    <a:pt x="117611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416090" cy="327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2902566" y="7627687"/>
            <a:ext cx="1579842" cy="1099035"/>
            <a:chOff x="0" y="0"/>
            <a:chExt cx="416090" cy="28945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416090" cy="289458"/>
            </a:xfrm>
            <a:custGeom>
              <a:avLst/>
              <a:gdLst/>
              <a:ahLst/>
              <a:cxnLst/>
              <a:rect r="r" b="b" t="t" l="l"/>
              <a:pathLst>
                <a:path h="289458" w="416090">
                  <a:moveTo>
                    <a:pt x="117611" y="0"/>
                  </a:moveTo>
                  <a:lnTo>
                    <a:pt x="298480" y="0"/>
                  </a:lnTo>
                  <a:cubicBezTo>
                    <a:pt x="363434" y="0"/>
                    <a:pt x="416090" y="52656"/>
                    <a:pt x="416090" y="117611"/>
                  </a:cubicBezTo>
                  <a:lnTo>
                    <a:pt x="416090" y="171847"/>
                  </a:lnTo>
                  <a:cubicBezTo>
                    <a:pt x="416090" y="236802"/>
                    <a:pt x="363434" y="289458"/>
                    <a:pt x="298480" y="289458"/>
                  </a:cubicBezTo>
                  <a:lnTo>
                    <a:pt x="117611" y="289458"/>
                  </a:lnTo>
                  <a:cubicBezTo>
                    <a:pt x="52656" y="289458"/>
                    <a:pt x="0" y="236802"/>
                    <a:pt x="0" y="171847"/>
                  </a:cubicBezTo>
                  <a:lnTo>
                    <a:pt x="0" y="117611"/>
                  </a:lnTo>
                  <a:cubicBezTo>
                    <a:pt x="0" y="52656"/>
                    <a:pt x="52656" y="0"/>
                    <a:pt x="117611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416090" cy="327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4542181" y="6370561"/>
            <a:ext cx="1579842" cy="1099035"/>
            <a:chOff x="0" y="0"/>
            <a:chExt cx="416090" cy="2894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416090" cy="289458"/>
            </a:xfrm>
            <a:custGeom>
              <a:avLst/>
              <a:gdLst/>
              <a:ahLst/>
              <a:cxnLst/>
              <a:rect r="r" b="b" t="t" l="l"/>
              <a:pathLst>
                <a:path h="289458" w="416090">
                  <a:moveTo>
                    <a:pt x="117611" y="0"/>
                  </a:moveTo>
                  <a:lnTo>
                    <a:pt x="298480" y="0"/>
                  </a:lnTo>
                  <a:cubicBezTo>
                    <a:pt x="363434" y="0"/>
                    <a:pt x="416090" y="52656"/>
                    <a:pt x="416090" y="117611"/>
                  </a:cubicBezTo>
                  <a:lnTo>
                    <a:pt x="416090" y="171847"/>
                  </a:lnTo>
                  <a:cubicBezTo>
                    <a:pt x="416090" y="236802"/>
                    <a:pt x="363434" y="289458"/>
                    <a:pt x="298480" y="289458"/>
                  </a:cubicBezTo>
                  <a:lnTo>
                    <a:pt x="117611" y="289458"/>
                  </a:lnTo>
                  <a:cubicBezTo>
                    <a:pt x="52656" y="289458"/>
                    <a:pt x="0" y="236802"/>
                    <a:pt x="0" y="171847"/>
                  </a:cubicBezTo>
                  <a:lnTo>
                    <a:pt x="0" y="117611"/>
                  </a:lnTo>
                  <a:cubicBezTo>
                    <a:pt x="0" y="52656"/>
                    <a:pt x="52656" y="0"/>
                    <a:pt x="117611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416090" cy="327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0323684" y="8177204"/>
            <a:ext cx="1579842" cy="1139166"/>
            <a:chOff x="0" y="0"/>
            <a:chExt cx="416090" cy="30002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16090" cy="300027"/>
            </a:xfrm>
            <a:custGeom>
              <a:avLst/>
              <a:gdLst/>
              <a:ahLst/>
              <a:cxnLst/>
              <a:rect r="r" b="b" t="t" l="l"/>
              <a:pathLst>
                <a:path h="300027" w="416090">
                  <a:moveTo>
                    <a:pt x="117611" y="0"/>
                  </a:moveTo>
                  <a:lnTo>
                    <a:pt x="298480" y="0"/>
                  </a:lnTo>
                  <a:cubicBezTo>
                    <a:pt x="363434" y="0"/>
                    <a:pt x="416090" y="52656"/>
                    <a:pt x="416090" y="117611"/>
                  </a:cubicBezTo>
                  <a:lnTo>
                    <a:pt x="416090" y="182417"/>
                  </a:lnTo>
                  <a:cubicBezTo>
                    <a:pt x="416090" y="247371"/>
                    <a:pt x="363434" y="300027"/>
                    <a:pt x="298480" y="300027"/>
                  </a:cubicBezTo>
                  <a:lnTo>
                    <a:pt x="117611" y="300027"/>
                  </a:lnTo>
                  <a:cubicBezTo>
                    <a:pt x="52656" y="300027"/>
                    <a:pt x="0" y="247371"/>
                    <a:pt x="0" y="182417"/>
                  </a:cubicBezTo>
                  <a:lnTo>
                    <a:pt x="0" y="117611"/>
                  </a:lnTo>
                  <a:cubicBezTo>
                    <a:pt x="0" y="52656"/>
                    <a:pt x="52656" y="0"/>
                    <a:pt x="117611" y="0"/>
                  </a:cubicBezTo>
                  <a:close/>
                </a:path>
              </a:pathLst>
            </a:custGeom>
            <a:solidFill>
              <a:srgbClr val="F7B9A1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416090" cy="338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5445544" y="7907745"/>
            <a:ext cx="1549815" cy="936590"/>
            <a:chOff x="0" y="0"/>
            <a:chExt cx="408182" cy="246674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408182" cy="246674"/>
            </a:xfrm>
            <a:custGeom>
              <a:avLst/>
              <a:gdLst/>
              <a:ahLst/>
              <a:cxnLst/>
              <a:rect r="r" b="b" t="t" l="l"/>
              <a:pathLst>
                <a:path h="246674" w="408182">
                  <a:moveTo>
                    <a:pt x="119889" y="0"/>
                  </a:moveTo>
                  <a:lnTo>
                    <a:pt x="288292" y="0"/>
                  </a:lnTo>
                  <a:cubicBezTo>
                    <a:pt x="354505" y="0"/>
                    <a:pt x="408182" y="53676"/>
                    <a:pt x="408182" y="119889"/>
                  </a:cubicBezTo>
                  <a:lnTo>
                    <a:pt x="408182" y="126785"/>
                  </a:lnTo>
                  <a:cubicBezTo>
                    <a:pt x="408182" y="192998"/>
                    <a:pt x="354505" y="246674"/>
                    <a:pt x="288292" y="246674"/>
                  </a:cubicBezTo>
                  <a:lnTo>
                    <a:pt x="119889" y="246674"/>
                  </a:lnTo>
                  <a:cubicBezTo>
                    <a:pt x="53676" y="246674"/>
                    <a:pt x="0" y="192998"/>
                    <a:pt x="0" y="126785"/>
                  </a:cubicBezTo>
                  <a:lnTo>
                    <a:pt x="0" y="119889"/>
                  </a:lnTo>
                  <a:cubicBezTo>
                    <a:pt x="0" y="53676"/>
                    <a:pt x="53676" y="0"/>
                    <a:pt x="119889" y="0"/>
                  </a:cubicBezTo>
                  <a:close/>
                </a:path>
              </a:pathLst>
            </a:custGeom>
            <a:solidFill>
              <a:srgbClr val="F7B9A1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38100"/>
              <a:ext cx="408182" cy="284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63867" y="7302740"/>
            <a:ext cx="1677010" cy="1087460"/>
            <a:chOff x="0" y="0"/>
            <a:chExt cx="441682" cy="28640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441682" cy="286409"/>
            </a:xfrm>
            <a:custGeom>
              <a:avLst/>
              <a:gdLst/>
              <a:ahLst/>
              <a:cxnLst/>
              <a:rect r="r" b="b" t="t" l="l"/>
              <a:pathLst>
                <a:path h="286409" w="441682">
                  <a:moveTo>
                    <a:pt x="110796" y="0"/>
                  </a:moveTo>
                  <a:lnTo>
                    <a:pt x="330886" y="0"/>
                  </a:lnTo>
                  <a:cubicBezTo>
                    <a:pt x="392077" y="0"/>
                    <a:pt x="441682" y="49605"/>
                    <a:pt x="441682" y="110796"/>
                  </a:cubicBezTo>
                  <a:lnTo>
                    <a:pt x="441682" y="175613"/>
                  </a:lnTo>
                  <a:cubicBezTo>
                    <a:pt x="441682" y="204998"/>
                    <a:pt x="430009" y="233179"/>
                    <a:pt x="409230" y="253958"/>
                  </a:cubicBezTo>
                  <a:cubicBezTo>
                    <a:pt x="388452" y="274736"/>
                    <a:pt x="360271" y="286409"/>
                    <a:pt x="330886" y="286409"/>
                  </a:cubicBezTo>
                  <a:lnTo>
                    <a:pt x="110796" y="286409"/>
                  </a:lnTo>
                  <a:cubicBezTo>
                    <a:pt x="81411" y="286409"/>
                    <a:pt x="53230" y="274736"/>
                    <a:pt x="32451" y="253958"/>
                  </a:cubicBezTo>
                  <a:cubicBezTo>
                    <a:pt x="11673" y="233179"/>
                    <a:pt x="0" y="204998"/>
                    <a:pt x="0" y="175613"/>
                  </a:cubicBezTo>
                  <a:lnTo>
                    <a:pt x="0" y="110796"/>
                  </a:lnTo>
                  <a:cubicBezTo>
                    <a:pt x="0" y="81411"/>
                    <a:pt x="11673" y="53230"/>
                    <a:pt x="32451" y="32451"/>
                  </a:cubicBezTo>
                  <a:cubicBezTo>
                    <a:pt x="53230" y="11673"/>
                    <a:pt x="81411" y="0"/>
                    <a:pt x="110796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441682" cy="324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4482409" y="3378446"/>
            <a:ext cx="1579842" cy="1073004"/>
            <a:chOff x="0" y="0"/>
            <a:chExt cx="416090" cy="282602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416090" cy="282602"/>
            </a:xfrm>
            <a:custGeom>
              <a:avLst/>
              <a:gdLst/>
              <a:ahLst/>
              <a:cxnLst/>
              <a:rect r="r" b="b" t="t" l="l"/>
              <a:pathLst>
                <a:path h="282602" w="416090">
                  <a:moveTo>
                    <a:pt x="117611" y="0"/>
                  </a:moveTo>
                  <a:lnTo>
                    <a:pt x="298480" y="0"/>
                  </a:lnTo>
                  <a:cubicBezTo>
                    <a:pt x="363434" y="0"/>
                    <a:pt x="416090" y="52656"/>
                    <a:pt x="416090" y="117611"/>
                  </a:cubicBezTo>
                  <a:lnTo>
                    <a:pt x="416090" y="164991"/>
                  </a:lnTo>
                  <a:cubicBezTo>
                    <a:pt x="416090" y="229946"/>
                    <a:pt x="363434" y="282602"/>
                    <a:pt x="298480" y="282602"/>
                  </a:cubicBezTo>
                  <a:lnTo>
                    <a:pt x="117611" y="282602"/>
                  </a:lnTo>
                  <a:cubicBezTo>
                    <a:pt x="52656" y="282602"/>
                    <a:pt x="0" y="229946"/>
                    <a:pt x="0" y="164991"/>
                  </a:cubicBezTo>
                  <a:lnTo>
                    <a:pt x="0" y="117611"/>
                  </a:lnTo>
                  <a:cubicBezTo>
                    <a:pt x="0" y="52656"/>
                    <a:pt x="52656" y="0"/>
                    <a:pt x="117611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416090" cy="320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740877" y="6184859"/>
            <a:ext cx="1579842" cy="1099035"/>
            <a:chOff x="0" y="0"/>
            <a:chExt cx="416090" cy="289458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416090" cy="289458"/>
            </a:xfrm>
            <a:custGeom>
              <a:avLst/>
              <a:gdLst/>
              <a:ahLst/>
              <a:cxnLst/>
              <a:rect r="r" b="b" t="t" l="l"/>
              <a:pathLst>
                <a:path h="289458" w="416090">
                  <a:moveTo>
                    <a:pt x="117611" y="0"/>
                  </a:moveTo>
                  <a:lnTo>
                    <a:pt x="298480" y="0"/>
                  </a:lnTo>
                  <a:cubicBezTo>
                    <a:pt x="363434" y="0"/>
                    <a:pt x="416090" y="52656"/>
                    <a:pt x="416090" y="117611"/>
                  </a:cubicBezTo>
                  <a:lnTo>
                    <a:pt x="416090" y="171847"/>
                  </a:lnTo>
                  <a:cubicBezTo>
                    <a:pt x="416090" y="236802"/>
                    <a:pt x="363434" y="289458"/>
                    <a:pt x="298480" y="289458"/>
                  </a:cubicBezTo>
                  <a:lnTo>
                    <a:pt x="117611" y="289458"/>
                  </a:lnTo>
                  <a:cubicBezTo>
                    <a:pt x="52656" y="289458"/>
                    <a:pt x="0" y="236802"/>
                    <a:pt x="0" y="171847"/>
                  </a:cubicBezTo>
                  <a:lnTo>
                    <a:pt x="0" y="117611"/>
                  </a:lnTo>
                  <a:cubicBezTo>
                    <a:pt x="0" y="52656"/>
                    <a:pt x="52656" y="0"/>
                    <a:pt x="117611" y="0"/>
                  </a:cubicBezTo>
                  <a:close/>
                </a:path>
              </a:pathLst>
            </a:custGeom>
            <a:solidFill>
              <a:srgbClr val="ED5B2D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38100"/>
              <a:ext cx="416090" cy="327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1113605" y="3312284"/>
            <a:ext cx="1579842" cy="1139166"/>
            <a:chOff x="0" y="0"/>
            <a:chExt cx="416090" cy="300027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416090" cy="300027"/>
            </a:xfrm>
            <a:custGeom>
              <a:avLst/>
              <a:gdLst/>
              <a:ahLst/>
              <a:cxnLst/>
              <a:rect r="r" b="b" t="t" l="l"/>
              <a:pathLst>
                <a:path h="300027" w="416090">
                  <a:moveTo>
                    <a:pt x="117611" y="0"/>
                  </a:moveTo>
                  <a:lnTo>
                    <a:pt x="298480" y="0"/>
                  </a:lnTo>
                  <a:cubicBezTo>
                    <a:pt x="363434" y="0"/>
                    <a:pt x="416090" y="52656"/>
                    <a:pt x="416090" y="117611"/>
                  </a:cubicBezTo>
                  <a:lnTo>
                    <a:pt x="416090" y="182417"/>
                  </a:lnTo>
                  <a:cubicBezTo>
                    <a:pt x="416090" y="247371"/>
                    <a:pt x="363434" y="300027"/>
                    <a:pt x="298480" y="300027"/>
                  </a:cubicBezTo>
                  <a:lnTo>
                    <a:pt x="117611" y="300027"/>
                  </a:lnTo>
                  <a:cubicBezTo>
                    <a:pt x="52656" y="300027"/>
                    <a:pt x="0" y="247371"/>
                    <a:pt x="0" y="182417"/>
                  </a:cubicBezTo>
                  <a:lnTo>
                    <a:pt x="0" y="117611"/>
                  </a:lnTo>
                  <a:cubicBezTo>
                    <a:pt x="0" y="52656"/>
                    <a:pt x="52656" y="0"/>
                    <a:pt x="117611" y="0"/>
                  </a:cubicBezTo>
                  <a:close/>
                </a:path>
              </a:pathLst>
            </a:custGeom>
            <a:solidFill>
              <a:srgbClr val="F7B9A1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38100"/>
              <a:ext cx="416090" cy="338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6" id="76"/>
          <p:cNvSpPr/>
          <p:nvPr/>
        </p:nvSpPr>
        <p:spPr>
          <a:xfrm>
            <a:off x="13440680" y="5862891"/>
            <a:ext cx="417731" cy="16118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7" id="77"/>
          <p:cNvSpPr/>
          <p:nvPr/>
        </p:nvSpPr>
        <p:spPr>
          <a:xfrm>
            <a:off x="9506334" y="4121199"/>
            <a:ext cx="673120" cy="7513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8" id="78"/>
          <p:cNvSpPr/>
          <p:nvPr/>
        </p:nvSpPr>
        <p:spPr>
          <a:xfrm flipH="true">
            <a:off x="8485886" y="4121199"/>
            <a:ext cx="427822" cy="7513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9" id="79"/>
          <p:cNvSpPr/>
          <p:nvPr/>
        </p:nvSpPr>
        <p:spPr>
          <a:xfrm flipH="true">
            <a:off x="11111214" y="4451451"/>
            <a:ext cx="336791" cy="4211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0" id="80"/>
          <p:cNvSpPr/>
          <p:nvPr/>
        </p:nvSpPr>
        <p:spPr>
          <a:xfrm flipH="true" flipV="true">
            <a:off x="11142019" y="5971608"/>
            <a:ext cx="522931" cy="6110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1" id="81"/>
          <p:cNvSpPr/>
          <p:nvPr/>
        </p:nvSpPr>
        <p:spPr>
          <a:xfrm flipH="true" flipV="true">
            <a:off x="10744773" y="5971608"/>
            <a:ext cx="293132" cy="22055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2" id="82"/>
          <p:cNvSpPr/>
          <p:nvPr/>
        </p:nvSpPr>
        <p:spPr>
          <a:xfrm flipV="true">
            <a:off x="1584177" y="4143573"/>
            <a:ext cx="538327" cy="729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3" id="83"/>
          <p:cNvSpPr/>
          <p:nvPr/>
        </p:nvSpPr>
        <p:spPr>
          <a:xfrm>
            <a:off x="2426798" y="4143573"/>
            <a:ext cx="751186" cy="124546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4" id="84"/>
          <p:cNvSpPr/>
          <p:nvPr/>
        </p:nvSpPr>
        <p:spPr>
          <a:xfrm flipH="true">
            <a:off x="3967906" y="4451451"/>
            <a:ext cx="829674" cy="9375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5" id="85"/>
          <p:cNvSpPr/>
          <p:nvPr/>
        </p:nvSpPr>
        <p:spPr>
          <a:xfrm flipH="true" flipV="true">
            <a:off x="4457541" y="5938559"/>
            <a:ext cx="384926" cy="4320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6" id="86"/>
          <p:cNvSpPr/>
          <p:nvPr/>
        </p:nvSpPr>
        <p:spPr>
          <a:xfrm flipH="true">
            <a:off x="3760094" y="5938559"/>
            <a:ext cx="207812" cy="16891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7" id="87"/>
          <p:cNvSpPr/>
          <p:nvPr/>
        </p:nvSpPr>
        <p:spPr>
          <a:xfrm>
            <a:off x="1744654" y="5971556"/>
            <a:ext cx="786145" cy="7628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8" id="88"/>
          <p:cNvSpPr/>
          <p:nvPr/>
        </p:nvSpPr>
        <p:spPr>
          <a:xfrm flipH="true">
            <a:off x="982420" y="5971608"/>
            <a:ext cx="195969" cy="13311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9" id="89"/>
          <p:cNvGrpSpPr/>
          <p:nvPr/>
        </p:nvGrpSpPr>
        <p:grpSpPr>
          <a:xfrm rot="0">
            <a:off x="8870761" y="6597504"/>
            <a:ext cx="1549815" cy="1084180"/>
            <a:chOff x="0" y="0"/>
            <a:chExt cx="408182" cy="285545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408182" cy="285545"/>
            </a:xfrm>
            <a:custGeom>
              <a:avLst/>
              <a:gdLst/>
              <a:ahLst/>
              <a:cxnLst/>
              <a:rect r="r" b="b" t="t" l="l"/>
              <a:pathLst>
                <a:path h="285545" w="408182">
                  <a:moveTo>
                    <a:pt x="119889" y="0"/>
                  </a:moveTo>
                  <a:lnTo>
                    <a:pt x="288292" y="0"/>
                  </a:lnTo>
                  <a:cubicBezTo>
                    <a:pt x="354505" y="0"/>
                    <a:pt x="408182" y="53676"/>
                    <a:pt x="408182" y="119889"/>
                  </a:cubicBezTo>
                  <a:lnTo>
                    <a:pt x="408182" y="165656"/>
                  </a:lnTo>
                  <a:cubicBezTo>
                    <a:pt x="408182" y="197453"/>
                    <a:pt x="395550" y="227947"/>
                    <a:pt x="373067" y="250431"/>
                  </a:cubicBezTo>
                  <a:cubicBezTo>
                    <a:pt x="350583" y="272914"/>
                    <a:pt x="320089" y="285545"/>
                    <a:pt x="288292" y="285545"/>
                  </a:cubicBezTo>
                  <a:lnTo>
                    <a:pt x="119889" y="285545"/>
                  </a:lnTo>
                  <a:cubicBezTo>
                    <a:pt x="53676" y="285545"/>
                    <a:pt x="0" y="231869"/>
                    <a:pt x="0" y="165656"/>
                  </a:cubicBezTo>
                  <a:lnTo>
                    <a:pt x="0" y="119889"/>
                  </a:lnTo>
                  <a:cubicBezTo>
                    <a:pt x="0" y="53676"/>
                    <a:pt x="53676" y="0"/>
                    <a:pt x="119889" y="0"/>
                  </a:cubicBezTo>
                  <a:close/>
                </a:path>
              </a:pathLst>
            </a:custGeom>
            <a:solidFill>
              <a:srgbClr val="F7B9A1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38100"/>
              <a:ext cx="408182" cy="323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7186650" y="7829917"/>
            <a:ext cx="1549815" cy="958209"/>
            <a:chOff x="0" y="0"/>
            <a:chExt cx="408182" cy="252368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408182" cy="252368"/>
            </a:xfrm>
            <a:custGeom>
              <a:avLst/>
              <a:gdLst/>
              <a:ahLst/>
              <a:cxnLst/>
              <a:rect r="r" b="b" t="t" l="l"/>
              <a:pathLst>
                <a:path h="252368" w="408182">
                  <a:moveTo>
                    <a:pt x="119889" y="0"/>
                  </a:moveTo>
                  <a:lnTo>
                    <a:pt x="288292" y="0"/>
                  </a:lnTo>
                  <a:cubicBezTo>
                    <a:pt x="354505" y="0"/>
                    <a:pt x="408182" y="53676"/>
                    <a:pt x="408182" y="119889"/>
                  </a:cubicBezTo>
                  <a:lnTo>
                    <a:pt x="408182" y="132479"/>
                  </a:lnTo>
                  <a:cubicBezTo>
                    <a:pt x="408182" y="198692"/>
                    <a:pt x="354505" y="252368"/>
                    <a:pt x="288292" y="252368"/>
                  </a:cubicBezTo>
                  <a:lnTo>
                    <a:pt x="119889" y="252368"/>
                  </a:lnTo>
                  <a:cubicBezTo>
                    <a:pt x="88093" y="252368"/>
                    <a:pt x="57598" y="239737"/>
                    <a:pt x="35115" y="217253"/>
                  </a:cubicBezTo>
                  <a:cubicBezTo>
                    <a:pt x="12631" y="194770"/>
                    <a:pt x="0" y="164275"/>
                    <a:pt x="0" y="132479"/>
                  </a:cubicBezTo>
                  <a:lnTo>
                    <a:pt x="0" y="119889"/>
                  </a:lnTo>
                  <a:cubicBezTo>
                    <a:pt x="0" y="53676"/>
                    <a:pt x="53676" y="0"/>
                    <a:pt x="119889" y="0"/>
                  </a:cubicBezTo>
                  <a:close/>
                </a:path>
              </a:pathLst>
            </a:custGeom>
            <a:solidFill>
              <a:srgbClr val="F7B9A1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-38100"/>
              <a:ext cx="408182" cy="2904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5254436" y="4887428"/>
            <a:ext cx="1776111" cy="1084180"/>
            <a:chOff x="0" y="0"/>
            <a:chExt cx="467782" cy="285545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467782" cy="285545"/>
            </a:xfrm>
            <a:custGeom>
              <a:avLst/>
              <a:gdLst/>
              <a:ahLst/>
              <a:cxnLst/>
              <a:rect r="r" b="b" t="t" l="l"/>
              <a:pathLst>
                <a:path h="285545" w="467782">
                  <a:moveTo>
                    <a:pt x="104614" y="0"/>
                  </a:moveTo>
                  <a:lnTo>
                    <a:pt x="363168" y="0"/>
                  </a:lnTo>
                  <a:cubicBezTo>
                    <a:pt x="420945" y="0"/>
                    <a:pt x="467782" y="46837"/>
                    <a:pt x="467782" y="104614"/>
                  </a:cubicBezTo>
                  <a:lnTo>
                    <a:pt x="467782" y="180931"/>
                  </a:lnTo>
                  <a:cubicBezTo>
                    <a:pt x="467782" y="238708"/>
                    <a:pt x="420945" y="285545"/>
                    <a:pt x="363168" y="285545"/>
                  </a:cubicBezTo>
                  <a:lnTo>
                    <a:pt x="104614" y="285545"/>
                  </a:lnTo>
                  <a:cubicBezTo>
                    <a:pt x="46837" y="285545"/>
                    <a:pt x="0" y="238708"/>
                    <a:pt x="0" y="180931"/>
                  </a:cubicBezTo>
                  <a:lnTo>
                    <a:pt x="0" y="104614"/>
                  </a:lnTo>
                  <a:cubicBezTo>
                    <a:pt x="0" y="46837"/>
                    <a:pt x="46837" y="0"/>
                    <a:pt x="104614" y="0"/>
                  </a:cubicBezTo>
                  <a:close/>
                </a:path>
              </a:pathLst>
            </a:custGeom>
            <a:solidFill>
              <a:srgbClr val="F7B9A1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-38100"/>
              <a:ext cx="467782" cy="323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8" id="98"/>
          <p:cNvSpPr/>
          <p:nvPr/>
        </p:nvSpPr>
        <p:spPr>
          <a:xfrm flipH="true">
            <a:off x="7030547" y="5428404"/>
            <a:ext cx="171450" cy="11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9" id="99"/>
          <p:cNvSpPr/>
          <p:nvPr/>
        </p:nvSpPr>
        <p:spPr>
          <a:xfrm>
            <a:off x="8644181" y="5971608"/>
            <a:ext cx="536673" cy="6258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0" id="100"/>
          <p:cNvSpPr/>
          <p:nvPr/>
        </p:nvSpPr>
        <p:spPr>
          <a:xfrm flipV="true">
            <a:off x="7996647" y="5971608"/>
            <a:ext cx="136104" cy="185830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1" id="101"/>
          <p:cNvSpPr/>
          <p:nvPr/>
        </p:nvSpPr>
        <p:spPr>
          <a:xfrm flipV="true">
            <a:off x="6529992" y="5971608"/>
            <a:ext cx="1279778" cy="19361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2" id="102"/>
          <p:cNvSpPr txBox="true"/>
          <p:nvPr/>
        </p:nvSpPr>
        <p:spPr>
          <a:xfrm rot="0">
            <a:off x="15684334" y="5103935"/>
            <a:ext cx="1139737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Storag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12498436" y="5105400"/>
            <a:ext cx="1841285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Networking 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4183274" y="3454987"/>
            <a:ext cx="1129378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N &amp;A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3419560" y="7636433"/>
            <a:ext cx="2484349" cy="77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Wifi</a:t>
            </a:r>
          </a:p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extender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1113605" y="3649377"/>
            <a:ext cx="1579842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Batteries 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8646358" y="3454987"/>
            <a:ext cx="1330276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P &amp; A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7289583" y="5126571"/>
            <a:ext cx="1834117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Peripherals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9727969" y="5197028"/>
            <a:ext cx="1887542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Accessories 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11369818" y="6845679"/>
            <a:ext cx="2037469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Keyboard 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10700026" y="8611845"/>
            <a:ext cx="1203501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Mouse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7311568" y="7984490"/>
            <a:ext cx="1424896" cy="77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Internal HDD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5657661" y="8071016"/>
            <a:ext cx="1337697" cy="77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MotherBoard</a:t>
            </a:r>
          </a:p>
        </p:txBody>
      </p:sp>
      <p:sp>
        <p:nvSpPr>
          <p:cNvPr name="TextBox 114" id="114"/>
          <p:cNvSpPr txBox="true"/>
          <p:nvPr/>
        </p:nvSpPr>
        <p:spPr>
          <a:xfrm rot="0">
            <a:off x="5332103" y="5197028"/>
            <a:ext cx="1908858" cy="4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Processors</a:t>
            </a:r>
          </a:p>
        </p:txBody>
      </p:sp>
      <p:grpSp>
        <p:nvGrpSpPr>
          <p:cNvPr name="Group 115" id="115"/>
          <p:cNvGrpSpPr/>
          <p:nvPr/>
        </p:nvGrpSpPr>
        <p:grpSpPr>
          <a:xfrm rot="-5400000">
            <a:off x="16326953" y="8677738"/>
            <a:ext cx="1289511" cy="1899068"/>
            <a:chOff x="0" y="0"/>
            <a:chExt cx="362084" cy="533243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362084" cy="533243"/>
            </a:xfrm>
            <a:custGeom>
              <a:avLst/>
              <a:gdLst/>
              <a:ahLst/>
              <a:cxnLst/>
              <a:rect r="r" b="b" t="t" l="l"/>
              <a:pathLst>
                <a:path h="533243" w="362084">
                  <a:moveTo>
                    <a:pt x="181042" y="0"/>
                  </a:moveTo>
                  <a:lnTo>
                    <a:pt x="181042" y="0"/>
                  </a:lnTo>
                  <a:cubicBezTo>
                    <a:pt x="281029" y="0"/>
                    <a:pt x="362084" y="81055"/>
                    <a:pt x="362084" y="181042"/>
                  </a:cubicBezTo>
                  <a:lnTo>
                    <a:pt x="362084" y="352201"/>
                  </a:lnTo>
                  <a:cubicBezTo>
                    <a:pt x="362084" y="400216"/>
                    <a:pt x="343010" y="446265"/>
                    <a:pt x="309058" y="480217"/>
                  </a:cubicBezTo>
                  <a:cubicBezTo>
                    <a:pt x="275106" y="514169"/>
                    <a:pt x="229057" y="533243"/>
                    <a:pt x="181042" y="533243"/>
                  </a:cubicBezTo>
                  <a:lnTo>
                    <a:pt x="181042" y="533243"/>
                  </a:lnTo>
                  <a:cubicBezTo>
                    <a:pt x="81055" y="533243"/>
                    <a:pt x="0" y="452187"/>
                    <a:pt x="0" y="352201"/>
                  </a:cubicBezTo>
                  <a:lnTo>
                    <a:pt x="0" y="181042"/>
                  </a:lnTo>
                  <a:cubicBezTo>
                    <a:pt x="0" y="133027"/>
                    <a:pt x="19074" y="86978"/>
                    <a:pt x="53026" y="53026"/>
                  </a:cubicBezTo>
                  <a:cubicBezTo>
                    <a:pt x="86978" y="19074"/>
                    <a:pt x="133027" y="0"/>
                    <a:pt x="181042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7" id="117"/>
            <p:cNvSpPr txBox="true"/>
            <p:nvPr/>
          </p:nvSpPr>
          <p:spPr>
            <a:xfrm>
              <a:off x="0" y="-38100"/>
              <a:ext cx="362084" cy="571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8" id="118"/>
          <p:cNvSpPr txBox="true"/>
          <p:nvPr/>
        </p:nvSpPr>
        <p:spPr>
          <a:xfrm rot="0">
            <a:off x="16312797" y="9240170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02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9094271" y="6733884"/>
            <a:ext cx="1746212" cy="77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2564">
                <a:solidFill>
                  <a:srgbClr val="291B25"/>
                </a:solidFill>
                <a:latin typeface="Agrandir"/>
              </a:rPr>
              <a:t>Graphic card </a:t>
            </a:r>
          </a:p>
        </p:txBody>
      </p:sp>
      <p:sp>
        <p:nvSpPr>
          <p:cNvPr name="TextBox 120" id="120"/>
          <p:cNvSpPr txBox="true"/>
          <p:nvPr/>
        </p:nvSpPr>
        <p:spPr>
          <a:xfrm rot="0">
            <a:off x="2122503" y="3507313"/>
            <a:ext cx="710923" cy="45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1"/>
              </a:lnSpc>
            </a:pPr>
            <a:r>
              <a:rPr lang="en-US" sz="2664">
                <a:solidFill>
                  <a:srgbClr val="FFFFFF"/>
                </a:solidFill>
                <a:latin typeface="Agrandir"/>
              </a:rPr>
              <a:t>PC</a:t>
            </a:r>
          </a:p>
        </p:txBody>
      </p:sp>
      <p:sp>
        <p:nvSpPr>
          <p:cNvPr name="TextBox 121" id="121"/>
          <p:cNvSpPr txBox="true"/>
          <p:nvPr/>
        </p:nvSpPr>
        <p:spPr>
          <a:xfrm rot="0">
            <a:off x="3177985" y="5138445"/>
            <a:ext cx="1664483" cy="45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1"/>
              </a:lnSpc>
            </a:pPr>
            <a:r>
              <a:rPr lang="en-US" sz="2664">
                <a:solidFill>
                  <a:srgbClr val="FFFFFF"/>
                </a:solidFill>
                <a:latin typeface="Agrandir"/>
              </a:rPr>
              <a:t>Notebook</a:t>
            </a:r>
          </a:p>
        </p:txBody>
      </p:sp>
      <p:sp>
        <p:nvSpPr>
          <p:cNvPr name="TextBox 122" id="122"/>
          <p:cNvSpPr txBox="true"/>
          <p:nvPr/>
        </p:nvSpPr>
        <p:spPr>
          <a:xfrm rot="0">
            <a:off x="488828" y="5187503"/>
            <a:ext cx="1664483" cy="45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1"/>
              </a:lnSpc>
            </a:pPr>
            <a:r>
              <a:rPr lang="en-US" sz="2664">
                <a:solidFill>
                  <a:srgbClr val="FFFFFF"/>
                </a:solidFill>
                <a:latin typeface="Agrandir"/>
              </a:rPr>
              <a:t>Desktop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1891879" y="6340413"/>
            <a:ext cx="1664483" cy="815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1"/>
              </a:lnSpc>
            </a:pPr>
            <a:r>
              <a:rPr lang="en-US" sz="2664">
                <a:solidFill>
                  <a:srgbClr val="FFFFFF"/>
                </a:solidFill>
                <a:latin typeface="Agrandir"/>
              </a:rPr>
              <a:t>Business laptop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190334" y="7459578"/>
            <a:ext cx="1664483" cy="815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1"/>
              </a:lnSpc>
            </a:pPr>
            <a:r>
              <a:rPr lang="en-US" sz="2664">
                <a:solidFill>
                  <a:srgbClr val="FFFFFF"/>
                </a:solidFill>
                <a:latin typeface="Agrandir"/>
              </a:rPr>
              <a:t>Personal laptop 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3093344" y="7782292"/>
            <a:ext cx="1664483" cy="815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1"/>
              </a:lnSpc>
            </a:pPr>
            <a:r>
              <a:rPr lang="en-US" sz="2664">
                <a:solidFill>
                  <a:srgbClr val="FFFFFF"/>
                </a:solidFill>
                <a:latin typeface="Agrandir"/>
              </a:rPr>
              <a:t>Gaming laptop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4757827" y="6535024"/>
            <a:ext cx="1664483" cy="815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1"/>
              </a:lnSpc>
            </a:pPr>
            <a:r>
              <a:rPr lang="en-US" sz="2664">
                <a:solidFill>
                  <a:srgbClr val="FFFFFF"/>
                </a:solidFill>
                <a:latin typeface="Agrandir"/>
              </a:rPr>
              <a:t>Business laptop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4542181" y="3529310"/>
            <a:ext cx="1664483" cy="815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1"/>
              </a:lnSpc>
            </a:pPr>
            <a:r>
              <a:rPr lang="en-US" sz="2664">
                <a:solidFill>
                  <a:srgbClr val="FFFFFF"/>
                </a:solidFill>
                <a:latin typeface="Agrandir"/>
              </a:rPr>
              <a:t>Personal laptop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2827" y="1707046"/>
            <a:ext cx="10996473" cy="7551254"/>
          </a:xfrm>
          <a:custGeom>
            <a:avLst/>
            <a:gdLst/>
            <a:ahLst/>
            <a:cxnLst/>
            <a:rect r="r" b="b" t="t" l="l"/>
            <a:pathLst>
              <a:path h="7551254" w="10996473">
                <a:moveTo>
                  <a:pt x="0" y="0"/>
                </a:moveTo>
                <a:lnTo>
                  <a:pt x="10996473" y="0"/>
                </a:lnTo>
                <a:lnTo>
                  <a:pt x="10996473" y="7551254"/>
                </a:lnTo>
                <a:lnTo>
                  <a:pt x="0" y="75512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19" r="0" b="-10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62827" y="1707046"/>
            <a:ext cx="11234291" cy="7551254"/>
            <a:chOff x="0" y="0"/>
            <a:chExt cx="2329421" cy="15657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29421" cy="1565746"/>
            </a:xfrm>
            <a:custGeom>
              <a:avLst/>
              <a:gdLst/>
              <a:ahLst/>
              <a:cxnLst/>
              <a:rect r="r" b="b" t="t" l="l"/>
              <a:pathLst>
                <a:path h="1565746" w="2329421">
                  <a:moveTo>
                    <a:pt x="17228" y="0"/>
                  </a:moveTo>
                  <a:lnTo>
                    <a:pt x="2312192" y="0"/>
                  </a:lnTo>
                  <a:cubicBezTo>
                    <a:pt x="2316762" y="0"/>
                    <a:pt x="2321144" y="1815"/>
                    <a:pt x="2324375" y="5046"/>
                  </a:cubicBezTo>
                  <a:cubicBezTo>
                    <a:pt x="2327606" y="8277"/>
                    <a:pt x="2329421" y="12659"/>
                    <a:pt x="2329421" y="17228"/>
                  </a:cubicBezTo>
                  <a:lnTo>
                    <a:pt x="2329421" y="1548518"/>
                  </a:lnTo>
                  <a:cubicBezTo>
                    <a:pt x="2329421" y="1553087"/>
                    <a:pt x="2327606" y="1557469"/>
                    <a:pt x="2324375" y="1560700"/>
                  </a:cubicBezTo>
                  <a:cubicBezTo>
                    <a:pt x="2321144" y="1563931"/>
                    <a:pt x="2316762" y="1565746"/>
                    <a:pt x="2312192" y="1565746"/>
                  </a:cubicBezTo>
                  <a:lnTo>
                    <a:pt x="17228" y="1565746"/>
                  </a:lnTo>
                  <a:cubicBezTo>
                    <a:pt x="12659" y="1565746"/>
                    <a:pt x="8277" y="1563931"/>
                    <a:pt x="5046" y="1560700"/>
                  </a:cubicBezTo>
                  <a:cubicBezTo>
                    <a:pt x="1815" y="1557469"/>
                    <a:pt x="0" y="1553087"/>
                    <a:pt x="0" y="1548518"/>
                  </a:cubicBezTo>
                  <a:lnTo>
                    <a:pt x="0" y="17228"/>
                  </a:lnTo>
                  <a:cubicBezTo>
                    <a:pt x="0" y="12659"/>
                    <a:pt x="1815" y="8277"/>
                    <a:pt x="5046" y="5046"/>
                  </a:cubicBezTo>
                  <a:cubicBezTo>
                    <a:pt x="8277" y="1815"/>
                    <a:pt x="12659" y="0"/>
                    <a:pt x="172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29421" cy="159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91205" y="563880"/>
            <a:ext cx="16015105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4"/>
              </a:lnSpc>
            </a:pPr>
            <a:r>
              <a:rPr lang="en-US" sz="5499">
                <a:solidFill>
                  <a:srgbClr val="291B25"/>
                </a:solidFill>
                <a:latin typeface="Agrandir"/>
              </a:rPr>
              <a:t>The data schema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91205" y="1707046"/>
            <a:ext cx="5008682" cy="7551254"/>
            <a:chOff x="0" y="0"/>
            <a:chExt cx="1038546" cy="1565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8546" cy="1565746"/>
            </a:xfrm>
            <a:custGeom>
              <a:avLst/>
              <a:gdLst/>
              <a:ahLst/>
              <a:cxnLst/>
              <a:rect r="r" b="b" t="t" l="l"/>
              <a:pathLst>
                <a:path h="1565746" w="1038546">
                  <a:moveTo>
                    <a:pt x="38643" y="0"/>
                  </a:moveTo>
                  <a:lnTo>
                    <a:pt x="999904" y="0"/>
                  </a:lnTo>
                  <a:cubicBezTo>
                    <a:pt x="1021245" y="0"/>
                    <a:pt x="1038546" y="17301"/>
                    <a:pt x="1038546" y="38643"/>
                  </a:cubicBezTo>
                  <a:lnTo>
                    <a:pt x="1038546" y="1527104"/>
                  </a:lnTo>
                  <a:cubicBezTo>
                    <a:pt x="1038546" y="1548445"/>
                    <a:pt x="1021245" y="1565746"/>
                    <a:pt x="999904" y="1565746"/>
                  </a:cubicBezTo>
                  <a:lnTo>
                    <a:pt x="38643" y="1565746"/>
                  </a:lnTo>
                  <a:cubicBezTo>
                    <a:pt x="17301" y="1565746"/>
                    <a:pt x="0" y="1548445"/>
                    <a:pt x="0" y="1527104"/>
                  </a:cubicBezTo>
                  <a:lnTo>
                    <a:pt x="0" y="38643"/>
                  </a:lnTo>
                  <a:cubicBezTo>
                    <a:pt x="0" y="17301"/>
                    <a:pt x="17301" y="0"/>
                    <a:pt x="386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38546" cy="1603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1428" y="2175827"/>
            <a:ext cx="4548236" cy="527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2"/>
              </a:lnSpc>
            </a:pPr>
            <a:r>
              <a:rPr lang="en-US" sz="3852">
                <a:solidFill>
                  <a:srgbClr val="291B25"/>
                </a:solidFill>
                <a:latin typeface="Agrandir"/>
              </a:rPr>
              <a:t>• </a:t>
            </a:r>
            <a:r>
              <a:rPr lang="en-US" sz="3852">
                <a:solidFill>
                  <a:srgbClr val="004AAD"/>
                </a:solidFill>
                <a:latin typeface="Agrandir"/>
              </a:rPr>
              <a:t>Input  data consists  of sales  data for  FY 2020  and FY 2021,  along with different  other  dimension tables  like customer  details, product  details,  etc.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8983331" y="1037136"/>
            <a:ext cx="667631" cy="17548108"/>
            <a:chOff x="0" y="0"/>
            <a:chExt cx="187465" cy="49273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7465" cy="4927364"/>
            </a:xfrm>
            <a:custGeom>
              <a:avLst/>
              <a:gdLst/>
              <a:ahLst/>
              <a:cxnLst/>
              <a:rect r="r" b="b" t="t" l="l"/>
              <a:pathLst>
                <a:path h="4927364" w="187465">
                  <a:moveTo>
                    <a:pt x="93733" y="0"/>
                  </a:moveTo>
                  <a:lnTo>
                    <a:pt x="93733" y="0"/>
                  </a:lnTo>
                  <a:cubicBezTo>
                    <a:pt x="118592" y="0"/>
                    <a:pt x="142433" y="9875"/>
                    <a:pt x="160012" y="27454"/>
                  </a:cubicBezTo>
                  <a:cubicBezTo>
                    <a:pt x="177590" y="45032"/>
                    <a:pt x="187465" y="68873"/>
                    <a:pt x="187465" y="93733"/>
                  </a:cubicBezTo>
                  <a:lnTo>
                    <a:pt x="187465" y="4833632"/>
                  </a:lnTo>
                  <a:cubicBezTo>
                    <a:pt x="187465" y="4885399"/>
                    <a:pt x="145500" y="4927364"/>
                    <a:pt x="93733" y="4927364"/>
                  </a:cubicBezTo>
                  <a:lnTo>
                    <a:pt x="93733" y="4927364"/>
                  </a:lnTo>
                  <a:cubicBezTo>
                    <a:pt x="68873" y="4927364"/>
                    <a:pt x="45032" y="4917489"/>
                    <a:pt x="27454" y="4899911"/>
                  </a:cubicBezTo>
                  <a:cubicBezTo>
                    <a:pt x="9875" y="4882333"/>
                    <a:pt x="0" y="4858491"/>
                    <a:pt x="0" y="4833632"/>
                  </a:cubicBezTo>
                  <a:lnTo>
                    <a:pt x="0" y="93733"/>
                  </a:lnTo>
                  <a:cubicBezTo>
                    <a:pt x="0" y="41966"/>
                    <a:pt x="41966" y="0"/>
                    <a:pt x="93733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87465" cy="4965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1928858" y="-4554184"/>
            <a:ext cx="775831" cy="11103233"/>
            <a:chOff x="0" y="0"/>
            <a:chExt cx="217847" cy="31176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7847" cy="3117696"/>
            </a:xfrm>
            <a:custGeom>
              <a:avLst/>
              <a:gdLst/>
              <a:ahLst/>
              <a:cxnLst/>
              <a:rect r="r" b="b" t="t" l="l"/>
              <a:pathLst>
                <a:path h="3117696" w="217847">
                  <a:moveTo>
                    <a:pt x="108923" y="0"/>
                  </a:moveTo>
                  <a:lnTo>
                    <a:pt x="108923" y="0"/>
                  </a:lnTo>
                  <a:cubicBezTo>
                    <a:pt x="137812" y="0"/>
                    <a:pt x="165517" y="11476"/>
                    <a:pt x="185944" y="31903"/>
                  </a:cubicBezTo>
                  <a:cubicBezTo>
                    <a:pt x="206371" y="52330"/>
                    <a:pt x="217847" y="80035"/>
                    <a:pt x="217847" y="108923"/>
                  </a:cubicBezTo>
                  <a:lnTo>
                    <a:pt x="217847" y="3008773"/>
                  </a:lnTo>
                  <a:cubicBezTo>
                    <a:pt x="217847" y="3037661"/>
                    <a:pt x="206371" y="3065366"/>
                    <a:pt x="185944" y="3085793"/>
                  </a:cubicBezTo>
                  <a:cubicBezTo>
                    <a:pt x="165517" y="3106220"/>
                    <a:pt x="137812" y="3117696"/>
                    <a:pt x="108923" y="3117696"/>
                  </a:cubicBezTo>
                  <a:lnTo>
                    <a:pt x="108923" y="3117696"/>
                  </a:lnTo>
                  <a:cubicBezTo>
                    <a:pt x="80035" y="3117696"/>
                    <a:pt x="52330" y="3106220"/>
                    <a:pt x="31903" y="3085793"/>
                  </a:cubicBezTo>
                  <a:cubicBezTo>
                    <a:pt x="11476" y="3065366"/>
                    <a:pt x="0" y="3037661"/>
                    <a:pt x="0" y="3008773"/>
                  </a:cubicBezTo>
                  <a:lnTo>
                    <a:pt x="0" y="108923"/>
                  </a:lnTo>
                  <a:cubicBezTo>
                    <a:pt x="0" y="80035"/>
                    <a:pt x="11476" y="52330"/>
                    <a:pt x="31903" y="31903"/>
                  </a:cubicBezTo>
                  <a:cubicBezTo>
                    <a:pt x="52330" y="11476"/>
                    <a:pt x="80035" y="0"/>
                    <a:pt x="108923" y="0"/>
                  </a:cubicBezTo>
                  <a:close/>
                </a:path>
              </a:pathLst>
            </a:custGeom>
            <a:solidFill>
              <a:srgbClr val="ED5B2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17847" cy="315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7B9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892" y="2596101"/>
            <a:ext cx="16386408" cy="771609"/>
            <a:chOff x="0" y="0"/>
            <a:chExt cx="4628974" cy="2179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8974" cy="217971"/>
            </a:xfrm>
            <a:custGeom>
              <a:avLst/>
              <a:gdLst/>
              <a:ahLst/>
              <a:cxnLst/>
              <a:rect r="r" b="b" t="t" l="l"/>
              <a:pathLst>
                <a:path h="217971" w="4628974">
                  <a:moveTo>
                    <a:pt x="14646" y="0"/>
                  </a:moveTo>
                  <a:lnTo>
                    <a:pt x="4614327" y="0"/>
                  </a:lnTo>
                  <a:cubicBezTo>
                    <a:pt x="4622416" y="0"/>
                    <a:pt x="4628974" y="6557"/>
                    <a:pt x="4628974" y="14646"/>
                  </a:cubicBezTo>
                  <a:lnTo>
                    <a:pt x="4628974" y="203325"/>
                  </a:lnTo>
                  <a:cubicBezTo>
                    <a:pt x="4628974" y="207209"/>
                    <a:pt x="4627431" y="210934"/>
                    <a:pt x="4624684" y="213681"/>
                  </a:cubicBezTo>
                  <a:cubicBezTo>
                    <a:pt x="4621937" y="216428"/>
                    <a:pt x="4618212" y="217971"/>
                    <a:pt x="4614327" y="217971"/>
                  </a:cubicBezTo>
                  <a:lnTo>
                    <a:pt x="14646" y="217971"/>
                  </a:lnTo>
                  <a:cubicBezTo>
                    <a:pt x="6557" y="217971"/>
                    <a:pt x="0" y="211413"/>
                    <a:pt x="0" y="203325"/>
                  </a:cubicBezTo>
                  <a:lnTo>
                    <a:pt x="0" y="14646"/>
                  </a:lnTo>
                  <a:cubicBezTo>
                    <a:pt x="0" y="10762"/>
                    <a:pt x="1543" y="7036"/>
                    <a:pt x="4290" y="4290"/>
                  </a:cubicBezTo>
                  <a:cubicBezTo>
                    <a:pt x="7036" y="1543"/>
                    <a:pt x="10762" y="0"/>
                    <a:pt x="14646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8974" cy="256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72892" y="469859"/>
            <a:ext cx="8881326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291B25"/>
                </a:solidFill>
                <a:latin typeface="Agrandir"/>
              </a:rPr>
              <a:t>Our Mission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1220" y="2040788"/>
            <a:ext cx="7047791" cy="5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983">
                <a:solidFill>
                  <a:srgbClr val="291B25"/>
                </a:solidFill>
                <a:latin typeface="Agrandir Narrow"/>
              </a:rPr>
              <a:t>Objectives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72892" y="4090140"/>
            <a:ext cx="15952319" cy="758886"/>
            <a:chOff x="0" y="0"/>
            <a:chExt cx="4506348" cy="21437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06348" cy="214377"/>
            </a:xfrm>
            <a:custGeom>
              <a:avLst/>
              <a:gdLst/>
              <a:ahLst/>
              <a:cxnLst/>
              <a:rect r="r" b="b" t="t" l="l"/>
              <a:pathLst>
                <a:path h="214377" w="4506348">
                  <a:moveTo>
                    <a:pt x="15045" y="0"/>
                  </a:moveTo>
                  <a:lnTo>
                    <a:pt x="4491303" y="0"/>
                  </a:lnTo>
                  <a:cubicBezTo>
                    <a:pt x="4495293" y="0"/>
                    <a:pt x="4499120" y="1585"/>
                    <a:pt x="4501942" y="4407"/>
                  </a:cubicBezTo>
                  <a:cubicBezTo>
                    <a:pt x="4504763" y="7228"/>
                    <a:pt x="4506348" y="11055"/>
                    <a:pt x="4506348" y="15045"/>
                  </a:cubicBezTo>
                  <a:lnTo>
                    <a:pt x="4506348" y="199332"/>
                  </a:lnTo>
                  <a:cubicBezTo>
                    <a:pt x="4506348" y="207641"/>
                    <a:pt x="4499613" y="214377"/>
                    <a:pt x="4491303" y="214377"/>
                  </a:cubicBezTo>
                  <a:lnTo>
                    <a:pt x="15045" y="214377"/>
                  </a:lnTo>
                  <a:cubicBezTo>
                    <a:pt x="6736" y="214377"/>
                    <a:pt x="0" y="207641"/>
                    <a:pt x="0" y="199332"/>
                  </a:cubicBezTo>
                  <a:lnTo>
                    <a:pt x="0" y="15045"/>
                  </a:lnTo>
                  <a:cubicBezTo>
                    <a:pt x="0" y="6736"/>
                    <a:pt x="6736" y="0"/>
                    <a:pt x="15045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506348" cy="2524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3534828"/>
            <a:ext cx="7047791" cy="5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983">
                <a:solidFill>
                  <a:srgbClr val="291B25"/>
                </a:solidFill>
                <a:latin typeface="Agrandir Narrow"/>
              </a:rPr>
              <a:t>Objectives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72892" y="6805905"/>
            <a:ext cx="16386408" cy="1037198"/>
            <a:chOff x="0" y="0"/>
            <a:chExt cx="4628974" cy="2929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28974" cy="292997"/>
            </a:xfrm>
            <a:custGeom>
              <a:avLst/>
              <a:gdLst/>
              <a:ahLst/>
              <a:cxnLst/>
              <a:rect r="r" b="b" t="t" l="l"/>
              <a:pathLst>
                <a:path h="292997" w="4628974">
                  <a:moveTo>
                    <a:pt x="14646" y="0"/>
                  </a:moveTo>
                  <a:lnTo>
                    <a:pt x="4614327" y="0"/>
                  </a:lnTo>
                  <a:cubicBezTo>
                    <a:pt x="4622416" y="0"/>
                    <a:pt x="4628974" y="6557"/>
                    <a:pt x="4628974" y="14646"/>
                  </a:cubicBezTo>
                  <a:lnTo>
                    <a:pt x="4628974" y="278350"/>
                  </a:lnTo>
                  <a:cubicBezTo>
                    <a:pt x="4628974" y="282235"/>
                    <a:pt x="4627431" y="285960"/>
                    <a:pt x="4624684" y="288707"/>
                  </a:cubicBezTo>
                  <a:cubicBezTo>
                    <a:pt x="4621937" y="291454"/>
                    <a:pt x="4618212" y="292997"/>
                    <a:pt x="4614327" y="292997"/>
                  </a:cubicBezTo>
                  <a:lnTo>
                    <a:pt x="14646" y="292997"/>
                  </a:lnTo>
                  <a:cubicBezTo>
                    <a:pt x="10762" y="292997"/>
                    <a:pt x="7036" y="291454"/>
                    <a:pt x="4290" y="288707"/>
                  </a:cubicBezTo>
                  <a:cubicBezTo>
                    <a:pt x="1543" y="285960"/>
                    <a:pt x="0" y="282235"/>
                    <a:pt x="0" y="278350"/>
                  </a:cubicBezTo>
                  <a:lnTo>
                    <a:pt x="0" y="14646"/>
                  </a:lnTo>
                  <a:cubicBezTo>
                    <a:pt x="0" y="10762"/>
                    <a:pt x="1543" y="7036"/>
                    <a:pt x="4290" y="4290"/>
                  </a:cubicBezTo>
                  <a:cubicBezTo>
                    <a:pt x="7036" y="1543"/>
                    <a:pt x="10762" y="0"/>
                    <a:pt x="14646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28974" cy="331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41220" y="6250593"/>
            <a:ext cx="7306335" cy="5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983">
                <a:solidFill>
                  <a:srgbClr val="291B25"/>
                </a:solidFill>
                <a:latin typeface="Agrandir Narrow"/>
              </a:rPr>
              <a:t>Objectives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8148" y="2810234"/>
            <a:ext cx="14891090" cy="44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330">
                <a:solidFill>
                  <a:srgbClr val="291B25"/>
                </a:solidFill>
                <a:latin typeface="Agrandir Narrow"/>
              </a:rPr>
              <a:t>Provide  the  list  of  markets  in  which  customer    "Atliq    Exclusive"    operates  its business  in  the    APAC    region.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1220" y="4271115"/>
            <a:ext cx="14891090" cy="44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330">
                <a:solidFill>
                  <a:srgbClr val="291B25"/>
                </a:solidFill>
                <a:latin typeface="Agrandir Narrow"/>
              </a:rPr>
              <a:t>What  is  the  percentage  of  unique  product  increase  in  2021  vs.  2020?  The final  output  contains  these  fields,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8148" y="7015455"/>
            <a:ext cx="14891090" cy="82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330">
                <a:solidFill>
                  <a:srgbClr val="291B25"/>
                </a:solidFill>
                <a:latin typeface="Agrandir Narrow"/>
              </a:rPr>
              <a:t>Follow-up:  Which  segment  had  the  most  increase  in  unique  products  in 2021  vs  2020?  The  final  output  contains  these  fields,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1948" y="8005029"/>
            <a:ext cx="7306335" cy="5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983">
                <a:solidFill>
                  <a:srgbClr val="291B25"/>
                </a:solidFill>
                <a:latin typeface="Agrandir Narrow"/>
              </a:rPr>
              <a:t>Objectives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89490" y="8560341"/>
            <a:ext cx="16386408" cy="1113398"/>
            <a:chOff x="0" y="0"/>
            <a:chExt cx="4628974" cy="3145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628974" cy="314522"/>
            </a:xfrm>
            <a:custGeom>
              <a:avLst/>
              <a:gdLst/>
              <a:ahLst/>
              <a:cxnLst/>
              <a:rect r="r" b="b" t="t" l="l"/>
              <a:pathLst>
                <a:path h="314522" w="4628974">
                  <a:moveTo>
                    <a:pt x="14646" y="0"/>
                  </a:moveTo>
                  <a:lnTo>
                    <a:pt x="4614327" y="0"/>
                  </a:lnTo>
                  <a:cubicBezTo>
                    <a:pt x="4622416" y="0"/>
                    <a:pt x="4628974" y="6557"/>
                    <a:pt x="4628974" y="14646"/>
                  </a:cubicBezTo>
                  <a:lnTo>
                    <a:pt x="4628974" y="299876"/>
                  </a:lnTo>
                  <a:cubicBezTo>
                    <a:pt x="4628974" y="303761"/>
                    <a:pt x="4627431" y="307486"/>
                    <a:pt x="4624684" y="310233"/>
                  </a:cubicBezTo>
                  <a:cubicBezTo>
                    <a:pt x="4621937" y="312979"/>
                    <a:pt x="4618212" y="314522"/>
                    <a:pt x="4614327" y="314522"/>
                  </a:cubicBezTo>
                  <a:lnTo>
                    <a:pt x="14646" y="314522"/>
                  </a:lnTo>
                  <a:cubicBezTo>
                    <a:pt x="10762" y="314522"/>
                    <a:pt x="7036" y="312979"/>
                    <a:pt x="4290" y="310233"/>
                  </a:cubicBezTo>
                  <a:cubicBezTo>
                    <a:pt x="1543" y="307486"/>
                    <a:pt x="0" y="303761"/>
                    <a:pt x="0" y="299876"/>
                  </a:cubicBezTo>
                  <a:lnTo>
                    <a:pt x="0" y="14646"/>
                  </a:lnTo>
                  <a:cubicBezTo>
                    <a:pt x="0" y="10762"/>
                    <a:pt x="1543" y="7036"/>
                    <a:pt x="4290" y="4290"/>
                  </a:cubicBezTo>
                  <a:cubicBezTo>
                    <a:pt x="7036" y="1543"/>
                    <a:pt x="10762" y="0"/>
                    <a:pt x="14646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628974" cy="352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41220" y="8846091"/>
            <a:ext cx="14891090" cy="82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330">
                <a:solidFill>
                  <a:srgbClr val="291B25"/>
                </a:solidFill>
                <a:latin typeface="Agrandir Narrow"/>
              </a:rPr>
              <a:t>  Get  the  products  that  have  the  highest  and  lowest  manufacturing  costs. The  final  output  should  contain  these  fields,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4880933"/>
            <a:ext cx="7047791" cy="5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983">
                <a:solidFill>
                  <a:srgbClr val="291B25"/>
                </a:solidFill>
                <a:latin typeface="Agrandir Narrow"/>
              </a:rPr>
              <a:t>Objectives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07534" y="5422432"/>
            <a:ext cx="16017676" cy="875785"/>
            <a:chOff x="0" y="0"/>
            <a:chExt cx="4524811" cy="24739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524811" cy="247399"/>
            </a:xfrm>
            <a:custGeom>
              <a:avLst/>
              <a:gdLst/>
              <a:ahLst/>
              <a:cxnLst/>
              <a:rect r="r" b="b" t="t" l="l"/>
              <a:pathLst>
                <a:path h="247399" w="4524811">
                  <a:moveTo>
                    <a:pt x="14983" y="0"/>
                  </a:moveTo>
                  <a:lnTo>
                    <a:pt x="4509827" y="0"/>
                  </a:lnTo>
                  <a:cubicBezTo>
                    <a:pt x="4513802" y="0"/>
                    <a:pt x="4517613" y="1579"/>
                    <a:pt x="4520423" y="4389"/>
                  </a:cubicBezTo>
                  <a:cubicBezTo>
                    <a:pt x="4523232" y="7198"/>
                    <a:pt x="4524811" y="11010"/>
                    <a:pt x="4524811" y="14983"/>
                  </a:cubicBezTo>
                  <a:lnTo>
                    <a:pt x="4524811" y="232416"/>
                  </a:lnTo>
                  <a:cubicBezTo>
                    <a:pt x="4524811" y="240691"/>
                    <a:pt x="4518103" y="247399"/>
                    <a:pt x="4509827" y="247399"/>
                  </a:cubicBezTo>
                  <a:lnTo>
                    <a:pt x="14983" y="247399"/>
                  </a:lnTo>
                  <a:cubicBezTo>
                    <a:pt x="6708" y="247399"/>
                    <a:pt x="0" y="240691"/>
                    <a:pt x="0" y="232416"/>
                  </a:cubicBezTo>
                  <a:lnTo>
                    <a:pt x="0" y="14983"/>
                  </a:lnTo>
                  <a:cubicBezTo>
                    <a:pt x="0" y="6708"/>
                    <a:pt x="6708" y="0"/>
                    <a:pt x="14983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524811" cy="285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89490" y="5477677"/>
            <a:ext cx="14891090" cy="82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330">
                <a:solidFill>
                  <a:srgbClr val="291B25"/>
                </a:solidFill>
                <a:latin typeface="Agrandir Narrow"/>
              </a:rPr>
              <a:t>Provide  a  report  with  all  the  unique  product  counts  for  each    segment    and sort  them  in  descending  order  of  product  counts.  The  final  output  contains 2  fields, </a:t>
            </a:r>
          </a:p>
        </p:txBody>
      </p:sp>
      <p:grpSp>
        <p:nvGrpSpPr>
          <p:cNvPr name="Group 28" id="28"/>
          <p:cNvGrpSpPr/>
          <p:nvPr/>
        </p:nvGrpSpPr>
        <p:grpSpPr>
          <a:xfrm rot="-5400000">
            <a:off x="16801310" y="9226220"/>
            <a:ext cx="809625" cy="1311935"/>
            <a:chOff x="0" y="0"/>
            <a:chExt cx="227336" cy="36838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6516282" y="9569015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B9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892" y="2596101"/>
            <a:ext cx="16386408" cy="1351165"/>
            <a:chOff x="0" y="0"/>
            <a:chExt cx="4628974" cy="3816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8974" cy="381689"/>
            </a:xfrm>
            <a:custGeom>
              <a:avLst/>
              <a:gdLst/>
              <a:ahLst/>
              <a:cxnLst/>
              <a:rect r="r" b="b" t="t" l="l"/>
              <a:pathLst>
                <a:path h="381689" w="4628974">
                  <a:moveTo>
                    <a:pt x="14646" y="0"/>
                  </a:moveTo>
                  <a:lnTo>
                    <a:pt x="4614327" y="0"/>
                  </a:lnTo>
                  <a:cubicBezTo>
                    <a:pt x="4622416" y="0"/>
                    <a:pt x="4628974" y="6557"/>
                    <a:pt x="4628974" y="14646"/>
                  </a:cubicBezTo>
                  <a:lnTo>
                    <a:pt x="4628974" y="367042"/>
                  </a:lnTo>
                  <a:cubicBezTo>
                    <a:pt x="4628974" y="370927"/>
                    <a:pt x="4627431" y="374652"/>
                    <a:pt x="4624684" y="377399"/>
                  </a:cubicBezTo>
                  <a:cubicBezTo>
                    <a:pt x="4621937" y="380146"/>
                    <a:pt x="4618212" y="381689"/>
                    <a:pt x="4614327" y="381689"/>
                  </a:cubicBezTo>
                  <a:lnTo>
                    <a:pt x="14646" y="381689"/>
                  </a:lnTo>
                  <a:cubicBezTo>
                    <a:pt x="10762" y="381689"/>
                    <a:pt x="7036" y="380146"/>
                    <a:pt x="4290" y="377399"/>
                  </a:cubicBezTo>
                  <a:cubicBezTo>
                    <a:pt x="1543" y="374652"/>
                    <a:pt x="0" y="370927"/>
                    <a:pt x="0" y="367042"/>
                  </a:cubicBezTo>
                  <a:lnTo>
                    <a:pt x="0" y="14646"/>
                  </a:lnTo>
                  <a:cubicBezTo>
                    <a:pt x="0" y="10762"/>
                    <a:pt x="1543" y="7036"/>
                    <a:pt x="4290" y="4290"/>
                  </a:cubicBezTo>
                  <a:cubicBezTo>
                    <a:pt x="7036" y="1543"/>
                    <a:pt x="10762" y="0"/>
                    <a:pt x="14646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8974" cy="419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41220" y="2040788"/>
            <a:ext cx="7047791" cy="5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983">
                <a:solidFill>
                  <a:srgbClr val="291B25"/>
                </a:solidFill>
                <a:latin typeface="Agrandir Narrow"/>
              </a:rPr>
              <a:t>Objectives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72892" y="4337790"/>
            <a:ext cx="16386408" cy="1090669"/>
            <a:chOff x="0" y="0"/>
            <a:chExt cx="4628974" cy="3081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28974" cy="308102"/>
            </a:xfrm>
            <a:custGeom>
              <a:avLst/>
              <a:gdLst/>
              <a:ahLst/>
              <a:cxnLst/>
              <a:rect r="r" b="b" t="t" l="l"/>
              <a:pathLst>
                <a:path h="308102" w="4628974">
                  <a:moveTo>
                    <a:pt x="14646" y="0"/>
                  </a:moveTo>
                  <a:lnTo>
                    <a:pt x="4614327" y="0"/>
                  </a:lnTo>
                  <a:cubicBezTo>
                    <a:pt x="4622416" y="0"/>
                    <a:pt x="4628974" y="6557"/>
                    <a:pt x="4628974" y="14646"/>
                  </a:cubicBezTo>
                  <a:lnTo>
                    <a:pt x="4628974" y="293455"/>
                  </a:lnTo>
                  <a:cubicBezTo>
                    <a:pt x="4628974" y="297340"/>
                    <a:pt x="4627431" y="301065"/>
                    <a:pt x="4624684" y="303812"/>
                  </a:cubicBezTo>
                  <a:cubicBezTo>
                    <a:pt x="4621937" y="306559"/>
                    <a:pt x="4618212" y="308102"/>
                    <a:pt x="4614327" y="308102"/>
                  </a:cubicBezTo>
                  <a:lnTo>
                    <a:pt x="14646" y="308102"/>
                  </a:lnTo>
                  <a:cubicBezTo>
                    <a:pt x="10762" y="308102"/>
                    <a:pt x="7036" y="306559"/>
                    <a:pt x="4290" y="303812"/>
                  </a:cubicBezTo>
                  <a:cubicBezTo>
                    <a:pt x="1543" y="301065"/>
                    <a:pt x="0" y="297340"/>
                    <a:pt x="0" y="293455"/>
                  </a:cubicBezTo>
                  <a:lnTo>
                    <a:pt x="0" y="14646"/>
                  </a:lnTo>
                  <a:cubicBezTo>
                    <a:pt x="0" y="10762"/>
                    <a:pt x="1543" y="7036"/>
                    <a:pt x="4290" y="4290"/>
                  </a:cubicBezTo>
                  <a:cubicBezTo>
                    <a:pt x="7036" y="1543"/>
                    <a:pt x="10762" y="0"/>
                    <a:pt x="14646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628974" cy="346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890115"/>
            <a:ext cx="7047791" cy="5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983">
                <a:solidFill>
                  <a:srgbClr val="291B25"/>
                </a:solidFill>
                <a:latin typeface="Agrandir Narrow"/>
              </a:rPr>
              <a:t>Objectives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5933285"/>
            <a:ext cx="16386408" cy="1162593"/>
            <a:chOff x="0" y="0"/>
            <a:chExt cx="4628974" cy="3284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28974" cy="328419"/>
            </a:xfrm>
            <a:custGeom>
              <a:avLst/>
              <a:gdLst/>
              <a:ahLst/>
              <a:cxnLst/>
              <a:rect r="r" b="b" t="t" l="l"/>
              <a:pathLst>
                <a:path h="328419" w="4628974">
                  <a:moveTo>
                    <a:pt x="14646" y="0"/>
                  </a:moveTo>
                  <a:lnTo>
                    <a:pt x="4614327" y="0"/>
                  </a:lnTo>
                  <a:cubicBezTo>
                    <a:pt x="4622416" y="0"/>
                    <a:pt x="4628974" y="6557"/>
                    <a:pt x="4628974" y="14646"/>
                  </a:cubicBezTo>
                  <a:lnTo>
                    <a:pt x="4628974" y="313773"/>
                  </a:lnTo>
                  <a:cubicBezTo>
                    <a:pt x="4628974" y="317657"/>
                    <a:pt x="4627431" y="321383"/>
                    <a:pt x="4624684" y="324129"/>
                  </a:cubicBezTo>
                  <a:cubicBezTo>
                    <a:pt x="4621937" y="326876"/>
                    <a:pt x="4618212" y="328419"/>
                    <a:pt x="4614327" y="328419"/>
                  </a:cubicBezTo>
                  <a:lnTo>
                    <a:pt x="14646" y="328419"/>
                  </a:lnTo>
                  <a:cubicBezTo>
                    <a:pt x="10762" y="328419"/>
                    <a:pt x="7036" y="326876"/>
                    <a:pt x="4290" y="324129"/>
                  </a:cubicBezTo>
                  <a:cubicBezTo>
                    <a:pt x="1543" y="321383"/>
                    <a:pt x="0" y="317657"/>
                    <a:pt x="0" y="313773"/>
                  </a:cubicBezTo>
                  <a:lnTo>
                    <a:pt x="0" y="14646"/>
                  </a:lnTo>
                  <a:cubicBezTo>
                    <a:pt x="0" y="10762"/>
                    <a:pt x="1543" y="7036"/>
                    <a:pt x="4290" y="4290"/>
                  </a:cubicBezTo>
                  <a:cubicBezTo>
                    <a:pt x="7036" y="1543"/>
                    <a:pt x="10762" y="0"/>
                    <a:pt x="14646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628974" cy="366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5437985"/>
            <a:ext cx="7306335" cy="5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983">
                <a:solidFill>
                  <a:srgbClr val="291B25"/>
                </a:solidFill>
                <a:latin typeface="Agrandir Narrow"/>
              </a:rPr>
              <a:t>Objectives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8148" y="2619734"/>
            <a:ext cx="14891090" cy="120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330">
                <a:solidFill>
                  <a:srgbClr val="291B25"/>
                </a:solidFill>
                <a:latin typeface="Agrandir Narrow"/>
              </a:rPr>
              <a:t>  Generate  a  report  which  contains  the  top  5  customers  who  received  an average  high    pre_invoice_discount_pct    for  the    fiscal    year  2021    and  in  the Indian    market.  The  final  output  contains  these  fields,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393614"/>
            <a:ext cx="14891090" cy="82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330">
                <a:solidFill>
                  <a:srgbClr val="291B25"/>
                </a:solidFill>
                <a:latin typeface="Agrandir Narrow"/>
              </a:rPr>
              <a:t>Get  the  complete  report  of  the  Gross  sales  amount  for  the  customer    “Atliq Exclusive”    for  each  month .    This  analysis  helps  to    get  an  idea  of  low  and high-performing  months  and  take  strategic  decisions.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1220" y="5925329"/>
            <a:ext cx="14891090" cy="82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330">
                <a:solidFill>
                  <a:srgbClr val="291B25"/>
                </a:solidFill>
                <a:latin typeface="Agrandir Narrow"/>
              </a:rPr>
              <a:t>In  which  quarter  of  2020,  got  the  maximum  total_sold_quantity?  The  final output  contains  these  fields  sorted  by  the  total_sold_quantity,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2892" y="469859"/>
            <a:ext cx="8881326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291B25"/>
                </a:solidFill>
                <a:latin typeface="Agrandir"/>
              </a:rPr>
              <a:t>Our Mission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1220" y="7073964"/>
            <a:ext cx="7047791" cy="5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983">
                <a:solidFill>
                  <a:srgbClr val="291B25"/>
                </a:solidFill>
                <a:latin typeface="Agrandir Narrow"/>
              </a:rPr>
              <a:t>Objectives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41220" y="7548315"/>
            <a:ext cx="16386408" cy="1007035"/>
            <a:chOff x="0" y="0"/>
            <a:chExt cx="4628974" cy="2844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628974" cy="284476"/>
            </a:xfrm>
            <a:custGeom>
              <a:avLst/>
              <a:gdLst/>
              <a:ahLst/>
              <a:cxnLst/>
              <a:rect r="r" b="b" t="t" l="l"/>
              <a:pathLst>
                <a:path h="284476" w="4628974">
                  <a:moveTo>
                    <a:pt x="14646" y="0"/>
                  </a:moveTo>
                  <a:lnTo>
                    <a:pt x="4614327" y="0"/>
                  </a:lnTo>
                  <a:cubicBezTo>
                    <a:pt x="4622416" y="0"/>
                    <a:pt x="4628974" y="6557"/>
                    <a:pt x="4628974" y="14646"/>
                  </a:cubicBezTo>
                  <a:lnTo>
                    <a:pt x="4628974" y="269830"/>
                  </a:lnTo>
                  <a:cubicBezTo>
                    <a:pt x="4628974" y="273714"/>
                    <a:pt x="4627431" y="277439"/>
                    <a:pt x="4624684" y="280186"/>
                  </a:cubicBezTo>
                  <a:cubicBezTo>
                    <a:pt x="4621937" y="282933"/>
                    <a:pt x="4618212" y="284476"/>
                    <a:pt x="4614327" y="284476"/>
                  </a:cubicBezTo>
                  <a:lnTo>
                    <a:pt x="14646" y="284476"/>
                  </a:lnTo>
                  <a:cubicBezTo>
                    <a:pt x="10762" y="284476"/>
                    <a:pt x="7036" y="282933"/>
                    <a:pt x="4290" y="280186"/>
                  </a:cubicBezTo>
                  <a:cubicBezTo>
                    <a:pt x="1543" y="277439"/>
                    <a:pt x="0" y="273714"/>
                    <a:pt x="0" y="269830"/>
                  </a:cubicBezTo>
                  <a:lnTo>
                    <a:pt x="0" y="14646"/>
                  </a:lnTo>
                  <a:cubicBezTo>
                    <a:pt x="0" y="10762"/>
                    <a:pt x="1543" y="7036"/>
                    <a:pt x="4290" y="4290"/>
                  </a:cubicBezTo>
                  <a:cubicBezTo>
                    <a:pt x="7036" y="1543"/>
                    <a:pt x="10762" y="0"/>
                    <a:pt x="14646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628974" cy="322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41220" y="7491678"/>
            <a:ext cx="14891090" cy="82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330">
                <a:solidFill>
                  <a:srgbClr val="291B25"/>
                </a:solidFill>
                <a:latin typeface="Agrandir Narrow"/>
              </a:rPr>
              <a:t>Which  channel  helped  to  bring  more  gross  sales  in  the  fiscal  year  2021 and  the  percentage  of  contribution?    The  final  output    contains  these  fields,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41220" y="8612500"/>
            <a:ext cx="7047791" cy="5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78"/>
              </a:lnSpc>
            </a:pPr>
            <a:r>
              <a:rPr lang="en-US" sz="2983">
                <a:solidFill>
                  <a:srgbClr val="291B25"/>
                </a:solidFill>
                <a:latin typeface="Agrandir Narrow"/>
              </a:rPr>
              <a:t>Objectives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41220" y="9145900"/>
            <a:ext cx="16386408" cy="754311"/>
            <a:chOff x="0" y="0"/>
            <a:chExt cx="4628974" cy="21308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628974" cy="213084"/>
            </a:xfrm>
            <a:custGeom>
              <a:avLst/>
              <a:gdLst/>
              <a:ahLst/>
              <a:cxnLst/>
              <a:rect r="r" b="b" t="t" l="l"/>
              <a:pathLst>
                <a:path h="213084" w="4628974">
                  <a:moveTo>
                    <a:pt x="14646" y="0"/>
                  </a:moveTo>
                  <a:lnTo>
                    <a:pt x="4614327" y="0"/>
                  </a:lnTo>
                  <a:cubicBezTo>
                    <a:pt x="4622416" y="0"/>
                    <a:pt x="4628974" y="6557"/>
                    <a:pt x="4628974" y="14646"/>
                  </a:cubicBezTo>
                  <a:lnTo>
                    <a:pt x="4628974" y="198438"/>
                  </a:lnTo>
                  <a:cubicBezTo>
                    <a:pt x="4628974" y="202322"/>
                    <a:pt x="4627431" y="206048"/>
                    <a:pt x="4624684" y="208794"/>
                  </a:cubicBezTo>
                  <a:cubicBezTo>
                    <a:pt x="4621937" y="211541"/>
                    <a:pt x="4618212" y="213084"/>
                    <a:pt x="4614327" y="213084"/>
                  </a:cubicBezTo>
                  <a:lnTo>
                    <a:pt x="14646" y="213084"/>
                  </a:lnTo>
                  <a:cubicBezTo>
                    <a:pt x="6557" y="213084"/>
                    <a:pt x="0" y="206527"/>
                    <a:pt x="0" y="198438"/>
                  </a:cubicBezTo>
                  <a:lnTo>
                    <a:pt x="0" y="14646"/>
                  </a:lnTo>
                  <a:cubicBezTo>
                    <a:pt x="0" y="10762"/>
                    <a:pt x="1543" y="7036"/>
                    <a:pt x="4290" y="4290"/>
                  </a:cubicBezTo>
                  <a:cubicBezTo>
                    <a:pt x="7036" y="1543"/>
                    <a:pt x="10762" y="0"/>
                    <a:pt x="14646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628974" cy="251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38148" y="9186862"/>
            <a:ext cx="14891090" cy="82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30"/>
              </a:lnSpc>
              <a:spcBef>
                <a:spcPct val="0"/>
              </a:spcBef>
            </a:pPr>
            <a:r>
              <a:rPr lang="en-US" sz="2330">
                <a:solidFill>
                  <a:srgbClr val="291B25"/>
                </a:solidFill>
                <a:latin typeface="Agrandir Narrow"/>
              </a:rPr>
              <a:t>Get the  Top  3  products  in  each  division  that  have  a  high total_sold_quantity  in  the  fiscal_year  2021?  The  final  output  contains  these fields, </a:t>
            </a:r>
          </a:p>
        </p:txBody>
      </p:sp>
      <p:grpSp>
        <p:nvGrpSpPr>
          <p:cNvPr name="Group 28" id="28"/>
          <p:cNvGrpSpPr/>
          <p:nvPr/>
        </p:nvGrpSpPr>
        <p:grpSpPr>
          <a:xfrm rot="-5400000">
            <a:off x="16953710" y="9378620"/>
            <a:ext cx="809625" cy="1311935"/>
            <a:chOff x="0" y="0"/>
            <a:chExt cx="227336" cy="36838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6668682" y="9721415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03.1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2674" y="257175"/>
            <a:ext cx="17354832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291B25"/>
                </a:solidFill>
                <a:latin typeface="Agrandir Bold"/>
              </a:rPr>
              <a:t>Provide</a:t>
            </a:r>
            <a:r>
              <a:rPr lang="en-US" sz="3000">
                <a:solidFill>
                  <a:srgbClr val="291B25"/>
                </a:solidFill>
                <a:latin typeface="Agrandir Bold"/>
              </a:rPr>
              <a:t> the list of markets in which customer "Atliq Exclusive" operates its business in the APAC region.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770064" y="1352848"/>
            <a:ext cx="11819762" cy="5653294"/>
          </a:xfrm>
          <a:custGeom>
            <a:avLst/>
            <a:gdLst/>
            <a:ahLst/>
            <a:cxnLst/>
            <a:rect r="r" b="b" t="t" l="l"/>
            <a:pathLst>
              <a:path h="5653294" w="11819762">
                <a:moveTo>
                  <a:pt x="0" y="0"/>
                </a:moveTo>
                <a:lnTo>
                  <a:pt x="11819761" y="0"/>
                </a:lnTo>
                <a:lnTo>
                  <a:pt x="11819761" y="5653294"/>
                </a:lnTo>
                <a:lnTo>
                  <a:pt x="0" y="5653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54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44447" y="1352848"/>
            <a:ext cx="3845378" cy="4974958"/>
          </a:xfrm>
          <a:custGeom>
            <a:avLst/>
            <a:gdLst/>
            <a:ahLst/>
            <a:cxnLst/>
            <a:rect r="r" b="b" t="t" l="l"/>
            <a:pathLst>
              <a:path h="4974958" w="3845378">
                <a:moveTo>
                  <a:pt x="0" y="0"/>
                </a:moveTo>
                <a:lnTo>
                  <a:pt x="3845378" y="0"/>
                </a:lnTo>
                <a:lnTo>
                  <a:pt x="3845378" y="4974958"/>
                </a:lnTo>
                <a:lnTo>
                  <a:pt x="0" y="4974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770064" y="1352848"/>
            <a:ext cx="11517936" cy="5653294"/>
            <a:chOff x="0" y="0"/>
            <a:chExt cx="2388235" cy="11722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88234" cy="1172206"/>
            </a:xfrm>
            <a:custGeom>
              <a:avLst/>
              <a:gdLst/>
              <a:ahLst/>
              <a:cxnLst/>
              <a:rect r="r" b="b" t="t" l="l"/>
              <a:pathLst>
                <a:path h="1172206" w="2388234">
                  <a:moveTo>
                    <a:pt x="16804" y="0"/>
                  </a:moveTo>
                  <a:lnTo>
                    <a:pt x="2371430" y="0"/>
                  </a:lnTo>
                  <a:cubicBezTo>
                    <a:pt x="2375887" y="0"/>
                    <a:pt x="2380161" y="1770"/>
                    <a:pt x="2383313" y="4922"/>
                  </a:cubicBezTo>
                  <a:cubicBezTo>
                    <a:pt x="2386464" y="8073"/>
                    <a:pt x="2388234" y="12347"/>
                    <a:pt x="2388234" y="16804"/>
                  </a:cubicBezTo>
                  <a:lnTo>
                    <a:pt x="2388234" y="1155402"/>
                  </a:lnTo>
                  <a:cubicBezTo>
                    <a:pt x="2388234" y="1159858"/>
                    <a:pt x="2386464" y="1164133"/>
                    <a:pt x="2383313" y="1167284"/>
                  </a:cubicBezTo>
                  <a:cubicBezTo>
                    <a:pt x="2380161" y="1170435"/>
                    <a:pt x="2375887" y="1172206"/>
                    <a:pt x="2371430" y="1172206"/>
                  </a:cubicBezTo>
                  <a:lnTo>
                    <a:pt x="16804" y="1172206"/>
                  </a:lnTo>
                  <a:cubicBezTo>
                    <a:pt x="7523" y="1172206"/>
                    <a:pt x="0" y="1164682"/>
                    <a:pt x="0" y="1155402"/>
                  </a:cubicBezTo>
                  <a:lnTo>
                    <a:pt x="0" y="16804"/>
                  </a:lnTo>
                  <a:cubicBezTo>
                    <a:pt x="0" y="12347"/>
                    <a:pt x="1770" y="8073"/>
                    <a:pt x="4922" y="4922"/>
                  </a:cubicBezTo>
                  <a:cubicBezTo>
                    <a:pt x="8073" y="1770"/>
                    <a:pt x="12347" y="0"/>
                    <a:pt x="168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388235" cy="1200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323903"/>
            <a:ext cx="3894468" cy="6176808"/>
          </a:xfrm>
          <a:custGeom>
            <a:avLst/>
            <a:gdLst/>
            <a:ahLst/>
            <a:cxnLst/>
            <a:rect r="r" b="b" t="t" l="l"/>
            <a:pathLst>
              <a:path h="6176808" w="3894468">
                <a:moveTo>
                  <a:pt x="0" y="0"/>
                </a:moveTo>
                <a:lnTo>
                  <a:pt x="3894468" y="0"/>
                </a:lnTo>
                <a:lnTo>
                  <a:pt x="3894468" y="6176808"/>
                </a:lnTo>
                <a:lnTo>
                  <a:pt x="0" y="61768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3323903"/>
            <a:ext cx="3894468" cy="6176808"/>
            <a:chOff x="0" y="0"/>
            <a:chExt cx="807515" cy="12807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07515" cy="1280756"/>
            </a:xfrm>
            <a:custGeom>
              <a:avLst/>
              <a:gdLst/>
              <a:ahLst/>
              <a:cxnLst/>
              <a:rect r="r" b="b" t="t" l="l"/>
              <a:pathLst>
                <a:path h="1280756" w="807515">
                  <a:moveTo>
                    <a:pt x="49698" y="0"/>
                  </a:moveTo>
                  <a:lnTo>
                    <a:pt x="757817" y="0"/>
                  </a:lnTo>
                  <a:cubicBezTo>
                    <a:pt x="785264" y="0"/>
                    <a:pt x="807515" y="22251"/>
                    <a:pt x="807515" y="49698"/>
                  </a:cubicBezTo>
                  <a:lnTo>
                    <a:pt x="807515" y="1231058"/>
                  </a:lnTo>
                  <a:cubicBezTo>
                    <a:pt x="807515" y="1244239"/>
                    <a:pt x="802279" y="1256880"/>
                    <a:pt x="792959" y="1266200"/>
                  </a:cubicBezTo>
                  <a:cubicBezTo>
                    <a:pt x="783638" y="1275520"/>
                    <a:pt x="770997" y="1280756"/>
                    <a:pt x="757817" y="1280756"/>
                  </a:cubicBezTo>
                  <a:lnTo>
                    <a:pt x="49698" y="1280756"/>
                  </a:lnTo>
                  <a:cubicBezTo>
                    <a:pt x="22251" y="1280756"/>
                    <a:pt x="0" y="1258505"/>
                    <a:pt x="0" y="1231058"/>
                  </a:cubicBezTo>
                  <a:lnTo>
                    <a:pt x="0" y="49698"/>
                  </a:lnTo>
                  <a:cubicBezTo>
                    <a:pt x="0" y="22251"/>
                    <a:pt x="22251" y="0"/>
                    <a:pt x="496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07515" cy="1309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83418" y="1876264"/>
            <a:ext cx="3385032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19"/>
              </a:lnSpc>
            </a:pPr>
            <a:r>
              <a:rPr lang="en-US" sz="6099">
                <a:solidFill>
                  <a:srgbClr val="004AAD"/>
                </a:solidFill>
                <a:latin typeface="Agrandir"/>
              </a:rPr>
              <a:t>Output</a:t>
            </a:r>
            <a:r>
              <a:rPr lang="en-US" sz="6099">
                <a:solidFill>
                  <a:srgbClr val="291B25"/>
                </a:solidFill>
                <a:latin typeface="Agrandir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91753" y="7411333"/>
            <a:ext cx="9767547" cy="245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4AAD"/>
                </a:solidFill>
                <a:latin typeface="Agrandir"/>
              </a:rPr>
              <a:t>In this requirement, all branches that the company has in the continent of Asia and Australia are displayed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16979015" y="9211448"/>
            <a:ext cx="809625" cy="1311935"/>
            <a:chOff x="0" y="0"/>
            <a:chExt cx="227336" cy="3683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693987" y="9554243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31270" y="1866900"/>
            <a:ext cx="8796723" cy="5820443"/>
            <a:chOff x="0" y="0"/>
            <a:chExt cx="1823993" cy="1206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3993" cy="1206864"/>
            </a:xfrm>
            <a:custGeom>
              <a:avLst/>
              <a:gdLst/>
              <a:ahLst/>
              <a:cxnLst/>
              <a:rect r="r" b="b" t="t" l="l"/>
              <a:pathLst>
                <a:path h="1206864" w="1823993">
                  <a:moveTo>
                    <a:pt x="22002" y="0"/>
                  </a:moveTo>
                  <a:lnTo>
                    <a:pt x="1801991" y="0"/>
                  </a:lnTo>
                  <a:cubicBezTo>
                    <a:pt x="1807826" y="0"/>
                    <a:pt x="1813423" y="2318"/>
                    <a:pt x="1817549" y="6444"/>
                  </a:cubicBezTo>
                  <a:cubicBezTo>
                    <a:pt x="1821675" y="10571"/>
                    <a:pt x="1823993" y="16167"/>
                    <a:pt x="1823993" y="22002"/>
                  </a:cubicBezTo>
                  <a:lnTo>
                    <a:pt x="1823993" y="1184862"/>
                  </a:lnTo>
                  <a:cubicBezTo>
                    <a:pt x="1823993" y="1190697"/>
                    <a:pt x="1821675" y="1196293"/>
                    <a:pt x="1817549" y="1200420"/>
                  </a:cubicBezTo>
                  <a:cubicBezTo>
                    <a:pt x="1813423" y="1204546"/>
                    <a:pt x="1807826" y="1206864"/>
                    <a:pt x="1801991" y="1206864"/>
                  </a:cubicBezTo>
                  <a:lnTo>
                    <a:pt x="22002" y="1206864"/>
                  </a:lnTo>
                  <a:cubicBezTo>
                    <a:pt x="9851" y="1206864"/>
                    <a:pt x="0" y="1197013"/>
                    <a:pt x="0" y="1184862"/>
                  </a:cubicBezTo>
                  <a:lnTo>
                    <a:pt x="0" y="22002"/>
                  </a:lnTo>
                  <a:cubicBezTo>
                    <a:pt x="0" y="9851"/>
                    <a:pt x="9851" y="0"/>
                    <a:pt x="22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823993" cy="1235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314539" y="1477317"/>
            <a:ext cx="5746503" cy="6202648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3229631" y="2788306"/>
            <a:ext cx="3715146" cy="37151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19C5D"/>
            </a:solidFill>
            <a:ln w="38100" cap="sq">
              <a:solidFill>
                <a:srgbClr val="119C5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544154" y="3035590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>
                <a:alpha val="94902"/>
              </a:srgbClr>
            </a:solidFill>
            <a:ln w="38100" cap="sq">
              <a:solidFill>
                <a:srgbClr val="00BF63">
                  <a:alpha val="94902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15074" y="8163593"/>
            <a:ext cx="10889640" cy="1594785"/>
          </a:xfrm>
          <a:custGeom>
            <a:avLst/>
            <a:gdLst/>
            <a:ahLst/>
            <a:cxnLst/>
            <a:rect r="r" b="b" t="t" l="l"/>
            <a:pathLst>
              <a:path h="1594785" w="10889640">
                <a:moveTo>
                  <a:pt x="0" y="0"/>
                </a:moveTo>
                <a:lnTo>
                  <a:pt x="10889640" y="0"/>
                </a:lnTo>
                <a:lnTo>
                  <a:pt x="10889640" y="1594784"/>
                </a:lnTo>
                <a:lnTo>
                  <a:pt x="0" y="15947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5074" y="409575"/>
            <a:ext cx="1751117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291B25"/>
                </a:solidFill>
                <a:latin typeface="Agrandir Bold"/>
              </a:rPr>
              <a:t>What</a:t>
            </a:r>
            <a:r>
              <a:rPr lang="en-US" sz="3000">
                <a:solidFill>
                  <a:srgbClr val="291B25"/>
                </a:solidFill>
                <a:latin typeface="Agrandir Bold"/>
              </a:rPr>
              <a:t> is the percentage of unique product increase in 2021 vs. 2020? The final output contains these fields,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41982" y="7190138"/>
            <a:ext cx="1345808" cy="49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3000">
                <a:solidFill>
                  <a:srgbClr val="291B25"/>
                </a:solidFill>
                <a:latin typeface="Agrandir"/>
              </a:rPr>
              <a:t>2020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87790" y="7190138"/>
            <a:ext cx="1345808" cy="49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3000">
                <a:solidFill>
                  <a:srgbClr val="291B25"/>
                </a:solidFill>
                <a:latin typeface="Agrandir"/>
              </a:rPr>
              <a:t>2021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41982" y="3099973"/>
            <a:ext cx="1345808" cy="49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3000">
                <a:solidFill>
                  <a:srgbClr val="004AAD"/>
                </a:solidFill>
                <a:latin typeface="Agrandir"/>
              </a:rPr>
              <a:t>245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187790" y="2291101"/>
            <a:ext cx="1345808" cy="49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3000">
                <a:solidFill>
                  <a:srgbClr val="004AAD"/>
                </a:solidFill>
                <a:latin typeface="Agrandir"/>
              </a:rPr>
              <a:t>334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78027" y="3839063"/>
            <a:ext cx="3086100" cy="1034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6"/>
              </a:lnSpc>
            </a:pPr>
            <a:r>
              <a:rPr lang="en-US" sz="6099">
                <a:solidFill>
                  <a:srgbClr val="004AAD"/>
                </a:solidFill>
                <a:latin typeface="Agrandir"/>
              </a:rPr>
              <a:t>36.33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15108" y="4816074"/>
            <a:ext cx="4344192" cy="5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5"/>
              </a:lnSpc>
            </a:pPr>
            <a:r>
              <a:rPr lang="en-US" sz="3500">
                <a:solidFill>
                  <a:srgbClr val="004AAD"/>
                </a:solidFill>
                <a:latin typeface="Agrandir"/>
              </a:rPr>
              <a:t>% increase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15074" y="8049293"/>
            <a:ext cx="10805037" cy="1909706"/>
            <a:chOff x="0" y="0"/>
            <a:chExt cx="2240415" cy="39597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40415" cy="395976"/>
            </a:xfrm>
            <a:custGeom>
              <a:avLst/>
              <a:gdLst/>
              <a:ahLst/>
              <a:cxnLst/>
              <a:rect r="r" b="b" t="t" l="l"/>
              <a:pathLst>
                <a:path h="395976" w="2240415">
                  <a:moveTo>
                    <a:pt x="17913" y="0"/>
                  </a:moveTo>
                  <a:lnTo>
                    <a:pt x="2222503" y="0"/>
                  </a:lnTo>
                  <a:cubicBezTo>
                    <a:pt x="2227253" y="0"/>
                    <a:pt x="2231810" y="1887"/>
                    <a:pt x="2235169" y="5247"/>
                  </a:cubicBezTo>
                  <a:cubicBezTo>
                    <a:pt x="2238528" y="8606"/>
                    <a:pt x="2240415" y="13162"/>
                    <a:pt x="2240415" y="17913"/>
                  </a:cubicBezTo>
                  <a:lnTo>
                    <a:pt x="2240415" y="378063"/>
                  </a:lnTo>
                  <a:cubicBezTo>
                    <a:pt x="2240415" y="382814"/>
                    <a:pt x="2238528" y="387370"/>
                    <a:pt x="2235169" y="390729"/>
                  </a:cubicBezTo>
                  <a:cubicBezTo>
                    <a:pt x="2231810" y="394089"/>
                    <a:pt x="2227253" y="395976"/>
                    <a:pt x="2222503" y="395976"/>
                  </a:cubicBezTo>
                  <a:lnTo>
                    <a:pt x="17913" y="395976"/>
                  </a:lnTo>
                  <a:cubicBezTo>
                    <a:pt x="13162" y="395976"/>
                    <a:pt x="8606" y="394089"/>
                    <a:pt x="5247" y="390729"/>
                  </a:cubicBezTo>
                  <a:cubicBezTo>
                    <a:pt x="1887" y="387370"/>
                    <a:pt x="0" y="382814"/>
                    <a:pt x="0" y="378063"/>
                  </a:cubicBezTo>
                  <a:lnTo>
                    <a:pt x="0" y="17913"/>
                  </a:lnTo>
                  <a:cubicBezTo>
                    <a:pt x="0" y="13162"/>
                    <a:pt x="1887" y="8606"/>
                    <a:pt x="5247" y="5247"/>
                  </a:cubicBezTo>
                  <a:cubicBezTo>
                    <a:pt x="8606" y="1887"/>
                    <a:pt x="13162" y="0"/>
                    <a:pt x="179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2240415" cy="424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966040" y="7161563"/>
            <a:ext cx="3779395" cy="77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1"/>
              </a:lnSpc>
            </a:pPr>
            <a:r>
              <a:rPr lang="en-US" sz="4599">
                <a:solidFill>
                  <a:srgbClr val="291B25"/>
                </a:solidFill>
                <a:latin typeface="Agrandir"/>
              </a:rPr>
              <a:t>Output 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347277" y="2221924"/>
            <a:ext cx="8102993" cy="4281528"/>
            <a:chOff x="0" y="0"/>
            <a:chExt cx="1680149" cy="88777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680149" cy="887771"/>
            </a:xfrm>
            <a:custGeom>
              <a:avLst/>
              <a:gdLst/>
              <a:ahLst/>
              <a:cxnLst/>
              <a:rect r="r" b="b" t="t" l="l"/>
              <a:pathLst>
                <a:path h="887771" w="1680149">
                  <a:moveTo>
                    <a:pt x="23886" y="0"/>
                  </a:moveTo>
                  <a:lnTo>
                    <a:pt x="1656263" y="0"/>
                  </a:lnTo>
                  <a:cubicBezTo>
                    <a:pt x="1669455" y="0"/>
                    <a:pt x="1680149" y="10694"/>
                    <a:pt x="1680149" y="23886"/>
                  </a:cubicBezTo>
                  <a:lnTo>
                    <a:pt x="1680149" y="863885"/>
                  </a:lnTo>
                  <a:cubicBezTo>
                    <a:pt x="1680149" y="877077"/>
                    <a:pt x="1669455" y="887771"/>
                    <a:pt x="1656263" y="887771"/>
                  </a:cubicBezTo>
                  <a:lnTo>
                    <a:pt x="23886" y="887771"/>
                  </a:lnTo>
                  <a:cubicBezTo>
                    <a:pt x="10694" y="887771"/>
                    <a:pt x="0" y="877077"/>
                    <a:pt x="0" y="863885"/>
                  </a:cubicBezTo>
                  <a:lnTo>
                    <a:pt x="0" y="23886"/>
                  </a:lnTo>
                  <a:cubicBezTo>
                    <a:pt x="0" y="10694"/>
                    <a:pt x="10694" y="0"/>
                    <a:pt x="238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A2E3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1680149" cy="916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559682" y="2420641"/>
            <a:ext cx="7678183" cy="380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6"/>
              </a:lnSpc>
              <a:spcBef>
                <a:spcPct val="0"/>
              </a:spcBef>
            </a:pPr>
            <a:r>
              <a:rPr lang="en-US" sz="3012">
                <a:solidFill>
                  <a:srgbClr val="004AAD"/>
                </a:solidFill>
                <a:latin typeface="Agrandir"/>
              </a:rPr>
              <a:t>In this chart, we see the number of products in the year 2020 and the number in 2021. It also appears that more</a:t>
            </a:r>
            <a:r>
              <a:rPr lang="en-US" sz="3012">
                <a:solidFill>
                  <a:srgbClr val="291B25"/>
                </a:solidFill>
                <a:latin typeface="Agrandir"/>
              </a:rPr>
              <a:t> </a:t>
            </a:r>
            <a:r>
              <a:rPr lang="en-US" sz="3012">
                <a:solidFill>
                  <a:srgbClr val="004AAD"/>
                </a:solidFill>
                <a:latin typeface="Agrandir"/>
              </a:rPr>
              <a:t>new products were launched to the market in the year 2021, an increase of approximately 36%, which is considered a good sign.</a:t>
            </a:r>
          </a:p>
        </p:txBody>
      </p:sp>
      <p:grpSp>
        <p:nvGrpSpPr>
          <p:cNvPr name="Group 28" id="28"/>
          <p:cNvGrpSpPr/>
          <p:nvPr/>
        </p:nvGrpSpPr>
        <p:grpSpPr>
          <a:xfrm rot="-5400000">
            <a:off x="16915282" y="9226220"/>
            <a:ext cx="809625" cy="1311935"/>
            <a:chOff x="0" y="0"/>
            <a:chExt cx="227336" cy="36838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7336" cy="368381"/>
            </a:xfrm>
            <a:custGeom>
              <a:avLst/>
              <a:gdLst/>
              <a:ahLst/>
              <a:cxnLst/>
              <a:rect r="r" b="b" t="t" l="l"/>
              <a:pathLst>
                <a:path h="368381" w="227336">
                  <a:moveTo>
                    <a:pt x="113668" y="0"/>
                  </a:moveTo>
                  <a:lnTo>
                    <a:pt x="113668" y="0"/>
                  </a:lnTo>
                  <a:cubicBezTo>
                    <a:pt x="143815" y="0"/>
                    <a:pt x="172727" y="11976"/>
                    <a:pt x="194043" y="33293"/>
                  </a:cubicBezTo>
                  <a:cubicBezTo>
                    <a:pt x="215360" y="54609"/>
                    <a:pt x="227336" y="83521"/>
                    <a:pt x="227336" y="113668"/>
                  </a:cubicBezTo>
                  <a:lnTo>
                    <a:pt x="227336" y="254713"/>
                  </a:lnTo>
                  <a:cubicBezTo>
                    <a:pt x="227336" y="284859"/>
                    <a:pt x="215360" y="313771"/>
                    <a:pt x="194043" y="335088"/>
                  </a:cubicBezTo>
                  <a:cubicBezTo>
                    <a:pt x="172727" y="356405"/>
                    <a:pt x="143815" y="368381"/>
                    <a:pt x="113668" y="368381"/>
                  </a:cubicBezTo>
                  <a:lnTo>
                    <a:pt x="113668" y="368381"/>
                  </a:lnTo>
                  <a:cubicBezTo>
                    <a:pt x="83521" y="368381"/>
                    <a:pt x="54609" y="356405"/>
                    <a:pt x="33293" y="335088"/>
                  </a:cubicBezTo>
                  <a:cubicBezTo>
                    <a:pt x="11976" y="313771"/>
                    <a:pt x="0" y="284859"/>
                    <a:pt x="0" y="254713"/>
                  </a:cubicBezTo>
                  <a:lnTo>
                    <a:pt x="0" y="113668"/>
                  </a:lnTo>
                  <a:cubicBezTo>
                    <a:pt x="0" y="83521"/>
                    <a:pt x="11976" y="54609"/>
                    <a:pt x="33293" y="33293"/>
                  </a:cubicBezTo>
                  <a:cubicBezTo>
                    <a:pt x="54609" y="11976"/>
                    <a:pt x="83521" y="0"/>
                    <a:pt x="113668" y="0"/>
                  </a:cubicBezTo>
                  <a:close/>
                </a:path>
              </a:pathLst>
            </a:custGeom>
            <a:solidFill>
              <a:srgbClr val="F7B9A1"/>
            </a:solidFill>
            <a:ln cap="rnd">
              <a:noFill/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27336" cy="40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6630254" y="9569015"/>
            <a:ext cx="1345808" cy="71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4257">
                <a:solidFill>
                  <a:srgbClr val="291B25"/>
                </a:solidFill>
                <a:latin typeface="Agrandir"/>
              </a:rPr>
              <a:t>0.4.1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DAGDtjXXKuw</dc:identifier>
  <dcterms:modified xsi:type="dcterms:W3CDTF">2011-08-01T06:04:30Z</dcterms:modified>
  <cp:revision>1</cp:revision>
  <dc:title>Beige and Orange Modern Business Executive Report Presentation</dc:title>
</cp:coreProperties>
</file>