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8288000" cy="10287000"/>
  <p:notesSz cx="6858000" cy="9144000"/>
  <p:embeddedFontLst>
    <p:embeddedFont>
      <p:font typeface="Calibri" panose="020F0502020204030204" pitchFamily="34" charset="0"/>
      <p:regular r:id="rId21"/>
      <p:bold r:id="rId22"/>
      <p:italic r:id="rId23"/>
      <p:boldItalic r:id="rId24"/>
    </p:embeddedFont>
    <p:embeddedFont>
      <p:font typeface="Canva Sans" panose="020B0604020202020204" charset="0"/>
      <p:regular r:id="rId25"/>
    </p:embeddedFont>
    <p:embeddedFont>
      <p:font typeface="Canva Sans Bold" panose="020B0604020202020204" charset="0"/>
      <p:regular r:id="rId26"/>
    </p:embeddedFont>
    <p:embeddedFont>
      <p:font typeface="DM Sans" pitchFamily="2" charset="0"/>
      <p:regular r:id="rId27"/>
      <p:bold r:id="rId28"/>
      <p:italic r:id="rId29"/>
      <p:boldItalic r:id="rId30"/>
    </p:embeddedFont>
    <p:embeddedFont>
      <p:font typeface="DM Sans Bold" charset="0"/>
      <p:regular r:id="rId31"/>
    </p:embeddedFont>
    <p:embeddedFont>
      <p:font typeface="Kollektif" panose="020B0604020202020204" charset="0"/>
      <p:regular r:id="rId32"/>
    </p:embeddedFont>
    <p:embeddedFont>
      <p:font typeface="Kollektif Bold" panose="020B0604020202020204" charset="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محمد بخيت سعد الصاعدي" userId="c064a664-0216-4249-a1ed-9d8537b88acb" providerId="ADAL" clId="{82D6935D-B546-46F6-89FA-AC3A8D4C08B2}"/>
    <pc:docChg chg="modSld">
      <pc:chgData name="محمد بخيت سعد الصاعدي" userId="c064a664-0216-4249-a1ed-9d8537b88acb" providerId="ADAL" clId="{82D6935D-B546-46F6-89FA-AC3A8D4C08B2}" dt="2023-12-10T19:28:29.266" v="4" actId="1076"/>
      <pc:docMkLst>
        <pc:docMk/>
      </pc:docMkLst>
      <pc:sldChg chg="modSp mod">
        <pc:chgData name="محمد بخيت سعد الصاعدي" userId="c064a664-0216-4249-a1ed-9d8537b88acb" providerId="ADAL" clId="{82D6935D-B546-46F6-89FA-AC3A8D4C08B2}" dt="2023-12-10T19:28:29.266" v="4" actId="1076"/>
        <pc:sldMkLst>
          <pc:docMk/>
          <pc:sldMk cId="0" sldId="272"/>
        </pc:sldMkLst>
        <pc:spChg chg="mod">
          <ac:chgData name="محمد بخيت سعد الصاعدي" userId="c064a664-0216-4249-a1ed-9d8537b88acb" providerId="ADAL" clId="{82D6935D-B546-46F6-89FA-AC3A8D4C08B2}" dt="2023-12-10T19:28:29.266" v="4" actId="1076"/>
          <ac:spMkLst>
            <pc:docMk/>
            <pc:sldMk cId="0" sldId="272"/>
            <ac:spMk id="2" creationId="{00000000-0000-0000-0000-000000000000}"/>
          </ac:spMkLst>
        </pc:spChg>
        <pc:spChg chg="mod">
          <ac:chgData name="محمد بخيت سعد الصاعدي" userId="c064a664-0216-4249-a1ed-9d8537b88acb" providerId="ADAL" clId="{82D6935D-B546-46F6-89FA-AC3A8D4C08B2}" dt="2023-12-10T19:28:26.928" v="3" actId="1076"/>
          <ac:spMkLst>
            <pc:docMk/>
            <pc:sldMk cId="0" sldId="272"/>
            <ac:spMk id="12" creationId="{00000000-0000-0000-0000-000000000000}"/>
          </ac:spMkLst>
        </pc:spChg>
        <pc:spChg chg="mod">
          <ac:chgData name="محمد بخيت سعد الصاعدي" userId="c064a664-0216-4249-a1ed-9d8537b88acb" providerId="ADAL" clId="{82D6935D-B546-46F6-89FA-AC3A8D4C08B2}" dt="2023-12-10T19:28:24.996" v="2" actId="1076"/>
          <ac:spMkLst>
            <pc:docMk/>
            <pc:sldMk cId="0" sldId="272"/>
            <ac:spMk id="14"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25.png"/><Relationship Id="rId5" Type="http://schemas.openxmlformats.org/officeDocument/2006/relationships/image" Target="../media/image4.svg"/><Relationship Id="rId10" Type="http://schemas.openxmlformats.org/officeDocument/2006/relationships/image" Target="../media/image24.png"/><Relationship Id="rId4" Type="http://schemas.openxmlformats.org/officeDocument/2006/relationships/image" Target="../media/image3.png"/><Relationship Id="rId9" Type="http://schemas.openxmlformats.org/officeDocument/2006/relationships/image" Target="../media/image8.sv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27.png"/><Relationship Id="rId5" Type="http://schemas.openxmlformats.org/officeDocument/2006/relationships/image" Target="../media/image4.svg"/><Relationship Id="rId10" Type="http://schemas.openxmlformats.org/officeDocument/2006/relationships/image" Target="../media/image26.png"/><Relationship Id="rId4" Type="http://schemas.openxmlformats.org/officeDocument/2006/relationships/image" Target="../media/image3.png"/><Relationship Id="rId9" Type="http://schemas.openxmlformats.org/officeDocument/2006/relationships/image" Target="../media/image8.sv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29.png"/><Relationship Id="rId5" Type="http://schemas.openxmlformats.org/officeDocument/2006/relationships/image" Target="../media/image4.svg"/><Relationship Id="rId10" Type="http://schemas.openxmlformats.org/officeDocument/2006/relationships/image" Target="../media/image28.png"/><Relationship Id="rId4" Type="http://schemas.openxmlformats.org/officeDocument/2006/relationships/image" Target="../media/image3.png"/><Relationship Id="rId9" Type="http://schemas.openxmlformats.org/officeDocument/2006/relationships/image" Target="../media/image8.sv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31.png"/><Relationship Id="rId5" Type="http://schemas.openxmlformats.org/officeDocument/2006/relationships/image" Target="../media/image4.svg"/><Relationship Id="rId10"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svg"/></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33.png"/><Relationship Id="rId5" Type="http://schemas.openxmlformats.org/officeDocument/2006/relationships/image" Target="../media/image4.svg"/><Relationship Id="rId10" Type="http://schemas.openxmlformats.org/officeDocument/2006/relationships/image" Target="../media/image32.png"/><Relationship Id="rId4" Type="http://schemas.openxmlformats.org/officeDocument/2006/relationships/image" Target="../media/image3.png"/><Relationship Id="rId9" Type="http://schemas.openxmlformats.org/officeDocument/2006/relationships/image" Target="../media/image8.svg"/></Relationships>
</file>

<file path=ppt/slides/_rels/slide1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22.png"/></Relationships>
</file>

<file path=ppt/slides/_rels/slide17.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sv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12.svg"/><Relationship Id="rId4" Type="http://schemas.openxmlformats.org/officeDocument/2006/relationships/image" Target="../media/image3.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svg"/><Relationship Id="rId7"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8.sv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20.png"/><Relationship Id="rId5" Type="http://schemas.openxmlformats.org/officeDocument/2006/relationships/image" Target="../media/image4.svg"/><Relationship Id="rId10" Type="http://schemas.openxmlformats.org/officeDocument/2006/relationships/image" Target="../media/image19.png"/><Relationship Id="rId4" Type="http://schemas.openxmlformats.org/officeDocument/2006/relationships/image" Target="../media/image3.png"/><Relationship Id="rId9" Type="http://schemas.openxmlformats.org/officeDocument/2006/relationships/image" Target="../media/image8.sv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22.png"/><Relationship Id="rId5" Type="http://schemas.openxmlformats.org/officeDocument/2006/relationships/image" Target="../media/image4.svg"/><Relationship Id="rId10" Type="http://schemas.openxmlformats.org/officeDocument/2006/relationships/image" Target="../media/image21.png"/><Relationship Id="rId4" Type="http://schemas.openxmlformats.org/officeDocument/2006/relationships/image" Target="../media/image3.png"/><Relationship Id="rId9" Type="http://schemas.openxmlformats.org/officeDocument/2006/relationships/image" Target="../media/image8.sv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23.png"/><Relationship Id="rId4" Type="http://schemas.openxmlformats.org/officeDocument/2006/relationships/image" Target="../media/image3.pn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1386843" y="7201845"/>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txBody>
          <a:bodyPr/>
          <a:lstStyle/>
          <a:p>
            <a:endParaRPr lang="en-US"/>
          </a:p>
        </p:txBody>
      </p:sp>
      <p:sp>
        <p:nvSpPr>
          <p:cNvPr id="6" name="AutoShape 6"/>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7" name="AutoShape 7"/>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8" name="TextBox 8"/>
          <p:cNvSpPr txBox="1"/>
          <p:nvPr/>
        </p:nvSpPr>
        <p:spPr>
          <a:xfrm>
            <a:off x="4114544" y="1138286"/>
            <a:ext cx="11315247" cy="2597149"/>
          </a:xfrm>
          <a:prstGeom prst="rect">
            <a:avLst/>
          </a:prstGeom>
        </p:spPr>
        <p:txBody>
          <a:bodyPr lIns="0" tIns="0" rIns="0" bIns="0" rtlCol="0" anchor="t">
            <a:spAutoFit/>
          </a:bodyPr>
          <a:lstStyle/>
          <a:p>
            <a:pPr algn="ctr">
              <a:lnSpc>
                <a:spcPts val="9999"/>
              </a:lnSpc>
            </a:pPr>
            <a:r>
              <a:rPr lang="en-US" sz="9999" dirty="0">
                <a:solidFill>
                  <a:srgbClr val="227C9D"/>
                </a:solidFill>
                <a:latin typeface="Kollektif Bold"/>
              </a:rPr>
              <a:t>WAREHOUSE</a:t>
            </a:r>
          </a:p>
          <a:p>
            <a:pPr algn="ctr">
              <a:lnSpc>
                <a:spcPts val="9999"/>
              </a:lnSpc>
            </a:pPr>
            <a:r>
              <a:rPr lang="en-US" sz="9999" dirty="0">
                <a:solidFill>
                  <a:srgbClr val="227C9D"/>
                </a:solidFill>
                <a:latin typeface="Kollektif Bold"/>
              </a:rPr>
              <a:t>SIMULATION</a:t>
            </a:r>
          </a:p>
        </p:txBody>
      </p:sp>
      <p:sp>
        <p:nvSpPr>
          <p:cNvPr id="9" name="TextBox 9"/>
          <p:cNvSpPr txBox="1"/>
          <p:nvPr/>
        </p:nvSpPr>
        <p:spPr>
          <a:xfrm>
            <a:off x="6051540" y="5455800"/>
            <a:ext cx="7054859" cy="1538883"/>
          </a:xfrm>
          <a:prstGeom prst="rect">
            <a:avLst/>
          </a:prstGeom>
        </p:spPr>
        <p:txBody>
          <a:bodyPr wrap="square" lIns="0" tIns="0" rIns="0" bIns="0" rtlCol="0" anchor="t">
            <a:spAutoFit/>
          </a:bodyPr>
          <a:lstStyle/>
          <a:p>
            <a:pPr algn="ctr">
              <a:lnSpc>
                <a:spcPts val="2035"/>
              </a:lnSpc>
            </a:pPr>
            <a:r>
              <a:rPr lang="en-US" b="1" spc="74" dirty="0">
                <a:solidFill>
                  <a:srgbClr val="000000"/>
                </a:solidFill>
                <a:latin typeface="Kollektif"/>
              </a:rPr>
              <a:t>ENIE 310</a:t>
            </a:r>
          </a:p>
          <a:p>
            <a:pPr algn="ctr">
              <a:lnSpc>
                <a:spcPts val="2035"/>
              </a:lnSpc>
            </a:pPr>
            <a:r>
              <a:rPr lang="en-US" b="1" spc="74" dirty="0">
                <a:solidFill>
                  <a:srgbClr val="000000"/>
                </a:solidFill>
                <a:latin typeface="Kollektif"/>
              </a:rPr>
              <a:t>Department of industrial &amp; System Engineering </a:t>
            </a:r>
          </a:p>
          <a:p>
            <a:pPr algn="ctr">
              <a:lnSpc>
                <a:spcPts val="2035"/>
              </a:lnSpc>
            </a:pPr>
            <a:r>
              <a:rPr lang="en-US" b="1" spc="74" dirty="0">
                <a:solidFill>
                  <a:srgbClr val="000000"/>
                </a:solidFill>
                <a:latin typeface="Kollektif"/>
              </a:rPr>
              <a:t>College of Engineering</a:t>
            </a:r>
          </a:p>
          <a:p>
            <a:pPr algn="ctr">
              <a:lnSpc>
                <a:spcPts val="2035"/>
              </a:lnSpc>
            </a:pPr>
            <a:r>
              <a:rPr lang="en-US" b="1" spc="74" dirty="0">
                <a:solidFill>
                  <a:srgbClr val="000000"/>
                </a:solidFill>
                <a:latin typeface="Kollektif"/>
              </a:rPr>
              <a:t>University of Jeddah</a:t>
            </a:r>
          </a:p>
          <a:p>
            <a:pPr algn="ctr">
              <a:lnSpc>
                <a:spcPts val="2035"/>
              </a:lnSpc>
            </a:pPr>
            <a:r>
              <a:rPr lang="en-US" b="1" spc="74" dirty="0">
                <a:solidFill>
                  <a:srgbClr val="000000"/>
                </a:solidFill>
                <a:latin typeface="Kollektif"/>
              </a:rPr>
              <a:t>First Semester 2023</a:t>
            </a:r>
          </a:p>
          <a:p>
            <a:pPr algn="ctr">
              <a:lnSpc>
                <a:spcPts val="2035"/>
              </a:lnSpc>
            </a:pPr>
            <a:endParaRPr lang="en-US" sz="1850" spc="74" dirty="0">
              <a:solidFill>
                <a:srgbClr val="000000"/>
              </a:solidFill>
              <a:latin typeface="Kollektif"/>
            </a:endParaRPr>
          </a:p>
        </p:txBody>
      </p:sp>
      <p:sp>
        <p:nvSpPr>
          <p:cNvPr id="10" name="Freeform 10"/>
          <p:cNvSpPr/>
          <p:nvPr/>
        </p:nvSpPr>
        <p:spPr>
          <a:xfrm rot="-10800000">
            <a:off x="9525" y="63583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1" name="Freeform 11"/>
          <p:cNvSpPr/>
          <p:nvPr/>
        </p:nvSpPr>
        <p:spPr>
          <a:xfrm>
            <a:off x="1083809" y="63869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2" name="Freeform 12"/>
          <p:cNvSpPr/>
          <p:nvPr/>
        </p:nvSpPr>
        <p:spPr>
          <a:xfrm>
            <a:off x="0" y="7470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3" name="Freeform 13"/>
          <p:cNvSpPr/>
          <p:nvPr/>
        </p:nvSpPr>
        <p:spPr>
          <a:xfrm rot="-10800000">
            <a:off x="0" y="8554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4" name="Freeform 14"/>
          <p:cNvSpPr/>
          <p:nvPr/>
        </p:nvSpPr>
        <p:spPr>
          <a:xfrm rot="-5400000">
            <a:off x="1083809" y="8554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5" name="Freeform 15"/>
          <p:cNvSpPr/>
          <p:nvPr/>
        </p:nvSpPr>
        <p:spPr>
          <a:xfrm rot="-10800000">
            <a:off x="1083809" y="962372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6" name="Freeform 16"/>
          <p:cNvSpPr/>
          <p:nvPr/>
        </p:nvSpPr>
        <p:spPr>
          <a:xfrm rot="-10800000">
            <a:off x="3321750" y="8583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7" name="Freeform 17"/>
          <p:cNvSpPr/>
          <p:nvPr/>
        </p:nvSpPr>
        <p:spPr>
          <a:xfrm>
            <a:off x="3321750" y="74993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8" name="Freeform 18"/>
          <p:cNvSpPr/>
          <p:nvPr/>
        </p:nvSpPr>
        <p:spPr>
          <a:xfrm rot="5400000">
            <a:off x="4405559" y="8583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9" name="Freeform 19"/>
          <p:cNvSpPr/>
          <p:nvPr/>
        </p:nvSpPr>
        <p:spPr>
          <a:xfrm>
            <a:off x="2237941" y="966693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0" name="Freeform 20"/>
          <p:cNvSpPr/>
          <p:nvPr/>
        </p:nvSpPr>
        <p:spPr>
          <a:xfrm>
            <a:off x="3321750" y="966693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21" name="Freeform 21"/>
          <p:cNvSpPr/>
          <p:nvPr/>
        </p:nvSpPr>
        <p:spPr>
          <a:xfrm rot="5400000">
            <a:off x="0" y="96383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2" name="Freeform 22"/>
          <p:cNvSpPr/>
          <p:nvPr/>
        </p:nvSpPr>
        <p:spPr>
          <a:xfrm rot="-5400000">
            <a:off x="15470622"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3" name="Freeform 23"/>
          <p:cNvSpPr/>
          <p:nvPr/>
        </p:nvSpPr>
        <p:spPr>
          <a:xfrm rot="-5400000">
            <a:off x="16554431" y="0"/>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4" name="Freeform 24"/>
          <p:cNvSpPr/>
          <p:nvPr/>
        </p:nvSpPr>
        <p:spPr>
          <a:xfrm flipH="1" flipV="1">
            <a:off x="17638239" y="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5" name="Freeform 25"/>
          <p:cNvSpPr/>
          <p:nvPr/>
        </p:nvSpPr>
        <p:spPr>
          <a:xfrm rot="-5400000">
            <a:off x="14386813"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6" name="Freeform 26"/>
          <p:cNvSpPr/>
          <p:nvPr/>
        </p:nvSpPr>
        <p:spPr>
          <a:xfrm rot="-5400000">
            <a:off x="15470622"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27" name="Freeform 27"/>
          <p:cNvSpPr/>
          <p:nvPr/>
        </p:nvSpPr>
        <p:spPr>
          <a:xfrm>
            <a:off x="16554431" y="2167618"/>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8" name="Freeform 28"/>
          <p:cNvSpPr/>
          <p:nvPr/>
        </p:nvSpPr>
        <p:spPr>
          <a:xfrm rot="5400000">
            <a:off x="17638239"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29" name="Freeform 29"/>
          <p:cNvSpPr/>
          <p:nvPr/>
        </p:nvSpPr>
        <p:spPr>
          <a:xfrm rot="5400000" flipH="1" flipV="1">
            <a:off x="17638239" y="216761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30" name="Freeform 30"/>
          <p:cNvSpPr/>
          <p:nvPr/>
        </p:nvSpPr>
        <p:spPr>
          <a:xfrm flipH="1" flipV="1">
            <a:off x="15470622" y="4433486"/>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31" name="Freeform 31"/>
          <p:cNvSpPr/>
          <p:nvPr/>
        </p:nvSpPr>
        <p:spPr>
          <a:xfrm rot="5400000" flipH="1" flipV="1">
            <a:off x="16554431" y="4433486"/>
            <a:ext cx="1083809" cy="1083809"/>
          </a:xfrm>
          <a:custGeom>
            <a:avLst/>
            <a:gdLst/>
            <a:ahLst/>
            <a:cxnLst/>
            <a:rect l="l" t="t" r="r" b="b"/>
            <a:pathLst>
              <a:path w="1083809" h="1083809">
                <a:moveTo>
                  <a:pt x="1083808" y="1083809"/>
                </a:moveTo>
                <a:lnTo>
                  <a:pt x="0" y="1083809"/>
                </a:lnTo>
                <a:lnTo>
                  <a:pt x="0" y="0"/>
                </a:lnTo>
                <a:lnTo>
                  <a:pt x="1083808" y="0"/>
                </a:lnTo>
                <a:lnTo>
                  <a:pt x="1083808"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grpSp>
        <p:nvGrpSpPr>
          <p:cNvPr id="32" name="Group 32"/>
          <p:cNvGrpSpPr/>
          <p:nvPr/>
        </p:nvGrpSpPr>
        <p:grpSpPr>
          <a:xfrm rot="2700000">
            <a:off x="-1376391" y="-3093321"/>
            <a:ext cx="7415398" cy="3565095"/>
            <a:chOff x="0" y="0"/>
            <a:chExt cx="660400" cy="317500"/>
          </a:xfrm>
        </p:grpSpPr>
        <p:sp>
          <p:nvSpPr>
            <p:cNvPr id="33" name="Freeform 3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34" name="TextBox 3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5" name="AutoShape 35"/>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US"/>
          </a:p>
        </p:txBody>
      </p:sp>
      <p:sp>
        <p:nvSpPr>
          <p:cNvPr id="36" name="Freeform 36"/>
          <p:cNvSpPr/>
          <p:nvPr/>
        </p:nvSpPr>
        <p:spPr>
          <a:xfrm>
            <a:off x="-1388925" y="-582078"/>
            <a:ext cx="7440466" cy="5295251"/>
          </a:xfrm>
          <a:custGeom>
            <a:avLst/>
            <a:gdLst/>
            <a:ahLst/>
            <a:cxnLst/>
            <a:rect l="l" t="t" r="r" b="b"/>
            <a:pathLst>
              <a:path w="7440466" h="5295251">
                <a:moveTo>
                  <a:pt x="0" y="0"/>
                </a:moveTo>
                <a:lnTo>
                  <a:pt x="7440466" y="0"/>
                </a:lnTo>
                <a:lnTo>
                  <a:pt x="7440466" y="5295251"/>
                </a:lnTo>
                <a:lnTo>
                  <a:pt x="0" y="5295251"/>
                </a:lnTo>
                <a:lnTo>
                  <a:pt x="0" y="0"/>
                </a:lnTo>
                <a:close/>
              </a:path>
            </a:pathLst>
          </a:custGeom>
          <a:blipFill>
            <a:blip r:embed="rId10"/>
            <a:stretch>
              <a:fillRect/>
            </a:stretch>
          </a:blipFill>
        </p:spPr>
        <p:txBody>
          <a:bodyPr/>
          <a:lstStyle/>
          <a:p>
            <a:endParaRPr lang="en-US"/>
          </a:p>
        </p:txBody>
      </p:sp>
      <p:sp>
        <p:nvSpPr>
          <p:cNvPr id="37" name="AutoShape 37"/>
          <p:cNvSpPr/>
          <p:nvPr/>
        </p:nvSpPr>
        <p:spPr>
          <a:xfrm>
            <a:off x="-5195268" y="-1879356"/>
            <a:ext cx="5185216" cy="5132702"/>
          </a:xfrm>
          <a:prstGeom prst="line">
            <a:avLst/>
          </a:prstGeom>
          <a:ln w="28575" cap="flat">
            <a:solidFill>
              <a:srgbClr val="8CA9AD"/>
            </a:solidFill>
            <a:prstDash val="solid"/>
            <a:headEnd type="none" w="sm" len="sm"/>
            <a:tailEnd type="none" w="sm" len="sm"/>
          </a:ln>
        </p:spPr>
        <p:txBody>
          <a:bodyPr/>
          <a:lstStyle/>
          <a:p>
            <a:endParaRPr lang="en-US"/>
          </a:p>
        </p:txBody>
      </p:sp>
      <p:sp>
        <p:nvSpPr>
          <p:cNvPr id="38" name="TextBox 38"/>
          <p:cNvSpPr txBox="1"/>
          <p:nvPr/>
        </p:nvSpPr>
        <p:spPr>
          <a:xfrm>
            <a:off x="6091247" y="7880376"/>
            <a:ext cx="5586561" cy="1553845"/>
          </a:xfrm>
          <a:prstGeom prst="rect">
            <a:avLst/>
          </a:prstGeom>
        </p:spPr>
        <p:txBody>
          <a:bodyPr lIns="0" tIns="0" rIns="0" bIns="0" rtlCol="0" anchor="t">
            <a:spAutoFit/>
          </a:bodyPr>
          <a:lstStyle/>
          <a:p>
            <a:pPr algn="ctr">
              <a:lnSpc>
                <a:spcPts val="3079"/>
              </a:lnSpc>
              <a:spcBef>
                <a:spcPct val="0"/>
              </a:spcBef>
            </a:pPr>
            <a:r>
              <a:rPr lang="en-US" sz="2199" dirty="0">
                <a:solidFill>
                  <a:srgbClr val="000000"/>
                </a:solidFill>
                <a:latin typeface="Kollektif Bold"/>
              </a:rPr>
              <a:t>Group members</a:t>
            </a:r>
          </a:p>
          <a:p>
            <a:pPr algn="ctr">
              <a:lnSpc>
                <a:spcPts val="3079"/>
              </a:lnSpc>
              <a:spcBef>
                <a:spcPct val="0"/>
              </a:spcBef>
            </a:pPr>
            <a:r>
              <a:rPr lang="en-US" sz="2199" dirty="0">
                <a:solidFill>
                  <a:srgbClr val="000000"/>
                </a:solidFill>
                <a:latin typeface="Kollektif Bold"/>
              </a:rPr>
              <a:t>[Mohammed </a:t>
            </a:r>
            <a:r>
              <a:rPr lang="en-US" sz="2199" dirty="0" err="1">
                <a:solidFill>
                  <a:srgbClr val="000000"/>
                </a:solidFill>
                <a:latin typeface="Kollektif Bold"/>
              </a:rPr>
              <a:t>Bakheet</a:t>
            </a:r>
            <a:r>
              <a:rPr lang="en-US" sz="2199" dirty="0">
                <a:solidFill>
                  <a:srgbClr val="000000"/>
                </a:solidFill>
                <a:latin typeface="Kollektif Bold"/>
              </a:rPr>
              <a:t> </a:t>
            </a:r>
            <a:r>
              <a:rPr lang="en-US" sz="2199" dirty="0" err="1">
                <a:solidFill>
                  <a:srgbClr val="000000"/>
                </a:solidFill>
                <a:latin typeface="Kollektif Bold"/>
              </a:rPr>
              <a:t>Alsaedi</a:t>
            </a:r>
            <a:r>
              <a:rPr lang="en-US" sz="2199" dirty="0">
                <a:solidFill>
                  <a:srgbClr val="000000"/>
                </a:solidFill>
                <a:latin typeface="Kollektif Bold"/>
              </a:rPr>
              <a:t>] [ID:2140715]</a:t>
            </a:r>
          </a:p>
          <a:p>
            <a:pPr algn="ctr">
              <a:lnSpc>
                <a:spcPts val="3079"/>
              </a:lnSpc>
              <a:spcBef>
                <a:spcPct val="0"/>
              </a:spcBef>
            </a:pPr>
            <a:r>
              <a:rPr lang="en-US" sz="2199" dirty="0">
                <a:solidFill>
                  <a:srgbClr val="000000"/>
                </a:solidFill>
                <a:latin typeface="Kollektif Bold"/>
              </a:rPr>
              <a:t>[Suhaib </a:t>
            </a:r>
            <a:r>
              <a:rPr lang="en-US" sz="2199" dirty="0" err="1">
                <a:solidFill>
                  <a:srgbClr val="000000"/>
                </a:solidFill>
                <a:latin typeface="Kollektif Bold"/>
              </a:rPr>
              <a:t>Hayas</a:t>
            </a:r>
            <a:r>
              <a:rPr lang="en-US" sz="2199" dirty="0">
                <a:solidFill>
                  <a:srgbClr val="000000"/>
                </a:solidFill>
                <a:latin typeface="Kollektif Bold"/>
              </a:rPr>
              <a:t> </a:t>
            </a:r>
            <a:r>
              <a:rPr lang="en-US" sz="2199" dirty="0" err="1">
                <a:solidFill>
                  <a:srgbClr val="000000"/>
                </a:solidFill>
                <a:latin typeface="Kollektif Bold"/>
              </a:rPr>
              <a:t>Alshaikhi</a:t>
            </a:r>
            <a:r>
              <a:rPr lang="en-US" sz="2199" dirty="0">
                <a:solidFill>
                  <a:srgbClr val="000000"/>
                </a:solidFill>
                <a:latin typeface="Kollektif Bold"/>
              </a:rPr>
              <a:t>] [ID:2140651]</a:t>
            </a:r>
          </a:p>
          <a:p>
            <a:pPr algn="ctr">
              <a:lnSpc>
                <a:spcPts val="3079"/>
              </a:lnSpc>
              <a:spcBef>
                <a:spcPct val="0"/>
              </a:spcBef>
            </a:pPr>
            <a:r>
              <a:rPr lang="en-US" sz="2199" dirty="0">
                <a:solidFill>
                  <a:srgbClr val="000000"/>
                </a:solidFill>
                <a:latin typeface="Kollektif Bold"/>
              </a:rPr>
              <a:t>[Abdulrahman Atif </a:t>
            </a:r>
            <a:r>
              <a:rPr lang="en-US" sz="2199" dirty="0" err="1">
                <a:solidFill>
                  <a:srgbClr val="000000"/>
                </a:solidFill>
                <a:latin typeface="Kollektif Bold"/>
              </a:rPr>
              <a:t>Kalantan</a:t>
            </a:r>
            <a:r>
              <a:rPr lang="en-US" sz="2199" dirty="0">
                <a:solidFill>
                  <a:srgbClr val="000000"/>
                </a:solidFill>
                <a:latin typeface="Kollektif Bold"/>
              </a:rPr>
              <a:t>] [ID:2140968]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2150535" y="599168"/>
            <a:ext cx="10620170" cy="2597149"/>
          </a:xfrm>
          <a:prstGeom prst="rect">
            <a:avLst/>
          </a:prstGeom>
        </p:spPr>
        <p:txBody>
          <a:bodyPr lIns="0" tIns="0" rIns="0" bIns="0" rtlCol="0" anchor="t">
            <a:spAutoFit/>
          </a:bodyPr>
          <a:lstStyle/>
          <a:p>
            <a:pPr algn="ctr">
              <a:lnSpc>
                <a:spcPts val="9999"/>
              </a:lnSpc>
            </a:pPr>
            <a:r>
              <a:rPr lang="en-US" sz="9999" dirty="0">
                <a:solidFill>
                  <a:srgbClr val="227C9D"/>
                </a:solidFill>
                <a:latin typeface="Kollektif Bold"/>
              </a:rPr>
              <a:t>MODEL BUILDING</a:t>
            </a:r>
          </a:p>
          <a:p>
            <a:pPr algn="ctr">
              <a:lnSpc>
                <a:spcPts val="9999"/>
              </a:lnSpc>
            </a:pPr>
            <a:endParaRPr lang="en-US" sz="9999" dirty="0">
              <a:solidFill>
                <a:srgbClr val="227C9D"/>
              </a:solidFill>
              <a:latin typeface="Kollektif Bold"/>
            </a:endParaRP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rot="5400000" flipH="1" flipV="1">
            <a:off x="13952764" y="2076491"/>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p:cNvSpPr/>
          <p:nvPr/>
        </p:nvSpPr>
        <p:spPr>
          <a:xfrm rot="5400000" flipH="1" flipV="1">
            <a:off x="16120382" y="90576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1" name="Freeform 11"/>
          <p:cNvSpPr/>
          <p:nvPr/>
        </p:nvSpPr>
        <p:spPr>
          <a:xfrm rot="-10800000" flipH="1" flipV="1">
            <a:off x="13952764" y="992682"/>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20" name="Group 20"/>
          <p:cNvGrpSpPr/>
          <p:nvPr/>
        </p:nvGrpSpPr>
        <p:grpSpPr>
          <a:xfrm rot="2700000">
            <a:off x="14381224" y="8477420"/>
            <a:ext cx="7415398" cy="3565095"/>
            <a:chOff x="0" y="0"/>
            <a:chExt cx="660400" cy="317500"/>
          </a:xfrm>
        </p:grpSpPr>
        <p:sp>
          <p:nvSpPr>
            <p:cNvPr id="21" name="Freeform 2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22" name="TextBox 22"/>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3" name="AutoShape 23"/>
          <p:cNvSpPr/>
          <p:nvPr/>
        </p:nvSpPr>
        <p:spPr>
          <a:xfrm>
            <a:off x="13918610" y="8394229"/>
            <a:ext cx="5185216" cy="5132702"/>
          </a:xfrm>
          <a:prstGeom prst="line">
            <a:avLst/>
          </a:prstGeom>
          <a:ln w="28575" cap="flat">
            <a:solidFill>
              <a:srgbClr val="8CA9AD"/>
            </a:solidFill>
            <a:prstDash val="solid"/>
            <a:headEnd type="none" w="sm" len="sm"/>
            <a:tailEnd type="none" w="sm" len="sm"/>
          </a:ln>
        </p:spPr>
        <p:txBody>
          <a:bodyPr/>
          <a:lstStyle/>
          <a:p>
            <a:endParaRPr lang="en-US"/>
          </a:p>
        </p:txBody>
      </p:sp>
      <p:sp>
        <p:nvSpPr>
          <p:cNvPr id="24" name="AutoShape 24"/>
          <p:cNvSpPr/>
          <p:nvPr/>
        </p:nvSpPr>
        <p:spPr>
          <a:xfrm>
            <a:off x="13704664" y="8706905"/>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25" name="AutoShape 25"/>
          <p:cNvSpPr/>
          <p:nvPr/>
        </p:nvSpPr>
        <p:spPr>
          <a:xfrm>
            <a:off x="13525062" y="9065375"/>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26" name="AutoShape 26"/>
          <p:cNvSpPr/>
          <p:nvPr/>
        </p:nvSpPr>
        <p:spPr>
          <a:xfrm>
            <a:off x="13398407" y="9451643"/>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27" name="AutoShape 27"/>
          <p:cNvSpPr/>
          <p:nvPr/>
        </p:nvSpPr>
        <p:spPr>
          <a:xfrm>
            <a:off x="13254553" y="9891320"/>
            <a:ext cx="4347674" cy="4347674"/>
          </a:xfrm>
          <a:prstGeom prst="line">
            <a:avLst/>
          </a:prstGeom>
          <a:ln w="28575" cap="flat">
            <a:solidFill>
              <a:srgbClr val="8CA9AD"/>
            </a:solidFill>
            <a:prstDash val="solid"/>
            <a:headEnd type="none" w="sm" len="sm"/>
            <a:tailEnd type="none" w="sm" len="sm"/>
          </a:ln>
        </p:spPr>
        <p:txBody>
          <a:bodyPr/>
          <a:lstStyle/>
          <a:p>
            <a:endParaRPr lang="en-US"/>
          </a:p>
        </p:txBody>
      </p:sp>
      <p:grpSp>
        <p:nvGrpSpPr>
          <p:cNvPr id="28" name="Group 28"/>
          <p:cNvGrpSpPr/>
          <p:nvPr/>
        </p:nvGrpSpPr>
        <p:grpSpPr>
          <a:xfrm rot="2700000">
            <a:off x="-1376391" y="-3093321"/>
            <a:ext cx="7415398" cy="3565095"/>
            <a:chOff x="0" y="0"/>
            <a:chExt cx="660400" cy="317500"/>
          </a:xfrm>
        </p:grpSpPr>
        <p:sp>
          <p:nvSpPr>
            <p:cNvPr id="29" name="Freeform 2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30" name="TextBox 3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1" name="AutoShape 31"/>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US"/>
          </a:p>
        </p:txBody>
      </p:sp>
      <p:sp>
        <p:nvSpPr>
          <p:cNvPr id="32" name="AutoShape 32"/>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33" name="AutoShape 33"/>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34" name="AutoShape 34"/>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35" name="AutoShape 35"/>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US"/>
          </a:p>
        </p:txBody>
      </p:sp>
      <p:sp>
        <p:nvSpPr>
          <p:cNvPr id="36" name="AutoShape 36"/>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US"/>
          </a:p>
        </p:txBody>
      </p:sp>
      <p:sp>
        <p:nvSpPr>
          <p:cNvPr id="37" name="AutoShape 37"/>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US"/>
          </a:p>
        </p:txBody>
      </p:sp>
      <p:sp>
        <p:nvSpPr>
          <p:cNvPr id="38" name="AutoShape 38"/>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US"/>
          </a:p>
        </p:txBody>
      </p:sp>
      <p:sp>
        <p:nvSpPr>
          <p:cNvPr id="39" name="Freeform 39"/>
          <p:cNvSpPr/>
          <p:nvPr/>
        </p:nvSpPr>
        <p:spPr>
          <a:xfrm>
            <a:off x="1682263" y="3474158"/>
            <a:ext cx="9062471" cy="4494985"/>
          </a:xfrm>
          <a:custGeom>
            <a:avLst/>
            <a:gdLst/>
            <a:ahLst/>
            <a:cxnLst/>
            <a:rect l="l" t="t" r="r" b="b"/>
            <a:pathLst>
              <a:path w="9062471" h="4494985">
                <a:moveTo>
                  <a:pt x="0" y="0"/>
                </a:moveTo>
                <a:lnTo>
                  <a:pt x="9062471" y="0"/>
                </a:lnTo>
                <a:lnTo>
                  <a:pt x="9062471" y="4494986"/>
                </a:lnTo>
                <a:lnTo>
                  <a:pt x="0" y="4494986"/>
                </a:lnTo>
                <a:lnTo>
                  <a:pt x="0" y="0"/>
                </a:lnTo>
                <a:close/>
              </a:path>
            </a:pathLst>
          </a:custGeom>
          <a:blipFill>
            <a:blip r:embed="rId10"/>
            <a:stretch>
              <a:fillRect/>
            </a:stretch>
          </a:blipFill>
        </p:spPr>
        <p:txBody>
          <a:bodyPr/>
          <a:lstStyle/>
          <a:p>
            <a:endParaRPr lang="en-US"/>
          </a:p>
        </p:txBody>
      </p:sp>
      <p:sp>
        <p:nvSpPr>
          <p:cNvPr id="40" name="Freeform 40"/>
          <p:cNvSpPr/>
          <p:nvPr/>
        </p:nvSpPr>
        <p:spPr>
          <a:xfrm>
            <a:off x="11091839" y="3405311"/>
            <a:ext cx="5653542" cy="4563832"/>
          </a:xfrm>
          <a:custGeom>
            <a:avLst/>
            <a:gdLst/>
            <a:ahLst/>
            <a:cxnLst/>
            <a:rect l="l" t="t" r="r" b="b"/>
            <a:pathLst>
              <a:path w="5653542" h="4563832">
                <a:moveTo>
                  <a:pt x="0" y="0"/>
                </a:moveTo>
                <a:lnTo>
                  <a:pt x="5653542" y="0"/>
                </a:lnTo>
                <a:lnTo>
                  <a:pt x="5653542" y="4563833"/>
                </a:lnTo>
                <a:lnTo>
                  <a:pt x="0" y="4563833"/>
                </a:lnTo>
                <a:lnTo>
                  <a:pt x="0" y="0"/>
                </a:lnTo>
                <a:close/>
              </a:path>
            </a:pathLst>
          </a:custGeom>
          <a:blipFill>
            <a:blip r:embed="rId11"/>
            <a:stretch>
              <a:fillRect/>
            </a:stretch>
          </a:blipFill>
        </p:spPr>
        <p:txBody>
          <a:bodyPr/>
          <a:lstStyle/>
          <a:p>
            <a:endParaRPr lang="en-US"/>
          </a:p>
        </p:txBody>
      </p:sp>
      <p:sp>
        <p:nvSpPr>
          <p:cNvPr id="41" name="TextBox 41"/>
          <p:cNvSpPr txBox="1"/>
          <p:nvPr/>
        </p:nvSpPr>
        <p:spPr>
          <a:xfrm>
            <a:off x="2331308" y="1631043"/>
            <a:ext cx="7955692" cy="1545295"/>
          </a:xfrm>
          <a:prstGeom prst="rect">
            <a:avLst/>
          </a:prstGeom>
        </p:spPr>
        <p:txBody>
          <a:bodyPr wrap="square" lIns="0" tIns="0" rIns="0" bIns="0" rtlCol="0" anchor="t">
            <a:spAutoFit/>
          </a:bodyPr>
          <a:lstStyle/>
          <a:p>
            <a:pPr algn="ctr">
              <a:lnSpc>
                <a:spcPts val="12880"/>
              </a:lnSpc>
            </a:pPr>
            <a:r>
              <a:rPr lang="en-US" sz="9200" dirty="0">
                <a:solidFill>
                  <a:srgbClr val="227C9D"/>
                </a:solidFill>
                <a:latin typeface="Canva Sans Bold"/>
              </a:rPr>
              <a:t>Sub model 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2150535" y="599168"/>
            <a:ext cx="10620170" cy="2597149"/>
          </a:xfrm>
          <a:prstGeom prst="rect">
            <a:avLst/>
          </a:prstGeom>
        </p:spPr>
        <p:txBody>
          <a:bodyPr lIns="0" tIns="0" rIns="0" bIns="0" rtlCol="0" anchor="t">
            <a:spAutoFit/>
          </a:bodyPr>
          <a:lstStyle/>
          <a:p>
            <a:pPr algn="ctr">
              <a:lnSpc>
                <a:spcPts val="9999"/>
              </a:lnSpc>
            </a:pPr>
            <a:r>
              <a:rPr lang="en-US" sz="9999">
                <a:solidFill>
                  <a:srgbClr val="227C9D"/>
                </a:solidFill>
                <a:latin typeface="Kollektif Bold"/>
              </a:rPr>
              <a:t>MODEL BUILDING</a:t>
            </a:r>
          </a:p>
          <a:p>
            <a:pPr algn="ctr">
              <a:lnSpc>
                <a:spcPts val="9999"/>
              </a:lnSpc>
            </a:pPr>
            <a:endParaRPr lang="en-US" sz="9999">
              <a:solidFill>
                <a:srgbClr val="227C9D"/>
              </a:solidFill>
              <a:latin typeface="Kollektif Bold"/>
            </a:endParaRP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rot="5400000" flipH="1" flipV="1">
            <a:off x="13952764" y="2076491"/>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p:cNvSpPr/>
          <p:nvPr/>
        </p:nvSpPr>
        <p:spPr>
          <a:xfrm rot="5400000" flipH="1" flipV="1">
            <a:off x="16120382" y="90576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1" name="Freeform 11"/>
          <p:cNvSpPr/>
          <p:nvPr/>
        </p:nvSpPr>
        <p:spPr>
          <a:xfrm rot="-10800000" flipH="1" flipV="1">
            <a:off x="13952764" y="992682"/>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20" name="Group 20"/>
          <p:cNvGrpSpPr/>
          <p:nvPr/>
        </p:nvGrpSpPr>
        <p:grpSpPr>
          <a:xfrm rot="2700000">
            <a:off x="14381224" y="8477420"/>
            <a:ext cx="7415398" cy="3565095"/>
            <a:chOff x="0" y="0"/>
            <a:chExt cx="660400" cy="317500"/>
          </a:xfrm>
        </p:grpSpPr>
        <p:sp>
          <p:nvSpPr>
            <p:cNvPr id="21" name="Freeform 2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22" name="TextBox 22"/>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3" name="AutoShape 23"/>
          <p:cNvSpPr/>
          <p:nvPr/>
        </p:nvSpPr>
        <p:spPr>
          <a:xfrm>
            <a:off x="13918610" y="8394229"/>
            <a:ext cx="5185216" cy="5132702"/>
          </a:xfrm>
          <a:prstGeom prst="line">
            <a:avLst/>
          </a:prstGeom>
          <a:ln w="28575" cap="flat">
            <a:solidFill>
              <a:srgbClr val="8CA9AD"/>
            </a:solidFill>
            <a:prstDash val="solid"/>
            <a:headEnd type="none" w="sm" len="sm"/>
            <a:tailEnd type="none" w="sm" len="sm"/>
          </a:ln>
        </p:spPr>
        <p:txBody>
          <a:bodyPr/>
          <a:lstStyle/>
          <a:p>
            <a:endParaRPr lang="en-US"/>
          </a:p>
        </p:txBody>
      </p:sp>
      <p:sp>
        <p:nvSpPr>
          <p:cNvPr id="24" name="AutoShape 24"/>
          <p:cNvSpPr/>
          <p:nvPr/>
        </p:nvSpPr>
        <p:spPr>
          <a:xfrm>
            <a:off x="13704664" y="8706905"/>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25" name="AutoShape 25"/>
          <p:cNvSpPr/>
          <p:nvPr/>
        </p:nvSpPr>
        <p:spPr>
          <a:xfrm>
            <a:off x="13525062" y="9065375"/>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26" name="AutoShape 26"/>
          <p:cNvSpPr/>
          <p:nvPr/>
        </p:nvSpPr>
        <p:spPr>
          <a:xfrm>
            <a:off x="13398407" y="9451643"/>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27" name="AutoShape 27"/>
          <p:cNvSpPr/>
          <p:nvPr/>
        </p:nvSpPr>
        <p:spPr>
          <a:xfrm>
            <a:off x="13254553" y="9891320"/>
            <a:ext cx="4347674" cy="4347674"/>
          </a:xfrm>
          <a:prstGeom prst="line">
            <a:avLst/>
          </a:prstGeom>
          <a:ln w="28575" cap="flat">
            <a:solidFill>
              <a:srgbClr val="8CA9AD"/>
            </a:solidFill>
            <a:prstDash val="solid"/>
            <a:headEnd type="none" w="sm" len="sm"/>
            <a:tailEnd type="none" w="sm" len="sm"/>
          </a:ln>
        </p:spPr>
        <p:txBody>
          <a:bodyPr/>
          <a:lstStyle/>
          <a:p>
            <a:endParaRPr lang="en-US"/>
          </a:p>
        </p:txBody>
      </p:sp>
      <p:grpSp>
        <p:nvGrpSpPr>
          <p:cNvPr id="28" name="Group 28"/>
          <p:cNvGrpSpPr/>
          <p:nvPr/>
        </p:nvGrpSpPr>
        <p:grpSpPr>
          <a:xfrm rot="2700000">
            <a:off x="-1376391" y="-3093321"/>
            <a:ext cx="7415398" cy="3565095"/>
            <a:chOff x="0" y="0"/>
            <a:chExt cx="660400" cy="317500"/>
          </a:xfrm>
        </p:grpSpPr>
        <p:sp>
          <p:nvSpPr>
            <p:cNvPr id="29" name="Freeform 2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30" name="TextBox 3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1" name="AutoShape 31"/>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US"/>
          </a:p>
        </p:txBody>
      </p:sp>
      <p:sp>
        <p:nvSpPr>
          <p:cNvPr id="32" name="AutoShape 32"/>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33" name="AutoShape 33"/>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34" name="AutoShape 34"/>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35" name="AutoShape 35"/>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US"/>
          </a:p>
        </p:txBody>
      </p:sp>
      <p:sp>
        <p:nvSpPr>
          <p:cNvPr id="36" name="AutoShape 36"/>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US"/>
          </a:p>
        </p:txBody>
      </p:sp>
      <p:sp>
        <p:nvSpPr>
          <p:cNvPr id="37" name="AutoShape 37"/>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US"/>
          </a:p>
        </p:txBody>
      </p:sp>
      <p:sp>
        <p:nvSpPr>
          <p:cNvPr id="38" name="AutoShape 38"/>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US"/>
          </a:p>
        </p:txBody>
      </p:sp>
      <p:sp>
        <p:nvSpPr>
          <p:cNvPr id="39" name="Freeform 39"/>
          <p:cNvSpPr/>
          <p:nvPr/>
        </p:nvSpPr>
        <p:spPr>
          <a:xfrm>
            <a:off x="2563827" y="3474158"/>
            <a:ext cx="7299343" cy="5512310"/>
          </a:xfrm>
          <a:custGeom>
            <a:avLst/>
            <a:gdLst/>
            <a:ahLst/>
            <a:cxnLst/>
            <a:rect l="l" t="t" r="r" b="b"/>
            <a:pathLst>
              <a:path w="7299343" h="5512310">
                <a:moveTo>
                  <a:pt x="0" y="0"/>
                </a:moveTo>
                <a:lnTo>
                  <a:pt x="7299343" y="0"/>
                </a:lnTo>
                <a:lnTo>
                  <a:pt x="7299343" y="5512311"/>
                </a:lnTo>
                <a:lnTo>
                  <a:pt x="0" y="5512311"/>
                </a:lnTo>
                <a:lnTo>
                  <a:pt x="0" y="0"/>
                </a:lnTo>
                <a:close/>
              </a:path>
            </a:pathLst>
          </a:custGeom>
          <a:blipFill>
            <a:blip r:embed="rId10"/>
            <a:stretch>
              <a:fillRect/>
            </a:stretch>
          </a:blipFill>
        </p:spPr>
        <p:txBody>
          <a:bodyPr/>
          <a:lstStyle/>
          <a:p>
            <a:endParaRPr lang="en-US"/>
          </a:p>
        </p:txBody>
      </p:sp>
      <p:sp>
        <p:nvSpPr>
          <p:cNvPr id="40" name="Freeform 40"/>
          <p:cNvSpPr/>
          <p:nvPr/>
        </p:nvSpPr>
        <p:spPr>
          <a:xfrm>
            <a:off x="11472659" y="3077758"/>
            <a:ext cx="4960211" cy="5796202"/>
          </a:xfrm>
          <a:custGeom>
            <a:avLst/>
            <a:gdLst/>
            <a:ahLst/>
            <a:cxnLst/>
            <a:rect l="l" t="t" r="r" b="b"/>
            <a:pathLst>
              <a:path w="4960211" h="5796202">
                <a:moveTo>
                  <a:pt x="0" y="0"/>
                </a:moveTo>
                <a:lnTo>
                  <a:pt x="4960211" y="0"/>
                </a:lnTo>
                <a:lnTo>
                  <a:pt x="4960211" y="5796202"/>
                </a:lnTo>
                <a:lnTo>
                  <a:pt x="0" y="5796202"/>
                </a:lnTo>
                <a:lnTo>
                  <a:pt x="0" y="0"/>
                </a:lnTo>
                <a:close/>
              </a:path>
            </a:pathLst>
          </a:custGeom>
          <a:blipFill>
            <a:blip r:embed="rId11"/>
            <a:stretch>
              <a:fillRect/>
            </a:stretch>
          </a:blipFill>
        </p:spPr>
        <p:txBody>
          <a:bodyPr/>
          <a:lstStyle/>
          <a:p>
            <a:endParaRPr lang="en-US"/>
          </a:p>
        </p:txBody>
      </p:sp>
      <p:sp>
        <p:nvSpPr>
          <p:cNvPr id="41" name="TextBox 41"/>
          <p:cNvSpPr txBox="1"/>
          <p:nvPr/>
        </p:nvSpPr>
        <p:spPr>
          <a:xfrm>
            <a:off x="2313597" y="1631043"/>
            <a:ext cx="7864192" cy="1566544"/>
          </a:xfrm>
          <a:prstGeom prst="rect">
            <a:avLst/>
          </a:prstGeom>
        </p:spPr>
        <p:txBody>
          <a:bodyPr wrap="square" lIns="0" tIns="0" rIns="0" bIns="0" rtlCol="0" anchor="t">
            <a:spAutoFit/>
          </a:bodyPr>
          <a:lstStyle/>
          <a:p>
            <a:pPr algn="ctr">
              <a:lnSpc>
                <a:spcPts val="12880"/>
              </a:lnSpc>
            </a:pPr>
            <a:r>
              <a:rPr lang="en-US" sz="9200" dirty="0">
                <a:solidFill>
                  <a:srgbClr val="227C9D"/>
                </a:solidFill>
                <a:latin typeface="Canva Sans Bold"/>
              </a:rPr>
              <a:t>Sub model 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2150535" y="599168"/>
            <a:ext cx="10620170" cy="2597149"/>
          </a:xfrm>
          <a:prstGeom prst="rect">
            <a:avLst/>
          </a:prstGeom>
        </p:spPr>
        <p:txBody>
          <a:bodyPr lIns="0" tIns="0" rIns="0" bIns="0" rtlCol="0" anchor="t">
            <a:spAutoFit/>
          </a:bodyPr>
          <a:lstStyle/>
          <a:p>
            <a:pPr algn="ctr">
              <a:lnSpc>
                <a:spcPts val="9999"/>
              </a:lnSpc>
            </a:pPr>
            <a:r>
              <a:rPr lang="en-US" sz="9999">
                <a:solidFill>
                  <a:srgbClr val="227C9D"/>
                </a:solidFill>
                <a:latin typeface="Kollektif Bold"/>
              </a:rPr>
              <a:t>MODEL BUILDING</a:t>
            </a:r>
          </a:p>
          <a:p>
            <a:pPr algn="ctr">
              <a:lnSpc>
                <a:spcPts val="9999"/>
              </a:lnSpc>
            </a:pPr>
            <a:endParaRPr lang="en-US" sz="9999">
              <a:solidFill>
                <a:srgbClr val="227C9D"/>
              </a:solidFill>
              <a:latin typeface="Kollektif Bold"/>
            </a:endParaRP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rot="5400000" flipH="1" flipV="1">
            <a:off x="13952764" y="2076491"/>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p:cNvSpPr/>
          <p:nvPr/>
        </p:nvSpPr>
        <p:spPr>
          <a:xfrm rot="5400000" flipH="1" flipV="1">
            <a:off x="16120382" y="90576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1" name="Freeform 11"/>
          <p:cNvSpPr/>
          <p:nvPr/>
        </p:nvSpPr>
        <p:spPr>
          <a:xfrm rot="-10800000" flipH="1" flipV="1">
            <a:off x="13952764" y="992682"/>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20" name="Group 20"/>
          <p:cNvGrpSpPr/>
          <p:nvPr/>
        </p:nvGrpSpPr>
        <p:grpSpPr>
          <a:xfrm rot="2700000">
            <a:off x="14381224" y="8477420"/>
            <a:ext cx="7415398" cy="3565095"/>
            <a:chOff x="0" y="0"/>
            <a:chExt cx="660400" cy="317500"/>
          </a:xfrm>
        </p:grpSpPr>
        <p:sp>
          <p:nvSpPr>
            <p:cNvPr id="21" name="Freeform 2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22" name="TextBox 22"/>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3" name="AutoShape 23"/>
          <p:cNvSpPr/>
          <p:nvPr/>
        </p:nvSpPr>
        <p:spPr>
          <a:xfrm>
            <a:off x="13918610" y="8394229"/>
            <a:ext cx="5185216" cy="5132702"/>
          </a:xfrm>
          <a:prstGeom prst="line">
            <a:avLst/>
          </a:prstGeom>
          <a:ln w="28575" cap="flat">
            <a:solidFill>
              <a:srgbClr val="8CA9AD"/>
            </a:solidFill>
            <a:prstDash val="solid"/>
            <a:headEnd type="none" w="sm" len="sm"/>
            <a:tailEnd type="none" w="sm" len="sm"/>
          </a:ln>
        </p:spPr>
        <p:txBody>
          <a:bodyPr/>
          <a:lstStyle/>
          <a:p>
            <a:endParaRPr lang="en-US"/>
          </a:p>
        </p:txBody>
      </p:sp>
      <p:sp>
        <p:nvSpPr>
          <p:cNvPr id="24" name="AutoShape 24"/>
          <p:cNvSpPr/>
          <p:nvPr/>
        </p:nvSpPr>
        <p:spPr>
          <a:xfrm>
            <a:off x="13704664" y="8706905"/>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25" name="AutoShape 25"/>
          <p:cNvSpPr/>
          <p:nvPr/>
        </p:nvSpPr>
        <p:spPr>
          <a:xfrm>
            <a:off x="13525062" y="9065375"/>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26" name="AutoShape 26"/>
          <p:cNvSpPr/>
          <p:nvPr/>
        </p:nvSpPr>
        <p:spPr>
          <a:xfrm>
            <a:off x="13398407" y="9451643"/>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27" name="AutoShape 27"/>
          <p:cNvSpPr/>
          <p:nvPr/>
        </p:nvSpPr>
        <p:spPr>
          <a:xfrm>
            <a:off x="13254553" y="9891320"/>
            <a:ext cx="4347674" cy="4347674"/>
          </a:xfrm>
          <a:prstGeom prst="line">
            <a:avLst/>
          </a:prstGeom>
          <a:ln w="28575" cap="flat">
            <a:solidFill>
              <a:srgbClr val="8CA9AD"/>
            </a:solidFill>
            <a:prstDash val="solid"/>
            <a:headEnd type="none" w="sm" len="sm"/>
            <a:tailEnd type="none" w="sm" len="sm"/>
          </a:ln>
        </p:spPr>
        <p:txBody>
          <a:bodyPr/>
          <a:lstStyle/>
          <a:p>
            <a:endParaRPr lang="en-US"/>
          </a:p>
        </p:txBody>
      </p:sp>
      <p:grpSp>
        <p:nvGrpSpPr>
          <p:cNvPr id="28" name="Group 28"/>
          <p:cNvGrpSpPr/>
          <p:nvPr/>
        </p:nvGrpSpPr>
        <p:grpSpPr>
          <a:xfrm rot="2700000">
            <a:off x="-1376391" y="-3093321"/>
            <a:ext cx="7415398" cy="3565095"/>
            <a:chOff x="0" y="0"/>
            <a:chExt cx="660400" cy="317500"/>
          </a:xfrm>
        </p:grpSpPr>
        <p:sp>
          <p:nvSpPr>
            <p:cNvPr id="29" name="Freeform 2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30" name="TextBox 3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1" name="AutoShape 31"/>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US"/>
          </a:p>
        </p:txBody>
      </p:sp>
      <p:sp>
        <p:nvSpPr>
          <p:cNvPr id="32" name="AutoShape 32"/>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33" name="AutoShape 33"/>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34" name="AutoShape 34"/>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35" name="AutoShape 35"/>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US"/>
          </a:p>
        </p:txBody>
      </p:sp>
      <p:sp>
        <p:nvSpPr>
          <p:cNvPr id="36" name="AutoShape 36"/>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US"/>
          </a:p>
        </p:txBody>
      </p:sp>
      <p:sp>
        <p:nvSpPr>
          <p:cNvPr id="37" name="AutoShape 37"/>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US"/>
          </a:p>
        </p:txBody>
      </p:sp>
      <p:sp>
        <p:nvSpPr>
          <p:cNvPr id="38" name="AutoShape 38"/>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US"/>
          </a:p>
        </p:txBody>
      </p:sp>
      <p:sp>
        <p:nvSpPr>
          <p:cNvPr id="39" name="Freeform 39"/>
          <p:cNvSpPr/>
          <p:nvPr/>
        </p:nvSpPr>
        <p:spPr>
          <a:xfrm>
            <a:off x="1844613" y="3474158"/>
            <a:ext cx="8282947" cy="5484464"/>
          </a:xfrm>
          <a:custGeom>
            <a:avLst/>
            <a:gdLst/>
            <a:ahLst/>
            <a:cxnLst/>
            <a:rect l="l" t="t" r="r" b="b"/>
            <a:pathLst>
              <a:path w="8282947" h="5484464">
                <a:moveTo>
                  <a:pt x="0" y="0"/>
                </a:moveTo>
                <a:lnTo>
                  <a:pt x="8282947" y="0"/>
                </a:lnTo>
                <a:lnTo>
                  <a:pt x="8282947" y="5484465"/>
                </a:lnTo>
                <a:lnTo>
                  <a:pt x="0" y="5484465"/>
                </a:lnTo>
                <a:lnTo>
                  <a:pt x="0" y="0"/>
                </a:lnTo>
                <a:close/>
              </a:path>
            </a:pathLst>
          </a:custGeom>
          <a:blipFill>
            <a:blip r:embed="rId10"/>
            <a:stretch>
              <a:fillRect/>
            </a:stretch>
          </a:blipFill>
        </p:spPr>
        <p:txBody>
          <a:bodyPr/>
          <a:lstStyle/>
          <a:p>
            <a:endParaRPr lang="en-US"/>
          </a:p>
        </p:txBody>
      </p:sp>
      <p:sp>
        <p:nvSpPr>
          <p:cNvPr id="40" name="Freeform 40"/>
          <p:cNvSpPr/>
          <p:nvPr/>
        </p:nvSpPr>
        <p:spPr>
          <a:xfrm>
            <a:off x="10580524" y="3403885"/>
            <a:ext cx="7252417" cy="5303020"/>
          </a:xfrm>
          <a:custGeom>
            <a:avLst/>
            <a:gdLst/>
            <a:ahLst/>
            <a:cxnLst/>
            <a:rect l="l" t="t" r="r" b="b"/>
            <a:pathLst>
              <a:path w="7252417" h="5303020">
                <a:moveTo>
                  <a:pt x="0" y="0"/>
                </a:moveTo>
                <a:lnTo>
                  <a:pt x="7252417" y="0"/>
                </a:lnTo>
                <a:lnTo>
                  <a:pt x="7252417" y="5303020"/>
                </a:lnTo>
                <a:lnTo>
                  <a:pt x="0" y="5303020"/>
                </a:lnTo>
                <a:lnTo>
                  <a:pt x="0" y="0"/>
                </a:lnTo>
                <a:close/>
              </a:path>
            </a:pathLst>
          </a:custGeom>
          <a:blipFill>
            <a:blip r:embed="rId11"/>
            <a:stretch>
              <a:fillRect/>
            </a:stretch>
          </a:blipFill>
        </p:spPr>
        <p:txBody>
          <a:bodyPr/>
          <a:lstStyle/>
          <a:p>
            <a:endParaRPr lang="en-US"/>
          </a:p>
        </p:txBody>
      </p:sp>
      <p:sp>
        <p:nvSpPr>
          <p:cNvPr id="41" name="TextBox 41"/>
          <p:cNvSpPr txBox="1"/>
          <p:nvPr/>
        </p:nvSpPr>
        <p:spPr>
          <a:xfrm>
            <a:off x="2293876" y="1631043"/>
            <a:ext cx="7833683" cy="1566544"/>
          </a:xfrm>
          <a:prstGeom prst="rect">
            <a:avLst/>
          </a:prstGeom>
        </p:spPr>
        <p:txBody>
          <a:bodyPr wrap="square" lIns="0" tIns="0" rIns="0" bIns="0" rtlCol="0" anchor="t">
            <a:spAutoFit/>
          </a:bodyPr>
          <a:lstStyle/>
          <a:p>
            <a:pPr algn="ctr">
              <a:lnSpc>
                <a:spcPts val="12880"/>
              </a:lnSpc>
            </a:pPr>
            <a:r>
              <a:rPr lang="en-US" sz="9200" dirty="0">
                <a:solidFill>
                  <a:srgbClr val="227C9D"/>
                </a:solidFill>
                <a:latin typeface="Canva Sans Bold"/>
              </a:rPr>
              <a:t>Sub model 3</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2150535" y="599168"/>
            <a:ext cx="10620170" cy="2597149"/>
          </a:xfrm>
          <a:prstGeom prst="rect">
            <a:avLst/>
          </a:prstGeom>
        </p:spPr>
        <p:txBody>
          <a:bodyPr lIns="0" tIns="0" rIns="0" bIns="0" rtlCol="0" anchor="t">
            <a:spAutoFit/>
          </a:bodyPr>
          <a:lstStyle/>
          <a:p>
            <a:pPr algn="ctr">
              <a:lnSpc>
                <a:spcPts val="9999"/>
              </a:lnSpc>
            </a:pPr>
            <a:r>
              <a:rPr lang="en-US" sz="9999">
                <a:solidFill>
                  <a:srgbClr val="227C9D"/>
                </a:solidFill>
                <a:latin typeface="Kollektif Bold"/>
              </a:rPr>
              <a:t>MODEL BUILDING</a:t>
            </a:r>
          </a:p>
          <a:p>
            <a:pPr algn="ctr">
              <a:lnSpc>
                <a:spcPts val="9999"/>
              </a:lnSpc>
            </a:pPr>
            <a:endParaRPr lang="en-US" sz="9999">
              <a:solidFill>
                <a:srgbClr val="227C9D"/>
              </a:solidFill>
              <a:latin typeface="Kollektif Bold"/>
            </a:endParaRP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rot="5400000" flipH="1" flipV="1">
            <a:off x="13952764" y="2076491"/>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p:cNvSpPr/>
          <p:nvPr/>
        </p:nvSpPr>
        <p:spPr>
          <a:xfrm rot="5400000" flipH="1" flipV="1">
            <a:off x="16120382" y="90576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1" name="Freeform 11"/>
          <p:cNvSpPr/>
          <p:nvPr/>
        </p:nvSpPr>
        <p:spPr>
          <a:xfrm rot="-10800000" flipH="1" flipV="1">
            <a:off x="13952764" y="992682"/>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20" name="Group 20"/>
          <p:cNvGrpSpPr/>
          <p:nvPr/>
        </p:nvGrpSpPr>
        <p:grpSpPr>
          <a:xfrm rot="2700000">
            <a:off x="14381224" y="8477420"/>
            <a:ext cx="7415398" cy="3565095"/>
            <a:chOff x="0" y="0"/>
            <a:chExt cx="660400" cy="317500"/>
          </a:xfrm>
        </p:grpSpPr>
        <p:sp>
          <p:nvSpPr>
            <p:cNvPr id="21" name="Freeform 2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22" name="TextBox 22"/>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3" name="AutoShape 23"/>
          <p:cNvSpPr/>
          <p:nvPr/>
        </p:nvSpPr>
        <p:spPr>
          <a:xfrm>
            <a:off x="13918610" y="8394229"/>
            <a:ext cx="5185216" cy="5132702"/>
          </a:xfrm>
          <a:prstGeom prst="line">
            <a:avLst/>
          </a:prstGeom>
          <a:ln w="28575" cap="flat">
            <a:solidFill>
              <a:srgbClr val="8CA9AD"/>
            </a:solidFill>
            <a:prstDash val="solid"/>
            <a:headEnd type="none" w="sm" len="sm"/>
            <a:tailEnd type="none" w="sm" len="sm"/>
          </a:ln>
        </p:spPr>
        <p:txBody>
          <a:bodyPr/>
          <a:lstStyle/>
          <a:p>
            <a:endParaRPr lang="en-US"/>
          </a:p>
        </p:txBody>
      </p:sp>
      <p:sp>
        <p:nvSpPr>
          <p:cNvPr id="24" name="AutoShape 24"/>
          <p:cNvSpPr/>
          <p:nvPr/>
        </p:nvSpPr>
        <p:spPr>
          <a:xfrm>
            <a:off x="13704664" y="8706905"/>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25" name="AutoShape 25"/>
          <p:cNvSpPr/>
          <p:nvPr/>
        </p:nvSpPr>
        <p:spPr>
          <a:xfrm>
            <a:off x="13525062" y="9065375"/>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26" name="AutoShape 26"/>
          <p:cNvSpPr/>
          <p:nvPr/>
        </p:nvSpPr>
        <p:spPr>
          <a:xfrm>
            <a:off x="13398407" y="9451643"/>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27" name="AutoShape 27"/>
          <p:cNvSpPr/>
          <p:nvPr/>
        </p:nvSpPr>
        <p:spPr>
          <a:xfrm>
            <a:off x="13254553" y="9891320"/>
            <a:ext cx="4347674" cy="4347674"/>
          </a:xfrm>
          <a:prstGeom prst="line">
            <a:avLst/>
          </a:prstGeom>
          <a:ln w="28575" cap="flat">
            <a:solidFill>
              <a:srgbClr val="8CA9AD"/>
            </a:solidFill>
            <a:prstDash val="solid"/>
            <a:headEnd type="none" w="sm" len="sm"/>
            <a:tailEnd type="none" w="sm" len="sm"/>
          </a:ln>
        </p:spPr>
        <p:txBody>
          <a:bodyPr/>
          <a:lstStyle/>
          <a:p>
            <a:endParaRPr lang="en-US"/>
          </a:p>
        </p:txBody>
      </p:sp>
      <p:grpSp>
        <p:nvGrpSpPr>
          <p:cNvPr id="28" name="Group 28"/>
          <p:cNvGrpSpPr/>
          <p:nvPr/>
        </p:nvGrpSpPr>
        <p:grpSpPr>
          <a:xfrm rot="2700000">
            <a:off x="-1376391" y="-3093321"/>
            <a:ext cx="7415398" cy="3565095"/>
            <a:chOff x="0" y="0"/>
            <a:chExt cx="660400" cy="317500"/>
          </a:xfrm>
        </p:grpSpPr>
        <p:sp>
          <p:nvSpPr>
            <p:cNvPr id="29" name="Freeform 2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30" name="TextBox 3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1" name="AutoShape 31"/>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US"/>
          </a:p>
        </p:txBody>
      </p:sp>
      <p:sp>
        <p:nvSpPr>
          <p:cNvPr id="32" name="AutoShape 32"/>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33" name="AutoShape 33"/>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34" name="AutoShape 34"/>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35" name="AutoShape 35"/>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US"/>
          </a:p>
        </p:txBody>
      </p:sp>
      <p:sp>
        <p:nvSpPr>
          <p:cNvPr id="36" name="AutoShape 36"/>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US"/>
          </a:p>
        </p:txBody>
      </p:sp>
      <p:sp>
        <p:nvSpPr>
          <p:cNvPr id="37" name="AutoShape 37"/>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US"/>
          </a:p>
        </p:txBody>
      </p:sp>
      <p:sp>
        <p:nvSpPr>
          <p:cNvPr id="38" name="AutoShape 38"/>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US"/>
          </a:p>
        </p:txBody>
      </p:sp>
      <p:sp>
        <p:nvSpPr>
          <p:cNvPr id="39" name="Freeform 39"/>
          <p:cNvSpPr/>
          <p:nvPr/>
        </p:nvSpPr>
        <p:spPr>
          <a:xfrm>
            <a:off x="551429" y="3652637"/>
            <a:ext cx="10604954" cy="4203714"/>
          </a:xfrm>
          <a:custGeom>
            <a:avLst/>
            <a:gdLst/>
            <a:ahLst/>
            <a:cxnLst/>
            <a:rect l="l" t="t" r="r" b="b"/>
            <a:pathLst>
              <a:path w="10604954" h="4203714">
                <a:moveTo>
                  <a:pt x="0" y="0"/>
                </a:moveTo>
                <a:lnTo>
                  <a:pt x="10604955" y="0"/>
                </a:lnTo>
                <a:lnTo>
                  <a:pt x="10604955" y="4203715"/>
                </a:lnTo>
                <a:lnTo>
                  <a:pt x="0" y="4203715"/>
                </a:lnTo>
                <a:lnTo>
                  <a:pt x="0" y="0"/>
                </a:lnTo>
                <a:close/>
              </a:path>
            </a:pathLst>
          </a:custGeom>
          <a:blipFill>
            <a:blip r:embed="rId10"/>
            <a:stretch>
              <a:fillRect r="-5050"/>
            </a:stretch>
          </a:blipFill>
        </p:spPr>
        <p:txBody>
          <a:bodyPr/>
          <a:lstStyle/>
          <a:p>
            <a:endParaRPr lang="en-US"/>
          </a:p>
        </p:txBody>
      </p:sp>
      <p:sp>
        <p:nvSpPr>
          <p:cNvPr id="40" name="Freeform 40"/>
          <p:cNvSpPr/>
          <p:nvPr/>
        </p:nvSpPr>
        <p:spPr>
          <a:xfrm>
            <a:off x="11402129" y="3197588"/>
            <a:ext cx="6185080" cy="4467778"/>
          </a:xfrm>
          <a:custGeom>
            <a:avLst/>
            <a:gdLst/>
            <a:ahLst/>
            <a:cxnLst/>
            <a:rect l="l" t="t" r="r" b="b"/>
            <a:pathLst>
              <a:path w="6185080" h="4467778">
                <a:moveTo>
                  <a:pt x="0" y="0"/>
                </a:moveTo>
                <a:lnTo>
                  <a:pt x="6185080" y="0"/>
                </a:lnTo>
                <a:lnTo>
                  <a:pt x="6185080" y="4467777"/>
                </a:lnTo>
                <a:lnTo>
                  <a:pt x="0" y="4467777"/>
                </a:lnTo>
                <a:lnTo>
                  <a:pt x="0" y="0"/>
                </a:lnTo>
                <a:close/>
              </a:path>
            </a:pathLst>
          </a:custGeom>
          <a:blipFill>
            <a:blip r:embed="rId11"/>
            <a:stretch>
              <a:fillRect/>
            </a:stretch>
          </a:blipFill>
        </p:spPr>
        <p:txBody>
          <a:bodyPr/>
          <a:lstStyle/>
          <a:p>
            <a:endParaRPr lang="en-US"/>
          </a:p>
        </p:txBody>
      </p:sp>
      <p:sp>
        <p:nvSpPr>
          <p:cNvPr id="41" name="TextBox 41"/>
          <p:cNvSpPr txBox="1"/>
          <p:nvPr/>
        </p:nvSpPr>
        <p:spPr>
          <a:xfrm>
            <a:off x="2275646" y="1631043"/>
            <a:ext cx="7572297" cy="1566544"/>
          </a:xfrm>
          <a:prstGeom prst="rect">
            <a:avLst/>
          </a:prstGeom>
        </p:spPr>
        <p:txBody>
          <a:bodyPr wrap="square" lIns="0" tIns="0" rIns="0" bIns="0" rtlCol="0" anchor="t">
            <a:spAutoFit/>
          </a:bodyPr>
          <a:lstStyle/>
          <a:p>
            <a:pPr algn="ctr">
              <a:lnSpc>
                <a:spcPts val="12880"/>
              </a:lnSpc>
            </a:pPr>
            <a:r>
              <a:rPr lang="en-US" sz="9200" dirty="0">
                <a:solidFill>
                  <a:srgbClr val="227C9D"/>
                </a:solidFill>
                <a:latin typeface="Canva Sans Bold"/>
              </a:rPr>
              <a:t>Sub model 4</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2150535" y="599168"/>
            <a:ext cx="10620170" cy="2597149"/>
          </a:xfrm>
          <a:prstGeom prst="rect">
            <a:avLst/>
          </a:prstGeom>
        </p:spPr>
        <p:txBody>
          <a:bodyPr lIns="0" tIns="0" rIns="0" bIns="0" rtlCol="0" anchor="t">
            <a:spAutoFit/>
          </a:bodyPr>
          <a:lstStyle/>
          <a:p>
            <a:pPr algn="ctr">
              <a:lnSpc>
                <a:spcPts val="9999"/>
              </a:lnSpc>
            </a:pPr>
            <a:r>
              <a:rPr lang="en-US" sz="9999">
                <a:solidFill>
                  <a:srgbClr val="227C9D"/>
                </a:solidFill>
                <a:latin typeface="Kollektif Bold"/>
              </a:rPr>
              <a:t>MODEL BUILDING</a:t>
            </a:r>
          </a:p>
          <a:p>
            <a:pPr algn="ctr">
              <a:lnSpc>
                <a:spcPts val="9999"/>
              </a:lnSpc>
            </a:pPr>
            <a:endParaRPr lang="en-US" sz="9999">
              <a:solidFill>
                <a:srgbClr val="227C9D"/>
              </a:solidFill>
              <a:latin typeface="Kollektif Bold"/>
            </a:endParaRP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rot="5400000" flipH="1" flipV="1">
            <a:off x="13952764" y="2076491"/>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p:cNvSpPr/>
          <p:nvPr/>
        </p:nvSpPr>
        <p:spPr>
          <a:xfrm rot="5400000" flipH="1" flipV="1">
            <a:off x="16120382" y="90576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1" name="Freeform 11"/>
          <p:cNvSpPr/>
          <p:nvPr/>
        </p:nvSpPr>
        <p:spPr>
          <a:xfrm rot="-10800000" flipH="1" flipV="1">
            <a:off x="13952764" y="992682"/>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20" name="Group 20"/>
          <p:cNvGrpSpPr/>
          <p:nvPr/>
        </p:nvGrpSpPr>
        <p:grpSpPr>
          <a:xfrm rot="2700000">
            <a:off x="14381224" y="8477420"/>
            <a:ext cx="7415398" cy="3565095"/>
            <a:chOff x="0" y="0"/>
            <a:chExt cx="660400" cy="317500"/>
          </a:xfrm>
        </p:grpSpPr>
        <p:sp>
          <p:nvSpPr>
            <p:cNvPr id="21" name="Freeform 2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22" name="TextBox 22"/>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3" name="AutoShape 23"/>
          <p:cNvSpPr/>
          <p:nvPr/>
        </p:nvSpPr>
        <p:spPr>
          <a:xfrm>
            <a:off x="13918610" y="8394229"/>
            <a:ext cx="5185216" cy="5132702"/>
          </a:xfrm>
          <a:prstGeom prst="line">
            <a:avLst/>
          </a:prstGeom>
          <a:ln w="28575" cap="flat">
            <a:solidFill>
              <a:srgbClr val="8CA9AD"/>
            </a:solidFill>
            <a:prstDash val="solid"/>
            <a:headEnd type="none" w="sm" len="sm"/>
            <a:tailEnd type="none" w="sm" len="sm"/>
          </a:ln>
        </p:spPr>
        <p:txBody>
          <a:bodyPr/>
          <a:lstStyle/>
          <a:p>
            <a:endParaRPr lang="en-US"/>
          </a:p>
        </p:txBody>
      </p:sp>
      <p:sp>
        <p:nvSpPr>
          <p:cNvPr id="24" name="AutoShape 24"/>
          <p:cNvSpPr/>
          <p:nvPr/>
        </p:nvSpPr>
        <p:spPr>
          <a:xfrm>
            <a:off x="13704664" y="8706905"/>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25" name="AutoShape 25"/>
          <p:cNvSpPr/>
          <p:nvPr/>
        </p:nvSpPr>
        <p:spPr>
          <a:xfrm>
            <a:off x="13525062" y="9065375"/>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26" name="AutoShape 26"/>
          <p:cNvSpPr/>
          <p:nvPr/>
        </p:nvSpPr>
        <p:spPr>
          <a:xfrm>
            <a:off x="13398407" y="9451643"/>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27" name="AutoShape 27"/>
          <p:cNvSpPr/>
          <p:nvPr/>
        </p:nvSpPr>
        <p:spPr>
          <a:xfrm>
            <a:off x="13254553" y="9891320"/>
            <a:ext cx="4347674" cy="4347674"/>
          </a:xfrm>
          <a:prstGeom prst="line">
            <a:avLst/>
          </a:prstGeom>
          <a:ln w="28575" cap="flat">
            <a:solidFill>
              <a:srgbClr val="8CA9AD"/>
            </a:solidFill>
            <a:prstDash val="solid"/>
            <a:headEnd type="none" w="sm" len="sm"/>
            <a:tailEnd type="none" w="sm" len="sm"/>
          </a:ln>
        </p:spPr>
        <p:txBody>
          <a:bodyPr/>
          <a:lstStyle/>
          <a:p>
            <a:endParaRPr lang="en-US"/>
          </a:p>
        </p:txBody>
      </p:sp>
      <p:grpSp>
        <p:nvGrpSpPr>
          <p:cNvPr id="28" name="Group 28"/>
          <p:cNvGrpSpPr/>
          <p:nvPr/>
        </p:nvGrpSpPr>
        <p:grpSpPr>
          <a:xfrm rot="2700000">
            <a:off x="-1376391" y="-3093321"/>
            <a:ext cx="7415398" cy="3565095"/>
            <a:chOff x="0" y="0"/>
            <a:chExt cx="660400" cy="317500"/>
          </a:xfrm>
        </p:grpSpPr>
        <p:sp>
          <p:nvSpPr>
            <p:cNvPr id="29" name="Freeform 2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30" name="TextBox 3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1" name="AutoShape 31"/>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US"/>
          </a:p>
        </p:txBody>
      </p:sp>
      <p:sp>
        <p:nvSpPr>
          <p:cNvPr id="32" name="AutoShape 32"/>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33" name="AutoShape 33"/>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34" name="AutoShape 34"/>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35" name="AutoShape 35"/>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US"/>
          </a:p>
        </p:txBody>
      </p:sp>
      <p:sp>
        <p:nvSpPr>
          <p:cNvPr id="36" name="AutoShape 36"/>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US"/>
          </a:p>
        </p:txBody>
      </p:sp>
      <p:sp>
        <p:nvSpPr>
          <p:cNvPr id="37" name="AutoShape 37"/>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US"/>
          </a:p>
        </p:txBody>
      </p:sp>
      <p:sp>
        <p:nvSpPr>
          <p:cNvPr id="38" name="AutoShape 38"/>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US"/>
          </a:p>
        </p:txBody>
      </p:sp>
      <p:sp>
        <p:nvSpPr>
          <p:cNvPr id="39" name="Freeform 39"/>
          <p:cNvSpPr/>
          <p:nvPr/>
        </p:nvSpPr>
        <p:spPr>
          <a:xfrm>
            <a:off x="541904" y="3669264"/>
            <a:ext cx="11432228" cy="3368340"/>
          </a:xfrm>
          <a:custGeom>
            <a:avLst/>
            <a:gdLst/>
            <a:ahLst/>
            <a:cxnLst/>
            <a:rect l="l" t="t" r="r" b="b"/>
            <a:pathLst>
              <a:path w="11432228" h="3368340">
                <a:moveTo>
                  <a:pt x="0" y="0"/>
                </a:moveTo>
                <a:lnTo>
                  <a:pt x="11432229" y="0"/>
                </a:lnTo>
                <a:lnTo>
                  <a:pt x="11432229" y="3368340"/>
                </a:lnTo>
                <a:lnTo>
                  <a:pt x="0" y="3368340"/>
                </a:lnTo>
                <a:lnTo>
                  <a:pt x="0" y="0"/>
                </a:lnTo>
                <a:close/>
              </a:path>
            </a:pathLst>
          </a:custGeom>
          <a:blipFill>
            <a:blip r:embed="rId10"/>
            <a:stretch>
              <a:fillRect r="-5577"/>
            </a:stretch>
          </a:blipFill>
        </p:spPr>
        <p:txBody>
          <a:bodyPr/>
          <a:lstStyle/>
          <a:p>
            <a:endParaRPr lang="en-US"/>
          </a:p>
        </p:txBody>
      </p:sp>
      <p:sp>
        <p:nvSpPr>
          <p:cNvPr id="40" name="Freeform 40"/>
          <p:cNvSpPr/>
          <p:nvPr/>
        </p:nvSpPr>
        <p:spPr>
          <a:xfrm>
            <a:off x="12523686" y="3334418"/>
            <a:ext cx="5025775" cy="4140476"/>
          </a:xfrm>
          <a:custGeom>
            <a:avLst/>
            <a:gdLst/>
            <a:ahLst/>
            <a:cxnLst/>
            <a:rect l="l" t="t" r="r" b="b"/>
            <a:pathLst>
              <a:path w="5025775" h="4140476">
                <a:moveTo>
                  <a:pt x="0" y="0"/>
                </a:moveTo>
                <a:lnTo>
                  <a:pt x="5025775" y="0"/>
                </a:lnTo>
                <a:lnTo>
                  <a:pt x="5025775" y="4140476"/>
                </a:lnTo>
                <a:lnTo>
                  <a:pt x="0" y="4140476"/>
                </a:lnTo>
                <a:lnTo>
                  <a:pt x="0" y="0"/>
                </a:lnTo>
                <a:close/>
              </a:path>
            </a:pathLst>
          </a:custGeom>
          <a:blipFill>
            <a:blip r:embed="rId11"/>
            <a:stretch>
              <a:fillRect/>
            </a:stretch>
          </a:blipFill>
        </p:spPr>
        <p:txBody>
          <a:bodyPr/>
          <a:lstStyle/>
          <a:p>
            <a:endParaRPr lang="en-US"/>
          </a:p>
        </p:txBody>
      </p:sp>
      <p:sp>
        <p:nvSpPr>
          <p:cNvPr id="41" name="TextBox 41"/>
          <p:cNvSpPr txBox="1"/>
          <p:nvPr/>
        </p:nvSpPr>
        <p:spPr>
          <a:xfrm>
            <a:off x="2287627" y="1631043"/>
            <a:ext cx="7542173" cy="1566544"/>
          </a:xfrm>
          <a:prstGeom prst="rect">
            <a:avLst/>
          </a:prstGeom>
        </p:spPr>
        <p:txBody>
          <a:bodyPr wrap="square" lIns="0" tIns="0" rIns="0" bIns="0" rtlCol="0" anchor="t">
            <a:spAutoFit/>
          </a:bodyPr>
          <a:lstStyle/>
          <a:p>
            <a:pPr algn="ctr">
              <a:lnSpc>
                <a:spcPts val="12880"/>
              </a:lnSpc>
            </a:pPr>
            <a:r>
              <a:rPr lang="en-US" sz="9200" dirty="0">
                <a:solidFill>
                  <a:srgbClr val="227C9D"/>
                </a:solidFill>
                <a:latin typeface="Canva Sans Bold"/>
              </a:rPr>
              <a:t>Sub model 5</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17204191" y="12355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5400000" flipH="1" flipV="1">
            <a:off x="17204191" y="120736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5400000">
            <a:off x="15036573" y="12355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rot="-10800000">
            <a:off x="16120382" y="120736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rot="-10800000" flipH="1" flipV="1">
            <a:off x="15036573" y="120736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rot="-10800000" flipH="1" flipV="1">
            <a:off x="12770705" y="123551"/>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a:off x="12509938" y="4143001"/>
            <a:ext cx="5778062" cy="5778062"/>
          </a:xfrm>
          <a:custGeom>
            <a:avLst/>
            <a:gdLst/>
            <a:ahLst/>
            <a:cxnLst/>
            <a:rect l="l" t="t" r="r" b="b"/>
            <a:pathLst>
              <a:path w="5778062" h="5778062">
                <a:moveTo>
                  <a:pt x="0" y="0"/>
                </a:moveTo>
                <a:lnTo>
                  <a:pt x="5778062" y="0"/>
                </a:lnTo>
                <a:lnTo>
                  <a:pt x="5778062" y="5778062"/>
                </a:lnTo>
                <a:lnTo>
                  <a:pt x="0" y="5778062"/>
                </a:lnTo>
                <a:lnTo>
                  <a:pt x="0" y="0"/>
                </a:lnTo>
                <a:close/>
              </a:path>
            </a:pathLst>
          </a:custGeom>
          <a:blipFill>
            <a:blip r:embed="rId8"/>
            <a:stretch>
              <a:fillRect/>
            </a:stretch>
          </a:blipFill>
        </p:spPr>
        <p:txBody>
          <a:bodyPr/>
          <a:lstStyle/>
          <a:p>
            <a:endParaRPr lang="en-US"/>
          </a:p>
        </p:txBody>
      </p:sp>
      <p:sp>
        <p:nvSpPr>
          <p:cNvPr id="9" name="TextBox 9"/>
          <p:cNvSpPr txBox="1"/>
          <p:nvPr/>
        </p:nvSpPr>
        <p:spPr>
          <a:xfrm>
            <a:off x="0" y="190226"/>
            <a:ext cx="12198358" cy="968846"/>
          </a:xfrm>
          <a:prstGeom prst="rect">
            <a:avLst/>
          </a:prstGeom>
        </p:spPr>
        <p:txBody>
          <a:bodyPr lIns="0" tIns="0" rIns="0" bIns="0" rtlCol="0" anchor="t">
            <a:spAutoFit/>
          </a:bodyPr>
          <a:lstStyle/>
          <a:p>
            <a:pPr algn="ctr">
              <a:lnSpc>
                <a:spcPts val="7554"/>
              </a:lnSpc>
              <a:spcBef>
                <a:spcPct val="0"/>
              </a:spcBef>
            </a:pPr>
            <a:r>
              <a:rPr lang="en-US" sz="6805">
                <a:solidFill>
                  <a:srgbClr val="227C9D"/>
                </a:solidFill>
                <a:latin typeface="DM Sans Bold"/>
              </a:rPr>
              <a:t>Verification and Validation</a:t>
            </a:r>
          </a:p>
        </p:txBody>
      </p:sp>
      <p:sp>
        <p:nvSpPr>
          <p:cNvPr id="10" name="TextBox 10"/>
          <p:cNvSpPr txBox="1"/>
          <p:nvPr/>
        </p:nvSpPr>
        <p:spPr>
          <a:xfrm>
            <a:off x="118293" y="3970377"/>
            <a:ext cx="11961773" cy="1468368"/>
          </a:xfrm>
          <a:prstGeom prst="rect">
            <a:avLst/>
          </a:prstGeom>
        </p:spPr>
        <p:txBody>
          <a:bodyPr lIns="0" tIns="0" rIns="0" bIns="0" rtlCol="0" anchor="t">
            <a:spAutoFit/>
          </a:bodyPr>
          <a:lstStyle/>
          <a:p>
            <a:pPr algn="just">
              <a:lnSpc>
                <a:spcPts val="3847"/>
              </a:lnSpc>
              <a:spcBef>
                <a:spcPct val="0"/>
              </a:spcBef>
            </a:pPr>
            <a:r>
              <a:rPr lang="en-US" sz="3466">
                <a:solidFill>
                  <a:srgbClr val="227C9D"/>
                </a:solidFill>
                <a:latin typeface="DM Sans"/>
              </a:rPr>
              <a:t>The model's </a:t>
            </a:r>
            <a:r>
              <a:rPr lang="en-US" sz="3466">
                <a:solidFill>
                  <a:srgbClr val="227C9D"/>
                </a:solidFill>
                <a:latin typeface="DM Sans Bold"/>
              </a:rPr>
              <a:t>verification</a:t>
            </a:r>
            <a:r>
              <a:rPr lang="en-US" sz="3466">
                <a:solidFill>
                  <a:srgbClr val="227C9D"/>
                </a:solidFill>
                <a:latin typeface="DM Sans"/>
              </a:rPr>
              <a:t> process involved a thorough simulation of the real system, presenting the model to engineers for scrutiny and garnering their approval.</a:t>
            </a:r>
          </a:p>
        </p:txBody>
      </p:sp>
      <p:sp>
        <p:nvSpPr>
          <p:cNvPr id="11" name="TextBox 11"/>
          <p:cNvSpPr txBox="1"/>
          <p:nvPr/>
        </p:nvSpPr>
        <p:spPr>
          <a:xfrm>
            <a:off x="482065" y="7393942"/>
            <a:ext cx="10792774" cy="1837886"/>
          </a:xfrm>
          <a:prstGeom prst="rect">
            <a:avLst/>
          </a:prstGeom>
        </p:spPr>
        <p:txBody>
          <a:bodyPr lIns="0" tIns="0" rIns="0" bIns="0" rtlCol="0" anchor="t">
            <a:spAutoFit/>
          </a:bodyPr>
          <a:lstStyle/>
          <a:p>
            <a:pPr algn="just">
              <a:lnSpc>
                <a:spcPts val="3657"/>
              </a:lnSpc>
              <a:spcBef>
                <a:spcPct val="0"/>
              </a:spcBef>
            </a:pPr>
            <a:r>
              <a:rPr lang="en-US" sz="3294">
                <a:solidFill>
                  <a:srgbClr val="227C9D"/>
                </a:solidFill>
                <a:latin typeface="DM Sans Bold"/>
              </a:rPr>
              <a:t>the validity</a:t>
            </a:r>
            <a:r>
              <a:rPr lang="en-US" sz="3294">
                <a:solidFill>
                  <a:srgbClr val="227C9D"/>
                </a:solidFill>
                <a:latin typeface="DM Sans"/>
              </a:rPr>
              <a:t> of the model it Is impossible to reach a reasonable result due to the limitations of Arena student version, it cannot reach further than 150 entities in the system,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2693793" y="7510422"/>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grpSp>
        <p:nvGrpSpPr>
          <p:cNvPr id="5" name="Group 5"/>
          <p:cNvGrpSpPr/>
          <p:nvPr/>
        </p:nvGrpSpPr>
        <p:grpSpPr>
          <a:xfrm rot="-2700000">
            <a:off x="14034654" y="-4091495"/>
            <a:ext cx="7415398" cy="3565095"/>
            <a:chOff x="0" y="0"/>
            <a:chExt cx="660400" cy="317500"/>
          </a:xfrm>
        </p:grpSpPr>
        <p:sp>
          <p:nvSpPr>
            <p:cNvPr id="6" name="Freeform 6"/>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7" name="TextBox 7"/>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8" name="AutoShape 8"/>
          <p:cNvSpPr/>
          <p:nvPr/>
        </p:nvSpPr>
        <p:spPr>
          <a:xfrm flipV="1">
            <a:off x="16779354" y="-3323851"/>
            <a:ext cx="5132702" cy="5185216"/>
          </a:xfrm>
          <a:prstGeom prst="line">
            <a:avLst/>
          </a:prstGeom>
          <a:ln w="28575" cap="flat">
            <a:solidFill>
              <a:srgbClr val="8CA9AD"/>
            </a:solidFill>
            <a:prstDash val="solid"/>
            <a:headEnd type="none" w="sm" len="sm"/>
            <a:tailEnd type="none" w="sm" len="sm"/>
          </a:ln>
        </p:spPr>
        <p:txBody>
          <a:bodyPr/>
          <a:lstStyle/>
          <a:p>
            <a:endParaRPr lang="en-US"/>
          </a:p>
        </p:txBody>
      </p:sp>
      <p:sp>
        <p:nvSpPr>
          <p:cNvPr id="9" name="AutoShape 9"/>
          <p:cNvSpPr/>
          <p:nvPr/>
        </p:nvSpPr>
        <p:spPr>
          <a:xfrm flipV="1">
            <a:off x="17092031" y="-2963542"/>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10" name="AutoShape 10"/>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11" name="AutoShape 11"/>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12" name="AutoShape 12"/>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txBody>
          <a:bodyPr/>
          <a:lstStyle/>
          <a:p>
            <a:endParaRPr lang="en-US"/>
          </a:p>
        </p:txBody>
      </p:sp>
      <p:sp>
        <p:nvSpPr>
          <p:cNvPr id="13" name="Freeform 13"/>
          <p:cNvSpPr/>
          <p:nvPr/>
        </p:nvSpPr>
        <p:spPr>
          <a:xfrm rot="-10800000">
            <a:off x="13882441" y="809080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4" name="Freeform 14"/>
          <p:cNvSpPr/>
          <p:nvPr/>
        </p:nvSpPr>
        <p:spPr>
          <a:xfrm rot="-5400000">
            <a:off x="14966250" y="809080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5" name="Freeform 15"/>
          <p:cNvSpPr/>
          <p:nvPr/>
        </p:nvSpPr>
        <p:spPr>
          <a:xfrm rot="-10800000">
            <a:off x="14966250" y="91599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6" name="Freeform 16"/>
          <p:cNvSpPr/>
          <p:nvPr/>
        </p:nvSpPr>
        <p:spPr>
          <a:xfrm rot="-10800000">
            <a:off x="17204191"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7" name="Freeform 17"/>
          <p:cNvSpPr/>
          <p:nvPr/>
        </p:nvSpPr>
        <p:spPr>
          <a:xfrm>
            <a:off x="16120382"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8" name="Freeform 18"/>
          <p:cNvSpPr/>
          <p:nvPr/>
        </p:nvSpPr>
        <p:spPr>
          <a:xfrm>
            <a:off x="17204191"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9" name="Freeform 19"/>
          <p:cNvSpPr/>
          <p:nvPr/>
        </p:nvSpPr>
        <p:spPr>
          <a:xfrm rot="5400000">
            <a:off x="13882441" y="917461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0" name="Freeform 20"/>
          <p:cNvSpPr/>
          <p:nvPr/>
        </p:nvSpPr>
        <p:spPr>
          <a:xfrm>
            <a:off x="0" y="1570765"/>
            <a:ext cx="13332253" cy="8673024"/>
          </a:xfrm>
          <a:custGeom>
            <a:avLst/>
            <a:gdLst/>
            <a:ahLst/>
            <a:cxnLst/>
            <a:rect l="l" t="t" r="r" b="b"/>
            <a:pathLst>
              <a:path w="13332253" h="8673024">
                <a:moveTo>
                  <a:pt x="0" y="0"/>
                </a:moveTo>
                <a:lnTo>
                  <a:pt x="13332253" y="0"/>
                </a:lnTo>
                <a:lnTo>
                  <a:pt x="13332253" y="8673024"/>
                </a:lnTo>
                <a:lnTo>
                  <a:pt x="0" y="8673024"/>
                </a:lnTo>
                <a:lnTo>
                  <a:pt x="0" y="0"/>
                </a:lnTo>
                <a:close/>
              </a:path>
            </a:pathLst>
          </a:custGeom>
          <a:blipFill>
            <a:blip r:embed="rId8"/>
            <a:stretch>
              <a:fillRect/>
            </a:stretch>
          </a:blipFill>
        </p:spPr>
        <p:txBody>
          <a:bodyPr/>
          <a:lstStyle/>
          <a:p>
            <a:endParaRPr lang="en-US"/>
          </a:p>
        </p:txBody>
      </p:sp>
      <p:sp>
        <p:nvSpPr>
          <p:cNvPr id="21" name="Freeform 21"/>
          <p:cNvSpPr/>
          <p:nvPr/>
        </p:nvSpPr>
        <p:spPr>
          <a:xfrm>
            <a:off x="14424346" y="3738547"/>
            <a:ext cx="4323685" cy="4323685"/>
          </a:xfrm>
          <a:custGeom>
            <a:avLst/>
            <a:gdLst/>
            <a:ahLst/>
            <a:cxnLst/>
            <a:rect l="l" t="t" r="r" b="b"/>
            <a:pathLst>
              <a:path w="4323685" h="4323685">
                <a:moveTo>
                  <a:pt x="0" y="0"/>
                </a:moveTo>
                <a:lnTo>
                  <a:pt x="4323685" y="0"/>
                </a:lnTo>
                <a:lnTo>
                  <a:pt x="4323685" y="4323685"/>
                </a:lnTo>
                <a:lnTo>
                  <a:pt x="0" y="4323685"/>
                </a:lnTo>
                <a:lnTo>
                  <a:pt x="0" y="0"/>
                </a:lnTo>
                <a:close/>
              </a:path>
            </a:pathLst>
          </a:custGeom>
          <a:blipFill>
            <a:blip r:embed="rId9"/>
            <a:stretch>
              <a:fillRect/>
            </a:stretch>
          </a:blipFill>
        </p:spPr>
        <p:txBody>
          <a:bodyPr/>
          <a:lstStyle/>
          <a:p>
            <a:endParaRPr lang="en-US"/>
          </a:p>
        </p:txBody>
      </p:sp>
      <p:sp>
        <p:nvSpPr>
          <p:cNvPr id="22" name="TextBox 22"/>
          <p:cNvSpPr txBox="1"/>
          <p:nvPr/>
        </p:nvSpPr>
        <p:spPr>
          <a:xfrm>
            <a:off x="0" y="294526"/>
            <a:ext cx="12726145" cy="1276239"/>
          </a:xfrm>
          <a:prstGeom prst="rect">
            <a:avLst/>
          </a:prstGeom>
        </p:spPr>
        <p:txBody>
          <a:bodyPr lIns="0" tIns="0" rIns="0" bIns="0" rtlCol="0" anchor="t">
            <a:spAutoFit/>
          </a:bodyPr>
          <a:lstStyle/>
          <a:p>
            <a:pPr algn="ctr">
              <a:lnSpc>
                <a:spcPts val="9890"/>
              </a:lnSpc>
              <a:spcBef>
                <a:spcPct val="0"/>
              </a:spcBef>
            </a:pPr>
            <a:r>
              <a:rPr lang="en-US" sz="8909">
                <a:solidFill>
                  <a:srgbClr val="227C9D"/>
                </a:solidFill>
                <a:latin typeface="DM Sans"/>
              </a:rPr>
              <a:t>Results and Analysis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606398" y="3219738"/>
            <a:ext cx="6681602" cy="6681602"/>
          </a:xfrm>
          <a:custGeom>
            <a:avLst/>
            <a:gdLst/>
            <a:ahLst/>
            <a:cxnLst/>
            <a:rect l="l" t="t" r="r" b="b"/>
            <a:pathLst>
              <a:path w="6681602" h="6681602">
                <a:moveTo>
                  <a:pt x="0" y="0"/>
                </a:moveTo>
                <a:lnTo>
                  <a:pt x="6681602" y="0"/>
                </a:lnTo>
                <a:lnTo>
                  <a:pt x="6681602" y="6681602"/>
                </a:lnTo>
                <a:lnTo>
                  <a:pt x="0" y="6681602"/>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0" y="562996"/>
            <a:ext cx="9544131" cy="1115498"/>
          </a:xfrm>
          <a:prstGeom prst="rect">
            <a:avLst/>
          </a:prstGeom>
        </p:spPr>
        <p:txBody>
          <a:bodyPr lIns="0" tIns="0" rIns="0" bIns="0" rtlCol="0" anchor="t">
            <a:spAutoFit/>
          </a:bodyPr>
          <a:lstStyle/>
          <a:p>
            <a:pPr algn="ctr">
              <a:lnSpc>
                <a:spcPts val="8687"/>
              </a:lnSpc>
              <a:spcBef>
                <a:spcPct val="0"/>
              </a:spcBef>
            </a:pPr>
            <a:r>
              <a:rPr lang="en-US" sz="7826">
                <a:solidFill>
                  <a:srgbClr val="227C9D"/>
                </a:solidFill>
                <a:latin typeface="DM Sans Bold"/>
              </a:rPr>
              <a:t> Recommendations</a:t>
            </a:r>
          </a:p>
        </p:txBody>
      </p:sp>
      <p:sp>
        <p:nvSpPr>
          <p:cNvPr id="4" name="TextBox 4"/>
          <p:cNvSpPr txBox="1"/>
          <p:nvPr/>
        </p:nvSpPr>
        <p:spPr>
          <a:xfrm>
            <a:off x="251498" y="2973639"/>
            <a:ext cx="7275273" cy="1301036"/>
          </a:xfrm>
          <a:prstGeom prst="rect">
            <a:avLst/>
          </a:prstGeom>
        </p:spPr>
        <p:txBody>
          <a:bodyPr lIns="0" tIns="0" rIns="0" bIns="0" rtlCol="0" anchor="t">
            <a:spAutoFit/>
          </a:bodyPr>
          <a:lstStyle/>
          <a:p>
            <a:pPr>
              <a:lnSpc>
                <a:spcPts val="5172"/>
              </a:lnSpc>
              <a:spcBef>
                <a:spcPct val="0"/>
              </a:spcBef>
            </a:pPr>
            <a:r>
              <a:rPr lang="en-US" sz="4659">
                <a:solidFill>
                  <a:srgbClr val="000000"/>
                </a:solidFill>
                <a:latin typeface="DM Sans Bold"/>
              </a:rPr>
              <a:t>Optimizing Inventory Dynamics: </a:t>
            </a:r>
          </a:p>
        </p:txBody>
      </p:sp>
      <p:sp>
        <p:nvSpPr>
          <p:cNvPr id="5" name="Freeform 5"/>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Freeform 6"/>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7" name="Freeform 7"/>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8" name="Freeform 8"/>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9" name="Freeform 9"/>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0" name="Freeform 10"/>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11" name="Freeform 11"/>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2" name="Freeform 12"/>
          <p:cNvSpPr/>
          <p:nvPr/>
        </p:nvSpPr>
        <p:spPr>
          <a:xfrm rot="5400000" flipH="1" flipV="1">
            <a:off x="11102505" y="8040511"/>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13" name="Freeform 13"/>
          <p:cNvSpPr/>
          <p:nvPr/>
        </p:nvSpPr>
        <p:spPr>
          <a:xfrm rot="-10800000" flipH="1" flipV="1">
            <a:off x="15036573"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4" name="Freeform 14"/>
          <p:cNvSpPr/>
          <p:nvPr/>
        </p:nvSpPr>
        <p:spPr>
          <a:xfrm rot="-10800000" flipH="1" flipV="1">
            <a:off x="11153867" y="8817531"/>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5" name="TextBox 15"/>
          <p:cNvSpPr txBox="1"/>
          <p:nvPr/>
        </p:nvSpPr>
        <p:spPr>
          <a:xfrm>
            <a:off x="251498" y="5328982"/>
            <a:ext cx="10823968" cy="2768951"/>
          </a:xfrm>
          <a:prstGeom prst="rect">
            <a:avLst/>
          </a:prstGeom>
        </p:spPr>
        <p:txBody>
          <a:bodyPr lIns="0" tIns="0" rIns="0" bIns="0" rtlCol="0" anchor="t">
            <a:spAutoFit/>
          </a:bodyPr>
          <a:lstStyle/>
          <a:p>
            <a:pPr algn="just">
              <a:lnSpc>
                <a:spcPts val="4350"/>
              </a:lnSpc>
              <a:spcBef>
                <a:spcPct val="0"/>
              </a:spcBef>
            </a:pPr>
            <a:r>
              <a:rPr lang="en-US" sz="3919">
                <a:solidFill>
                  <a:srgbClr val="000000"/>
                </a:solidFill>
                <a:latin typeface="DM Sans"/>
              </a:rPr>
              <a:t>some parts need to have less order because it might cause the warehouse to have some unnecessary or unneeded parts thus will result in holding cost and order or manufacturing cost.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2150535" y="599168"/>
            <a:ext cx="10620170" cy="2597149"/>
          </a:xfrm>
          <a:prstGeom prst="rect">
            <a:avLst/>
          </a:prstGeom>
        </p:spPr>
        <p:txBody>
          <a:bodyPr lIns="0" tIns="0" rIns="0" bIns="0" rtlCol="0" anchor="t">
            <a:spAutoFit/>
          </a:bodyPr>
          <a:lstStyle/>
          <a:p>
            <a:pPr algn="ctr">
              <a:lnSpc>
                <a:spcPts val="9999"/>
              </a:lnSpc>
            </a:pPr>
            <a:r>
              <a:rPr lang="en-US" sz="9999">
                <a:solidFill>
                  <a:srgbClr val="227C9D"/>
                </a:solidFill>
                <a:latin typeface="Kollektif Bold"/>
              </a:rPr>
              <a:t>CONCLUSION</a:t>
            </a:r>
          </a:p>
          <a:p>
            <a:pPr algn="ctr">
              <a:lnSpc>
                <a:spcPts val="9999"/>
              </a:lnSpc>
            </a:pPr>
            <a:endParaRPr lang="en-US" sz="9999">
              <a:solidFill>
                <a:srgbClr val="227C9D"/>
              </a:solidFill>
              <a:latin typeface="Kollektif Bold"/>
            </a:endParaRP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rot="5400000" flipH="1" flipV="1">
            <a:off x="13952764" y="2076491"/>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p:cNvSpPr/>
          <p:nvPr/>
        </p:nvSpPr>
        <p:spPr>
          <a:xfrm rot="5400000" flipH="1" flipV="1">
            <a:off x="16120382" y="90576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1" name="Freeform 11"/>
          <p:cNvSpPr/>
          <p:nvPr/>
        </p:nvSpPr>
        <p:spPr>
          <a:xfrm rot="-10800000" flipH="1" flipV="1">
            <a:off x="13952764" y="992682"/>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20" name="Group 20"/>
          <p:cNvGrpSpPr/>
          <p:nvPr/>
        </p:nvGrpSpPr>
        <p:grpSpPr>
          <a:xfrm rot="2700000">
            <a:off x="14381224" y="8477420"/>
            <a:ext cx="7415398" cy="3565095"/>
            <a:chOff x="0" y="0"/>
            <a:chExt cx="660400" cy="317500"/>
          </a:xfrm>
        </p:grpSpPr>
        <p:sp>
          <p:nvSpPr>
            <p:cNvPr id="21" name="Freeform 2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22" name="TextBox 22"/>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3" name="AutoShape 23"/>
          <p:cNvSpPr/>
          <p:nvPr/>
        </p:nvSpPr>
        <p:spPr>
          <a:xfrm>
            <a:off x="13918610" y="8394229"/>
            <a:ext cx="5185216" cy="5132702"/>
          </a:xfrm>
          <a:prstGeom prst="line">
            <a:avLst/>
          </a:prstGeom>
          <a:ln w="28575" cap="flat">
            <a:solidFill>
              <a:srgbClr val="8CA9AD"/>
            </a:solidFill>
            <a:prstDash val="solid"/>
            <a:headEnd type="none" w="sm" len="sm"/>
            <a:tailEnd type="none" w="sm" len="sm"/>
          </a:ln>
        </p:spPr>
        <p:txBody>
          <a:bodyPr/>
          <a:lstStyle/>
          <a:p>
            <a:endParaRPr lang="en-US"/>
          </a:p>
        </p:txBody>
      </p:sp>
      <p:sp>
        <p:nvSpPr>
          <p:cNvPr id="24" name="AutoShape 24"/>
          <p:cNvSpPr/>
          <p:nvPr/>
        </p:nvSpPr>
        <p:spPr>
          <a:xfrm>
            <a:off x="13704664" y="8706905"/>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25" name="AutoShape 25"/>
          <p:cNvSpPr/>
          <p:nvPr/>
        </p:nvSpPr>
        <p:spPr>
          <a:xfrm>
            <a:off x="13525062" y="9065375"/>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26" name="AutoShape 26"/>
          <p:cNvSpPr/>
          <p:nvPr/>
        </p:nvSpPr>
        <p:spPr>
          <a:xfrm>
            <a:off x="13398407" y="9451643"/>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27" name="AutoShape 27"/>
          <p:cNvSpPr/>
          <p:nvPr/>
        </p:nvSpPr>
        <p:spPr>
          <a:xfrm>
            <a:off x="13254553" y="9891320"/>
            <a:ext cx="4347674" cy="4347674"/>
          </a:xfrm>
          <a:prstGeom prst="line">
            <a:avLst/>
          </a:prstGeom>
          <a:ln w="28575" cap="flat">
            <a:solidFill>
              <a:srgbClr val="8CA9AD"/>
            </a:solidFill>
            <a:prstDash val="solid"/>
            <a:headEnd type="none" w="sm" len="sm"/>
            <a:tailEnd type="none" w="sm" len="sm"/>
          </a:ln>
        </p:spPr>
        <p:txBody>
          <a:bodyPr/>
          <a:lstStyle/>
          <a:p>
            <a:endParaRPr lang="en-US"/>
          </a:p>
        </p:txBody>
      </p:sp>
      <p:grpSp>
        <p:nvGrpSpPr>
          <p:cNvPr id="28" name="Group 28"/>
          <p:cNvGrpSpPr/>
          <p:nvPr/>
        </p:nvGrpSpPr>
        <p:grpSpPr>
          <a:xfrm rot="2700000">
            <a:off x="-1376391" y="-3093321"/>
            <a:ext cx="7415398" cy="3565095"/>
            <a:chOff x="0" y="0"/>
            <a:chExt cx="660400" cy="317500"/>
          </a:xfrm>
        </p:grpSpPr>
        <p:sp>
          <p:nvSpPr>
            <p:cNvPr id="29" name="Freeform 2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30" name="TextBox 3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1" name="AutoShape 31"/>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US"/>
          </a:p>
        </p:txBody>
      </p:sp>
      <p:sp>
        <p:nvSpPr>
          <p:cNvPr id="32" name="AutoShape 32"/>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33" name="AutoShape 33"/>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34" name="AutoShape 34"/>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35" name="AutoShape 35"/>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US"/>
          </a:p>
        </p:txBody>
      </p:sp>
      <p:sp>
        <p:nvSpPr>
          <p:cNvPr id="36" name="AutoShape 36"/>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US"/>
          </a:p>
        </p:txBody>
      </p:sp>
      <p:sp>
        <p:nvSpPr>
          <p:cNvPr id="37" name="AutoShape 37"/>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US"/>
          </a:p>
        </p:txBody>
      </p:sp>
      <p:sp>
        <p:nvSpPr>
          <p:cNvPr id="38" name="AutoShape 38"/>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US"/>
          </a:p>
        </p:txBody>
      </p:sp>
      <p:sp>
        <p:nvSpPr>
          <p:cNvPr id="39" name="TextBox 39"/>
          <p:cNvSpPr txBox="1"/>
          <p:nvPr/>
        </p:nvSpPr>
        <p:spPr>
          <a:xfrm>
            <a:off x="1844613" y="3703225"/>
            <a:ext cx="13191961" cy="1042495"/>
          </a:xfrm>
          <a:prstGeom prst="rect">
            <a:avLst/>
          </a:prstGeom>
        </p:spPr>
        <p:txBody>
          <a:bodyPr lIns="0" tIns="0" rIns="0" bIns="0" rtlCol="0" anchor="t">
            <a:spAutoFit/>
          </a:bodyPr>
          <a:lstStyle/>
          <a:p>
            <a:pPr algn="just">
              <a:lnSpc>
                <a:spcPts val="4114"/>
              </a:lnSpc>
              <a:spcBef>
                <a:spcPct val="0"/>
              </a:spcBef>
            </a:pPr>
            <a:r>
              <a:rPr lang="en-US" sz="3706">
                <a:solidFill>
                  <a:srgbClr val="227C9D"/>
                </a:solidFill>
                <a:latin typeface="DM Sans Bold"/>
              </a:rPr>
              <a:t>Simulation Analysis: Unveiling Stacking Challenges and Prioritizing Solutions</a:t>
            </a:r>
          </a:p>
        </p:txBody>
      </p:sp>
      <p:sp>
        <p:nvSpPr>
          <p:cNvPr id="40" name="TextBox 40"/>
          <p:cNvSpPr txBox="1"/>
          <p:nvPr/>
        </p:nvSpPr>
        <p:spPr>
          <a:xfrm>
            <a:off x="2331308" y="6476120"/>
            <a:ext cx="15524135" cy="1703271"/>
          </a:xfrm>
          <a:prstGeom prst="rect">
            <a:avLst/>
          </a:prstGeom>
        </p:spPr>
        <p:txBody>
          <a:bodyPr lIns="0" tIns="0" rIns="0" bIns="0" rtlCol="0" anchor="t">
            <a:spAutoFit/>
          </a:bodyPr>
          <a:lstStyle/>
          <a:p>
            <a:pPr marL="867403" lvl="1" indent="-433702">
              <a:lnSpc>
                <a:spcPts val="4459"/>
              </a:lnSpc>
              <a:buFont typeface="Arial"/>
              <a:buChar char="•"/>
            </a:pPr>
            <a:r>
              <a:rPr lang="en-US" sz="4017">
                <a:solidFill>
                  <a:srgbClr val="227C9D"/>
                </a:solidFill>
                <a:latin typeface="DM Sans"/>
              </a:rPr>
              <a:t>that part B would be more likely to have the stacking problem. </a:t>
            </a:r>
          </a:p>
          <a:p>
            <a:pPr marL="867403" lvl="1" indent="-433702">
              <a:lnSpc>
                <a:spcPts val="4459"/>
              </a:lnSpc>
              <a:buFont typeface="Arial"/>
              <a:buChar char="•"/>
            </a:pPr>
            <a:r>
              <a:rPr lang="en-US" sz="4017">
                <a:solidFill>
                  <a:srgbClr val="227C9D"/>
                </a:solidFill>
                <a:latin typeface="DM Sans"/>
              </a:rPr>
              <a:t>part A has the highest number out due to its high order.</a:t>
            </a:r>
          </a:p>
          <a:p>
            <a:pPr marL="867403" lvl="1" indent="-433702">
              <a:lnSpc>
                <a:spcPts val="4459"/>
              </a:lnSpc>
              <a:buFont typeface="Arial"/>
              <a:buChar char="•"/>
            </a:pPr>
            <a:r>
              <a:rPr lang="en-US" sz="4017">
                <a:solidFill>
                  <a:srgbClr val="227C9D"/>
                </a:solidFill>
                <a:latin typeface="DM Sans"/>
              </a:rPr>
              <a:t>part C is unlikely to have the stacking problem.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833915" y="4189410"/>
            <a:ext cx="10620170" cy="1657984"/>
          </a:xfrm>
          <a:prstGeom prst="rect">
            <a:avLst/>
          </a:prstGeom>
        </p:spPr>
        <p:txBody>
          <a:bodyPr lIns="0" tIns="0" rIns="0" bIns="0" rtlCol="0" anchor="t">
            <a:spAutoFit/>
          </a:bodyPr>
          <a:lstStyle/>
          <a:p>
            <a:pPr algn="ctr">
              <a:lnSpc>
                <a:spcPts val="12399"/>
              </a:lnSpc>
            </a:pPr>
            <a:r>
              <a:rPr lang="en-US" sz="12399">
                <a:solidFill>
                  <a:srgbClr val="227C9D"/>
                </a:solidFill>
                <a:latin typeface="Kollektif Bold"/>
              </a:rPr>
              <a:t>THANK YOU</a:t>
            </a: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1" name="Freeform 1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20" name="Group 20"/>
          <p:cNvGrpSpPr/>
          <p:nvPr/>
        </p:nvGrpSpPr>
        <p:grpSpPr>
          <a:xfrm>
            <a:off x="13123603" y="5475036"/>
            <a:ext cx="8847511" cy="8855676"/>
            <a:chOff x="0" y="0"/>
            <a:chExt cx="11796681" cy="11807568"/>
          </a:xfrm>
        </p:grpSpPr>
        <p:grpSp>
          <p:nvGrpSpPr>
            <p:cNvPr id="21" name="Group 21"/>
            <p:cNvGrpSpPr/>
            <p:nvPr/>
          </p:nvGrpSpPr>
          <p:grpSpPr>
            <a:xfrm rot="2700000">
              <a:off x="1676828" y="2799524"/>
              <a:ext cx="9887197" cy="4753460"/>
              <a:chOff x="0" y="0"/>
              <a:chExt cx="660400" cy="317500"/>
            </a:xfrm>
          </p:grpSpPr>
          <p:sp>
            <p:nvSpPr>
              <p:cNvPr id="22" name="Freeform 22"/>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23" name="TextBox 23"/>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4" name="AutoShape 24"/>
            <p:cNvSpPr/>
            <p:nvPr/>
          </p:nvSpPr>
          <p:spPr>
            <a:xfrm>
              <a:off x="1060010" y="3892256"/>
              <a:ext cx="6913622" cy="6843603"/>
            </a:xfrm>
            <a:prstGeom prst="line">
              <a:avLst/>
            </a:prstGeom>
            <a:ln w="38100" cap="flat">
              <a:solidFill>
                <a:srgbClr val="8CA9AD"/>
              </a:solidFill>
              <a:prstDash val="solid"/>
              <a:headEnd type="none" w="sm" len="sm"/>
              <a:tailEnd type="none" w="sm" len="sm"/>
            </a:ln>
          </p:spPr>
          <p:txBody>
            <a:bodyPr/>
            <a:lstStyle/>
            <a:p>
              <a:endParaRPr lang="en-US"/>
            </a:p>
          </p:txBody>
        </p:sp>
        <p:sp>
          <p:nvSpPr>
            <p:cNvPr id="25" name="AutoShape 25"/>
            <p:cNvSpPr/>
            <p:nvPr/>
          </p:nvSpPr>
          <p:spPr>
            <a:xfrm>
              <a:off x="774748" y="4309159"/>
              <a:ext cx="6718471" cy="6718471"/>
            </a:xfrm>
            <a:prstGeom prst="line">
              <a:avLst/>
            </a:prstGeom>
            <a:ln w="38100" cap="flat">
              <a:solidFill>
                <a:srgbClr val="8CA9AD"/>
              </a:solidFill>
              <a:prstDash val="solid"/>
              <a:headEnd type="none" w="sm" len="sm"/>
              <a:tailEnd type="none" w="sm" len="sm"/>
            </a:ln>
          </p:spPr>
          <p:txBody>
            <a:bodyPr/>
            <a:lstStyle/>
            <a:p>
              <a:endParaRPr lang="en-US"/>
            </a:p>
          </p:txBody>
        </p:sp>
        <p:sp>
          <p:nvSpPr>
            <p:cNvPr id="26" name="AutoShape 26"/>
            <p:cNvSpPr/>
            <p:nvPr/>
          </p:nvSpPr>
          <p:spPr>
            <a:xfrm>
              <a:off x="535279" y="4787119"/>
              <a:ext cx="6489522" cy="6489522"/>
            </a:xfrm>
            <a:prstGeom prst="line">
              <a:avLst/>
            </a:prstGeom>
            <a:ln w="38100" cap="flat">
              <a:solidFill>
                <a:srgbClr val="8CA9AD"/>
              </a:solidFill>
              <a:prstDash val="solid"/>
              <a:headEnd type="none" w="sm" len="sm"/>
              <a:tailEnd type="none" w="sm" len="sm"/>
            </a:ln>
          </p:spPr>
          <p:txBody>
            <a:bodyPr/>
            <a:lstStyle/>
            <a:p>
              <a:endParaRPr lang="en-US"/>
            </a:p>
          </p:txBody>
        </p:sp>
        <p:sp>
          <p:nvSpPr>
            <p:cNvPr id="27" name="AutoShape 27"/>
            <p:cNvSpPr/>
            <p:nvPr/>
          </p:nvSpPr>
          <p:spPr>
            <a:xfrm>
              <a:off x="366406" y="5302142"/>
              <a:ext cx="6254021" cy="6254021"/>
            </a:xfrm>
            <a:prstGeom prst="line">
              <a:avLst/>
            </a:prstGeom>
            <a:ln w="38100" cap="flat">
              <a:solidFill>
                <a:srgbClr val="8CA9AD"/>
              </a:solidFill>
              <a:prstDash val="solid"/>
              <a:headEnd type="none" w="sm" len="sm"/>
              <a:tailEnd type="none" w="sm" len="sm"/>
            </a:ln>
          </p:spPr>
          <p:txBody>
            <a:bodyPr/>
            <a:lstStyle/>
            <a:p>
              <a:endParaRPr lang="en-US"/>
            </a:p>
          </p:txBody>
        </p:sp>
        <p:sp>
          <p:nvSpPr>
            <p:cNvPr id="28" name="AutoShape 28"/>
            <p:cNvSpPr/>
            <p:nvPr/>
          </p:nvSpPr>
          <p:spPr>
            <a:xfrm>
              <a:off x="174601" y="5888378"/>
              <a:ext cx="5796899" cy="5796899"/>
            </a:xfrm>
            <a:prstGeom prst="line">
              <a:avLst/>
            </a:prstGeom>
            <a:ln w="38100" cap="flat">
              <a:solidFill>
                <a:srgbClr val="8CA9AD"/>
              </a:solidFill>
              <a:prstDash val="solid"/>
              <a:headEnd type="none" w="sm" len="sm"/>
              <a:tailEnd type="none" w="sm" len="sm"/>
            </a:ln>
          </p:spPr>
          <p:txBody>
            <a:bodyPr/>
            <a:lstStyle/>
            <a:p>
              <a:endParaRPr lang="en-US"/>
            </a:p>
          </p:txBody>
        </p:sp>
        <p:sp>
          <p:nvSpPr>
            <p:cNvPr id="29" name="AutoShape 29"/>
            <p:cNvSpPr/>
            <p:nvPr/>
          </p:nvSpPr>
          <p:spPr>
            <a:xfrm>
              <a:off x="13508" y="6480010"/>
              <a:ext cx="5284799" cy="5314125"/>
            </a:xfrm>
            <a:prstGeom prst="line">
              <a:avLst/>
            </a:prstGeom>
            <a:ln w="38100" cap="flat">
              <a:solidFill>
                <a:srgbClr val="8CA9AD"/>
              </a:solidFill>
              <a:prstDash val="solid"/>
              <a:headEnd type="none" w="sm" len="sm"/>
              <a:tailEnd type="none" w="sm" len="sm"/>
            </a:ln>
          </p:spPr>
          <p:txBody>
            <a:bodyPr/>
            <a:lstStyle/>
            <a:p>
              <a:endParaRPr lang="en-US"/>
            </a:p>
          </p:txBody>
        </p:sp>
        <p:sp>
          <p:nvSpPr>
            <p:cNvPr id="30" name="AutoShape 30"/>
            <p:cNvSpPr/>
            <p:nvPr/>
          </p:nvSpPr>
          <p:spPr>
            <a:xfrm>
              <a:off x="47865" y="7228854"/>
              <a:ext cx="4503313" cy="4480077"/>
            </a:xfrm>
            <a:prstGeom prst="line">
              <a:avLst/>
            </a:prstGeom>
            <a:ln w="38100" cap="flat">
              <a:solidFill>
                <a:srgbClr val="8CA9AD"/>
              </a:solidFill>
              <a:prstDash val="solid"/>
              <a:headEnd type="none" w="sm" len="sm"/>
              <a:tailEnd type="none" w="sm" len="sm"/>
            </a:ln>
          </p:spPr>
          <p:txBody>
            <a:bodyPr/>
            <a:lstStyle/>
            <a:p>
              <a:endParaRPr lang="en-US"/>
            </a:p>
          </p:txBody>
        </p:sp>
        <p:sp>
          <p:nvSpPr>
            <p:cNvPr id="31" name="AutoShape 31"/>
            <p:cNvSpPr/>
            <p:nvPr/>
          </p:nvSpPr>
          <p:spPr>
            <a:xfrm>
              <a:off x="165620" y="8131631"/>
              <a:ext cx="3504797" cy="3562626"/>
            </a:xfrm>
            <a:prstGeom prst="line">
              <a:avLst/>
            </a:prstGeom>
            <a:ln w="38100" cap="flat">
              <a:solidFill>
                <a:srgbClr val="8CA9AD"/>
              </a:solidFill>
              <a:prstDash val="solid"/>
              <a:headEnd type="none" w="sm" len="sm"/>
              <a:tailEnd type="none" w="sm" len="sm"/>
            </a:ln>
          </p:spPr>
          <p:txBody>
            <a:bodyPr/>
            <a:lstStyle/>
            <a:p>
              <a:endParaRPr lang="en-US"/>
            </a:p>
          </p:txBody>
        </p:sp>
        <p:sp>
          <p:nvSpPr>
            <p:cNvPr id="32" name="AutoShape 32"/>
            <p:cNvSpPr/>
            <p:nvPr/>
          </p:nvSpPr>
          <p:spPr>
            <a:xfrm>
              <a:off x="676661" y="9346264"/>
              <a:ext cx="1790115" cy="1790115"/>
            </a:xfrm>
            <a:prstGeom prst="line">
              <a:avLst/>
            </a:prstGeom>
            <a:ln w="38100" cap="flat">
              <a:solidFill>
                <a:srgbClr val="8CA9AD"/>
              </a:solidFill>
              <a:prstDash val="solid"/>
              <a:headEnd type="none" w="sm" len="sm"/>
              <a:tailEnd type="none" w="sm" len="sm"/>
            </a:ln>
          </p:spPr>
          <p:txBody>
            <a:bodyPr/>
            <a:lstStyle/>
            <a:p>
              <a:endParaRPr lang="en-US"/>
            </a:p>
          </p:txBody>
        </p:sp>
      </p:grpSp>
      <p:grpSp>
        <p:nvGrpSpPr>
          <p:cNvPr id="33" name="Group 33"/>
          <p:cNvGrpSpPr/>
          <p:nvPr/>
        </p:nvGrpSpPr>
        <p:grpSpPr>
          <a:xfrm>
            <a:off x="-2634012" y="-5192964"/>
            <a:ext cx="8847511" cy="8855676"/>
            <a:chOff x="0" y="0"/>
            <a:chExt cx="11796681" cy="11807568"/>
          </a:xfrm>
        </p:grpSpPr>
        <p:grpSp>
          <p:nvGrpSpPr>
            <p:cNvPr id="34" name="Group 34"/>
            <p:cNvGrpSpPr/>
            <p:nvPr/>
          </p:nvGrpSpPr>
          <p:grpSpPr>
            <a:xfrm rot="2700000">
              <a:off x="1676828" y="2799524"/>
              <a:ext cx="9887197" cy="4753460"/>
              <a:chOff x="0" y="0"/>
              <a:chExt cx="660400" cy="317500"/>
            </a:xfrm>
          </p:grpSpPr>
          <p:sp>
            <p:nvSpPr>
              <p:cNvPr id="35" name="Freeform 3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36" name="TextBox 3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7" name="AutoShape 37"/>
            <p:cNvSpPr/>
            <p:nvPr/>
          </p:nvSpPr>
          <p:spPr>
            <a:xfrm>
              <a:off x="1060010" y="3892256"/>
              <a:ext cx="6913622" cy="6843603"/>
            </a:xfrm>
            <a:prstGeom prst="line">
              <a:avLst/>
            </a:prstGeom>
            <a:ln w="38100" cap="flat">
              <a:solidFill>
                <a:srgbClr val="8CA9AD"/>
              </a:solidFill>
              <a:prstDash val="solid"/>
              <a:headEnd type="none" w="sm" len="sm"/>
              <a:tailEnd type="none" w="sm" len="sm"/>
            </a:ln>
          </p:spPr>
          <p:txBody>
            <a:bodyPr/>
            <a:lstStyle/>
            <a:p>
              <a:endParaRPr lang="en-US"/>
            </a:p>
          </p:txBody>
        </p:sp>
        <p:sp>
          <p:nvSpPr>
            <p:cNvPr id="38" name="AutoShape 38"/>
            <p:cNvSpPr/>
            <p:nvPr/>
          </p:nvSpPr>
          <p:spPr>
            <a:xfrm>
              <a:off x="774748" y="4309159"/>
              <a:ext cx="6718471" cy="6718471"/>
            </a:xfrm>
            <a:prstGeom prst="line">
              <a:avLst/>
            </a:prstGeom>
            <a:ln w="38100" cap="flat">
              <a:solidFill>
                <a:srgbClr val="8CA9AD"/>
              </a:solidFill>
              <a:prstDash val="solid"/>
              <a:headEnd type="none" w="sm" len="sm"/>
              <a:tailEnd type="none" w="sm" len="sm"/>
            </a:ln>
          </p:spPr>
          <p:txBody>
            <a:bodyPr/>
            <a:lstStyle/>
            <a:p>
              <a:endParaRPr lang="en-US"/>
            </a:p>
          </p:txBody>
        </p:sp>
        <p:sp>
          <p:nvSpPr>
            <p:cNvPr id="39" name="AutoShape 39"/>
            <p:cNvSpPr/>
            <p:nvPr/>
          </p:nvSpPr>
          <p:spPr>
            <a:xfrm>
              <a:off x="535279" y="4787119"/>
              <a:ext cx="6489522" cy="6489522"/>
            </a:xfrm>
            <a:prstGeom prst="line">
              <a:avLst/>
            </a:prstGeom>
            <a:ln w="38100" cap="flat">
              <a:solidFill>
                <a:srgbClr val="8CA9AD"/>
              </a:solidFill>
              <a:prstDash val="solid"/>
              <a:headEnd type="none" w="sm" len="sm"/>
              <a:tailEnd type="none" w="sm" len="sm"/>
            </a:ln>
          </p:spPr>
          <p:txBody>
            <a:bodyPr/>
            <a:lstStyle/>
            <a:p>
              <a:endParaRPr lang="en-US"/>
            </a:p>
          </p:txBody>
        </p:sp>
        <p:sp>
          <p:nvSpPr>
            <p:cNvPr id="40" name="AutoShape 40"/>
            <p:cNvSpPr/>
            <p:nvPr/>
          </p:nvSpPr>
          <p:spPr>
            <a:xfrm>
              <a:off x="366406" y="5302142"/>
              <a:ext cx="6254021" cy="6254021"/>
            </a:xfrm>
            <a:prstGeom prst="line">
              <a:avLst/>
            </a:prstGeom>
            <a:ln w="38100" cap="flat">
              <a:solidFill>
                <a:srgbClr val="8CA9AD"/>
              </a:solidFill>
              <a:prstDash val="solid"/>
              <a:headEnd type="none" w="sm" len="sm"/>
              <a:tailEnd type="none" w="sm" len="sm"/>
            </a:ln>
          </p:spPr>
          <p:txBody>
            <a:bodyPr/>
            <a:lstStyle/>
            <a:p>
              <a:endParaRPr lang="en-US"/>
            </a:p>
          </p:txBody>
        </p:sp>
        <p:sp>
          <p:nvSpPr>
            <p:cNvPr id="41" name="AutoShape 41"/>
            <p:cNvSpPr/>
            <p:nvPr/>
          </p:nvSpPr>
          <p:spPr>
            <a:xfrm>
              <a:off x="174601" y="5888378"/>
              <a:ext cx="5796899" cy="5796899"/>
            </a:xfrm>
            <a:prstGeom prst="line">
              <a:avLst/>
            </a:prstGeom>
            <a:ln w="38100" cap="flat">
              <a:solidFill>
                <a:srgbClr val="8CA9AD"/>
              </a:solidFill>
              <a:prstDash val="solid"/>
              <a:headEnd type="none" w="sm" len="sm"/>
              <a:tailEnd type="none" w="sm" len="sm"/>
            </a:ln>
          </p:spPr>
          <p:txBody>
            <a:bodyPr/>
            <a:lstStyle/>
            <a:p>
              <a:endParaRPr lang="en-US"/>
            </a:p>
          </p:txBody>
        </p:sp>
        <p:sp>
          <p:nvSpPr>
            <p:cNvPr id="42" name="AutoShape 42"/>
            <p:cNvSpPr/>
            <p:nvPr/>
          </p:nvSpPr>
          <p:spPr>
            <a:xfrm>
              <a:off x="13508" y="6480010"/>
              <a:ext cx="5284799" cy="5314125"/>
            </a:xfrm>
            <a:prstGeom prst="line">
              <a:avLst/>
            </a:prstGeom>
            <a:ln w="38100" cap="flat">
              <a:solidFill>
                <a:srgbClr val="8CA9AD"/>
              </a:solidFill>
              <a:prstDash val="solid"/>
              <a:headEnd type="none" w="sm" len="sm"/>
              <a:tailEnd type="none" w="sm" len="sm"/>
            </a:ln>
          </p:spPr>
          <p:txBody>
            <a:bodyPr/>
            <a:lstStyle/>
            <a:p>
              <a:endParaRPr lang="en-US"/>
            </a:p>
          </p:txBody>
        </p:sp>
        <p:sp>
          <p:nvSpPr>
            <p:cNvPr id="43" name="AutoShape 43"/>
            <p:cNvSpPr/>
            <p:nvPr/>
          </p:nvSpPr>
          <p:spPr>
            <a:xfrm>
              <a:off x="47865" y="7228854"/>
              <a:ext cx="4503313" cy="4480077"/>
            </a:xfrm>
            <a:prstGeom prst="line">
              <a:avLst/>
            </a:prstGeom>
            <a:ln w="38100" cap="flat">
              <a:solidFill>
                <a:srgbClr val="8CA9AD"/>
              </a:solidFill>
              <a:prstDash val="solid"/>
              <a:headEnd type="none" w="sm" len="sm"/>
              <a:tailEnd type="none" w="sm" len="sm"/>
            </a:ln>
          </p:spPr>
          <p:txBody>
            <a:bodyPr/>
            <a:lstStyle/>
            <a:p>
              <a:endParaRPr lang="en-US"/>
            </a:p>
          </p:txBody>
        </p:sp>
        <p:sp>
          <p:nvSpPr>
            <p:cNvPr id="44" name="AutoShape 44"/>
            <p:cNvSpPr/>
            <p:nvPr/>
          </p:nvSpPr>
          <p:spPr>
            <a:xfrm>
              <a:off x="165620" y="8131631"/>
              <a:ext cx="3504797" cy="3562626"/>
            </a:xfrm>
            <a:prstGeom prst="line">
              <a:avLst/>
            </a:prstGeom>
            <a:ln w="38100" cap="flat">
              <a:solidFill>
                <a:srgbClr val="8CA9AD"/>
              </a:solidFill>
              <a:prstDash val="solid"/>
              <a:headEnd type="none" w="sm" len="sm"/>
              <a:tailEnd type="none" w="sm" len="sm"/>
            </a:ln>
          </p:spPr>
          <p:txBody>
            <a:bodyPr/>
            <a:lstStyle/>
            <a:p>
              <a:endParaRPr lang="en-US"/>
            </a:p>
          </p:txBody>
        </p:sp>
        <p:sp>
          <p:nvSpPr>
            <p:cNvPr id="45" name="AutoShape 45"/>
            <p:cNvSpPr/>
            <p:nvPr/>
          </p:nvSpPr>
          <p:spPr>
            <a:xfrm>
              <a:off x="676661" y="9346264"/>
              <a:ext cx="1790115" cy="1790115"/>
            </a:xfrm>
            <a:prstGeom prst="line">
              <a:avLst/>
            </a:prstGeom>
            <a:ln w="38100" cap="flat">
              <a:solidFill>
                <a:srgbClr val="8CA9AD"/>
              </a:solidFill>
              <a:prstDash val="solid"/>
              <a:headEnd type="none" w="sm" len="sm"/>
              <a:tailEnd type="none" w="sm" len="sm"/>
            </a:ln>
          </p:spPr>
          <p:txBody>
            <a:bodyPr/>
            <a:lstStyle/>
            <a:p>
              <a:endParaRPr lang="en-US"/>
            </a:p>
          </p:txBody>
        </p:sp>
      </p:grpSp>
      <p:sp>
        <p:nvSpPr>
          <p:cNvPr id="46" name="Freeform 46"/>
          <p:cNvSpPr/>
          <p:nvPr/>
        </p:nvSpPr>
        <p:spPr>
          <a:xfrm>
            <a:off x="5629123" y="7200227"/>
            <a:ext cx="7029755" cy="2996433"/>
          </a:xfrm>
          <a:custGeom>
            <a:avLst/>
            <a:gdLst/>
            <a:ahLst/>
            <a:cxnLst/>
            <a:rect l="l" t="t" r="r" b="b"/>
            <a:pathLst>
              <a:path w="7029755" h="2996433">
                <a:moveTo>
                  <a:pt x="0" y="0"/>
                </a:moveTo>
                <a:lnTo>
                  <a:pt x="7029754" y="0"/>
                </a:lnTo>
                <a:lnTo>
                  <a:pt x="7029754" y="2996433"/>
                </a:lnTo>
                <a:lnTo>
                  <a:pt x="0" y="2996433"/>
                </a:lnTo>
                <a:lnTo>
                  <a:pt x="0" y="0"/>
                </a:lnTo>
                <a:close/>
              </a:path>
            </a:pathLst>
          </a:custGeom>
          <a:blipFill>
            <a:blip r:embed="rId10"/>
            <a:stretch>
              <a:fillRect/>
            </a:stretch>
          </a:blipFill>
        </p:spPr>
        <p:txBody>
          <a:bodyPr/>
          <a:lstStyle/>
          <a:p>
            <a:endParaRPr lang="en-US"/>
          </a:p>
        </p:txBody>
      </p:sp>
      <p:sp>
        <p:nvSpPr>
          <p:cNvPr id="47" name="Freeform 47"/>
          <p:cNvSpPr/>
          <p:nvPr/>
        </p:nvSpPr>
        <p:spPr>
          <a:xfrm>
            <a:off x="5218411" y="-916538"/>
            <a:ext cx="7440466" cy="5295251"/>
          </a:xfrm>
          <a:custGeom>
            <a:avLst/>
            <a:gdLst/>
            <a:ahLst/>
            <a:cxnLst/>
            <a:rect l="l" t="t" r="r" b="b"/>
            <a:pathLst>
              <a:path w="7440466" h="5295251">
                <a:moveTo>
                  <a:pt x="0" y="0"/>
                </a:moveTo>
                <a:lnTo>
                  <a:pt x="7440466" y="0"/>
                </a:lnTo>
                <a:lnTo>
                  <a:pt x="7440466" y="5295251"/>
                </a:lnTo>
                <a:lnTo>
                  <a:pt x="0" y="5295251"/>
                </a:lnTo>
                <a:lnTo>
                  <a:pt x="0" y="0"/>
                </a:lnTo>
                <a:close/>
              </a:path>
            </a:pathLst>
          </a:custGeom>
          <a:blipFill>
            <a:blip r:embed="rId11"/>
            <a:stretch>
              <a:fillRect/>
            </a:stretch>
          </a:blipFill>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597793" y="2641141"/>
            <a:ext cx="6046286" cy="1027869"/>
            <a:chOff x="0" y="0"/>
            <a:chExt cx="1592438" cy="270714"/>
          </a:xfrm>
        </p:grpSpPr>
        <p:sp>
          <p:nvSpPr>
            <p:cNvPr id="3" name="Freeform 3"/>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txBody>
            <a:bodyPr/>
            <a:lstStyle/>
            <a:p>
              <a:endParaRPr lang="en-US"/>
            </a:p>
          </p:txBody>
        </p:sp>
        <p:sp>
          <p:nvSpPr>
            <p:cNvPr id="4" name="TextBox 4"/>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sp>
        <p:nvSpPr>
          <p:cNvPr id="5" name="Freeform 5"/>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Freeform 9"/>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p:cNvSpPr/>
          <p:nvPr/>
        </p:nvSpPr>
        <p:spPr>
          <a:xfrm>
            <a:off x="16120382" y="595360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Freeform 11"/>
          <p:cNvSpPr/>
          <p:nvPr/>
        </p:nvSpPr>
        <p:spPr>
          <a:xfrm>
            <a:off x="16120382" y="703741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grpSp>
        <p:nvGrpSpPr>
          <p:cNvPr id="12" name="Group 12"/>
          <p:cNvGrpSpPr/>
          <p:nvPr/>
        </p:nvGrpSpPr>
        <p:grpSpPr>
          <a:xfrm>
            <a:off x="2597793" y="1424511"/>
            <a:ext cx="6046286" cy="1027869"/>
            <a:chOff x="0" y="0"/>
            <a:chExt cx="1592438" cy="270714"/>
          </a:xfrm>
        </p:grpSpPr>
        <p:sp>
          <p:nvSpPr>
            <p:cNvPr id="13" name="Freeform 13"/>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txBody>
            <a:bodyPr/>
            <a:lstStyle/>
            <a:p>
              <a:endParaRPr lang="en-US"/>
            </a:p>
          </p:txBody>
        </p:sp>
        <p:sp>
          <p:nvSpPr>
            <p:cNvPr id="14" name="TextBox 14"/>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sp>
        <p:nvSpPr>
          <p:cNvPr id="15" name="TextBox 15"/>
          <p:cNvSpPr txBox="1"/>
          <p:nvPr/>
        </p:nvSpPr>
        <p:spPr>
          <a:xfrm>
            <a:off x="2941363" y="1701908"/>
            <a:ext cx="5702716" cy="1044575"/>
          </a:xfrm>
          <a:prstGeom prst="rect">
            <a:avLst/>
          </a:prstGeom>
        </p:spPr>
        <p:txBody>
          <a:bodyPr lIns="0" tIns="0" rIns="0" bIns="0" rtlCol="0" anchor="t">
            <a:spAutoFit/>
          </a:bodyPr>
          <a:lstStyle/>
          <a:p>
            <a:pPr>
              <a:lnSpc>
                <a:spcPts val="4000"/>
              </a:lnSpc>
            </a:pPr>
            <a:r>
              <a:rPr lang="en-US" sz="4000">
                <a:solidFill>
                  <a:srgbClr val="FFFFFF"/>
                </a:solidFill>
                <a:latin typeface="Kollektif Bold"/>
              </a:rPr>
              <a:t>1-INTRODUCTION</a:t>
            </a:r>
          </a:p>
          <a:p>
            <a:pPr>
              <a:lnSpc>
                <a:spcPts val="4000"/>
              </a:lnSpc>
            </a:pPr>
            <a:endParaRPr lang="en-US" sz="4000">
              <a:solidFill>
                <a:srgbClr val="FFFFFF"/>
              </a:solidFill>
              <a:latin typeface="Kollektif Bold"/>
            </a:endParaRPr>
          </a:p>
        </p:txBody>
      </p:sp>
      <p:sp>
        <p:nvSpPr>
          <p:cNvPr id="16" name="TextBox 16"/>
          <p:cNvSpPr txBox="1"/>
          <p:nvPr/>
        </p:nvSpPr>
        <p:spPr>
          <a:xfrm>
            <a:off x="2941363" y="2906216"/>
            <a:ext cx="6202637" cy="503555"/>
          </a:xfrm>
          <a:prstGeom prst="rect">
            <a:avLst/>
          </a:prstGeom>
        </p:spPr>
        <p:txBody>
          <a:bodyPr lIns="0" tIns="0" rIns="0" bIns="0" rtlCol="0" anchor="t">
            <a:spAutoFit/>
          </a:bodyPr>
          <a:lstStyle/>
          <a:p>
            <a:pPr>
              <a:lnSpc>
                <a:spcPts val="3700"/>
              </a:lnSpc>
            </a:pPr>
            <a:r>
              <a:rPr lang="en-US" sz="3700">
                <a:solidFill>
                  <a:srgbClr val="FFFFFF"/>
                </a:solidFill>
                <a:latin typeface="Kollektif Bold"/>
              </a:rPr>
              <a:t>2-SYSTEM DESCRIPTION</a:t>
            </a:r>
          </a:p>
        </p:txBody>
      </p:sp>
      <p:sp>
        <p:nvSpPr>
          <p:cNvPr id="17" name="TextBox 17"/>
          <p:cNvSpPr txBox="1"/>
          <p:nvPr/>
        </p:nvSpPr>
        <p:spPr>
          <a:xfrm>
            <a:off x="2941363" y="5631619"/>
            <a:ext cx="5702716" cy="539750"/>
          </a:xfrm>
          <a:prstGeom prst="rect">
            <a:avLst/>
          </a:prstGeom>
        </p:spPr>
        <p:txBody>
          <a:bodyPr lIns="0" tIns="0" rIns="0" bIns="0" rtlCol="0" anchor="t">
            <a:spAutoFit/>
          </a:bodyPr>
          <a:lstStyle/>
          <a:p>
            <a:pPr>
              <a:lnSpc>
                <a:spcPts val="4000"/>
              </a:lnSpc>
            </a:pPr>
            <a:r>
              <a:rPr lang="en-US" sz="4000">
                <a:solidFill>
                  <a:srgbClr val="FFFFFF"/>
                </a:solidFill>
                <a:latin typeface="Kollektif Bold"/>
              </a:rPr>
              <a:t>03 - SOCIAL MEDIA</a:t>
            </a:r>
          </a:p>
        </p:txBody>
      </p:sp>
      <p:grpSp>
        <p:nvGrpSpPr>
          <p:cNvPr id="18" name="Group 18"/>
          <p:cNvGrpSpPr/>
          <p:nvPr/>
        </p:nvGrpSpPr>
        <p:grpSpPr>
          <a:xfrm>
            <a:off x="2597793" y="5143500"/>
            <a:ext cx="6046286" cy="1027869"/>
            <a:chOff x="0" y="0"/>
            <a:chExt cx="1592438" cy="270714"/>
          </a:xfrm>
        </p:grpSpPr>
        <p:sp>
          <p:nvSpPr>
            <p:cNvPr id="19" name="Freeform 19"/>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txBody>
            <a:bodyPr/>
            <a:lstStyle/>
            <a:p>
              <a:endParaRPr lang="en-US"/>
            </a:p>
          </p:txBody>
        </p:sp>
        <p:sp>
          <p:nvSpPr>
            <p:cNvPr id="20" name="TextBox 20"/>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grpSp>
        <p:nvGrpSpPr>
          <p:cNvPr id="21" name="Group 21"/>
          <p:cNvGrpSpPr/>
          <p:nvPr/>
        </p:nvGrpSpPr>
        <p:grpSpPr>
          <a:xfrm>
            <a:off x="2597793" y="3926185"/>
            <a:ext cx="6046286" cy="1027869"/>
            <a:chOff x="0" y="0"/>
            <a:chExt cx="1592438" cy="270714"/>
          </a:xfrm>
        </p:grpSpPr>
        <p:sp>
          <p:nvSpPr>
            <p:cNvPr id="22" name="Freeform 22"/>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txBody>
            <a:bodyPr/>
            <a:lstStyle/>
            <a:p>
              <a:endParaRPr lang="en-US"/>
            </a:p>
          </p:txBody>
        </p:sp>
        <p:sp>
          <p:nvSpPr>
            <p:cNvPr id="23" name="TextBox 23"/>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sp>
        <p:nvSpPr>
          <p:cNvPr id="24" name="TextBox 24"/>
          <p:cNvSpPr txBox="1"/>
          <p:nvPr/>
        </p:nvSpPr>
        <p:spPr>
          <a:xfrm>
            <a:off x="2941363" y="4194057"/>
            <a:ext cx="5702716" cy="503555"/>
          </a:xfrm>
          <a:prstGeom prst="rect">
            <a:avLst/>
          </a:prstGeom>
        </p:spPr>
        <p:txBody>
          <a:bodyPr lIns="0" tIns="0" rIns="0" bIns="0" rtlCol="0" anchor="t">
            <a:spAutoFit/>
          </a:bodyPr>
          <a:lstStyle/>
          <a:p>
            <a:pPr>
              <a:lnSpc>
                <a:spcPts val="3700"/>
              </a:lnSpc>
            </a:pPr>
            <a:r>
              <a:rPr lang="en-US" sz="3700">
                <a:solidFill>
                  <a:srgbClr val="FFFFFF"/>
                </a:solidFill>
                <a:latin typeface="Kollektif Bold"/>
              </a:rPr>
              <a:t>3-SYSTEM OPERATION</a:t>
            </a:r>
          </a:p>
        </p:txBody>
      </p:sp>
      <p:sp>
        <p:nvSpPr>
          <p:cNvPr id="25" name="TextBox 25"/>
          <p:cNvSpPr txBox="1"/>
          <p:nvPr/>
        </p:nvSpPr>
        <p:spPr>
          <a:xfrm>
            <a:off x="2941363" y="5411372"/>
            <a:ext cx="5702716" cy="503555"/>
          </a:xfrm>
          <a:prstGeom prst="rect">
            <a:avLst/>
          </a:prstGeom>
        </p:spPr>
        <p:txBody>
          <a:bodyPr lIns="0" tIns="0" rIns="0" bIns="0" rtlCol="0" anchor="t">
            <a:spAutoFit/>
          </a:bodyPr>
          <a:lstStyle/>
          <a:p>
            <a:pPr>
              <a:lnSpc>
                <a:spcPts val="3700"/>
              </a:lnSpc>
            </a:pPr>
            <a:r>
              <a:rPr lang="en-US" sz="3700">
                <a:solidFill>
                  <a:srgbClr val="FFFFFF"/>
                </a:solidFill>
                <a:latin typeface="Kollektif Bold"/>
              </a:rPr>
              <a:t>4-PROBLEM DEFINITION</a:t>
            </a:r>
          </a:p>
        </p:txBody>
      </p:sp>
      <p:grpSp>
        <p:nvGrpSpPr>
          <p:cNvPr id="26" name="Group 26"/>
          <p:cNvGrpSpPr/>
          <p:nvPr/>
        </p:nvGrpSpPr>
        <p:grpSpPr>
          <a:xfrm>
            <a:off x="2597793" y="6431827"/>
            <a:ext cx="6046286" cy="1027869"/>
            <a:chOff x="0" y="0"/>
            <a:chExt cx="1592438" cy="270714"/>
          </a:xfrm>
        </p:grpSpPr>
        <p:sp>
          <p:nvSpPr>
            <p:cNvPr id="27" name="Freeform 27"/>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txBody>
            <a:bodyPr/>
            <a:lstStyle/>
            <a:p>
              <a:endParaRPr lang="en-US"/>
            </a:p>
          </p:txBody>
        </p:sp>
        <p:sp>
          <p:nvSpPr>
            <p:cNvPr id="28" name="TextBox 28"/>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sp>
        <p:nvSpPr>
          <p:cNvPr id="29" name="TextBox 29"/>
          <p:cNvSpPr txBox="1"/>
          <p:nvPr/>
        </p:nvSpPr>
        <p:spPr>
          <a:xfrm>
            <a:off x="2941363" y="6699699"/>
            <a:ext cx="5702716" cy="503555"/>
          </a:xfrm>
          <a:prstGeom prst="rect">
            <a:avLst/>
          </a:prstGeom>
        </p:spPr>
        <p:txBody>
          <a:bodyPr lIns="0" tIns="0" rIns="0" bIns="0" rtlCol="0" anchor="t">
            <a:spAutoFit/>
          </a:bodyPr>
          <a:lstStyle/>
          <a:p>
            <a:pPr>
              <a:lnSpc>
                <a:spcPts val="3700"/>
              </a:lnSpc>
            </a:pPr>
            <a:r>
              <a:rPr lang="en-US" sz="3700">
                <a:solidFill>
                  <a:srgbClr val="FFFFFF"/>
                </a:solidFill>
                <a:latin typeface="Kollektif Bold"/>
              </a:rPr>
              <a:t>5-INPUT VARIABLES</a:t>
            </a:r>
          </a:p>
        </p:txBody>
      </p:sp>
      <p:sp>
        <p:nvSpPr>
          <p:cNvPr id="30" name="TextBox 30"/>
          <p:cNvSpPr txBox="1"/>
          <p:nvPr/>
        </p:nvSpPr>
        <p:spPr>
          <a:xfrm>
            <a:off x="6464427" y="452755"/>
            <a:ext cx="5702716" cy="575945"/>
          </a:xfrm>
          <a:prstGeom prst="rect">
            <a:avLst/>
          </a:prstGeom>
        </p:spPr>
        <p:txBody>
          <a:bodyPr lIns="0" tIns="0" rIns="0" bIns="0" rtlCol="0" anchor="t">
            <a:spAutoFit/>
          </a:bodyPr>
          <a:lstStyle/>
          <a:p>
            <a:pPr>
              <a:lnSpc>
                <a:spcPts val="4299"/>
              </a:lnSpc>
            </a:pPr>
            <a:r>
              <a:rPr lang="en-US" sz="4299">
                <a:solidFill>
                  <a:srgbClr val="000000"/>
                </a:solidFill>
                <a:latin typeface="Kollektif Bold"/>
              </a:rPr>
              <a:t>TABLE OF CONTENTS</a:t>
            </a:r>
          </a:p>
        </p:txBody>
      </p:sp>
      <p:grpSp>
        <p:nvGrpSpPr>
          <p:cNvPr id="31" name="Group 31"/>
          <p:cNvGrpSpPr/>
          <p:nvPr/>
        </p:nvGrpSpPr>
        <p:grpSpPr>
          <a:xfrm>
            <a:off x="9315785" y="2639157"/>
            <a:ext cx="6046286" cy="1213766"/>
            <a:chOff x="0" y="0"/>
            <a:chExt cx="1592438" cy="319675"/>
          </a:xfrm>
        </p:grpSpPr>
        <p:sp>
          <p:nvSpPr>
            <p:cNvPr id="32" name="Freeform 32"/>
            <p:cNvSpPr/>
            <p:nvPr/>
          </p:nvSpPr>
          <p:spPr>
            <a:xfrm>
              <a:off x="0" y="0"/>
              <a:ext cx="1592438" cy="319675"/>
            </a:xfrm>
            <a:custGeom>
              <a:avLst/>
              <a:gdLst/>
              <a:ahLst/>
              <a:cxnLst/>
              <a:rect l="l" t="t" r="r" b="b"/>
              <a:pathLst>
                <a:path w="1592438" h="319675">
                  <a:moveTo>
                    <a:pt x="65303" y="0"/>
                  </a:moveTo>
                  <a:lnTo>
                    <a:pt x="1527135" y="0"/>
                  </a:lnTo>
                  <a:cubicBezTo>
                    <a:pt x="1544454" y="0"/>
                    <a:pt x="1561064" y="6880"/>
                    <a:pt x="1573311" y="19127"/>
                  </a:cubicBezTo>
                  <a:cubicBezTo>
                    <a:pt x="1585557" y="31373"/>
                    <a:pt x="1592438" y="47983"/>
                    <a:pt x="1592438" y="65303"/>
                  </a:cubicBezTo>
                  <a:lnTo>
                    <a:pt x="1592438" y="254372"/>
                  </a:lnTo>
                  <a:cubicBezTo>
                    <a:pt x="1592438" y="290438"/>
                    <a:pt x="1563201" y="319675"/>
                    <a:pt x="1527135" y="319675"/>
                  </a:cubicBezTo>
                  <a:lnTo>
                    <a:pt x="65303" y="319675"/>
                  </a:lnTo>
                  <a:cubicBezTo>
                    <a:pt x="29237" y="319675"/>
                    <a:pt x="0" y="290438"/>
                    <a:pt x="0" y="254372"/>
                  </a:cubicBezTo>
                  <a:lnTo>
                    <a:pt x="0" y="65303"/>
                  </a:lnTo>
                  <a:cubicBezTo>
                    <a:pt x="0" y="47983"/>
                    <a:pt x="6880" y="31373"/>
                    <a:pt x="19127" y="19127"/>
                  </a:cubicBezTo>
                  <a:cubicBezTo>
                    <a:pt x="31373" y="6880"/>
                    <a:pt x="47983" y="0"/>
                    <a:pt x="65303" y="0"/>
                  </a:cubicBezTo>
                  <a:close/>
                </a:path>
              </a:pathLst>
            </a:custGeom>
            <a:solidFill>
              <a:srgbClr val="227C9D"/>
            </a:solidFill>
          </p:spPr>
          <p:txBody>
            <a:bodyPr/>
            <a:lstStyle/>
            <a:p>
              <a:endParaRPr lang="en-US"/>
            </a:p>
          </p:txBody>
        </p:sp>
        <p:sp>
          <p:nvSpPr>
            <p:cNvPr id="33" name="TextBox 33"/>
            <p:cNvSpPr txBox="1"/>
            <p:nvPr/>
          </p:nvSpPr>
          <p:spPr>
            <a:xfrm>
              <a:off x="0" y="19050"/>
              <a:ext cx="1592438" cy="300625"/>
            </a:xfrm>
            <a:prstGeom prst="rect">
              <a:avLst/>
            </a:prstGeom>
          </p:spPr>
          <p:txBody>
            <a:bodyPr lIns="50800" tIns="50800" rIns="50800" bIns="50800" rtlCol="0" anchor="ctr"/>
            <a:lstStyle/>
            <a:p>
              <a:pPr algn="ctr">
                <a:lnSpc>
                  <a:spcPts val="2553"/>
                </a:lnSpc>
              </a:pPr>
              <a:endParaRPr/>
            </a:p>
          </p:txBody>
        </p:sp>
      </p:grpSp>
      <p:grpSp>
        <p:nvGrpSpPr>
          <p:cNvPr id="34" name="Group 34"/>
          <p:cNvGrpSpPr/>
          <p:nvPr/>
        </p:nvGrpSpPr>
        <p:grpSpPr>
          <a:xfrm>
            <a:off x="9315785" y="1422527"/>
            <a:ext cx="6046286" cy="1027869"/>
            <a:chOff x="0" y="0"/>
            <a:chExt cx="1592438" cy="270714"/>
          </a:xfrm>
        </p:grpSpPr>
        <p:sp>
          <p:nvSpPr>
            <p:cNvPr id="35" name="Freeform 35"/>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txBody>
            <a:bodyPr/>
            <a:lstStyle/>
            <a:p>
              <a:endParaRPr lang="en-US"/>
            </a:p>
          </p:txBody>
        </p:sp>
        <p:sp>
          <p:nvSpPr>
            <p:cNvPr id="36" name="TextBox 36"/>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sp>
        <p:nvSpPr>
          <p:cNvPr id="37" name="TextBox 37"/>
          <p:cNvSpPr txBox="1"/>
          <p:nvPr/>
        </p:nvSpPr>
        <p:spPr>
          <a:xfrm>
            <a:off x="9659355" y="1690399"/>
            <a:ext cx="7599945" cy="491490"/>
          </a:xfrm>
          <a:prstGeom prst="rect">
            <a:avLst/>
          </a:prstGeom>
        </p:spPr>
        <p:txBody>
          <a:bodyPr lIns="0" tIns="0" rIns="0" bIns="0" rtlCol="0" anchor="t">
            <a:spAutoFit/>
          </a:bodyPr>
          <a:lstStyle/>
          <a:p>
            <a:pPr>
              <a:lnSpc>
                <a:spcPts val="3600"/>
              </a:lnSpc>
            </a:pPr>
            <a:r>
              <a:rPr lang="en-US" sz="3600">
                <a:solidFill>
                  <a:srgbClr val="FFFFFF"/>
                </a:solidFill>
                <a:latin typeface="Kollektif Bold"/>
              </a:rPr>
              <a:t>6-INPUT DATA ANALYSIS</a:t>
            </a:r>
          </a:p>
        </p:txBody>
      </p:sp>
      <p:sp>
        <p:nvSpPr>
          <p:cNvPr id="38" name="TextBox 38"/>
          <p:cNvSpPr txBox="1"/>
          <p:nvPr/>
        </p:nvSpPr>
        <p:spPr>
          <a:xfrm>
            <a:off x="9659355" y="2800270"/>
            <a:ext cx="5874501" cy="948690"/>
          </a:xfrm>
          <a:prstGeom prst="rect">
            <a:avLst/>
          </a:prstGeom>
        </p:spPr>
        <p:txBody>
          <a:bodyPr lIns="0" tIns="0" rIns="0" bIns="0" rtlCol="0" anchor="t">
            <a:spAutoFit/>
          </a:bodyPr>
          <a:lstStyle/>
          <a:p>
            <a:pPr>
              <a:lnSpc>
                <a:spcPts val="3600"/>
              </a:lnSpc>
            </a:pPr>
            <a:r>
              <a:rPr lang="en-US" sz="3600">
                <a:solidFill>
                  <a:srgbClr val="FFFFFF"/>
                </a:solidFill>
                <a:latin typeface="Kollektif Bold"/>
              </a:rPr>
              <a:t>7-CONSTRAINTS &amp;ASSUMPTIONS</a:t>
            </a:r>
          </a:p>
        </p:txBody>
      </p:sp>
      <p:sp>
        <p:nvSpPr>
          <p:cNvPr id="39" name="TextBox 39"/>
          <p:cNvSpPr txBox="1"/>
          <p:nvPr/>
        </p:nvSpPr>
        <p:spPr>
          <a:xfrm>
            <a:off x="9917033" y="5826520"/>
            <a:ext cx="5702716" cy="539750"/>
          </a:xfrm>
          <a:prstGeom prst="rect">
            <a:avLst/>
          </a:prstGeom>
        </p:spPr>
        <p:txBody>
          <a:bodyPr lIns="0" tIns="0" rIns="0" bIns="0" rtlCol="0" anchor="t">
            <a:spAutoFit/>
          </a:bodyPr>
          <a:lstStyle/>
          <a:p>
            <a:pPr>
              <a:lnSpc>
                <a:spcPts val="4000"/>
              </a:lnSpc>
            </a:pPr>
            <a:r>
              <a:rPr lang="en-US" sz="4000">
                <a:solidFill>
                  <a:srgbClr val="FFFFFF"/>
                </a:solidFill>
                <a:latin typeface="Kollektif Bold"/>
              </a:rPr>
              <a:t>03 - SOCIAL MEDIA</a:t>
            </a:r>
          </a:p>
        </p:txBody>
      </p:sp>
      <p:grpSp>
        <p:nvGrpSpPr>
          <p:cNvPr id="40" name="Group 40"/>
          <p:cNvGrpSpPr/>
          <p:nvPr/>
        </p:nvGrpSpPr>
        <p:grpSpPr>
          <a:xfrm>
            <a:off x="9315785" y="5400993"/>
            <a:ext cx="6046286" cy="1027869"/>
            <a:chOff x="0" y="0"/>
            <a:chExt cx="1592438" cy="270714"/>
          </a:xfrm>
        </p:grpSpPr>
        <p:sp>
          <p:nvSpPr>
            <p:cNvPr id="41" name="Freeform 41"/>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txBody>
            <a:bodyPr/>
            <a:lstStyle/>
            <a:p>
              <a:endParaRPr lang="en-US"/>
            </a:p>
          </p:txBody>
        </p:sp>
        <p:sp>
          <p:nvSpPr>
            <p:cNvPr id="42" name="TextBox 42"/>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grpSp>
        <p:nvGrpSpPr>
          <p:cNvPr id="43" name="Group 43"/>
          <p:cNvGrpSpPr/>
          <p:nvPr/>
        </p:nvGrpSpPr>
        <p:grpSpPr>
          <a:xfrm>
            <a:off x="9315785" y="4043422"/>
            <a:ext cx="6046286" cy="1175922"/>
            <a:chOff x="0" y="0"/>
            <a:chExt cx="1592438" cy="309708"/>
          </a:xfrm>
        </p:grpSpPr>
        <p:sp>
          <p:nvSpPr>
            <p:cNvPr id="44" name="Freeform 44"/>
            <p:cNvSpPr/>
            <p:nvPr/>
          </p:nvSpPr>
          <p:spPr>
            <a:xfrm>
              <a:off x="0" y="0"/>
              <a:ext cx="1592438" cy="309708"/>
            </a:xfrm>
            <a:custGeom>
              <a:avLst/>
              <a:gdLst/>
              <a:ahLst/>
              <a:cxnLst/>
              <a:rect l="l" t="t" r="r" b="b"/>
              <a:pathLst>
                <a:path w="1592438" h="309708">
                  <a:moveTo>
                    <a:pt x="65303" y="0"/>
                  </a:moveTo>
                  <a:lnTo>
                    <a:pt x="1527135" y="0"/>
                  </a:lnTo>
                  <a:cubicBezTo>
                    <a:pt x="1544454" y="0"/>
                    <a:pt x="1561064" y="6880"/>
                    <a:pt x="1573311" y="19127"/>
                  </a:cubicBezTo>
                  <a:cubicBezTo>
                    <a:pt x="1585557" y="31373"/>
                    <a:pt x="1592438" y="47983"/>
                    <a:pt x="1592438" y="65303"/>
                  </a:cubicBezTo>
                  <a:lnTo>
                    <a:pt x="1592438" y="244405"/>
                  </a:lnTo>
                  <a:cubicBezTo>
                    <a:pt x="1592438" y="280471"/>
                    <a:pt x="1563201" y="309708"/>
                    <a:pt x="1527135" y="309708"/>
                  </a:cubicBezTo>
                  <a:lnTo>
                    <a:pt x="65303" y="309708"/>
                  </a:lnTo>
                  <a:cubicBezTo>
                    <a:pt x="47983" y="309708"/>
                    <a:pt x="31373" y="302828"/>
                    <a:pt x="19127" y="290581"/>
                  </a:cubicBezTo>
                  <a:cubicBezTo>
                    <a:pt x="6880" y="278335"/>
                    <a:pt x="0" y="261725"/>
                    <a:pt x="0" y="244405"/>
                  </a:cubicBezTo>
                  <a:lnTo>
                    <a:pt x="0" y="65303"/>
                  </a:lnTo>
                  <a:cubicBezTo>
                    <a:pt x="0" y="47983"/>
                    <a:pt x="6880" y="31373"/>
                    <a:pt x="19127" y="19127"/>
                  </a:cubicBezTo>
                  <a:cubicBezTo>
                    <a:pt x="31373" y="6880"/>
                    <a:pt x="47983" y="0"/>
                    <a:pt x="65303" y="0"/>
                  </a:cubicBezTo>
                  <a:close/>
                </a:path>
              </a:pathLst>
            </a:custGeom>
            <a:solidFill>
              <a:srgbClr val="227C9D"/>
            </a:solidFill>
          </p:spPr>
          <p:txBody>
            <a:bodyPr/>
            <a:lstStyle/>
            <a:p>
              <a:endParaRPr lang="en-US"/>
            </a:p>
          </p:txBody>
        </p:sp>
        <p:sp>
          <p:nvSpPr>
            <p:cNvPr id="45" name="TextBox 45"/>
            <p:cNvSpPr txBox="1"/>
            <p:nvPr/>
          </p:nvSpPr>
          <p:spPr>
            <a:xfrm>
              <a:off x="0" y="19050"/>
              <a:ext cx="1592438" cy="290658"/>
            </a:xfrm>
            <a:prstGeom prst="rect">
              <a:avLst/>
            </a:prstGeom>
          </p:spPr>
          <p:txBody>
            <a:bodyPr lIns="50800" tIns="50800" rIns="50800" bIns="50800" rtlCol="0" anchor="ctr"/>
            <a:lstStyle/>
            <a:p>
              <a:pPr algn="ctr">
                <a:lnSpc>
                  <a:spcPts val="2553"/>
                </a:lnSpc>
              </a:pPr>
              <a:endParaRPr/>
            </a:p>
          </p:txBody>
        </p:sp>
      </p:grpSp>
      <p:sp>
        <p:nvSpPr>
          <p:cNvPr id="46" name="TextBox 46"/>
          <p:cNvSpPr txBox="1"/>
          <p:nvPr/>
        </p:nvSpPr>
        <p:spPr>
          <a:xfrm>
            <a:off x="9659355" y="4216717"/>
            <a:ext cx="5788609" cy="908050"/>
          </a:xfrm>
          <a:prstGeom prst="rect">
            <a:avLst/>
          </a:prstGeom>
        </p:spPr>
        <p:txBody>
          <a:bodyPr lIns="0" tIns="0" rIns="0" bIns="0" rtlCol="0" anchor="t">
            <a:spAutoFit/>
          </a:bodyPr>
          <a:lstStyle/>
          <a:p>
            <a:pPr>
              <a:lnSpc>
                <a:spcPts val="3500"/>
              </a:lnSpc>
            </a:pPr>
            <a:r>
              <a:rPr lang="en-US" sz="3500">
                <a:solidFill>
                  <a:srgbClr val="FFFFFF"/>
                </a:solidFill>
                <a:latin typeface="Kollektif Bold"/>
              </a:rPr>
              <a:t>8-SYSTEM PERFROMANCE MEASURES</a:t>
            </a:r>
          </a:p>
        </p:txBody>
      </p:sp>
      <p:sp>
        <p:nvSpPr>
          <p:cNvPr id="47" name="TextBox 47"/>
          <p:cNvSpPr txBox="1"/>
          <p:nvPr/>
        </p:nvSpPr>
        <p:spPr>
          <a:xfrm>
            <a:off x="9659355" y="5717065"/>
            <a:ext cx="6046286" cy="539750"/>
          </a:xfrm>
          <a:prstGeom prst="rect">
            <a:avLst/>
          </a:prstGeom>
        </p:spPr>
        <p:txBody>
          <a:bodyPr lIns="0" tIns="0" rIns="0" bIns="0" rtlCol="0" anchor="t">
            <a:spAutoFit/>
          </a:bodyPr>
          <a:lstStyle/>
          <a:p>
            <a:pPr>
              <a:lnSpc>
                <a:spcPts val="4000"/>
              </a:lnSpc>
            </a:pPr>
            <a:r>
              <a:rPr lang="en-US" sz="4000">
                <a:solidFill>
                  <a:srgbClr val="FFFFFF"/>
                </a:solidFill>
                <a:latin typeface="Kollektif Bold"/>
              </a:rPr>
              <a:t>9-MODEL BUILDING</a:t>
            </a:r>
          </a:p>
        </p:txBody>
      </p:sp>
      <p:grpSp>
        <p:nvGrpSpPr>
          <p:cNvPr id="48" name="Group 48"/>
          <p:cNvGrpSpPr/>
          <p:nvPr/>
        </p:nvGrpSpPr>
        <p:grpSpPr>
          <a:xfrm>
            <a:off x="9273195" y="6495507"/>
            <a:ext cx="6088877" cy="1244722"/>
            <a:chOff x="0" y="0"/>
            <a:chExt cx="1603655" cy="327828"/>
          </a:xfrm>
        </p:grpSpPr>
        <p:sp>
          <p:nvSpPr>
            <p:cNvPr id="49" name="Freeform 49"/>
            <p:cNvSpPr/>
            <p:nvPr/>
          </p:nvSpPr>
          <p:spPr>
            <a:xfrm>
              <a:off x="0" y="0"/>
              <a:ext cx="1603655" cy="327828"/>
            </a:xfrm>
            <a:custGeom>
              <a:avLst/>
              <a:gdLst/>
              <a:ahLst/>
              <a:cxnLst/>
              <a:rect l="l" t="t" r="r" b="b"/>
              <a:pathLst>
                <a:path w="1603655" h="327828">
                  <a:moveTo>
                    <a:pt x="64846" y="0"/>
                  </a:moveTo>
                  <a:lnTo>
                    <a:pt x="1538809" y="0"/>
                  </a:lnTo>
                  <a:cubicBezTo>
                    <a:pt x="1574622" y="0"/>
                    <a:pt x="1603655" y="29032"/>
                    <a:pt x="1603655" y="64846"/>
                  </a:cubicBezTo>
                  <a:lnTo>
                    <a:pt x="1603655" y="262982"/>
                  </a:lnTo>
                  <a:cubicBezTo>
                    <a:pt x="1603655" y="298796"/>
                    <a:pt x="1574622" y="327828"/>
                    <a:pt x="1538809" y="327828"/>
                  </a:cubicBezTo>
                  <a:lnTo>
                    <a:pt x="64846" y="327828"/>
                  </a:lnTo>
                  <a:cubicBezTo>
                    <a:pt x="29032" y="327828"/>
                    <a:pt x="0" y="298796"/>
                    <a:pt x="0" y="262982"/>
                  </a:cubicBezTo>
                  <a:lnTo>
                    <a:pt x="0" y="64846"/>
                  </a:lnTo>
                  <a:cubicBezTo>
                    <a:pt x="0" y="29032"/>
                    <a:pt x="29032" y="0"/>
                    <a:pt x="64846" y="0"/>
                  </a:cubicBezTo>
                  <a:close/>
                </a:path>
              </a:pathLst>
            </a:custGeom>
            <a:solidFill>
              <a:srgbClr val="227C9D"/>
            </a:solidFill>
          </p:spPr>
          <p:txBody>
            <a:bodyPr/>
            <a:lstStyle/>
            <a:p>
              <a:endParaRPr lang="en-US"/>
            </a:p>
          </p:txBody>
        </p:sp>
        <p:sp>
          <p:nvSpPr>
            <p:cNvPr id="50" name="TextBox 50"/>
            <p:cNvSpPr txBox="1"/>
            <p:nvPr/>
          </p:nvSpPr>
          <p:spPr>
            <a:xfrm>
              <a:off x="0" y="19050"/>
              <a:ext cx="1603655" cy="308778"/>
            </a:xfrm>
            <a:prstGeom prst="rect">
              <a:avLst/>
            </a:prstGeom>
          </p:spPr>
          <p:txBody>
            <a:bodyPr lIns="50800" tIns="50800" rIns="50800" bIns="50800" rtlCol="0" anchor="ctr"/>
            <a:lstStyle/>
            <a:p>
              <a:pPr algn="ctr">
                <a:lnSpc>
                  <a:spcPts val="2553"/>
                </a:lnSpc>
              </a:pPr>
              <a:endParaRPr/>
            </a:p>
          </p:txBody>
        </p:sp>
      </p:grpSp>
      <p:sp>
        <p:nvSpPr>
          <p:cNvPr id="51" name="TextBox 51"/>
          <p:cNvSpPr txBox="1"/>
          <p:nvPr/>
        </p:nvSpPr>
        <p:spPr>
          <a:xfrm>
            <a:off x="9831141" y="6699699"/>
            <a:ext cx="5788609" cy="908050"/>
          </a:xfrm>
          <a:prstGeom prst="rect">
            <a:avLst/>
          </a:prstGeom>
        </p:spPr>
        <p:txBody>
          <a:bodyPr lIns="0" tIns="0" rIns="0" bIns="0" rtlCol="0" anchor="t">
            <a:spAutoFit/>
          </a:bodyPr>
          <a:lstStyle/>
          <a:p>
            <a:pPr>
              <a:lnSpc>
                <a:spcPts val="3500"/>
              </a:lnSpc>
            </a:pPr>
            <a:r>
              <a:rPr lang="en-US" sz="3500">
                <a:solidFill>
                  <a:srgbClr val="FFFFFF"/>
                </a:solidFill>
                <a:latin typeface="Kollektif Bold"/>
              </a:rPr>
              <a:t>10-VERIFYING &amp; VALIDATING</a:t>
            </a:r>
          </a:p>
        </p:txBody>
      </p:sp>
      <p:grpSp>
        <p:nvGrpSpPr>
          <p:cNvPr id="52" name="Group 52"/>
          <p:cNvGrpSpPr/>
          <p:nvPr/>
        </p:nvGrpSpPr>
        <p:grpSpPr>
          <a:xfrm>
            <a:off x="6125619" y="8166963"/>
            <a:ext cx="6213309" cy="1273594"/>
            <a:chOff x="0" y="0"/>
            <a:chExt cx="1636427" cy="335432"/>
          </a:xfrm>
        </p:grpSpPr>
        <p:sp>
          <p:nvSpPr>
            <p:cNvPr id="53" name="Freeform 53"/>
            <p:cNvSpPr/>
            <p:nvPr/>
          </p:nvSpPr>
          <p:spPr>
            <a:xfrm>
              <a:off x="0" y="0"/>
              <a:ext cx="1636427" cy="335432"/>
            </a:xfrm>
            <a:custGeom>
              <a:avLst/>
              <a:gdLst/>
              <a:ahLst/>
              <a:cxnLst/>
              <a:rect l="l" t="t" r="r" b="b"/>
              <a:pathLst>
                <a:path w="1636427" h="335432">
                  <a:moveTo>
                    <a:pt x="63547" y="0"/>
                  </a:moveTo>
                  <a:lnTo>
                    <a:pt x="1572880" y="0"/>
                  </a:lnTo>
                  <a:cubicBezTo>
                    <a:pt x="1607976" y="0"/>
                    <a:pt x="1636427" y="28451"/>
                    <a:pt x="1636427" y="63547"/>
                  </a:cubicBezTo>
                  <a:lnTo>
                    <a:pt x="1636427" y="271885"/>
                  </a:lnTo>
                  <a:cubicBezTo>
                    <a:pt x="1636427" y="288739"/>
                    <a:pt x="1629732" y="304902"/>
                    <a:pt x="1617815" y="316820"/>
                  </a:cubicBezTo>
                  <a:cubicBezTo>
                    <a:pt x="1605897" y="328737"/>
                    <a:pt x="1589734" y="335432"/>
                    <a:pt x="1572880" y="335432"/>
                  </a:cubicBezTo>
                  <a:lnTo>
                    <a:pt x="63547" y="335432"/>
                  </a:lnTo>
                  <a:cubicBezTo>
                    <a:pt x="46693" y="335432"/>
                    <a:pt x="30530" y="328737"/>
                    <a:pt x="18613" y="316820"/>
                  </a:cubicBezTo>
                  <a:cubicBezTo>
                    <a:pt x="6695" y="304902"/>
                    <a:pt x="0" y="288739"/>
                    <a:pt x="0" y="271885"/>
                  </a:cubicBezTo>
                  <a:lnTo>
                    <a:pt x="0" y="63547"/>
                  </a:lnTo>
                  <a:cubicBezTo>
                    <a:pt x="0" y="46693"/>
                    <a:pt x="6695" y="30530"/>
                    <a:pt x="18613" y="18613"/>
                  </a:cubicBezTo>
                  <a:cubicBezTo>
                    <a:pt x="30530" y="6695"/>
                    <a:pt x="46693" y="0"/>
                    <a:pt x="63547" y="0"/>
                  </a:cubicBezTo>
                  <a:close/>
                </a:path>
              </a:pathLst>
            </a:custGeom>
            <a:solidFill>
              <a:srgbClr val="227C9D"/>
            </a:solidFill>
          </p:spPr>
          <p:txBody>
            <a:bodyPr/>
            <a:lstStyle/>
            <a:p>
              <a:endParaRPr lang="en-US"/>
            </a:p>
          </p:txBody>
        </p:sp>
        <p:sp>
          <p:nvSpPr>
            <p:cNvPr id="54" name="TextBox 54"/>
            <p:cNvSpPr txBox="1"/>
            <p:nvPr/>
          </p:nvSpPr>
          <p:spPr>
            <a:xfrm>
              <a:off x="0" y="19050"/>
              <a:ext cx="1636427" cy="316382"/>
            </a:xfrm>
            <a:prstGeom prst="rect">
              <a:avLst/>
            </a:prstGeom>
          </p:spPr>
          <p:txBody>
            <a:bodyPr lIns="50800" tIns="50800" rIns="50800" bIns="50800" rtlCol="0" anchor="ctr"/>
            <a:lstStyle/>
            <a:p>
              <a:pPr algn="ctr">
                <a:lnSpc>
                  <a:spcPts val="4106"/>
                </a:lnSpc>
              </a:pPr>
              <a:r>
                <a:rPr lang="en-US" sz="3699">
                  <a:solidFill>
                    <a:srgbClr val="FFFFFF"/>
                  </a:solidFill>
                  <a:latin typeface="Kollektif Bold"/>
                </a:rPr>
                <a:t>11- RESULTS CONCLUSION AND RECOMMENDATION</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3166134" y="-4341298"/>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3628748" y="-3521748"/>
            <a:ext cx="5185216" cy="5132702"/>
          </a:xfrm>
          <a:prstGeom prst="line">
            <a:avLst/>
          </a:prstGeom>
          <a:ln w="28575" cap="flat">
            <a:solidFill>
              <a:srgbClr val="8CA9AD"/>
            </a:solidFill>
            <a:prstDash val="solid"/>
            <a:headEnd type="none" w="sm" len="sm"/>
            <a:tailEnd type="none" w="sm" len="sm"/>
          </a:ln>
        </p:spPr>
        <p:txBody>
          <a:bodyPr/>
          <a:lstStyle/>
          <a:p>
            <a:endParaRPr lang="en-US"/>
          </a:p>
        </p:txBody>
      </p:sp>
      <p:sp>
        <p:nvSpPr>
          <p:cNvPr id="6" name="AutoShape 6"/>
          <p:cNvSpPr/>
          <p:nvPr/>
        </p:nvSpPr>
        <p:spPr>
          <a:xfrm>
            <a:off x="-3842695" y="-3209072"/>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7" name="AutoShape 7"/>
          <p:cNvSpPr/>
          <p:nvPr/>
        </p:nvSpPr>
        <p:spPr>
          <a:xfrm>
            <a:off x="-4022296" y="-2850601"/>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8" name="AutoShape 8"/>
          <p:cNvSpPr/>
          <p:nvPr/>
        </p:nvSpPr>
        <p:spPr>
          <a:xfrm>
            <a:off x="-4148951" y="-2464334"/>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9" name="AutoShape 9"/>
          <p:cNvSpPr/>
          <p:nvPr/>
        </p:nvSpPr>
        <p:spPr>
          <a:xfrm>
            <a:off x="-4292805" y="-2024657"/>
            <a:ext cx="4347674" cy="4347674"/>
          </a:xfrm>
          <a:prstGeom prst="line">
            <a:avLst/>
          </a:prstGeom>
          <a:ln w="28575" cap="flat">
            <a:solidFill>
              <a:srgbClr val="8CA9AD"/>
            </a:solidFill>
            <a:prstDash val="solid"/>
            <a:headEnd type="none" w="sm" len="sm"/>
            <a:tailEnd type="none" w="sm" len="sm"/>
          </a:ln>
        </p:spPr>
        <p:txBody>
          <a:bodyPr/>
          <a:lstStyle/>
          <a:p>
            <a:endParaRPr lang="en-US"/>
          </a:p>
        </p:txBody>
      </p:sp>
      <p:sp>
        <p:nvSpPr>
          <p:cNvPr id="10" name="Freeform 10"/>
          <p:cNvSpPr/>
          <p:nvPr/>
        </p:nvSpPr>
        <p:spPr>
          <a:xfrm rot="-10800000">
            <a:off x="16192287" y="706210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1" name="Freeform 11"/>
          <p:cNvSpPr/>
          <p:nvPr/>
        </p:nvSpPr>
        <p:spPr>
          <a:xfrm>
            <a:off x="17266571" y="70906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2" name="Freeform 12"/>
          <p:cNvSpPr/>
          <p:nvPr/>
        </p:nvSpPr>
        <p:spPr>
          <a:xfrm>
            <a:off x="16182762" y="81744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3" name="Freeform 13"/>
          <p:cNvSpPr/>
          <p:nvPr/>
        </p:nvSpPr>
        <p:spPr>
          <a:xfrm rot="-10800000">
            <a:off x="16182762" y="92583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4" name="Freeform 14"/>
          <p:cNvSpPr/>
          <p:nvPr/>
        </p:nvSpPr>
        <p:spPr>
          <a:xfrm rot="-5400000">
            <a:off x="17266571" y="92583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5" name="Freeform 15"/>
          <p:cNvSpPr/>
          <p:nvPr/>
        </p:nvSpPr>
        <p:spPr>
          <a:xfrm>
            <a:off x="10928290" y="112737"/>
            <a:ext cx="7029755" cy="2996433"/>
          </a:xfrm>
          <a:custGeom>
            <a:avLst/>
            <a:gdLst/>
            <a:ahLst/>
            <a:cxnLst/>
            <a:rect l="l" t="t" r="r" b="b"/>
            <a:pathLst>
              <a:path w="7029755" h="2996433">
                <a:moveTo>
                  <a:pt x="0" y="0"/>
                </a:moveTo>
                <a:lnTo>
                  <a:pt x="7029755" y="0"/>
                </a:lnTo>
                <a:lnTo>
                  <a:pt x="7029755" y="2996433"/>
                </a:lnTo>
                <a:lnTo>
                  <a:pt x="0" y="2996433"/>
                </a:lnTo>
                <a:lnTo>
                  <a:pt x="0" y="0"/>
                </a:lnTo>
                <a:close/>
              </a:path>
            </a:pathLst>
          </a:custGeom>
          <a:blipFill>
            <a:blip r:embed="rId8"/>
            <a:stretch>
              <a:fillRect/>
            </a:stretch>
          </a:blipFill>
        </p:spPr>
        <p:txBody>
          <a:bodyPr/>
          <a:lstStyle/>
          <a:p>
            <a:endParaRPr lang="en-US"/>
          </a:p>
        </p:txBody>
      </p:sp>
      <p:sp>
        <p:nvSpPr>
          <p:cNvPr id="16" name="Freeform 16"/>
          <p:cNvSpPr/>
          <p:nvPr/>
        </p:nvSpPr>
        <p:spPr>
          <a:xfrm>
            <a:off x="-816672" y="-227618"/>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17" name="TextBox 17"/>
          <p:cNvSpPr txBox="1"/>
          <p:nvPr/>
        </p:nvSpPr>
        <p:spPr>
          <a:xfrm>
            <a:off x="2114833" y="1293390"/>
            <a:ext cx="6245679" cy="739902"/>
          </a:xfrm>
          <a:prstGeom prst="rect">
            <a:avLst/>
          </a:prstGeom>
        </p:spPr>
        <p:txBody>
          <a:bodyPr lIns="0" tIns="0" rIns="0" bIns="0" rtlCol="0" anchor="t">
            <a:spAutoFit/>
          </a:bodyPr>
          <a:lstStyle/>
          <a:p>
            <a:pPr>
              <a:lnSpc>
                <a:spcPts val="5544"/>
              </a:lnSpc>
            </a:pPr>
            <a:r>
              <a:rPr lang="en-US" sz="5600">
                <a:solidFill>
                  <a:srgbClr val="227C9D"/>
                </a:solidFill>
                <a:latin typeface="Kollektif Bold"/>
              </a:rPr>
              <a:t>INTRODUCTION</a:t>
            </a:r>
          </a:p>
        </p:txBody>
      </p:sp>
      <p:sp>
        <p:nvSpPr>
          <p:cNvPr id="18" name="TextBox 18"/>
          <p:cNvSpPr txBox="1"/>
          <p:nvPr/>
        </p:nvSpPr>
        <p:spPr>
          <a:xfrm>
            <a:off x="0" y="5042802"/>
            <a:ext cx="14145027" cy="2352654"/>
          </a:xfrm>
          <a:prstGeom prst="rect">
            <a:avLst/>
          </a:prstGeom>
        </p:spPr>
        <p:txBody>
          <a:bodyPr lIns="0" tIns="0" rIns="0" bIns="0" rtlCol="0" anchor="t">
            <a:spAutoFit/>
          </a:bodyPr>
          <a:lstStyle/>
          <a:p>
            <a:pPr>
              <a:lnSpc>
                <a:spcPts val="4622"/>
              </a:lnSpc>
              <a:spcBef>
                <a:spcPct val="0"/>
              </a:spcBef>
            </a:pPr>
            <a:r>
              <a:rPr lang="en-US" sz="4164">
                <a:solidFill>
                  <a:srgbClr val="000000"/>
                </a:solidFill>
                <a:latin typeface="Kollektif Bold"/>
              </a:rPr>
              <a:t>shaker group have two types of warehouses:</a:t>
            </a:r>
          </a:p>
          <a:p>
            <a:pPr marL="899179" lvl="1" indent="-449590">
              <a:lnSpc>
                <a:spcPts val="4622"/>
              </a:lnSpc>
              <a:buFont typeface="Arial"/>
              <a:buChar char="•"/>
            </a:pPr>
            <a:r>
              <a:rPr lang="en-US" sz="4164">
                <a:solidFill>
                  <a:srgbClr val="000000"/>
                </a:solidFill>
                <a:latin typeface="Kollektif"/>
              </a:rPr>
              <a:t> first one is for a fully functional devices.</a:t>
            </a:r>
          </a:p>
          <a:p>
            <a:pPr marL="899179" lvl="1" indent="-449590">
              <a:lnSpc>
                <a:spcPts val="4622"/>
              </a:lnSpc>
              <a:buFont typeface="Arial"/>
              <a:buChar char="•"/>
            </a:pPr>
            <a:r>
              <a:rPr lang="en-US" sz="4164">
                <a:solidFill>
                  <a:srgbClr val="000000"/>
                </a:solidFill>
                <a:latin typeface="Kollektif"/>
              </a:rPr>
              <a:t> second one is for spare parts usually the spare parts could be classified into three types Type A,B and C.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2831543" y="8945273"/>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txBody>
          <a:bodyPr/>
          <a:lstStyle/>
          <a:p>
            <a:endParaRPr lang="en-US"/>
          </a:p>
        </p:txBody>
      </p:sp>
      <p:sp>
        <p:nvSpPr>
          <p:cNvPr id="6" name="AutoShape 6"/>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7" name="AutoShape 7"/>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txBody>
          <a:bodyPr/>
          <a:lstStyle/>
          <a:p>
            <a:endParaRPr lang="en-US"/>
          </a:p>
        </p:txBody>
      </p:sp>
      <p:grpSp>
        <p:nvGrpSpPr>
          <p:cNvPr id="8" name="Group 8"/>
          <p:cNvGrpSpPr/>
          <p:nvPr/>
        </p:nvGrpSpPr>
        <p:grpSpPr>
          <a:xfrm rot="2700000">
            <a:off x="-2137434" y="-3783523"/>
            <a:ext cx="7415398" cy="3565095"/>
            <a:chOff x="0" y="0"/>
            <a:chExt cx="660400" cy="317500"/>
          </a:xfrm>
        </p:grpSpPr>
        <p:sp>
          <p:nvSpPr>
            <p:cNvPr id="9" name="Freeform 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10" name="TextBox 1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1" name="AutoShape 11"/>
          <p:cNvSpPr/>
          <p:nvPr/>
        </p:nvSpPr>
        <p:spPr>
          <a:xfrm>
            <a:off x="-2600048" y="-2963974"/>
            <a:ext cx="5185216" cy="5132702"/>
          </a:xfrm>
          <a:prstGeom prst="line">
            <a:avLst/>
          </a:prstGeom>
          <a:ln w="28575" cap="flat">
            <a:solidFill>
              <a:srgbClr val="8CA9AD"/>
            </a:solidFill>
            <a:prstDash val="solid"/>
            <a:headEnd type="none" w="sm" len="sm"/>
            <a:tailEnd type="none" w="sm" len="sm"/>
          </a:ln>
        </p:spPr>
        <p:txBody>
          <a:bodyPr/>
          <a:lstStyle/>
          <a:p>
            <a:endParaRPr lang="en-US"/>
          </a:p>
        </p:txBody>
      </p:sp>
      <p:sp>
        <p:nvSpPr>
          <p:cNvPr id="12" name="AutoShape 12"/>
          <p:cNvSpPr/>
          <p:nvPr/>
        </p:nvSpPr>
        <p:spPr>
          <a:xfrm>
            <a:off x="-2813995" y="-2651297"/>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13" name="AutoShape 13"/>
          <p:cNvSpPr/>
          <p:nvPr/>
        </p:nvSpPr>
        <p:spPr>
          <a:xfrm>
            <a:off x="-2993596" y="-2292827"/>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14" name="AutoShape 14"/>
          <p:cNvSpPr/>
          <p:nvPr/>
        </p:nvSpPr>
        <p:spPr>
          <a:xfrm>
            <a:off x="-3120251" y="-1906560"/>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15" name="AutoShape 15"/>
          <p:cNvSpPr/>
          <p:nvPr/>
        </p:nvSpPr>
        <p:spPr>
          <a:xfrm>
            <a:off x="-3264105" y="-1466883"/>
            <a:ext cx="4347674" cy="4347674"/>
          </a:xfrm>
          <a:prstGeom prst="line">
            <a:avLst/>
          </a:prstGeom>
          <a:ln w="28575" cap="flat">
            <a:solidFill>
              <a:srgbClr val="8CA9AD"/>
            </a:solidFill>
            <a:prstDash val="solid"/>
            <a:headEnd type="none" w="sm" len="sm"/>
            <a:tailEnd type="none" w="sm" len="sm"/>
          </a:ln>
        </p:spPr>
        <p:txBody>
          <a:bodyPr/>
          <a:lstStyle/>
          <a:p>
            <a:endParaRPr lang="en-US"/>
          </a:p>
        </p:txBody>
      </p:sp>
      <p:sp>
        <p:nvSpPr>
          <p:cNvPr id="16" name="AutoShape 16"/>
          <p:cNvSpPr/>
          <p:nvPr/>
        </p:nvSpPr>
        <p:spPr>
          <a:xfrm>
            <a:off x="-3384925" y="-1023159"/>
            <a:ext cx="3963599" cy="3985594"/>
          </a:xfrm>
          <a:prstGeom prst="line">
            <a:avLst/>
          </a:prstGeom>
          <a:ln w="28575" cap="flat">
            <a:solidFill>
              <a:srgbClr val="8CA9AD"/>
            </a:solidFill>
            <a:prstDash val="solid"/>
            <a:headEnd type="none" w="sm" len="sm"/>
            <a:tailEnd type="none" w="sm" len="sm"/>
          </a:ln>
        </p:spPr>
        <p:txBody>
          <a:bodyPr/>
          <a:lstStyle/>
          <a:p>
            <a:endParaRPr lang="en-US"/>
          </a:p>
        </p:txBody>
      </p:sp>
      <p:sp>
        <p:nvSpPr>
          <p:cNvPr id="17" name="AutoShape 17"/>
          <p:cNvSpPr/>
          <p:nvPr/>
        </p:nvSpPr>
        <p:spPr>
          <a:xfrm>
            <a:off x="-3359157" y="-461526"/>
            <a:ext cx="3377485" cy="3360058"/>
          </a:xfrm>
          <a:prstGeom prst="line">
            <a:avLst/>
          </a:prstGeom>
          <a:ln w="28575" cap="flat">
            <a:solidFill>
              <a:srgbClr val="8CA9AD"/>
            </a:solidFill>
            <a:prstDash val="solid"/>
            <a:headEnd type="none" w="sm" len="sm"/>
            <a:tailEnd type="none" w="sm" len="sm"/>
          </a:ln>
        </p:spPr>
        <p:txBody>
          <a:bodyPr/>
          <a:lstStyle/>
          <a:p>
            <a:endParaRPr lang="en-US"/>
          </a:p>
        </p:txBody>
      </p:sp>
      <p:sp>
        <p:nvSpPr>
          <p:cNvPr id="18" name="Freeform 18"/>
          <p:cNvSpPr/>
          <p:nvPr/>
        </p:nvSpPr>
        <p:spPr>
          <a:xfrm>
            <a:off x="578674" y="6664553"/>
            <a:ext cx="24046806" cy="1122184"/>
          </a:xfrm>
          <a:custGeom>
            <a:avLst/>
            <a:gdLst/>
            <a:ahLst/>
            <a:cxnLst/>
            <a:rect l="l" t="t" r="r" b="b"/>
            <a:pathLst>
              <a:path w="24046806" h="1122184">
                <a:moveTo>
                  <a:pt x="0" y="0"/>
                </a:moveTo>
                <a:lnTo>
                  <a:pt x="24046806" y="0"/>
                </a:lnTo>
                <a:lnTo>
                  <a:pt x="24046806" y="1122184"/>
                </a:lnTo>
                <a:lnTo>
                  <a:pt x="0" y="1122184"/>
                </a:lnTo>
                <a:lnTo>
                  <a:pt x="0" y="0"/>
                </a:lnTo>
                <a:close/>
              </a:path>
            </a:pathLst>
          </a:custGeom>
          <a:blipFill>
            <a:blip r:embed="rId2"/>
            <a:stretch>
              <a:fillRect/>
            </a:stretch>
          </a:blipFill>
        </p:spPr>
        <p:txBody>
          <a:bodyPr/>
          <a:lstStyle/>
          <a:p>
            <a:endParaRPr lang="en-US"/>
          </a:p>
        </p:txBody>
      </p:sp>
      <p:sp>
        <p:nvSpPr>
          <p:cNvPr id="19" name="TextBox 19"/>
          <p:cNvSpPr txBox="1"/>
          <p:nvPr/>
        </p:nvSpPr>
        <p:spPr>
          <a:xfrm>
            <a:off x="5057019" y="711136"/>
            <a:ext cx="7600032" cy="1435227"/>
          </a:xfrm>
          <a:prstGeom prst="rect">
            <a:avLst/>
          </a:prstGeom>
        </p:spPr>
        <p:txBody>
          <a:bodyPr lIns="0" tIns="0" rIns="0" bIns="0" rtlCol="0" anchor="t">
            <a:spAutoFit/>
          </a:bodyPr>
          <a:lstStyle/>
          <a:p>
            <a:pPr algn="ctr">
              <a:lnSpc>
                <a:spcPts val="5544"/>
              </a:lnSpc>
            </a:pPr>
            <a:r>
              <a:rPr lang="en-US" sz="5600">
                <a:solidFill>
                  <a:srgbClr val="227C9D"/>
                </a:solidFill>
                <a:latin typeface="Kollektif Bold"/>
              </a:rPr>
              <a:t>SYSTEM DESCRIPTION</a:t>
            </a:r>
          </a:p>
        </p:txBody>
      </p:sp>
      <p:sp>
        <p:nvSpPr>
          <p:cNvPr id="20" name="TextBox 20"/>
          <p:cNvSpPr txBox="1"/>
          <p:nvPr/>
        </p:nvSpPr>
        <p:spPr>
          <a:xfrm>
            <a:off x="1548979" y="4289372"/>
            <a:ext cx="15190041" cy="832243"/>
          </a:xfrm>
          <a:prstGeom prst="rect">
            <a:avLst/>
          </a:prstGeom>
        </p:spPr>
        <p:txBody>
          <a:bodyPr lIns="0" tIns="0" rIns="0" bIns="0" rtlCol="0" anchor="t">
            <a:spAutoFit/>
          </a:bodyPr>
          <a:lstStyle/>
          <a:p>
            <a:pPr algn="ctr">
              <a:lnSpc>
                <a:spcPts val="3330"/>
              </a:lnSpc>
            </a:pPr>
            <a:r>
              <a:rPr lang="en-US" sz="2378">
                <a:solidFill>
                  <a:srgbClr val="000000"/>
                </a:solidFill>
                <a:latin typeface="Canva Sans Bold"/>
              </a:rPr>
              <a:t>Starting by transferring the crates inside the system using one forklift, sorting process starts after that the parts being held in storage until requested, lastly order preparation starts and leaves the system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2831543" y="8945273"/>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txBody>
          <a:bodyPr/>
          <a:lstStyle/>
          <a:p>
            <a:endParaRPr lang="en-US"/>
          </a:p>
        </p:txBody>
      </p:sp>
      <p:sp>
        <p:nvSpPr>
          <p:cNvPr id="6" name="AutoShape 6"/>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7" name="AutoShape 7"/>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txBody>
          <a:bodyPr/>
          <a:lstStyle/>
          <a:p>
            <a:endParaRPr lang="en-US"/>
          </a:p>
        </p:txBody>
      </p:sp>
      <p:grpSp>
        <p:nvGrpSpPr>
          <p:cNvPr id="8" name="Group 8"/>
          <p:cNvGrpSpPr/>
          <p:nvPr/>
        </p:nvGrpSpPr>
        <p:grpSpPr>
          <a:xfrm rot="2700000">
            <a:off x="-2137434" y="-3783523"/>
            <a:ext cx="7415398" cy="3565095"/>
            <a:chOff x="0" y="0"/>
            <a:chExt cx="660400" cy="317500"/>
          </a:xfrm>
        </p:grpSpPr>
        <p:sp>
          <p:nvSpPr>
            <p:cNvPr id="9" name="Freeform 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10" name="TextBox 1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1" name="AutoShape 11"/>
          <p:cNvSpPr/>
          <p:nvPr/>
        </p:nvSpPr>
        <p:spPr>
          <a:xfrm>
            <a:off x="-2600048" y="-2963974"/>
            <a:ext cx="5185216" cy="5132702"/>
          </a:xfrm>
          <a:prstGeom prst="line">
            <a:avLst/>
          </a:prstGeom>
          <a:ln w="28575" cap="flat">
            <a:solidFill>
              <a:srgbClr val="8CA9AD"/>
            </a:solidFill>
            <a:prstDash val="solid"/>
            <a:headEnd type="none" w="sm" len="sm"/>
            <a:tailEnd type="none" w="sm" len="sm"/>
          </a:ln>
        </p:spPr>
        <p:txBody>
          <a:bodyPr/>
          <a:lstStyle/>
          <a:p>
            <a:endParaRPr lang="en-US"/>
          </a:p>
        </p:txBody>
      </p:sp>
      <p:sp>
        <p:nvSpPr>
          <p:cNvPr id="12" name="AutoShape 12"/>
          <p:cNvSpPr/>
          <p:nvPr/>
        </p:nvSpPr>
        <p:spPr>
          <a:xfrm>
            <a:off x="-2813995" y="-2651297"/>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13" name="AutoShape 13"/>
          <p:cNvSpPr/>
          <p:nvPr/>
        </p:nvSpPr>
        <p:spPr>
          <a:xfrm>
            <a:off x="-2993596" y="-2292827"/>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14" name="AutoShape 14"/>
          <p:cNvSpPr/>
          <p:nvPr/>
        </p:nvSpPr>
        <p:spPr>
          <a:xfrm>
            <a:off x="-3120251" y="-1906560"/>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15" name="AutoShape 15"/>
          <p:cNvSpPr/>
          <p:nvPr/>
        </p:nvSpPr>
        <p:spPr>
          <a:xfrm>
            <a:off x="-3264105" y="-1466883"/>
            <a:ext cx="4347674" cy="4347674"/>
          </a:xfrm>
          <a:prstGeom prst="line">
            <a:avLst/>
          </a:prstGeom>
          <a:ln w="28575" cap="flat">
            <a:solidFill>
              <a:srgbClr val="8CA9AD"/>
            </a:solidFill>
            <a:prstDash val="solid"/>
            <a:headEnd type="none" w="sm" len="sm"/>
            <a:tailEnd type="none" w="sm" len="sm"/>
          </a:ln>
        </p:spPr>
        <p:txBody>
          <a:bodyPr/>
          <a:lstStyle/>
          <a:p>
            <a:endParaRPr lang="en-US"/>
          </a:p>
        </p:txBody>
      </p:sp>
      <p:sp>
        <p:nvSpPr>
          <p:cNvPr id="16" name="AutoShape 16"/>
          <p:cNvSpPr/>
          <p:nvPr/>
        </p:nvSpPr>
        <p:spPr>
          <a:xfrm>
            <a:off x="-3384925" y="-1023159"/>
            <a:ext cx="3963599" cy="3985594"/>
          </a:xfrm>
          <a:prstGeom prst="line">
            <a:avLst/>
          </a:prstGeom>
          <a:ln w="28575" cap="flat">
            <a:solidFill>
              <a:srgbClr val="8CA9AD"/>
            </a:solidFill>
            <a:prstDash val="solid"/>
            <a:headEnd type="none" w="sm" len="sm"/>
            <a:tailEnd type="none" w="sm" len="sm"/>
          </a:ln>
        </p:spPr>
        <p:txBody>
          <a:bodyPr/>
          <a:lstStyle/>
          <a:p>
            <a:endParaRPr lang="en-US"/>
          </a:p>
        </p:txBody>
      </p:sp>
      <p:sp>
        <p:nvSpPr>
          <p:cNvPr id="17" name="AutoShape 17"/>
          <p:cNvSpPr/>
          <p:nvPr/>
        </p:nvSpPr>
        <p:spPr>
          <a:xfrm>
            <a:off x="-3359157" y="-461526"/>
            <a:ext cx="3377485" cy="3360058"/>
          </a:xfrm>
          <a:prstGeom prst="line">
            <a:avLst/>
          </a:prstGeom>
          <a:ln w="28575" cap="flat">
            <a:solidFill>
              <a:srgbClr val="8CA9AD"/>
            </a:solidFill>
            <a:prstDash val="solid"/>
            <a:headEnd type="none" w="sm" len="sm"/>
            <a:tailEnd type="none" w="sm" len="sm"/>
          </a:ln>
        </p:spPr>
        <p:txBody>
          <a:bodyPr/>
          <a:lstStyle/>
          <a:p>
            <a:endParaRPr lang="en-US"/>
          </a:p>
        </p:txBody>
      </p:sp>
      <p:sp>
        <p:nvSpPr>
          <p:cNvPr id="18" name="Freeform 18"/>
          <p:cNvSpPr/>
          <p:nvPr/>
        </p:nvSpPr>
        <p:spPr>
          <a:xfrm>
            <a:off x="3244102" y="6845629"/>
            <a:ext cx="2969830" cy="1281399"/>
          </a:xfrm>
          <a:custGeom>
            <a:avLst/>
            <a:gdLst/>
            <a:ahLst/>
            <a:cxnLst/>
            <a:rect l="l" t="t" r="r" b="b"/>
            <a:pathLst>
              <a:path w="2969830" h="1281399">
                <a:moveTo>
                  <a:pt x="0" y="0"/>
                </a:moveTo>
                <a:lnTo>
                  <a:pt x="2969830" y="0"/>
                </a:lnTo>
                <a:lnTo>
                  <a:pt x="2969830" y="1281399"/>
                </a:lnTo>
                <a:lnTo>
                  <a:pt x="0" y="1281399"/>
                </a:lnTo>
                <a:lnTo>
                  <a:pt x="0" y="0"/>
                </a:lnTo>
                <a:close/>
              </a:path>
            </a:pathLst>
          </a:custGeom>
          <a:blipFill>
            <a:blip r:embed="rId2"/>
            <a:stretch>
              <a:fillRect/>
            </a:stretch>
          </a:blipFill>
        </p:spPr>
        <p:txBody>
          <a:bodyPr/>
          <a:lstStyle/>
          <a:p>
            <a:endParaRPr lang="en-US"/>
          </a:p>
        </p:txBody>
      </p:sp>
      <p:sp>
        <p:nvSpPr>
          <p:cNvPr id="19" name="Freeform 19"/>
          <p:cNvSpPr/>
          <p:nvPr/>
        </p:nvSpPr>
        <p:spPr>
          <a:xfrm>
            <a:off x="11242167" y="6845629"/>
            <a:ext cx="3202054" cy="1289927"/>
          </a:xfrm>
          <a:custGeom>
            <a:avLst/>
            <a:gdLst/>
            <a:ahLst/>
            <a:cxnLst/>
            <a:rect l="l" t="t" r="r" b="b"/>
            <a:pathLst>
              <a:path w="3202054" h="1289927">
                <a:moveTo>
                  <a:pt x="0" y="0"/>
                </a:moveTo>
                <a:lnTo>
                  <a:pt x="3202053" y="0"/>
                </a:lnTo>
                <a:lnTo>
                  <a:pt x="3202053" y="1289927"/>
                </a:lnTo>
                <a:lnTo>
                  <a:pt x="0" y="1289927"/>
                </a:lnTo>
                <a:lnTo>
                  <a:pt x="0" y="0"/>
                </a:lnTo>
                <a:close/>
              </a:path>
            </a:pathLst>
          </a:custGeom>
          <a:blipFill>
            <a:blip r:embed="rId3"/>
            <a:stretch>
              <a:fillRect/>
            </a:stretch>
          </a:blipFill>
        </p:spPr>
        <p:txBody>
          <a:bodyPr/>
          <a:lstStyle/>
          <a:p>
            <a:endParaRPr lang="en-US"/>
          </a:p>
        </p:txBody>
      </p:sp>
      <p:sp>
        <p:nvSpPr>
          <p:cNvPr id="20" name="Freeform 20"/>
          <p:cNvSpPr/>
          <p:nvPr/>
        </p:nvSpPr>
        <p:spPr>
          <a:xfrm rot="-5400000">
            <a:off x="15388888" y="1814670"/>
            <a:ext cx="2871630" cy="2871630"/>
          </a:xfrm>
          <a:custGeom>
            <a:avLst/>
            <a:gdLst/>
            <a:ahLst/>
            <a:cxnLst/>
            <a:rect l="l" t="t" r="r" b="b"/>
            <a:pathLst>
              <a:path w="2871630" h="2871630">
                <a:moveTo>
                  <a:pt x="0" y="0"/>
                </a:moveTo>
                <a:lnTo>
                  <a:pt x="2871630" y="0"/>
                </a:lnTo>
                <a:lnTo>
                  <a:pt x="2871630" y="2871630"/>
                </a:lnTo>
                <a:lnTo>
                  <a:pt x="0" y="2871630"/>
                </a:lnTo>
                <a:lnTo>
                  <a:pt x="0" y="0"/>
                </a:lnTo>
                <a:close/>
              </a:path>
            </a:pathLst>
          </a:custGeom>
          <a:blipFill>
            <a:blip r:embed="rId4"/>
            <a:stretch>
              <a:fillRect/>
            </a:stretch>
          </a:blipFill>
        </p:spPr>
        <p:txBody>
          <a:bodyPr/>
          <a:lstStyle/>
          <a:p>
            <a:endParaRPr lang="en-US"/>
          </a:p>
        </p:txBody>
      </p:sp>
      <p:sp>
        <p:nvSpPr>
          <p:cNvPr id="21" name="TextBox 21"/>
          <p:cNvSpPr txBox="1"/>
          <p:nvPr/>
        </p:nvSpPr>
        <p:spPr>
          <a:xfrm>
            <a:off x="5057019" y="711136"/>
            <a:ext cx="7600032" cy="1435227"/>
          </a:xfrm>
          <a:prstGeom prst="rect">
            <a:avLst/>
          </a:prstGeom>
        </p:spPr>
        <p:txBody>
          <a:bodyPr lIns="0" tIns="0" rIns="0" bIns="0" rtlCol="0" anchor="t">
            <a:spAutoFit/>
          </a:bodyPr>
          <a:lstStyle/>
          <a:p>
            <a:pPr algn="ctr">
              <a:lnSpc>
                <a:spcPts val="5544"/>
              </a:lnSpc>
            </a:pPr>
            <a:r>
              <a:rPr lang="en-US" sz="5600">
                <a:solidFill>
                  <a:srgbClr val="227C9D"/>
                </a:solidFill>
                <a:latin typeface="Kollektif Bold"/>
              </a:rPr>
              <a:t>SYSTEM</a:t>
            </a:r>
          </a:p>
          <a:p>
            <a:pPr algn="ctr">
              <a:lnSpc>
                <a:spcPts val="5544"/>
              </a:lnSpc>
            </a:pPr>
            <a:r>
              <a:rPr lang="en-US" sz="5600">
                <a:solidFill>
                  <a:srgbClr val="227C9D"/>
                </a:solidFill>
                <a:latin typeface="Kollektif Bold"/>
              </a:rPr>
              <a:t> OPERATION</a:t>
            </a:r>
          </a:p>
        </p:txBody>
      </p:sp>
      <p:sp>
        <p:nvSpPr>
          <p:cNvPr id="22" name="TextBox 22"/>
          <p:cNvSpPr txBox="1"/>
          <p:nvPr/>
        </p:nvSpPr>
        <p:spPr>
          <a:xfrm>
            <a:off x="1548979" y="4289372"/>
            <a:ext cx="15190041" cy="1663606"/>
          </a:xfrm>
          <a:prstGeom prst="rect">
            <a:avLst/>
          </a:prstGeom>
        </p:spPr>
        <p:txBody>
          <a:bodyPr lIns="0" tIns="0" rIns="0" bIns="0" rtlCol="0" anchor="t">
            <a:spAutoFit/>
          </a:bodyPr>
          <a:lstStyle/>
          <a:p>
            <a:pPr>
              <a:lnSpc>
                <a:spcPts val="3330"/>
              </a:lnSpc>
            </a:pPr>
            <a:r>
              <a:rPr lang="en-US" sz="2378">
                <a:solidFill>
                  <a:srgbClr val="000000"/>
                </a:solidFill>
                <a:latin typeface="Canva Sans Bold"/>
              </a:rPr>
              <a:t>There two operations in the system</a:t>
            </a:r>
          </a:p>
          <a:p>
            <a:pPr marL="513558" lvl="1" indent="-256779">
              <a:lnSpc>
                <a:spcPts val="3330"/>
              </a:lnSpc>
              <a:buFont typeface="Arial"/>
              <a:buChar char="•"/>
            </a:pPr>
            <a:r>
              <a:rPr lang="en-US" sz="2378">
                <a:solidFill>
                  <a:srgbClr val="000000"/>
                </a:solidFill>
                <a:latin typeface="Canva Sans Bold"/>
              </a:rPr>
              <a:t>Sorting </a:t>
            </a:r>
          </a:p>
          <a:p>
            <a:pPr marL="513558" lvl="1" indent="-256779">
              <a:lnSpc>
                <a:spcPts val="3330"/>
              </a:lnSpc>
              <a:buFont typeface="Arial"/>
              <a:buChar char="•"/>
            </a:pPr>
            <a:r>
              <a:rPr lang="en-US" sz="2378">
                <a:solidFill>
                  <a:srgbClr val="000000"/>
                </a:solidFill>
                <a:latin typeface="Canva Sans Bold"/>
              </a:rPr>
              <a:t>Preparation  </a:t>
            </a:r>
          </a:p>
          <a:p>
            <a:pPr>
              <a:lnSpc>
                <a:spcPts val="3330"/>
              </a:lnSpc>
            </a:pPr>
            <a:endParaRPr lang="en-US" sz="2378">
              <a:solidFill>
                <a:srgbClr val="000000"/>
              </a:solidFill>
              <a:latin typeface="Canva Sans Bold"/>
            </a:endParaRPr>
          </a:p>
        </p:txBody>
      </p:sp>
      <p:sp>
        <p:nvSpPr>
          <p:cNvPr id="23" name="TextBox 23"/>
          <p:cNvSpPr txBox="1"/>
          <p:nvPr/>
        </p:nvSpPr>
        <p:spPr>
          <a:xfrm>
            <a:off x="11842771" y="8100722"/>
            <a:ext cx="2000845"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3 workers</a:t>
            </a:r>
          </a:p>
        </p:txBody>
      </p:sp>
      <p:sp>
        <p:nvSpPr>
          <p:cNvPr id="24" name="TextBox 24"/>
          <p:cNvSpPr txBox="1"/>
          <p:nvPr/>
        </p:nvSpPr>
        <p:spPr>
          <a:xfrm>
            <a:off x="1939234" y="8006266"/>
            <a:ext cx="5579566"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2 workers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2396474" y="-2921783"/>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Freeform 5" descr="Geometric Quarter Circle Shape"/>
          <p:cNvSpPr/>
          <p:nvPr/>
        </p:nvSpPr>
        <p:spPr>
          <a:xfrm>
            <a:off x="17204191" y="81216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descr="Geometric Quarter Circle Shape"/>
          <p:cNvSpPr/>
          <p:nvPr/>
        </p:nvSpPr>
        <p:spPr>
          <a:xfrm rot="-10800000" flipH="1" flipV="1">
            <a:off x="15036573" y="92054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TextBox 7"/>
          <p:cNvSpPr txBox="1"/>
          <p:nvPr/>
        </p:nvSpPr>
        <p:spPr>
          <a:xfrm>
            <a:off x="1778627" y="2691958"/>
            <a:ext cx="5122944" cy="1955391"/>
          </a:xfrm>
          <a:prstGeom prst="rect">
            <a:avLst/>
          </a:prstGeom>
        </p:spPr>
        <p:txBody>
          <a:bodyPr lIns="0" tIns="0" rIns="0" bIns="0" rtlCol="0" anchor="t">
            <a:spAutoFit/>
          </a:bodyPr>
          <a:lstStyle/>
          <a:p>
            <a:pPr marL="0" lvl="0" indent="0">
              <a:lnSpc>
                <a:spcPts val="7502"/>
              </a:lnSpc>
            </a:pPr>
            <a:r>
              <a:rPr lang="en-US" sz="7145">
                <a:solidFill>
                  <a:srgbClr val="227C9D"/>
                </a:solidFill>
                <a:latin typeface="Kollektif Bold"/>
              </a:rPr>
              <a:t>PROBLEM DEFINITION</a:t>
            </a:r>
          </a:p>
        </p:txBody>
      </p:sp>
      <p:sp>
        <p:nvSpPr>
          <p:cNvPr id="8" name="Freeform 8" descr="Geometric Quarter Circle Shape"/>
          <p:cNvSpPr/>
          <p:nvPr/>
        </p:nvSpPr>
        <p:spPr>
          <a:xfrm>
            <a:off x="16120382" y="70377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9" name="Freeform 9" descr="Geometric Quarter Circle Shape"/>
          <p:cNvSpPr/>
          <p:nvPr/>
        </p:nvSpPr>
        <p:spPr>
          <a:xfrm rot="5400000">
            <a:off x="15036573" y="81216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0" name="Freeform 10" descr="Stacked Filed Icon "/>
          <p:cNvSpPr/>
          <p:nvPr/>
        </p:nvSpPr>
        <p:spPr>
          <a:xfrm>
            <a:off x="13077267" y="2283923"/>
            <a:ext cx="3585019" cy="4114800"/>
          </a:xfrm>
          <a:custGeom>
            <a:avLst/>
            <a:gdLst/>
            <a:ahLst/>
            <a:cxnLst/>
            <a:rect l="l" t="t" r="r" b="b"/>
            <a:pathLst>
              <a:path w="3585019" h="4114800">
                <a:moveTo>
                  <a:pt x="0" y="0"/>
                </a:moveTo>
                <a:lnTo>
                  <a:pt x="3585020" y="0"/>
                </a:lnTo>
                <a:lnTo>
                  <a:pt x="358502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1" name="TextBox 11"/>
          <p:cNvSpPr txBox="1"/>
          <p:nvPr/>
        </p:nvSpPr>
        <p:spPr>
          <a:xfrm>
            <a:off x="1778627" y="6030296"/>
            <a:ext cx="5168852" cy="3051175"/>
          </a:xfrm>
          <a:prstGeom prst="rect">
            <a:avLst/>
          </a:prstGeom>
        </p:spPr>
        <p:txBody>
          <a:bodyPr lIns="0" tIns="0" rIns="0" bIns="0" rtlCol="0" anchor="t">
            <a:spAutoFit/>
          </a:bodyPr>
          <a:lstStyle/>
          <a:p>
            <a:pPr marL="0" lvl="0" indent="0" algn="just">
              <a:lnSpc>
                <a:spcPts val="3499"/>
              </a:lnSpc>
            </a:pPr>
            <a:r>
              <a:rPr lang="en-US" sz="2499">
                <a:solidFill>
                  <a:srgbClr val="000000"/>
                </a:solidFill>
                <a:latin typeface="Canva Sans"/>
              </a:rPr>
              <a:t>The stacking of different types of spare parts (Part A, Part B, Part C). A number of challenges exist as a result of the current stacking that is being predicted in the warehouse operations, affecting their efficiency and organization.</a:t>
            </a:r>
          </a:p>
        </p:txBody>
      </p:sp>
      <p:sp>
        <p:nvSpPr>
          <p:cNvPr id="12" name="AutoShape 12"/>
          <p:cNvSpPr/>
          <p:nvPr/>
        </p:nvSpPr>
        <p:spPr>
          <a:xfrm>
            <a:off x="1778627" y="5437924"/>
            <a:ext cx="5122944" cy="0"/>
          </a:xfrm>
          <a:prstGeom prst="line">
            <a:avLst/>
          </a:prstGeom>
          <a:ln w="38100" cap="flat">
            <a:solidFill>
              <a:srgbClr val="000000"/>
            </a:solidFill>
            <a:prstDash val="solid"/>
            <a:headEnd type="none" w="sm" len="sm"/>
            <a:tailEnd type="none" w="sm" len="sm"/>
          </a:ln>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7" name="Freeform 7"/>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8" name="Freeform 8"/>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9" name="Freeform 9"/>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Freeform 10"/>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Freeform 11"/>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 name="Freeform 12"/>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3" name="Freeform 13"/>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4" name="Freeform 14"/>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5" name="Freeform 15"/>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6" name="Freeform 16"/>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7" name="Freeform 17"/>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8" name="Freeform 18"/>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9" name="Group 19"/>
          <p:cNvGrpSpPr/>
          <p:nvPr/>
        </p:nvGrpSpPr>
        <p:grpSpPr>
          <a:xfrm rot="2700000">
            <a:off x="14381224" y="7574679"/>
            <a:ext cx="7415398" cy="3565095"/>
            <a:chOff x="0" y="0"/>
            <a:chExt cx="660400" cy="317500"/>
          </a:xfrm>
        </p:grpSpPr>
        <p:sp>
          <p:nvSpPr>
            <p:cNvPr id="20" name="Freeform 20"/>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21" name="TextBox 21"/>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2" name="AutoShape 22"/>
          <p:cNvSpPr/>
          <p:nvPr/>
        </p:nvSpPr>
        <p:spPr>
          <a:xfrm>
            <a:off x="13918610" y="8394229"/>
            <a:ext cx="5185216" cy="5132702"/>
          </a:xfrm>
          <a:prstGeom prst="line">
            <a:avLst/>
          </a:prstGeom>
          <a:ln w="28575" cap="flat">
            <a:solidFill>
              <a:srgbClr val="8CA9AD"/>
            </a:solidFill>
            <a:prstDash val="solid"/>
            <a:headEnd type="none" w="sm" len="sm"/>
            <a:tailEnd type="none" w="sm" len="sm"/>
          </a:ln>
        </p:spPr>
        <p:txBody>
          <a:bodyPr/>
          <a:lstStyle/>
          <a:p>
            <a:endParaRPr lang="en-US"/>
          </a:p>
        </p:txBody>
      </p:sp>
      <p:sp>
        <p:nvSpPr>
          <p:cNvPr id="23" name="AutoShape 23"/>
          <p:cNvSpPr/>
          <p:nvPr/>
        </p:nvSpPr>
        <p:spPr>
          <a:xfrm>
            <a:off x="13704664" y="8706905"/>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24" name="AutoShape 24"/>
          <p:cNvSpPr/>
          <p:nvPr/>
        </p:nvSpPr>
        <p:spPr>
          <a:xfrm>
            <a:off x="13525062" y="9065375"/>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25" name="AutoShape 25"/>
          <p:cNvSpPr/>
          <p:nvPr/>
        </p:nvSpPr>
        <p:spPr>
          <a:xfrm>
            <a:off x="13398407" y="9451643"/>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26" name="AutoShape 26"/>
          <p:cNvSpPr/>
          <p:nvPr/>
        </p:nvSpPr>
        <p:spPr>
          <a:xfrm>
            <a:off x="13254553" y="9891320"/>
            <a:ext cx="4347674" cy="4347674"/>
          </a:xfrm>
          <a:prstGeom prst="line">
            <a:avLst/>
          </a:prstGeom>
          <a:ln w="28575" cap="flat">
            <a:solidFill>
              <a:srgbClr val="8CA9AD"/>
            </a:solidFill>
            <a:prstDash val="solid"/>
            <a:headEnd type="none" w="sm" len="sm"/>
            <a:tailEnd type="none" w="sm" len="sm"/>
          </a:ln>
        </p:spPr>
        <p:txBody>
          <a:bodyPr/>
          <a:lstStyle/>
          <a:p>
            <a:endParaRPr lang="en-US"/>
          </a:p>
        </p:txBody>
      </p:sp>
      <p:grpSp>
        <p:nvGrpSpPr>
          <p:cNvPr id="27" name="Group 27"/>
          <p:cNvGrpSpPr/>
          <p:nvPr/>
        </p:nvGrpSpPr>
        <p:grpSpPr>
          <a:xfrm rot="2700000">
            <a:off x="-1376391" y="-3093321"/>
            <a:ext cx="7415398" cy="3565095"/>
            <a:chOff x="0" y="0"/>
            <a:chExt cx="660400" cy="317500"/>
          </a:xfrm>
        </p:grpSpPr>
        <p:sp>
          <p:nvSpPr>
            <p:cNvPr id="28" name="Freeform 28"/>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29" name="TextBox 29"/>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0" name="AutoShape 30"/>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US"/>
          </a:p>
        </p:txBody>
      </p:sp>
      <p:sp>
        <p:nvSpPr>
          <p:cNvPr id="31" name="AutoShape 31"/>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32" name="AutoShape 32"/>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33" name="AutoShape 33"/>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34" name="AutoShape 34"/>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US"/>
          </a:p>
        </p:txBody>
      </p:sp>
      <p:sp>
        <p:nvSpPr>
          <p:cNvPr id="35" name="AutoShape 35"/>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US"/>
          </a:p>
        </p:txBody>
      </p:sp>
      <p:sp>
        <p:nvSpPr>
          <p:cNvPr id="36" name="AutoShape 36"/>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US"/>
          </a:p>
        </p:txBody>
      </p:sp>
      <p:sp>
        <p:nvSpPr>
          <p:cNvPr id="37" name="AutoShape 37"/>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US"/>
          </a:p>
        </p:txBody>
      </p:sp>
      <p:sp>
        <p:nvSpPr>
          <p:cNvPr id="38" name="Freeform 38"/>
          <p:cNvSpPr/>
          <p:nvPr/>
        </p:nvSpPr>
        <p:spPr>
          <a:xfrm>
            <a:off x="2497324" y="3863231"/>
            <a:ext cx="11602435" cy="5045806"/>
          </a:xfrm>
          <a:custGeom>
            <a:avLst/>
            <a:gdLst/>
            <a:ahLst/>
            <a:cxnLst/>
            <a:rect l="l" t="t" r="r" b="b"/>
            <a:pathLst>
              <a:path w="11602435" h="5045806">
                <a:moveTo>
                  <a:pt x="0" y="0"/>
                </a:moveTo>
                <a:lnTo>
                  <a:pt x="11602435" y="0"/>
                </a:lnTo>
                <a:lnTo>
                  <a:pt x="11602435" y="5045806"/>
                </a:lnTo>
                <a:lnTo>
                  <a:pt x="0" y="5045806"/>
                </a:lnTo>
                <a:lnTo>
                  <a:pt x="0" y="0"/>
                </a:lnTo>
                <a:close/>
              </a:path>
            </a:pathLst>
          </a:custGeom>
          <a:blipFill>
            <a:blip r:embed="rId10"/>
            <a:stretch>
              <a:fillRect l="-5755" r="-5755"/>
            </a:stretch>
          </a:blipFill>
        </p:spPr>
        <p:txBody>
          <a:bodyPr/>
          <a:lstStyle/>
          <a:p>
            <a:endParaRPr lang="en-US"/>
          </a:p>
        </p:txBody>
      </p:sp>
      <p:sp>
        <p:nvSpPr>
          <p:cNvPr id="39" name="Freeform 39"/>
          <p:cNvSpPr/>
          <p:nvPr/>
        </p:nvSpPr>
        <p:spPr>
          <a:xfrm>
            <a:off x="15036573" y="4073318"/>
            <a:ext cx="2803437" cy="2803437"/>
          </a:xfrm>
          <a:custGeom>
            <a:avLst/>
            <a:gdLst/>
            <a:ahLst/>
            <a:cxnLst/>
            <a:rect l="l" t="t" r="r" b="b"/>
            <a:pathLst>
              <a:path w="2803437" h="2803437">
                <a:moveTo>
                  <a:pt x="0" y="0"/>
                </a:moveTo>
                <a:lnTo>
                  <a:pt x="2803437" y="0"/>
                </a:lnTo>
                <a:lnTo>
                  <a:pt x="2803437" y="2803437"/>
                </a:lnTo>
                <a:lnTo>
                  <a:pt x="0" y="2803437"/>
                </a:lnTo>
                <a:lnTo>
                  <a:pt x="0" y="0"/>
                </a:lnTo>
                <a:close/>
              </a:path>
            </a:pathLst>
          </a:custGeom>
          <a:blipFill>
            <a:blip r:embed="rId11"/>
            <a:stretch>
              <a:fillRect/>
            </a:stretch>
          </a:blipFill>
        </p:spPr>
        <p:txBody>
          <a:bodyPr/>
          <a:lstStyle/>
          <a:p>
            <a:endParaRPr lang="en-US"/>
          </a:p>
        </p:txBody>
      </p:sp>
      <p:sp>
        <p:nvSpPr>
          <p:cNvPr id="40" name="TextBox 40"/>
          <p:cNvSpPr txBox="1"/>
          <p:nvPr/>
        </p:nvSpPr>
        <p:spPr>
          <a:xfrm>
            <a:off x="3533586" y="673563"/>
            <a:ext cx="9720968" cy="1615827"/>
          </a:xfrm>
          <a:prstGeom prst="rect">
            <a:avLst/>
          </a:prstGeom>
        </p:spPr>
        <p:txBody>
          <a:bodyPr wrap="square" lIns="0" tIns="0" rIns="0" bIns="0" rtlCol="0" anchor="t">
            <a:spAutoFit/>
          </a:bodyPr>
          <a:lstStyle/>
          <a:p>
            <a:pPr algn="ctr">
              <a:lnSpc>
                <a:spcPts val="6287"/>
              </a:lnSpc>
            </a:pPr>
            <a:r>
              <a:rPr lang="en-US" sz="6287" dirty="0">
                <a:solidFill>
                  <a:srgbClr val="227C9D"/>
                </a:solidFill>
                <a:latin typeface="Kollektif Bold"/>
              </a:rPr>
              <a:t>INPUT VARIABLES AND PARAMETERS</a:t>
            </a:r>
          </a:p>
        </p:txBody>
      </p:sp>
      <p:sp>
        <p:nvSpPr>
          <p:cNvPr id="41" name="TextBox 41"/>
          <p:cNvSpPr txBox="1"/>
          <p:nvPr/>
        </p:nvSpPr>
        <p:spPr>
          <a:xfrm>
            <a:off x="1847585" y="2249090"/>
            <a:ext cx="15087600" cy="1571612"/>
          </a:xfrm>
          <a:prstGeom prst="rect">
            <a:avLst/>
          </a:prstGeom>
        </p:spPr>
        <p:txBody>
          <a:bodyPr lIns="0" tIns="0" rIns="0" bIns="0" rtlCol="0" anchor="t">
            <a:spAutoFit/>
          </a:bodyPr>
          <a:lstStyle/>
          <a:p>
            <a:pPr algn="ctr">
              <a:lnSpc>
                <a:spcPts val="6300"/>
              </a:lnSpc>
            </a:pPr>
            <a:r>
              <a:rPr lang="en-US" sz="4500" dirty="0">
                <a:solidFill>
                  <a:srgbClr val="227C9D"/>
                </a:solidFill>
                <a:latin typeface="Canva Sans Bold"/>
              </a:rPr>
              <a:t> Summary of Data about Major System Characteristics</a:t>
            </a:r>
          </a:p>
          <a:p>
            <a:pPr algn="ctr">
              <a:lnSpc>
                <a:spcPts val="6300"/>
              </a:lnSpc>
            </a:pPr>
            <a:endParaRPr lang="en-US" sz="4500" dirty="0">
              <a:solidFill>
                <a:srgbClr val="227C9D"/>
              </a:solidFill>
              <a:latin typeface="Canva Sans 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7" name="Freeform 7"/>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8" name="Freeform 8"/>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9" name="Freeform 9"/>
          <p:cNvSpPr/>
          <p:nvPr/>
        </p:nvSpPr>
        <p:spPr>
          <a:xfrm rot="-10800000" flipH="1" flipV="1">
            <a:off x="15036573"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0" name="Freeform 10"/>
          <p:cNvSpPr/>
          <p:nvPr/>
        </p:nvSpPr>
        <p:spPr>
          <a:xfrm>
            <a:off x="3796164" y="3196318"/>
            <a:ext cx="7482242" cy="6644068"/>
          </a:xfrm>
          <a:custGeom>
            <a:avLst/>
            <a:gdLst/>
            <a:ahLst/>
            <a:cxnLst/>
            <a:rect l="l" t="t" r="r" b="b"/>
            <a:pathLst>
              <a:path w="7482242" h="6644068">
                <a:moveTo>
                  <a:pt x="0" y="0"/>
                </a:moveTo>
                <a:lnTo>
                  <a:pt x="7482242" y="0"/>
                </a:lnTo>
                <a:lnTo>
                  <a:pt x="7482242" y="6644068"/>
                </a:lnTo>
                <a:lnTo>
                  <a:pt x="0" y="6644068"/>
                </a:lnTo>
                <a:lnTo>
                  <a:pt x="0" y="0"/>
                </a:lnTo>
                <a:close/>
              </a:path>
            </a:pathLst>
          </a:custGeom>
          <a:blipFill>
            <a:blip r:embed="rId10"/>
            <a:stretch>
              <a:fillRect/>
            </a:stretch>
          </a:blipFill>
        </p:spPr>
        <p:txBody>
          <a:bodyPr/>
          <a:lstStyle/>
          <a:p>
            <a:endParaRPr lang="en-US"/>
          </a:p>
        </p:txBody>
      </p:sp>
      <p:sp>
        <p:nvSpPr>
          <p:cNvPr id="11" name="Freeform 11"/>
          <p:cNvSpPr/>
          <p:nvPr/>
        </p:nvSpPr>
        <p:spPr>
          <a:xfrm>
            <a:off x="13424312" y="4526953"/>
            <a:ext cx="3779879" cy="4319140"/>
          </a:xfrm>
          <a:custGeom>
            <a:avLst/>
            <a:gdLst/>
            <a:ahLst/>
            <a:cxnLst/>
            <a:rect l="l" t="t" r="r" b="b"/>
            <a:pathLst>
              <a:path w="3779879" h="4319140">
                <a:moveTo>
                  <a:pt x="0" y="0"/>
                </a:moveTo>
                <a:lnTo>
                  <a:pt x="3779879" y="0"/>
                </a:lnTo>
                <a:lnTo>
                  <a:pt x="3779879" y="4319140"/>
                </a:lnTo>
                <a:lnTo>
                  <a:pt x="0" y="4319140"/>
                </a:lnTo>
                <a:lnTo>
                  <a:pt x="0" y="0"/>
                </a:lnTo>
                <a:close/>
              </a:path>
            </a:pathLst>
          </a:custGeom>
          <a:blipFill>
            <a:blip r:embed="rId11"/>
            <a:stretch>
              <a:fillRect r="-14266"/>
            </a:stretch>
          </a:blipFill>
        </p:spPr>
        <p:txBody>
          <a:bodyPr/>
          <a:lstStyle/>
          <a:p>
            <a:endParaRPr lang="en-US"/>
          </a:p>
        </p:txBody>
      </p:sp>
      <p:sp>
        <p:nvSpPr>
          <p:cNvPr id="12" name="TextBox 12"/>
          <p:cNvSpPr txBox="1"/>
          <p:nvPr/>
        </p:nvSpPr>
        <p:spPr>
          <a:xfrm>
            <a:off x="1472249" y="804833"/>
            <a:ext cx="12130073" cy="1115498"/>
          </a:xfrm>
          <a:prstGeom prst="rect">
            <a:avLst/>
          </a:prstGeom>
        </p:spPr>
        <p:txBody>
          <a:bodyPr lIns="0" tIns="0" rIns="0" bIns="0" rtlCol="0" anchor="t">
            <a:spAutoFit/>
          </a:bodyPr>
          <a:lstStyle/>
          <a:p>
            <a:pPr algn="ctr">
              <a:lnSpc>
                <a:spcPts val="8687"/>
              </a:lnSpc>
              <a:spcBef>
                <a:spcPct val="0"/>
              </a:spcBef>
            </a:pPr>
            <a:r>
              <a:rPr lang="en-US" sz="7826">
                <a:solidFill>
                  <a:srgbClr val="227C9D"/>
                </a:solidFill>
                <a:latin typeface="DM Sans Bold"/>
              </a:rPr>
              <a:t> INPUT DATA ANALYSIS</a:t>
            </a:r>
          </a:p>
        </p:txBody>
      </p:sp>
      <p:sp>
        <p:nvSpPr>
          <p:cNvPr id="13" name="TextBox 13"/>
          <p:cNvSpPr txBox="1"/>
          <p:nvPr/>
        </p:nvSpPr>
        <p:spPr>
          <a:xfrm>
            <a:off x="1876979" y="2224331"/>
            <a:ext cx="11320611" cy="1047750"/>
          </a:xfrm>
          <a:prstGeom prst="rect">
            <a:avLst/>
          </a:prstGeom>
        </p:spPr>
        <p:txBody>
          <a:bodyPr lIns="0" tIns="0" rIns="0" bIns="0" rtlCol="0" anchor="t">
            <a:spAutoFit/>
          </a:bodyPr>
          <a:lstStyle/>
          <a:p>
            <a:pPr algn="ctr">
              <a:lnSpc>
                <a:spcPts val="4200"/>
              </a:lnSpc>
            </a:pPr>
            <a:r>
              <a:rPr lang="en-US" sz="3000">
                <a:solidFill>
                  <a:srgbClr val="227C9D"/>
                </a:solidFill>
                <a:latin typeface="Canva Sans Bold"/>
              </a:rPr>
              <a:t>Summary of Arena Input Analyzer Results of Processing Time</a:t>
            </a:r>
          </a:p>
          <a:p>
            <a:pPr algn="ctr">
              <a:lnSpc>
                <a:spcPts val="4200"/>
              </a:lnSpc>
            </a:pPr>
            <a:endParaRPr lang="en-US" sz="3000">
              <a:solidFill>
                <a:srgbClr val="227C9D"/>
              </a:solidFill>
              <a:latin typeface="Canva Sans Bo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9525" y="59136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083809" y="59422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0" y="70260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rot="-10800000">
            <a:off x="0"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rot="-5400000">
            <a:off x="1083809"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7" name="Freeform 7"/>
          <p:cNvSpPr/>
          <p:nvPr/>
        </p:nvSpPr>
        <p:spPr>
          <a:xfrm rot="-10800000">
            <a:off x="1083809"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8" name="Freeform 8"/>
          <p:cNvSpPr/>
          <p:nvPr/>
        </p:nvSpPr>
        <p:spPr>
          <a:xfrm rot="-10800000">
            <a:off x="3321750"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9"/>
          <p:cNvSpPr/>
          <p:nvPr/>
        </p:nvSpPr>
        <p:spPr>
          <a:xfrm>
            <a:off x="3321750" y="703557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p:cNvSpPr/>
          <p:nvPr/>
        </p:nvSpPr>
        <p:spPr>
          <a:xfrm rot="5400000">
            <a:off x="4405559"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1" name="Freeform 11"/>
          <p:cNvSpPr/>
          <p:nvPr/>
        </p:nvSpPr>
        <p:spPr>
          <a:xfrm>
            <a:off x="2237941"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2" name="Freeform 12"/>
          <p:cNvSpPr/>
          <p:nvPr/>
        </p:nvSpPr>
        <p:spPr>
          <a:xfrm>
            <a:off x="3321750"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3" name="Freeform 13"/>
          <p:cNvSpPr/>
          <p:nvPr/>
        </p:nvSpPr>
        <p:spPr>
          <a:xfrm rot="5400000">
            <a:off x="0"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grpSp>
        <p:nvGrpSpPr>
          <p:cNvPr id="14" name="Group 14"/>
          <p:cNvGrpSpPr/>
          <p:nvPr/>
        </p:nvGrpSpPr>
        <p:grpSpPr>
          <a:xfrm>
            <a:off x="13123603" y="5475036"/>
            <a:ext cx="8847511" cy="8855676"/>
            <a:chOff x="0" y="0"/>
            <a:chExt cx="11796681" cy="11807568"/>
          </a:xfrm>
        </p:grpSpPr>
        <p:grpSp>
          <p:nvGrpSpPr>
            <p:cNvPr id="15" name="Group 15"/>
            <p:cNvGrpSpPr/>
            <p:nvPr/>
          </p:nvGrpSpPr>
          <p:grpSpPr>
            <a:xfrm rot="2700000">
              <a:off x="1676828" y="2799524"/>
              <a:ext cx="9887197" cy="4753460"/>
              <a:chOff x="0" y="0"/>
              <a:chExt cx="660400" cy="317500"/>
            </a:xfrm>
          </p:grpSpPr>
          <p:sp>
            <p:nvSpPr>
              <p:cNvPr id="16" name="Freeform 16"/>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17" name="TextBox 17"/>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8" name="AutoShape 18"/>
            <p:cNvSpPr/>
            <p:nvPr/>
          </p:nvSpPr>
          <p:spPr>
            <a:xfrm>
              <a:off x="1060010" y="3892256"/>
              <a:ext cx="6913622" cy="6843603"/>
            </a:xfrm>
            <a:prstGeom prst="line">
              <a:avLst/>
            </a:prstGeom>
            <a:ln w="38100" cap="flat">
              <a:solidFill>
                <a:srgbClr val="8CA9AD"/>
              </a:solidFill>
              <a:prstDash val="solid"/>
              <a:headEnd type="none" w="sm" len="sm"/>
              <a:tailEnd type="none" w="sm" len="sm"/>
            </a:ln>
          </p:spPr>
          <p:txBody>
            <a:bodyPr/>
            <a:lstStyle/>
            <a:p>
              <a:endParaRPr lang="en-US"/>
            </a:p>
          </p:txBody>
        </p:sp>
        <p:sp>
          <p:nvSpPr>
            <p:cNvPr id="19" name="AutoShape 19"/>
            <p:cNvSpPr/>
            <p:nvPr/>
          </p:nvSpPr>
          <p:spPr>
            <a:xfrm>
              <a:off x="774748" y="4309159"/>
              <a:ext cx="6718471" cy="6718471"/>
            </a:xfrm>
            <a:prstGeom prst="line">
              <a:avLst/>
            </a:prstGeom>
            <a:ln w="38100" cap="flat">
              <a:solidFill>
                <a:srgbClr val="8CA9AD"/>
              </a:solidFill>
              <a:prstDash val="solid"/>
              <a:headEnd type="none" w="sm" len="sm"/>
              <a:tailEnd type="none" w="sm" len="sm"/>
            </a:ln>
          </p:spPr>
          <p:txBody>
            <a:bodyPr/>
            <a:lstStyle/>
            <a:p>
              <a:endParaRPr lang="en-US"/>
            </a:p>
          </p:txBody>
        </p:sp>
        <p:sp>
          <p:nvSpPr>
            <p:cNvPr id="20" name="AutoShape 20"/>
            <p:cNvSpPr/>
            <p:nvPr/>
          </p:nvSpPr>
          <p:spPr>
            <a:xfrm>
              <a:off x="535279" y="4787119"/>
              <a:ext cx="6489522" cy="6489522"/>
            </a:xfrm>
            <a:prstGeom prst="line">
              <a:avLst/>
            </a:prstGeom>
            <a:ln w="38100" cap="flat">
              <a:solidFill>
                <a:srgbClr val="8CA9AD"/>
              </a:solidFill>
              <a:prstDash val="solid"/>
              <a:headEnd type="none" w="sm" len="sm"/>
              <a:tailEnd type="none" w="sm" len="sm"/>
            </a:ln>
          </p:spPr>
          <p:txBody>
            <a:bodyPr/>
            <a:lstStyle/>
            <a:p>
              <a:endParaRPr lang="en-US"/>
            </a:p>
          </p:txBody>
        </p:sp>
        <p:sp>
          <p:nvSpPr>
            <p:cNvPr id="21" name="AutoShape 21"/>
            <p:cNvSpPr/>
            <p:nvPr/>
          </p:nvSpPr>
          <p:spPr>
            <a:xfrm>
              <a:off x="366406" y="5302142"/>
              <a:ext cx="6254021" cy="6254021"/>
            </a:xfrm>
            <a:prstGeom prst="line">
              <a:avLst/>
            </a:prstGeom>
            <a:ln w="38100" cap="flat">
              <a:solidFill>
                <a:srgbClr val="8CA9AD"/>
              </a:solidFill>
              <a:prstDash val="solid"/>
              <a:headEnd type="none" w="sm" len="sm"/>
              <a:tailEnd type="none" w="sm" len="sm"/>
            </a:ln>
          </p:spPr>
          <p:txBody>
            <a:bodyPr/>
            <a:lstStyle/>
            <a:p>
              <a:endParaRPr lang="en-US"/>
            </a:p>
          </p:txBody>
        </p:sp>
        <p:sp>
          <p:nvSpPr>
            <p:cNvPr id="22" name="AutoShape 22"/>
            <p:cNvSpPr/>
            <p:nvPr/>
          </p:nvSpPr>
          <p:spPr>
            <a:xfrm>
              <a:off x="174601" y="5888378"/>
              <a:ext cx="5796899" cy="5796899"/>
            </a:xfrm>
            <a:prstGeom prst="line">
              <a:avLst/>
            </a:prstGeom>
            <a:ln w="38100" cap="flat">
              <a:solidFill>
                <a:srgbClr val="8CA9AD"/>
              </a:solidFill>
              <a:prstDash val="solid"/>
              <a:headEnd type="none" w="sm" len="sm"/>
              <a:tailEnd type="none" w="sm" len="sm"/>
            </a:ln>
          </p:spPr>
          <p:txBody>
            <a:bodyPr/>
            <a:lstStyle/>
            <a:p>
              <a:endParaRPr lang="en-US"/>
            </a:p>
          </p:txBody>
        </p:sp>
        <p:sp>
          <p:nvSpPr>
            <p:cNvPr id="23" name="AutoShape 23"/>
            <p:cNvSpPr/>
            <p:nvPr/>
          </p:nvSpPr>
          <p:spPr>
            <a:xfrm>
              <a:off x="13508" y="6480010"/>
              <a:ext cx="5284799" cy="5314125"/>
            </a:xfrm>
            <a:prstGeom prst="line">
              <a:avLst/>
            </a:prstGeom>
            <a:ln w="38100" cap="flat">
              <a:solidFill>
                <a:srgbClr val="8CA9AD"/>
              </a:solidFill>
              <a:prstDash val="solid"/>
              <a:headEnd type="none" w="sm" len="sm"/>
              <a:tailEnd type="none" w="sm" len="sm"/>
            </a:ln>
          </p:spPr>
          <p:txBody>
            <a:bodyPr/>
            <a:lstStyle/>
            <a:p>
              <a:endParaRPr lang="en-US"/>
            </a:p>
          </p:txBody>
        </p:sp>
        <p:sp>
          <p:nvSpPr>
            <p:cNvPr id="24" name="AutoShape 24"/>
            <p:cNvSpPr/>
            <p:nvPr/>
          </p:nvSpPr>
          <p:spPr>
            <a:xfrm>
              <a:off x="47865" y="7228854"/>
              <a:ext cx="4503313" cy="4480077"/>
            </a:xfrm>
            <a:prstGeom prst="line">
              <a:avLst/>
            </a:prstGeom>
            <a:ln w="38100" cap="flat">
              <a:solidFill>
                <a:srgbClr val="8CA9AD"/>
              </a:solidFill>
              <a:prstDash val="solid"/>
              <a:headEnd type="none" w="sm" len="sm"/>
              <a:tailEnd type="none" w="sm" len="sm"/>
            </a:ln>
          </p:spPr>
          <p:txBody>
            <a:bodyPr/>
            <a:lstStyle/>
            <a:p>
              <a:endParaRPr lang="en-US"/>
            </a:p>
          </p:txBody>
        </p:sp>
        <p:sp>
          <p:nvSpPr>
            <p:cNvPr id="25" name="AutoShape 25"/>
            <p:cNvSpPr/>
            <p:nvPr/>
          </p:nvSpPr>
          <p:spPr>
            <a:xfrm>
              <a:off x="165620" y="8131631"/>
              <a:ext cx="3504797" cy="3562626"/>
            </a:xfrm>
            <a:prstGeom prst="line">
              <a:avLst/>
            </a:prstGeom>
            <a:ln w="38100" cap="flat">
              <a:solidFill>
                <a:srgbClr val="8CA9AD"/>
              </a:solidFill>
              <a:prstDash val="solid"/>
              <a:headEnd type="none" w="sm" len="sm"/>
              <a:tailEnd type="none" w="sm" len="sm"/>
            </a:ln>
          </p:spPr>
          <p:txBody>
            <a:bodyPr/>
            <a:lstStyle/>
            <a:p>
              <a:endParaRPr lang="en-US"/>
            </a:p>
          </p:txBody>
        </p:sp>
        <p:sp>
          <p:nvSpPr>
            <p:cNvPr id="26" name="AutoShape 26"/>
            <p:cNvSpPr/>
            <p:nvPr/>
          </p:nvSpPr>
          <p:spPr>
            <a:xfrm>
              <a:off x="676661" y="9346264"/>
              <a:ext cx="1790115" cy="1790115"/>
            </a:xfrm>
            <a:prstGeom prst="line">
              <a:avLst/>
            </a:prstGeom>
            <a:ln w="38100" cap="flat">
              <a:solidFill>
                <a:srgbClr val="8CA9AD"/>
              </a:solidFill>
              <a:prstDash val="solid"/>
              <a:headEnd type="none" w="sm" len="sm"/>
              <a:tailEnd type="none" w="sm" len="sm"/>
            </a:ln>
          </p:spPr>
          <p:txBody>
            <a:bodyPr/>
            <a:lstStyle/>
            <a:p>
              <a:endParaRPr lang="en-US"/>
            </a:p>
          </p:txBody>
        </p:sp>
      </p:grpSp>
      <p:sp>
        <p:nvSpPr>
          <p:cNvPr id="27" name="Freeform 27"/>
          <p:cNvSpPr/>
          <p:nvPr/>
        </p:nvSpPr>
        <p:spPr>
          <a:xfrm>
            <a:off x="7996273" y="2618963"/>
            <a:ext cx="4033789" cy="3428546"/>
          </a:xfrm>
          <a:custGeom>
            <a:avLst/>
            <a:gdLst/>
            <a:ahLst/>
            <a:cxnLst/>
            <a:rect l="l" t="t" r="r" b="b"/>
            <a:pathLst>
              <a:path w="4033789" h="3428546">
                <a:moveTo>
                  <a:pt x="0" y="0"/>
                </a:moveTo>
                <a:lnTo>
                  <a:pt x="4033790" y="0"/>
                </a:lnTo>
                <a:lnTo>
                  <a:pt x="4033790" y="3428547"/>
                </a:lnTo>
                <a:lnTo>
                  <a:pt x="0" y="3428547"/>
                </a:lnTo>
                <a:lnTo>
                  <a:pt x="0" y="0"/>
                </a:lnTo>
                <a:close/>
              </a:path>
            </a:pathLst>
          </a:custGeom>
          <a:blipFill>
            <a:blip r:embed="rId10"/>
            <a:stretch>
              <a:fillRect/>
            </a:stretch>
          </a:blipFill>
        </p:spPr>
        <p:txBody>
          <a:bodyPr/>
          <a:lstStyle/>
          <a:p>
            <a:endParaRPr lang="en-US"/>
          </a:p>
        </p:txBody>
      </p:sp>
      <p:sp>
        <p:nvSpPr>
          <p:cNvPr id="28" name="TextBox 28"/>
          <p:cNvSpPr txBox="1"/>
          <p:nvPr/>
        </p:nvSpPr>
        <p:spPr>
          <a:xfrm>
            <a:off x="193624" y="281873"/>
            <a:ext cx="4211935" cy="1438228"/>
          </a:xfrm>
          <a:prstGeom prst="rect">
            <a:avLst/>
          </a:prstGeom>
        </p:spPr>
        <p:txBody>
          <a:bodyPr lIns="0" tIns="0" rIns="0" bIns="0" rtlCol="0" anchor="t">
            <a:spAutoFit/>
          </a:bodyPr>
          <a:lstStyle/>
          <a:p>
            <a:pPr>
              <a:lnSpc>
                <a:spcPts val="3732"/>
              </a:lnSpc>
            </a:pPr>
            <a:r>
              <a:rPr lang="en-US" sz="3770">
                <a:solidFill>
                  <a:srgbClr val="FE6D73"/>
                </a:solidFill>
                <a:latin typeface="Kollektif Bold"/>
              </a:rPr>
              <a:t>CONSTRAINTS AND ASSUMPTIONS</a:t>
            </a:r>
          </a:p>
        </p:txBody>
      </p:sp>
      <p:sp>
        <p:nvSpPr>
          <p:cNvPr id="29" name="TextBox 29"/>
          <p:cNvSpPr txBox="1"/>
          <p:nvPr/>
        </p:nvSpPr>
        <p:spPr>
          <a:xfrm>
            <a:off x="3863654" y="1332862"/>
            <a:ext cx="5056399" cy="838200"/>
          </a:xfrm>
          <a:prstGeom prst="rect">
            <a:avLst/>
          </a:prstGeom>
        </p:spPr>
        <p:txBody>
          <a:bodyPr lIns="0" tIns="0" rIns="0" bIns="0" rtlCol="0" anchor="t">
            <a:spAutoFit/>
          </a:bodyPr>
          <a:lstStyle/>
          <a:p>
            <a:pPr marL="604519" lvl="1" indent="-302260">
              <a:lnSpc>
                <a:spcPts val="3359"/>
              </a:lnSpc>
              <a:buFont typeface="Arial"/>
              <a:buChar char="•"/>
            </a:pPr>
            <a:r>
              <a:rPr lang="en-US" sz="2799">
                <a:solidFill>
                  <a:srgbClr val="545454"/>
                </a:solidFill>
                <a:latin typeface="DM Sans Bold"/>
              </a:rPr>
              <a:t>Working hours (8:00 AM – 4:00PM</a:t>
            </a:r>
          </a:p>
        </p:txBody>
      </p:sp>
      <p:sp>
        <p:nvSpPr>
          <p:cNvPr id="30" name="TextBox 30"/>
          <p:cNvSpPr txBox="1"/>
          <p:nvPr/>
        </p:nvSpPr>
        <p:spPr>
          <a:xfrm>
            <a:off x="12202901" y="1332862"/>
            <a:ext cx="5545474" cy="3000375"/>
          </a:xfrm>
          <a:prstGeom prst="rect">
            <a:avLst/>
          </a:prstGeom>
        </p:spPr>
        <p:txBody>
          <a:bodyPr lIns="0" tIns="0" rIns="0" bIns="0" rtlCol="0" anchor="t">
            <a:spAutoFit/>
          </a:bodyPr>
          <a:lstStyle/>
          <a:p>
            <a:pPr marL="616215" lvl="1" indent="-308108">
              <a:lnSpc>
                <a:spcPts val="3425"/>
              </a:lnSpc>
              <a:buFont typeface="Arial"/>
              <a:buChar char="•"/>
            </a:pPr>
            <a:r>
              <a:rPr lang="en-US" sz="2854">
                <a:solidFill>
                  <a:srgbClr val="545454"/>
                </a:solidFill>
                <a:latin typeface="DM Sans Bold"/>
              </a:rPr>
              <a:t>No Overtime Procedures assume that employees accomplish tasks during their designated work hours and overtime is not required.</a:t>
            </a:r>
          </a:p>
          <a:p>
            <a:pPr>
              <a:lnSpc>
                <a:spcPts val="3425"/>
              </a:lnSpc>
            </a:pPr>
            <a:endParaRPr lang="en-US" sz="2854">
              <a:solidFill>
                <a:srgbClr val="545454"/>
              </a:solidFill>
              <a:latin typeface="DM Sans Bold"/>
            </a:endParaRPr>
          </a:p>
        </p:txBody>
      </p:sp>
      <p:sp>
        <p:nvSpPr>
          <p:cNvPr id="31" name="TextBox 31"/>
          <p:cNvSpPr txBox="1"/>
          <p:nvPr/>
        </p:nvSpPr>
        <p:spPr>
          <a:xfrm>
            <a:off x="3863654" y="5913664"/>
            <a:ext cx="5056399" cy="2095500"/>
          </a:xfrm>
          <a:prstGeom prst="rect">
            <a:avLst/>
          </a:prstGeom>
        </p:spPr>
        <p:txBody>
          <a:bodyPr lIns="0" tIns="0" rIns="0" bIns="0" rtlCol="0" anchor="t">
            <a:spAutoFit/>
          </a:bodyPr>
          <a:lstStyle/>
          <a:p>
            <a:pPr marL="604519" lvl="1" indent="-302260">
              <a:lnSpc>
                <a:spcPts val="3359"/>
              </a:lnSpc>
              <a:buFont typeface="Arial"/>
              <a:buChar char="•"/>
            </a:pPr>
            <a:r>
              <a:rPr lang="en-US" sz="2799">
                <a:solidFill>
                  <a:srgbClr val="545454"/>
                </a:solidFill>
                <a:latin typeface="DM Sans Bold"/>
              </a:rPr>
              <a:t>Storage Capacity Assumes that the warehouse has sufficient storage capacity </a:t>
            </a:r>
          </a:p>
          <a:p>
            <a:pPr>
              <a:lnSpc>
                <a:spcPts val="3359"/>
              </a:lnSpc>
            </a:pPr>
            <a:endParaRPr lang="en-US" sz="2799">
              <a:solidFill>
                <a:srgbClr val="545454"/>
              </a:solidFill>
              <a:latin typeface="DM Sans Bold"/>
            </a:endParaRPr>
          </a:p>
        </p:txBody>
      </p:sp>
      <p:sp>
        <p:nvSpPr>
          <p:cNvPr id="32" name="TextBox 32"/>
          <p:cNvSpPr txBox="1"/>
          <p:nvPr/>
        </p:nvSpPr>
        <p:spPr>
          <a:xfrm>
            <a:off x="12438163" y="5913664"/>
            <a:ext cx="5344458" cy="2095500"/>
          </a:xfrm>
          <a:prstGeom prst="rect">
            <a:avLst/>
          </a:prstGeom>
        </p:spPr>
        <p:txBody>
          <a:bodyPr lIns="0" tIns="0" rIns="0" bIns="0" rtlCol="0" anchor="t">
            <a:spAutoFit/>
          </a:bodyPr>
          <a:lstStyle/>
          <a:p>
            <a:pPr marL="604519" lvl="1" indent="-302260">
              <a:lnSpc>
                <a:spcPts val="3359"/>
              </a:lnSpc>
              <a:buFont typeface="Arial"/>
              <a:buChar char="•"/>
            </a:pPr>
            <a:r>
              <a:rPr lang="en-US" sz="2799">
                <a:solidFill>
                  <a:srgbClr val="545454"/>
                </a:solidFill>
                <a:latin typeface="DM Sans Bold"/>
              </a:rPr>
              <a:t>No External Disruptions The process assumes minimal external disruptions</a:t>
            </a:r>
          </a:p>
          <a:p>
            <a:pPr>
              <a:lnSpc>
                <a:spcPts val="3359"/>
              </a:lnSpc>
            </a:pPr>
            <a:endParaRPr lang="en-US" sz="2799">
              <a:solidFill>
                <a:srgbClr val="545454"/>
              </a:solidFill>
              <a:latin typeface="DM Sans Bo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479</Words>
  <Application>Microsoft Office PowerPoint</Application>
  <PresentationFormat>Custom</PresentationFormat>
  <Paragraphs>72</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Calibri</vt:lpstr>
      <vt:lpstr>DM Sans Bold</vt:lpstr>
      <vt:lpstr>Arial</vt:lpstr>
      <vt:lpstr>Kollektif Bold</vt:lpstr>
      <vt:lpstr>Canva Sans Bold</vt:lpstr>
      <vt:lpstr>DM Sans</vt:lpstr>
      <vt:lpstr>Kollektif</vt:lpstr>
      <vt:lpstr>Canva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INFOGRAPHIC PRESENTATION</dc:title>
  <cp:lastModifiedBy>محمد بخيت سعد الصاعدي</cp:lastModifiedBy>
  <cp:revision>2</cp:revision>
  <dcterms:created xsi:type="dcterms:W3CDTF">2006-08-16T00:00:00Z</dcterms:created>
  <dcterms:modified xsi:type="dcterms:W3CDTF">2023-12-10T19:29:05Z</dcterms:modified>
  <dc:identifier>DAF2mSZDSTE</dc:identifier>
</cp:coreProperties>
</file>