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d8cfe103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1d8cfe10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4cabcc03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4cabcc0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4cabcc03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4cabcc0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cabcc03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cabcc0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829f707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829f70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6e32733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6e3273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6e327332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6e32733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829f7077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829f707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1d8cfe10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1d8cfe10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1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4" name="Google Shape;24;p3"/>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9" name="Google Shape;99;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00" name="Google Shape;100;p15"/>
          <p:cNvPicPr preferRelativeResize="0"/>
          <p:nvPr/>
        </p:nvPicPr>
        <p:blipFill rotWithShape="1">
          <a:blip r:embed="rId3">
            <a:alphaModFix/>
          </a:blip>
          <a:srcRect b="0" l="0" r="0" t="0"/>
          <a:stretch/>
        </p:blipFill>
        <p:spPr>
          <a:xfrm>
            <a:off x="0" y="0"/>
            <a:ext cx="9143999" cy="6858001"/>
          </a:xfrm>
          <a:prstGeom prst="rect">
            <a:avLst/>
          </a:prstGeom>
          <a:solidFill>
            <a:srgbClr val="E7AA28"/>
          </a:solidFill>
          <a:ln>
            <a:noFill/>
          </a:ln>
        </p:spPr>
      </p:pic>
      <p:sp>
        <p:nvSpPr>
          <p:cNvPr id="101" name="Google Shape;101;p15"/>
          <p:cNvSpPr txBox="1"/>
          <p:nvPr/>
        </p:nvSpPr>
        <p:spPr>
          <a:xfrm>
            <a:off x="125850" y="1233350"/>
            <a:ext cx="8892300" cy="1293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900">
                <a:solidFill>
                  <a:schemeClr val="lt1"/>
                </a:solidFill>
              </a:rPr>
              <a:t>Assignment A2 - </a:t>
            </a:r>
            <a:endParaRPr b="1" sz="3900">
              <a:solidFill>
                <a:schemeClr val="lt1"/>
              </a:solidFill>
            </a:endParaRPr>
          </a:p>
          <a:p>
            <a:pPr indent="0" lvl="0" marL="0" marR="0" rtl="0" algn="ctr">
              <a:spcBef>
                <a:spcPts val="0"/>
              </a:spcBef>
              <a:spcAft>
                <a:spcPts val="0"/>
              </a:spcAft>
              <a:buNone/>
            </a:pPr>
            <a:r>
              <a:rPr b="1" lang="en-US" sz="3900">
                <a:solidFill>
                  <a:schemeClr val="lt1"/>
                </a:solidFill>
              </a:rPr>
              <a:t>Engineering Ethics</a:t>
            </a:r>
            <a:endParaRPr sz="1700">
              <a:solidFill>
                <a:schemeClr val="dk1"/>
              </a:solidFill>
              <a:latin typeface="Calibri"/>
              <a:ea typeface="Calibri"/>
              <a:cs typeface="Calibri"/>
              <a:sym typeface="Calibri"/>
            </a:endParaRPr>
          </a:p>
        </p:txBody>
      </p:sp>
      <p:sp>
        <p:nvSpPr>
          <p:cNvPr id="102" name="Google Shape;102;p15"/>
          <p:cNvSpPr txBox="1"/>
          <p:nvPr/>
        </p:nvSpPr>
        <p:spPr>
          <a:xfrm>
            <a:off x="1733700" y="4982175"/>
            <a:ext cx="56766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chemeClr val="lt1"/>
                </a:solidFill>
                <a:latin typeface="Calibri"/>
                <a:ea typeface="Calibri"/>
                <a:cs typeface="Calibri"/>
                <a:sym typeface="Calibri"/>
              </a:rPr>
              <a:t>Abdalrahman Afifi, Hunter Lavender, Travis Mueller, Zachary Wildasin</a:t>
            </a:r>
            <a:endParaRPr sz="15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70800" y="143375"/>
            <a:ext cx="9144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Intellectual Property and Ownership</a:t>
            </a:r>
            <a:endParaRPr/>
          </a:p>
        </p:txBody>
      </p:sp>
      <p:sp>
        <p:nvSpPr>
          <p:cNvPr id="153" name="Google Shape;153;p24"/>
          <p:cNvSpPr txBox="1"/>
          <p:nvPr>
            <p:ph idx="1" type="body"/>
          </p:nvPr>
        </p:nvSpPr>
        <p:spPr>
          <a:xfrm>
            <a:off x="628650" y="1514975"/>
            <a:ext cx="7886700" cy="3953400"/>
          </a:xfrm>
          <a:prstGeom prst="rect">
            <a:avLst/>
          </a:prstGeom>
        </p:spPr>
        <p:txBody>
          <a:bodyPr anchorCtr="0" anchor="t" bIns="45700" lIns="91425" spcFirstLastPara="1" rIns="91425" wrap="square" tIns="45700">
            <a:normAutofit/>
          </a:bodyPr>
          <a:lstStyle/>
          <a:p>
            <a:pPr indent="-317500" lvl="0" marL="457200" rtl="0" algn="l">
              <a:lnSpc>
                <a:spcPct val="150000"/>
              </a:lnSpc>
              <a:spcBef>
                <a:spcPts val="1500"/>
              </a:spcBef>
              <a:spcAft>
                <a:spcPts val="0"/>
              </a:spcAft>
              <a:buClr>
                <a:schemeClr val="dk1"/>
              </a:buClr>
              <a:buSzPts val="1400"/>
              <a:buFont typeface="Calibri"/>
              <a:buChar char="●"/>
            </a:pPr>
            <a:r>
              <a:rPr b="1" lang="en-US" sz="1400"/>
              <a:t>Ownership Clarity: </a:t>
            </a:r>
            <a:r>
              <a:rPr lang="en-US" sz="1400"/>
              <a:t>Clearly define ownership and intellectual property rights for novel algorithms and methodologies developed during the project.</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Credit Attribution: </a:t>
            </a:r>
            <a:r>
              <a:rPr lang="en-US" sz="1400"/>
              <a:t>Emphasize the ethical importance of giving credit where it is due, recognizing the contributions of individuals or teams to intellectual property.</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Documentation:</a:t>
            </a:r>
            <a:r>
              <a:rPr lang="en-US" sz="1400"/>
              <a:t> Encourage thorough documentation of intellectual property arrangements to prevent disputes and ensure ethical handling of ownership.</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Legal Compliance: </a:t>
            </a:r>
            <a:r>
              <a:rPr lang="en-US" sz="1400"/>
              <a:t>Stress compliance with intellectual property laws and regulations to protect both creators and collaborators.</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Transparency: </a:t>
            </a:r>
            <a:r>
              <a:rPr lang="en-US" sz="1400"/>
              <a:t>Promote transparency in intellectual property discussions and agreements to maintain trust and fairness in research collaborations.</a:t>
            </a:r>
            <a:endParaRPr sz="1400"/>
          </a:p>
          <a:p>
            <a:pPr indent="0" lvl="0" marL="0" rtl="0" algn="l">
              <a:lnSpc>
                <a:spcPct val="150000"/>
              </a:lnSpc>
              <a:spcBef>
                <a:spcPts val="1000"/>
              </a:spcBef>
              <a:spcAft>
                <a:spcPts val="0"/>
              </a:spcAft>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0" y="1951675"/>
            <a:ext cx="9144000" cy="1897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4400"/>
              <a:t>Part 1:</a:t>
            </a:r>
            <a:r>
              <a:rPr lang="en-US"/>
              <a:t> </a:t>
            </a:r>
            <a:r>
              <a:rPr lang="en-US" sz="4400"/>
              <a:t>Ethics Involving Traditional Engineering Projects</a:t>
            </a:r>
            <a:endParaRPr sz="9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0"/>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Therac 25 Incident</a:t>
            </a:r>
            <a:endParaRPr/>
          </a:p>
        </p:txBody>
      </p:sp>
      <p:sp>
        <p:nvSpPr>
          <p:cNvPr id="113" name="Google Shape;113;p17"/>
          <p:cNvSpPr txBox="1"/>
          <p:nvPr>
            <p:ph idx="1" type="body"/>
          </p:nvPr>
        </p:nvSpPr>
        <p:spPr>
          <a:xfrm>
            <a:off x="628650" y="1825625"/>
            <a:ext cx="7886700" cy="3939900"/>
          </a:xfrm>
          <a:prstGeom prst="rect">
            <a:avLst/>
          </a:prstGeom>
        </p:spPr>
        <p:txBody>
          <a:bodyPr anchorCtr="0" anchor="t" bIns="45700" lIns="91425" spcFirstLastPara="1" rIns="91425" wrap="square" tIns="45700">
            <a:normAutofit/>
          </a:bodyPr>
          <a:lstStyle/>
          <a:p>
            <a:pPr indent="-317500" lvl="0" marL="457200" rtl="0" algn="l">
              <a:lnSpc>
                <a:spcPct val="150000"/>
              </a:lnSpc>
              <a:spcBef>
                <a:spcPts val="0"/>
              </a:spcBef>
              <a:spcAft>
                <a:spcPts val="0"/>
              </a:spcAft>
              <a:buClr>
                <a:schemeClr val="dk1"/>
              </a:buClr>
              <a:buSzPts val="1400"/>
              <a:buFont typeface="Calibri"/>
              <a:buChar char="●"/>
            </a:pPr>
            <a:r>
              <a:rPr lang="en-US" sz="1400"/>
              <a:t>The Therac-25: A radiation therapy machine designed for cancer treatment.</a:t>
            </a:r>
            <a:endParaRPr sz="1400"/>
          </a:p>
          <a:p>
            <a:pPr indent="-317500" lvl="0" marL="457200" rtl="0" algn="l">
              <a:lnSpc>
                <a:spcPct val="150000"/>
              </a:lnSpc>
              <a:spcBef>
                <a:spcPts val="0"/>
              </a:spcBef>
              <a:spcAft>
                <a:spcPts val="0"/>
              </a:spcAft>
              <a:buClr>
                <a:schemeClr val="dk1"/>
              </a:buClr>
              <a:buSzPts val="1400"/>
              <a:buFont typeface="Calibri"/>
              <a:buChar char="●"/>
            </a:pPr>
            <a:r>
              <a:rPr lang="en-US" sz="1400"/>
              <a:t>Symbolic of ethical failures in medical technology.</a:t>
            </a:r>
            <a:endParaRPr sz="1400"/>
          </a:p>
          <a:p>
            <a:pPr indent="-317500" lvl="0" marL="457200" rtl="0" algn="l">
              <a:lnSpc>
                <a:spcPct val="150000"/>
              </a:lnSpc>
              <a:spcBef>
                <a:spcPts val="0"/>
              </a:spcBef>
              <a:spcAft>
                <a:spcPts val="0"/>
              </a:spcAft>
              <a:buClr>
                <a:schemeClr val="dk1"/>
              </a:buClr>
              <a:buSzPts val="1400"/>
              <a:buFont typeface="Calibri"/>
              <a:buChar char="●"/>
            </a:pPr>
            <a:r>
              <a:rPr lang="en-US" sz="1400"/>
              <a:t>Catastrophic consequences.</a:t>
            </a:r>
            <a:endParaRPr sz="1400"/>
          </a:p>
          <a:p>
            <a:pPr indent="-317500" lvl="0" marL="457200" rtl="0" algn="l">
              <a:lnSpc>
                <a:spcPct val="150000"/>
              </a:lnSpc>
              <a:spcBef>
                <a:spcPts val="0"/>
              </a:spcBef>
              <a:spcAft>
                <a:spcPts val="0"/>
              </a:spcAft>
              <a:buClr>
                <a:schemeClr val="dk1"/>
              </a:buClr>
              <a:buSzPts val="1400"/>
              <a:buFont typeface="Calibri"/>
              <a:buChar char="●"/>
            </a:pPr>
            <a:r>
              <a:rPr lang="en-US" sz="1400"/>
              <a:t>The consequences of the Therac-25 incident were devastating. Due to a combination of software errors and design flaws, patients received massive overdoses of radiation, leading to severe injuries and six deaths. </a:t>
            </a:r>
            <a:endParaRPr sz="1400"/>
          </a:p>
          <a:p>
            <a:pPr indent="-317500" lvl="0" marL="457200" rtl="0" algn="l">
              <a:lnSpc>
                <a:spcPct val="150000"/>
              </a:lnSpc>
              <a:spcBef>
                <a:spcPts val="0"/>
              </a:spcBef>
              <a:spcAft>
                <a:spcPts val="0"/>
              </a:spcAft>
              <a:buClr>
                <a:schemeClr val="dk1"/>
              </a:buClr>
              <a:buSzPts val="1400"/>
              <a:buFont typeface="Calibri"/>
              <a:buChar char="●"/>
            </a:pPr>
            <a:r>
              <a:rPr lang="en-US" sz="1400"/>
              <a:t>This catastrophic outcome underscores the critical importance of ethics and thorough testing in the development and deployment of medical technology.</a:t>
            </a:r>
            <a:endParaRPr sz="1400"/>
          </a:p>
          <a:p>
            <a:pPr indent="0" lvl="0" marL="0" rtl="0" algn="l">
              <a:lnSpc>
                <a:spcPct val="200000"/>
              </a:lnSpc>
              <a:spcBef>
                <a:spcPts val="100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0" y="0"/>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Ethical Issues with Therac 25</a:t>
            </a:r>
            <a:endParaRPr/>
          </a:p>
        </p:txBody>
      </p:sp>
      <p:sp>
        <p:nvSpPr>
          <p:cNvPr id="119" name="Google Shape;119;p18"/>
          <p:cNvSpPr txBox="1"/>
          <p:nvPr>
            <p:ph idx="1" type="body"/>
          </p:nvPr>
        </p:nvSpPr>
        <p:spPr>
          <a:xfrm>
            <a:off x="628650" y="1825625"/>
            <a:ext cx="7886700" cy="3926400"/>
          </a:xfrm>
          <a:prstGeom prst="rect">
            <a:avLst/>
          </a:prstGeom>
        </p:spPr>
        <p:txBody>
          <a:bodyPr anchorCtr="0" anchor="t" bIns="45700" lIns="91425" spcFirstLastPara="1" rIns="91425" wrap="square" tIns="45700">
            <a:normAutofit/>
          </a:bodyPr>
          <a:lstStyle/>
          <a:p>
            <a:pPr indent="-317500" lvl="0" marL="457200" rtl="0" algn="l">
              <a:lnSpc>
                <a:spcPct val="150000"/>
              </a:lnSpc>
              <a:spcBef>
                <a:spcPts val="1500"/>
              </a:spcBef>
              <a:spcAft>
                <a:spcPts val="0"/>
              </a:spcAft>
              <a:buSzPts val="1400"/>
              <a:buFont typeface="Calibri"/>
              <a:buChar char="•"/>
            </a:pPr>
            <a:r>
              <a:rPr b="1" lang="en-US" sz="1400"/>
              <a:t>Inadequate Testing:</a:t>
            </a:r>
            <a:r>
              <a:rPr lang="en-US" sz="1400"/>
              <a:t> Lack of thorough testing before deployment.</a:t>
            </a:r>
            <a:endParaRPr sz="1400"/>
          </a:p>
          <a:p>
            <a:pPr indent="-317500" lvl="0" marL="457200" rtl="0" algn="l">
              <a:lnSpc>
                <a:spcPct val="150000"/>
              </a:lnSpc>
              <a:spcBef>
                <a:spcPts val="0"/>
              </a:spcBef>
              <a:spcAft>
                <a:spcPts val="0"/>
              </a:spcAft>
              <a:buSzPts val="1400"/>
              <a:buFont typeface="Calibri"/>
              <a:buChar char="•"/>
            </a:pPr>
            <a:r>
              <a:rPr b="1" lang="en-US" sz="1400"/>
              <a:t>Software Bugs: </a:t>
            </a:r>
            <a:r>
              <a:rPr lang="en-US" sz="1400"/>
              <a:t>Critical software flaws in the machine's control system.</a:t>
            </a:r>
            <a:endParaRPr sz="1400"/>
          </a:p>
          <a:p>
            <a:pPr indent="-317500" lvl="0" marL="457200" rtl="0" algn="l">
              <a:lnSpc>
                <a:spcPct val="150000"/>
              </a:lnSpc>
              <a:spcBef>
                <a:spcPts val="0"/>
              </a:spcBef>
              <a:spcAft>
                <a:spcPts val="0"/>
              </a:spcAft>
              <a:buSzPts val="1400"/>
              <a:buFont typeface="Calibri"/>
              <a:buChar char="•"/>
            </a:pPr>
            <a:r>
              <a:rPr b="1" lang="en-US" sz="1400"/>
              <a:t>Poor Communication: </a:t>
            </a:r>
            <a:r>
              <a:rPr lang="en-US" sz="1400"/>
              <a:t>Failure to communicate problems with the device.</a:t>
            </a:r>
            <a:endParaRPr sz="1400"/>
          </a:p>
          <a:p>
            <a:pPr indent="-317500" lvl="0" marL="457200" rtl="0" algn="l">
              <a:lnSpc>
                <a:spcPct val="150000"/>
              </a:lnSpc>
              <a:spcBef>
                <a:spcPts val="0"/>
              </a:spcBef>
              <a:spcAft>
                <a:spcPts val="0"/>
              </a:spcAft>
              <a:buSzPts val="1400"/>
              <a:buFont typeface="Calibri"/>
              <a:buChar char="•"/>
            </a:pPr>
            <a:r>
              <a:rPr b="1" lang="en-US" sz="1400"/>
              <a:t>Patient Safety Neglected: </a:t>
            </a:r>
            <a:r>
              <a:rPr lang="en-US" sz="1400"/>
              <a:t>Prioritizing profit over patient safety.</a:t>
            </a:r>
            <a:endParaRPr sz="1400"/>
          </a:p>
          <a:p>
            <a:pPr indent="-317500" lvl="0" marL="457200" rtl="0" algn="l">
              <a:lnSpc>
                <a:spcPct val="150000"/>
              </a:lnSpc>
              <a:spcBef>
                <a:spcPts val="0"/>
              </a:spcBef>
              <a:spcAft>
                <a:spcPts val="0"/>
              </a:spcAft>
              <a:buSzPts val="1400"/>
              <a:buFont typeface="Calibri"/>
              <a:buChar char="•"/>
            </a:pPr>
            <a:r>
              <a:rPr b="1" lang="en-US" sz="1400"/>
              <a:t>Legal &amp; Ethical Violations: </a:t>
            </a:r>
            <a:r>
              <a:rPr lang="en-US" sz="1400"/>
              <a:t>Lawsuits and ethical misconduct allegations.</a:t>
            </a:r>
            <a:endParaRPr sz="1400"/>
          </a:p>
          <a:p>
            <a:pPr indent="0" lvl="0" marL="0" rtl="0" algn="l">
              <a:lnSpc>
                <a:spcPct val="200000"/>
              </a:lnSpc>
              <a:spcBef>
                <a:spcPts val="1500"/>
              </a:spcBef>
              <a:spcAft>
                <a:spcPts val="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0" y="1122375"/>
            <a:ext cx="9144000" cy="2542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US" sz="4400"/>
              <a:t>Part 2: </a:t>
            </a:r>
            <a:r>
              <a:rPr lang="en-US" sz="4400"/>
              <a:t>Ethics Involving Artificial Intelligence Projects</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28650" y="365125"/>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Fairness and Bias </a:t>
            </a:r>
            <a:endParaRPr/>
          </a:p>
        </p:txBody>
      </p:sp>
      <p:sp>
        <p:nvSpPr>
          <p:cNvPr id="130" name="Google Shape;130;p20"/>
          <p:cNvSpPr txBox="1"/>
          <p:nvPr>
            <p:ph idx="1" type="body"/>
          </p:nvPr>
        </p:nvSpPr>
        <p:spPr>
          <a:xfrm>
            <a:off x="741575" y="1434150"/>
            <a:ext cx="7886700" cy="43512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SzPts val="1400"/>
              <a:buFont typeface="Calibri"/>
              <a:buChar char="•"/>
            </a:pPr>
            <a:r>
              <a:rPr lang="en-US" sz="1700"/>
              <a:t>Developers must actively work to identify and mitigate bias in data, algorithms, and decision-making processes.</a:t>
            </a:r>
            <a:endParaRPr sz="1700"/>
          </a:p>
          <a:p>
            <a:pPr indent="-317500" lvl="0" marL="457200" rtl="0" algn="l">
              <a:spcBef>
                <a:spcPts val="0"/>
              </a:spcBef>
              <a:spcAft>
                <a:spcPts val="0"/>
              </a:spcAft>
              <a:buSzPts val="1400"/>
              <a:buFont typeface="Calibri"/>
              <a:buChar char="•"/>
            </a:pPr>
            <a:r>
              <a:rPr lang="en-US" sz="1700"/>
              <a:t>Regularly audit and test AI systems for fairness and bias, and make adjustments as necessary.</a:t>
            </a:r>
            <a:endParaRPr sz="1700"/>
          </a:p>
          <a:p>
            <a:pPr indent="-317500" lvl="0" marL="457200" rtl="0" algn="l">
              <a:spcBef>
                <a:spcPts val="0"/>
              </a:spcBef>
              <a:spcAft>
                <a:spcPts val="0"/>
              </a:spcAft>
              <a:buSzPts val="1400"/>
              <a:buFont typeface="Calibri"/>
              <a:buChar char="•"/>
            </a:pPr>
            <a:r>
              <a:rPr lang="en-US" sz="1700"/>
              <a:t>Ensure that training data is diverse and representative of the population the AI system will serve. Data collection should be unbiased, and historical bias in data should be acknowledged and mitigated.</a:t>
            </a:r>
            <a:endParaRPr sz="1700"/>
          </a:p>
          <a:p>
            <a:pPr indent="-336550" lvl="0" marL="457200" rtl="0" algn="l">
              <a:spcBef>
                <a:spcPts val="0"/>
              </a:spcBef>
              <a:spcAft>
                <a:spcPts val="0"/>
              </a:spcAft>
              <a:buSzPts val="1700"/>
              <a:buFont typeface="Calibri"/>
              <a:buChar char="•"/>
            </a:pPr>
            <a:r>
              <a:rPr lang="en-US" sz="1700"/>
              <a:t>Continuously monitor the AI system's performance post-deployment and be prepared to make adjustments as needed to address emerging bias.</a:t>
            </a:r>
            <a:endParaRPr sz="1700"/>
          </a:p>
          <a:p>
            <a:pPr indent="-336550" lvl="0" marL="457200" rtl="0" algn="l">
              <a:spcBef>
                <a:spcPts val="0"/>
              </a:spcBef>
              <a:spcAft>
                <a:spcPts val="0"/>
              </a:spcAft>
              <a:buSzPts val="1700"/>
              <a:buFont typeface="Calibri"/>
              <a:buChar char="•"/>
            </a:pPr>
            <a:r>
              <a:rPr lang="en-US" sz="1700"/>
              <a:t>Explore fairness-aware machine learning techniques and algorithms that explicitly aim to reduce bias and promote fairness.</a:t>
            </a:r>
            <a:endParaRPr sz="1700"/>
          </a:p>
          <a:p>
            <a:pPr indent="0" lvl="0" marL="457200" rtl="0" algn="l">
              <a:spcBef>
                <a:spcPts val="100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28650" y="365125"/>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Accountability</a:t>
            </a:r>
            <a:endParaRPr/>
          </a:p>
        </p:txBody>
      </p:sp>
      <p:sp>
        <p:nvSpPr>
          <p:cNvPr id="136" name="Google Shape;136;p21"/>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Font typeface="Calibri"/>
              <a:buChar char="•"/>
            </a:pPr>
            <a:r>
              <a:rPr lang="en-US" sz="1700"/>
              <a:t>Assign clear responsibilities for AI projects, including oversight, maintenance, and monitoring.</a:t>
            </a:r>
            <a:endParaRPr sz="1700"/>
          </a:p>
          <a:p>
            <a:pPr indent="-336550" lvl="0" marL="457200" rtl="0" algn="l">
              <a:spcBef>
                <a:spcPts val="0"/>
              </a:spcBef>
              <a:spcAft>
                <a:spcPts val="0"/>
              </a:spcAft>
              <a:buSzPts val="1700"/>
              <a:buFont typeface="Calibri"/>
              <a:buChar char="•"/>
            </a:pPr>
            <a:r>
              <a:rPr lang="en-US" sz="1700"/>
              <a:t>Establish mechanisms for accountability when AI systems make erroneous or harmful decisions.</a:t>
            </a:r>
            <a:endParaRPr sz="1700"/>
          </a:p>
          <a:p>
            <a:pPr indent="-336550" lvl="0" marL="457200" rtl="0" algn="l">
              <a:spcBef>
                <a:spcPts val="0"/>
              </a:spcBef>
              <a:spcAft>
                <a:spcPts val="0"/>
              </a:spcAft>
              <a:buSzPts val="1700"/>
              <a:buFont typeface="Calibri"/>
              <a:buChar char="•"/>
            </a:pPr>
            <a:r>
              <a:rPr lang="en-US" sz="1700"/>
              <a:t>Develop procedures for handling complaints and addressing issues that arise from AI usage.</a:t>
            </a:r>
            <a:endParaRPr sz="1700"/>
          </a:p>
          <a:p>
            <a:pPr indent="-336550" lvl="0" marL="457200" rtl="0" algn="l">
              <a:spcBef>
                <a:spcPts val="0"/>
              </a:spcBef>
              <a:spcAft>
                <a:spcPts val="0"/>
              </a:spcAft>
              <a:buSzPts val="1700"/>
              <a:buFont typeface="Calibri"/>
              <a:buChar char="•"/>
            </a:pPr>
            <a:r>
              <a:rPr lang="en-US" sz="1700"/>
              <a:t>Maintain comprehensive documentation throughout the AI development process. Document decisions, data sources, algorithms, and the rationale behind choices made during the project's lifecycle. Transparency helps in understanding,</a:t>
            </a:r>
            <a:endParaRPr sz="1700"/>
          </a:p>
          <a:p>
            <a:pPr indent="-336550" lvl="0" marL="457200" rtl="0" algn="l">
              <a:spcBef>
                <a:spcPts val="0"/>
              </a:spcBef>
              <a:spcAft>
                <a:spcPts val="0"/>
              </a:spcAft>
              <a:buSzPts val="1700"/>
              <a:buFont typeface="Calibri"/>
              <a:buChar char="•"/>
            </a:pPr>
            <a:r>
              <a:rPr lang="en-US" sz="1700"/>
              <a:t>Define and measure key performance metrics to assess the impact of AI systems on fairness, accuracy, privacy, and other ethical dimensions.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0" y="1122375"/>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4400"/>
              <a:t>Part 3: </a:t>
            </a:r>
            <a:r>
              <a:rPr lang="en-US" sz="4400"/>
              <a:t>Ethical Issues Related To Our Project</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0" y="0"/>
            <a:ext cx="7886700" cy="1325700"/>
          </a:xfrm>
          <a:prstGeom prst="rect">
            <a:avLst/>
          </a:prstGeom>
        </p:spPr>
        <p:txBody>
          <a:bodyPr anchorCtr="0" anchor="ctr" bIns="45700" lIns="91425" spcFirstLastPara="1" rIns="91425" wrap="square" tIns="45700">
            <a:normAutofit/>
          </a:bodyPr>
          <a:lstStyle/>
          <a:p>
            <a:pPr indent="457200" lvl="0" marL="0" rtl="0" algn="l">
              <a:spcBef>
                <a:spcPts val="0"/>
              </a:spcBef>
              <a:spcAft>
                <a:spcPts val="0"/>
              </a:spcAft>
              <a:buNone/>
            </a:pPr>
            <a:r>
              <a:rPr lang="en-US"/>
              <a:t>Security</a:t>
            </a:r>
            <a:endParaRPr/>
          </a:p>
        </p:txBody>
      </p:sp>
      <p:sp>
        <p:nvSpPr>
          <p:cNvPr id="147" name="Google Shape;147;p23"/>
          <p:cNvSpPr txBox="1"/>
          <p:nvPr>
            <p:ph idx="1" type="body"/>
          </p:nvPr>
        </p:nvSpPr>
        <p:spPr>
          <a:xfrm>
            <a:off x="628650" y="1612350"/>
            <a:ext cx="7886700" cy="4194000"/>
          </a:xfrm>
          <a:prstGeom prst="rect">
            <a:avLst/>
          </a:prstGeom>
        </p:spPr>
        <p:txBody>
          <a:bodyPr anchorCtr="0" anchor="t" bIns="45700" lIns="91425" spcFirstLastPara="1" rIns="91425" wrap="square" tIns="45700">
            <a:normAutofit lnSpcReduction="10000"/>
          </a:bodyPr>
          <a:lstStyle/>
          <a:p>
            <a:pPr indent="-317500" lvl="0" marL="457200" rtl="0" algn="l">
              <a:lnSpc>
                <a:spcPct val="150000"/>
              </a:lnSpc>
              <a:spcBef>
                <a:spcPts val="1500"/>
              </a:spcBef>
              <a:spcAft>
                <a:spcPts val="0"/>
              </a:spcAft>
              <a:buClr>
                <a:schemeClr val="dk1"/>
              </a:buClr>
              <a:buSzPts val="1400"/>
              <a:buFont typeface="Calibri"/>
              <a:buChar char="●"/>
            </a:pPr>
            <a:r>
              <a:rPr b="1" lang="en-US" sz="1400"/>
              <a:t>Data Security Practices: </a:t>
            </a:r>
            <a:r>
              <a:rPr lang="en-US" sz="1400"/>
              <a:t>Prioritize data security throughout the research process, from data collection to storage and analysis, to protect against unauthorized access or data breaches.</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Cost-Benefit Analysis:</a:t>
            </a:r>
            <a:r>
              <a:rPr lang="en-US" sz="1400"/>
              <a:t> Avoid compromising data security for cost-saving measures, as sacrificing </a:t>
            </a:r>
            <a:r>
              <a:rPr lang="en-US" sz="1400"/>
              <a:t>security for convenience or budget reasons can lead to ethical breaches.</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Baseline Security Standards:</a:t>
            </a:r>
            <a:r>
              <a:rPr lang="en-US" sz="1400"/>
              <a:t> Establish and adhere to baseline security standards for research networks and systems, ensuring that sensitive information and research data are adequately protected.</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Regular Security Audits: </a:t>
            </a:r>
            <a:r>
              <a:rPr lang="en-US" sz="1400"/>
              <a:t>Conduct regular security audits and assessments to identify vulnerabilities and address them promptly, maintaining the integrity and confidentiality of research data.</a:t>
            </a:r>
            <a:endParaRPr sz="1400"/>
          </a:p>
          <a:p>
            <a:pPr indent="-317500" lvl="0" marL="457200" rtl="0" algn="l">
              <a:lnSpc>
                <a:spcPct val="150000"/>
              </a:lnSpc>
              <a:spcBef>
                <a:spcPts val="0"/>
              </a:spcBef>
              <a:spcAft>
                <a:spcPts val="0"/>
              </a:spcAft>
              <a:buClr>
                <a:schemeClr val="dk1"/>
              </a:buClr>
              <a:buSzPts val="1400"/>
              <a:buFont typeface="Calibri"/>
              <a:buChar char="●"/>
            </a:pPr>
            <a:r>
              <a:rPr b="1" lang="en-US" sz="1400"/>
              <a:t>Data Encryption: </a:t>
            </a:r>
            <a:r>
              <a:rPr lang="en-US" sz="1400"/>
              <a:t>Implement data encryption protocols for both data storage and transmission to safeguard sensitive information, making it more challenging for unauthorized parties to access the data.</a:t>
            </a:r>
            <a:endParaRPr sz="1400"/>
          </a:p>
          <a:p>
            <a:pPr indent="0" lvl="0" marL="0" rtl="0" algn="l">
              <a:lnSpc>
                <a:spcPct val="150000"/>
              </a:lnSpc>
              <a:spcBef>
                <a:spcPts val="10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