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8" r:id="rId4"/>
    <p:sldMasterId id="2147483689" r:id="rId5"/>
    <p:sldMasterId id="2147483690" r:id="rId6"/>
    <p:sldMasterId id="2147483691" r:id="rId7"/>
    <p:sldMasterId id="214748369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848BCA-8F1E-4EAB-83DF-D9B56EB92C95}">
  <a:tblStyle styleId="{A1848BCA-8F1E-4EAB-83DF-D9B56EB92C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0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1ae68ed91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21ae68ed9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66148b728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166148b72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66148b728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166148b7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166148b728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166148b72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166148b728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166148b72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628650" y="1825625"/>
            <a:ext cx="3867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648200" y="1825625"/>
            <a:ext cx="3867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630238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630238" y="1681163"/>
            <a:ext cx="38688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630238" y="2505075"/>
            <a:ext cx="38688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3" type="body"/>
          </p:nvPr>
        </p:nvSpPr>
        <p:spPr>
          <a:xfrm>
            <a:off x="4629150" y="1681163"/>
            <a:ext cx="3887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body"/>
          </p:nvPr>
        </p:nvSpPr>
        <p:spPr>
          <a:xfrm>
            <a:off x="4629150" y="2505075"/>
            <a:ext cx="38877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/>
          <p:nvPr>
            <p:ph idx="2" type="pic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 rot="5400000">
            <a:off x="603975" y="389725"/>
            <a:ext cx="5811900" cy="57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628650" y="1825625"/>
            <a:ext cx="3867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2" type="body"/>
          </p:nvPr>
        </p:nvSpPr>
        <p:spPr>
          <a:xfrm>
            <a:off x="4648200" y="1825625"/>
            <a:ext cx="3867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630238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630238" y="1681163"/>
            <a:ext cx="38688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27"/>
          <p:cNvSpPr txBox="1"/>
          <p:nvPr>
            <p:ph idx="2" type="body"/>
          </p:nvPr>
        </p:nvSpPr>
        <p:spPr>
          <a:xfrm>
            <a:off x="630238" y="2505075"/>
            <a:ext cx="38688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7"/>
          <p:cNvSpPr txBox="1"/>
          <p:nvPr>
            <p:ph idx="3" type="body"/>
          </p:nvPr>
        </p:nvSpPr>
        <p:spPr>
          <a:xfrm>
            <a:off x="4629150" y="1681163"/>
            <a:ext cx="3887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7" name="Google Shape;177;p27"/>
          <p:cNvSpPr txBox="1"/>
          <p:nvPr>
            <p:ph idx="4" type="body"/>
          </p:nvPr>
        </p:nvSpPr>
        <p:spPr>
          <a:xfrm>
            <a:off x="4629150" y="2505075"/>
            <a:ext cx="38877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8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9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3" name="Google Shape;193;p30"/>
          <p:cNvSpPr txBox="1"/>
          <p:nvPr>
            <p:ph idx="2" type="body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4" name="Google Shape;194;p3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1"/>
          <p:cNvSpPr/>
          <p:nvPr>
            <p:ph idx="2" type="pic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01" name="Google Shape;201;p3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32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2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 rot="5400000">
            <a:off x="603975" y="389725"/>
            <a:ext cx="5811900" cy="57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5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6" name="Google Shape;226;p3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3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628650" y="1825625"/>
            <a:ext cx="3867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38"/>
          <p:cNvSpPr txBox="1"/>
          <p:nvPr>
            <p:ph idx="2" type="body"/>
          </p:nvPr>
        </p:nvSpPr>
        <p:spPr>
          <a:xfrm>
            <a:off x="4648200" y="1825625"/>
            <a:ext cx="3867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38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8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8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630238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9"/>
          <p:cNvSpPr txBox="1"/>
          <p:nvPr>
            <p:ph idx="1" type="body"/>
          </p:nvPr>
        </p:nvSpPr>
        <p:spPr>
          <a:xfrm>
            <a:off x="630238" y="1681163"/>
            <a:ext cx="38688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1" name="Google Shape;251;p39"/>
          <p:cNvSpPr txBox="1"/>
          <p:nvPr>
            <p:ph idx="2" type="body"/>
          </p:nvPr>
        </p:nvSpPr>
        <p:spPr>
          <a:xfrm>
            <a:off x="630238" y="2505075"/>
            <a:ext cx="38688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39"/>
          <p:cNvSpPr txBox="1"/>
          <p:nvPr>
            <p:ph idx="3" type="body"/>
          </p:nvPr>
        </p:nvSpPr>
        <p:spPr>
          <a:xfrm>
            <a:off x="4629150" y="1681163"/>
            <a:ext cx="3887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3" name="Google Shape;253;p39"/>
          <p:cNvSpPr txBox="1"/>
          <p:nvPr>
            <p:ph idx="4" type="body"/>
          </p:nvPr>
        </p:nvSpPr>
        <p:spPr>
          <a:xfrm>
            <a:off x="4629150" y="2505075"/>
            <a:ext cx="38877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3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9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9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4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4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4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4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4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69" name="Google Shape;269;p42"/>
          <p:cNvSpPr txBox="1"/>
          <p:nvPr>
            <p:ph idx="2" type="body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0" name="Google Shape;270;p42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42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2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43"/>
          <p:cNvSpPr/>
          <p:nvPr>
            <p:ph idx="2" type="pic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43"/>
          <p:cNvSpPr txBox="1"/>
          <p:nvPr>
            <p:ph idx="1" type="body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7" name="Google Shape;277;p4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4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4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44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3" name="Google Shape;283;p44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4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44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8650" y="1825625"/>
            <a:ext cx="3867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648200" y="1825625"/>
            <a:ext cx="3867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45"/>
          <p:cNvSpPr txBox="1"/>
          <p:nvPr>
            <p:ph idx="1" type="body"/>
          </p:nvPr>
        </p:nvSpPr>
        <p:spPr>
          <a:xfrm rot="5400000">
            <a:off x="603975" y="389725"/>
            <a:ext cx="5811900" cy="57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p4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4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630238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630238" y="1681163"/>
            <a:ext cx="38688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630238" y="2505075"/>
            <a:ext cx="38688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4629150" y="1681163"/>
            <a:ext cx="3887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4629150" y="2505075"/>
            <a:ext cx="38877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8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9.xml"/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40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999" cy="68580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999" cy="68580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999" cy="68580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999" cy="68580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" name="Google Shape;220;p3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999" cy="68580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7" name="Google Shape;297;p46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98" name="Google Shape;29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E7AA28"/>
          </a:solidFill>
          <a:ln>
            <a:noFill/>
          </a:ln>
        </p:spPr>
      </p:pic>
      <p:sp>
        <p:nvSpPr>
          <p:cNvPr id="299" name="Google Shape;299;p46"/>
          <p:cNvSpPr txBox="1"/>
          <p:nvPr/>
        </p:nvSpPr>
        <p:spPr>
          <a:xfrm>
            <a:off x="1143000" y="1549082"/>
            <a:ext cx="7315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2(The PICARD)</a:t>
            </a:r>
            <a:endParaRPr b="1"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Abdalrahman Afifi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Hunter Lavender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Travis Mueller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Zachary Wildasin</a:t>
            </a:r>
            <a:endParaRPr b="1"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/>
          <p:nvPr>
            <p:ph type="ctrTitle"/>
          </p:nvPr>
        </p:nvSpPr>
        <p:spPr>
          <a:xfrm>
            <a:off x="1143000" y="-6"/>
            <a:ext cx="68580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Any Questions?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3" name="Google Shape;35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850" y="1226213"/>
            <a:ext cx="7433176" cy="44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What is PICARD?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47"/>
          <p:cNvSpPr txBox="1"/>
          <p:nvPr/>
        </p:nvSpPr>
        <p:spPr>
          <a:xfrm>
            <a:off x="739675" y="1817725"/>
            <a:ext cx="79860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 u="sng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latform for </a:t>
            </a:r>
            <a:r>
              <a:rPr lang="en-US" sz="2000" u="sng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ntelligent </a:t>
            </a:r>
            <a:r>
              <a:rPr lang="en-US" sz="2000" u="sng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omputer </a:t>
            </a:r>
            <a:r>
              <a:rPr lang="en-US" sz="2000" u="sng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lgorithim </a:t>
            </a:r>
            <a:r>
              <a:rPr lang="en-US" sz="2000" u="sng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esearch and </a:t>
            </a:r>
            <a:r>
              <a:rPr lang="en-US" sz="2000" u="sng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evelopment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PICARD’s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capabilities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are to set up a distributed system and conduct research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This includes the data set of the users choosing, and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algorithms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as well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user will be able to specify how many systems that are running for the test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user will be able to specify the hardware requirements as well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This includes hardware specifications for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EACH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node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FRONTEND Diagram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48"/>
          <p:cNvSpPr txBox="1"/>
          <p:nvPr/>
        </p:nvSpPr>
        <p:spPr>
          <a:xfrm>
            <a:off x="739675" y="1817725"/>
            <a:ext cx="75003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We created a graphical user interface to streamline the running of tests on our platform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Our main page acts as a landing page with three options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Create Experiment takes you to a screen that allows you to set the general parameters environment for the new experiment.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Description of Algorithms gives you the a list of all 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algorithms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with their descriptions.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View past results shows you previous experiments.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Create Experiment is the option that gives us access to the actual functionality of the PICARD system and allows you to set up your own experiments.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FRONTEND Diagram Cont.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7" name="Google Shape;31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850" y="1502375"/>
            <a:ext cx="5921250" cy="45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ctrTitle"/>
          </p:nvPr>
        </p:nvSpPr>
        <p:spPr>
          <a:xfrm>
            <a:off x="0" y="104625"/>
            <a:ext cx="53553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3250">
                <a:latin typeface="Times New Roman"/>
                <a:ea typeface="Times New Roman"/>
                <a:cs typeface="Times New Roman"/>
                <a:sym typeface="Times New Roman"/>
              </a:rPr>
              <a:t>Entity Relationship Diagram</a:t>
            </a:r>
            <a:endParaRPr b="1" sz="3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50"/>
          <p:cNvSpPr txBox="1"/>
          <p:nvPr/>
        </p:nvSpPr>
        <p:spPr>
          <a:xfrm>
            <a:off x="313900" y="913125"/>
            <a:ext cx="81801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ER diagrams are used to model the structure of a database, showing the entities (things) and relationships between them.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Entities represent objects or concepts in the real world, such as customers, orders, or products.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Relationships show how entities are related to each other, such as a customer placing an order, or a product being part of an order.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ER diagrams use symbols to represent entities, attributes (properties of entities), and relationships. Common symbols include rectangles for entities, ovals for attributes, and diamonds for relationships.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Entities can have one or more attributes, which are characteristics that describe the entity. For example, a customer entity might have attributes like name, address, and phone number.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ctrTitle"/>
          </p:nvPr>
        </p:nvSpPr>
        <p:spPr>
          <a:xfrm>
            <a:off x="0" y="218775"/>
            <a:ext cx="5897400" cy="62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50">
                <a:latin typeface="Times New Roman"/>
                <a:ea typeface="Times New Roman"/>
                <a:cs typeface="Times New Roman"/>
                <a:sym typeface="Times New Roman"/>
              </a:rPr>
              <a:t>Entity </a:t>
            </a:r>
            <a:r>
              <a:rPr b="1" lang="en-US" sz="3250">
                <a:latin typeface="Times New Roman"/>
                <a:ea typeface="Times New Roman"/>
                <a:cs typeface="Times New Roman"/>
                <a:sym typeface="Times New Roman"/>
              </a:rPr>
              <a:t>Relationship Diagram Cont.</a:t>
            </a:r>
            <a:endParaRPr b="1" sz="3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9" name="Google Shape;32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400" y="1373513"/>
            <a:ext cx="59436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ctrTitle"/>
          </p:nvPr>
        </p:nvSpPr>
        <p:spPr>
          <a:xfrm>
            <a:off x="0" y="209250"/>
            <a:ext cx="54693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3250">
                <a:latin typeface="Times New Roman"/>
                <a:ea typeface="Times New Roman"/>
                <a:cs typeface="Times New Roman"/>
                <a:sym typeface="Times New Roman"/>
              </a:rPr>
              <a:t>Relational Model Schema</a:t>
            </a:r>
            <a:endParaRPr b="1" sz="3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52"/>
          <p:cNvSpPr txBox="1"/>
          <p:nvPr/>
        </p:nvSpPr>
        <p:spPr>
          <a:xfrm>
            <a:off x="256825" y="1160450"/>
            <a:ext cx="77901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RM diagrams are used to represent the structure of a relational database.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A relational database consists of one or more tables, each with a set of attributes (columns) that describe the data being stored.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Tables are connected by relationships, which define how data is related between tables.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The primary key of a table is a unique identifier for each record in the table, and is used to create relationships between tables.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Foreign keys are used to connect related tables, and are attributes in one table that refer to the primary key of another table.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RM diagrams use symbols to represent tables, attributes, and relationships. Common symbols include rectangles for tables, ovals for attributes, and lines with arrows for relationships.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>
            <p:ph type="ctrTitle"/>
          </p:nvPr>
        </p:nvSpPr>
        <p:spPr>
          <a:xfrm>
            <a:off x="0" y="0"/>
            <a:ext cx="9144000" cy="989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4500">
                <a:latin typeface="Times New Roman"/>
                <a:ea typeface="Times New Roman"/>
                <a:cs typeface="Times New Roman"/>
                <a:sym typeface="Times New Roman"/>
              </a:rPr>
              <a:t>Relational Model Schema Cont.</a:t>
            </a:r>
            <a:endParaRPr b="1" sz="4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1" name="Google Shape;34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425" y="1159525"/>
            <a:ext cx="2643678" cy="43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type="ctrTitle"/>
          </p:nvPr>
        </p:nvSpPr>
        <p:spPr>
          <a:xfrm>
            <a:off x="0" y="0"/>
            <a:ext cx="8712900" cy="1141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4500">
                <a:latin typeface="Times New Roman"/>
                <a:ea typeface="Times New Roman"/>
                <a:cs typeface="Times New Roman"/>
                <a:sym typeface="Times New Roman"/>
              </a:rPr>
              <a:t>Member</a:t>
            </a:r>
            <a:r>
              <a:rPr b="1" lang="en-US" sz="4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4500">
                <a:latin typeface="Times New Roman"/>
                <a:ea typeface="Times New Roman"/>
                <a:cs typeface="Times New Roman"/>
                <a:sym typeface="Times New Roman"/>
              </a:rPr>
              <a:t>Contribution</a:t>
            </a:r>
            <a:r>
              <a:rPr b="1" lang="en-US" sz="4500">
                <a:latin typeface="Times New Roman"/>
                <a:ea typeface="Times New Roman"/>
                <a:cs typeface="Times New Roman"/>
                <a:sym typeface="Times New Roman"/>
              </a:rPr>
              <a:t> table</a:t>
            </a:r>
            <a:endParaRPr b="1" sz="4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47" name="Google Shape;347;p54"/>
          <p:cNvGraphicFramePr/>
          <p:nvPr/>
        </p:nvGraphicFramePr>
        <p:xfrm>
          <a:off x="1604950" y="195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{A1848BCA-8F1E-4EAB-83DF-D9B56EB92C95}</a:tableStyleId>
              </a:tblPr>
              <a:tblGrid>
                <a:gridCol w="1485900"/>
                <a:gridCol w="857250"/>
                <a:gridCol w="1371600"/>
                <a:gridCol w="1009650"/>
                <a:gridCol w="1209675"/>
              </a:tblGrid>
              <a:tr h="52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Member Name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Meetings attended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Meetings missed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Stuff done by member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Abdalrahman Afifi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 Diagram, RM Schema slides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Hunter Lavender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 Diagram, RM Schema slides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Travis Mueller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 end Diagram slides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Zachary Wildasin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