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32918400" cx="43891200"/>
  <p:notesSz cx="6858000" cy="9144000"/>
  <p:embeddedFontLst>
    <p:embeddedFont>
      <p:font typeface="Helvetica Neue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UhJshh0EYwKrUp564pSAyAlmu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font" Target="fonts/HelveticaNeue-regular.fntdata"/><Relationship Id="rId7" Type="http://schemas.openxmlformats.org/officeDocument/2006/relationships/font" Target="fonts/HelveticaNeue-bold.fntdata"/><Relationship Id="rId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Click new slide in the menu bar then select template of choice for title slide and title/text slide formats. You can choose from various colors and textured backgrounds. Displayed is suggested font size and color.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7461504" y="9655306"/>
            <a:ext cx="32918400" cy="128755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E7AA28"/>
              </a:buClr>
              <a:buSzPts val="23760"/>
              <a:buFont typeface="Helvetica Neue"/>
              <a:buNone/>
              <a:defRPr b="1" i="0" sz="23760" u="none" cap="none" strike="noStrike">
                <a:solidFill>
                  <a:srgbClr val="E7AA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461504" y="19435574"/>
            <a:ext cx="32918400" cy="794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8640"/>
              <a:buFont typeface="Arial"/>
              <a:buNone/>
              <a:defRPr b="1" i="0" sz="864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None/>
              <a:defRPr b="0" i="0" sz="6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AA28"/>
              </a:buClr>
              <a:buSzPts val="14400"/>
              <a:buFont typeface="Helvetica Neue"/>
              <a:buNone/>
              <a:defRPr b="1" i="0" sz="14400" u="none" cap="none" strike="noStrike">
                <a:solidFill>
                  <a:srgbClr val="E7AA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rgbClr val="E7AA28"/>
              </a:buClr>
              <a:buSzPts val="8640"/>
              <a:buFont typeface="Arial"/>
              <a:buNone/>
              <a:defRPr b="1" i="0" sz="8640" u="none" cap="none" strike="noStrike">
                <a:solidFill>
                  <a:srgbClr val="E7AA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85800" lvl="1" marL="914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E7AA28"/>
              </a:buClr>
              <a:buSzPts val="7200"/>
              <a:buFont typeface="Arial"/>
              <a:buChar char="•"/>
              <a:defRPr b="1" i="0" sz="7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0080" lvl="2" marL="1371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94360" lvl="3" marL="1828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48639" lvl="4" marL="22860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040"/>
              <a:buFont typeface="Arial"/>
              <a:buChar char="•"/>
              <a:defRPr b="0" i="0" sz="504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0079" lvl="5" marL="2743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566162" y="8763000"/>
            <a:ext cx="17556484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rgbClr val="E7AA28"/>
              </a:buClr>
              <a:buSzPts val="8640"/>
              <a:buFont typeface="Arial"/>
              <a:buNone/>
              <a:defRPr b="1" i="0" sz="8640" u="none" cap="none" strike="noStrike">
                <a:solidFill>
                  <a:srgbClr val="E7AA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85800" lvl="1" marL="914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E7AA28"/>
              </a:buClr>
              <a:buSzPts val="7200"/>
              <a:buFont typeface="Arial"/>
              <a:buChar char="•"/>
              <a:defRPr b="1" i="0" sz="7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0080" lvl="2" marL="1371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94360" lvl="3" marL="1828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48639" lvl="4" marL="22860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040"/>
              <a:buFont typeface="Arial"/>
              <a:buChar char="•"/>
              <a:defRPr b="0" i="0" sz="504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0079" lvl="5" marL="2743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22494242" y="8757019"/>
            <a:ext cx="17556484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rgbClr val="E7AA28"/>
              </a:buClr>
              <a:buSzPts val="8640"/>
              <a:buFont typeface="Arial"/>
              <a:buNone/>
              <a:defRPr b="1" i="0" sz="8640" u="none" cap="none" strike="noStrike">
                <a:solidFill>
                  <a:srgbClr val="E7AA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85800" lvl="1" marL="914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E7AA28"/>
              </a:buClr>
              <a:buSzPts val="7200"/>
              <a:buFont typeface="Arial"/>
              <a:buChar char="•"/>
              <a:defRPr b="1" i="0" sz="7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0080" lvl="2" marL="1371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94360" lvl="3" marL="1828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48639" lvl="4" marL="22860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040"/>
              <a:buFont typeface="Arial"/>
              <a:buChar char="•"/>
              <a:defRPr b="0" i="0" sz="504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0079" lvl="5" marL="2743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625787" y="1752603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AA28"/>
              </a:buClr>
              <a:buSzPts val="14400"/>
              <a:buFont typeface="Helvetica Neue"/>
              <a:buNone/>
              <a:defRPr b="1" i="0" sz="14400" u="none" cap="none" strike="noStrike">
                <a:solidFill>
                  <a:srgbClr val="E7AA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ctrTitle"/>
          </p:nvPr>
        </p:nvSpPr>
        <p:spPr>
          <a:xfrm>
            <a:off x="7461504" y="9655306"/>
            <a:ext cx="32918400" cy="128755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E7AA28"/>
              </a:buClr>
              <a:buSzPts val="23760"/>
              <a:buFont typeface="Helvetica Neue"/>
              <a:buNone/>
              <a:defRPr b="1" i="0" sz="23760" u="none" cap="none" strike="noStrike">
                <a:solidFill>
                  <a:srgbClr val="E7AA2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7461504" y="19435574"/>
            <a:ext cx="32918400" cy="794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8640"/>
              <a:buFont typeface="Arial"/>
              <a:buNone/>
              <a:defRPr b="1" i="0" sz="864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None/>
              <a:defRPr b="0" i="0" sz="6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0" type="dt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1" type="ftr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4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ackground pattern&#10;&#10;Description automatically generated with low confidence" id="13" name="Google Shape;13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43891200" cy="329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0" y="655318"/>
            <a:ext cx="38147544" cy="774955"/>
          </a:xfrm>
          <a:custGeom>
            <a:rect b="b" l="l" r="r" t="t"/>
            <a:pathLst>
              <a:path extrusionOk="0" h="210503" w="10362125">
                <a:moveTo>
                  <a:pt x="10427" y="189784"/>
                </a:moveTo>
                <a:lnTo>
                  <a:pt x="0" y="11575"/>
                </a:lnTo>
                <a:lnTo>
                  <a:pt x="10362125" y="0"/>
                </a:lnTo>
                <a:lnTo>
                  <a:pt x="10165365" y="210503"/>
                </a:lnTo>
                <a:lnTo>
                  <a:pt x="10427" y="189784"/>
                </a:lnTo>
                <a:close/>
              </a:path>
            </a:pathLst>
          </a:custGeom>
          <a:solidFill>
            <a:srgbClr val="EAA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5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2034205" y="31094654"/>
            <a:ext cx="27333759" cy="989388"/>
          </a:xfrm>
          <a:prstGeom prst="parallelogram">
            <a:avLst>
              <a:gd fmla="val 101811" name="adj"/>
            </a:avLst>
          </a:prstGeom>
          <a:solidFill>
            <a:srgbClr val="EAA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5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366129" y="31174450"/>
            <a:ext cx="2531142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2855"/>
                </a:solidFill>
                <a:latin typeface="Arial"/>
                <a:ea typeface="Arial"/>
                <a:cs typeface="Arial"/>
                <a:sym typeface="Arial"/>
              </a:rPr>
              <a:t>24 March 2023 – Statler College Research Week – Graduate Poster Symposium</a:t>
            </a:r>
            <a:endParaRPr/>
          </a:p>
        </p:txBody>
      </p:sp>
      <p:pic>
        <p:nvPicPr>
          <p:cNvPr descr="West Virginia University Logo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339" y="30691005"/>
            <a:ext cx="10662605" cy="45851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/>
          <p:nvPr/>
        </p:nvSpPr>
        <p:spPr>
          <a:xfrm>
            <a:off x="0" y="1565276"/>
            <a:ext cx="43891200" cy="244661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txBody>
          <a:bodyPr anchorCtr="0" anchor="t" bIns="45600" lIns="91225" spcFirstLastPara="1" rIns="91225" wrap="square" tIns="45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002855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-US" sz="7200">
                <a:solidFill>
                  <a:srgbClr val="002855"/>
                </a:solidFill>
              </a:rPr>
              <a:t>he PICARD</a:t>
            </a:r>
            <a:endParaRPr/>
          </a:p>
          <a:p>
            <a:pPr indent="0" lvl="0" marL="0" marR="0" rtl="0" algn="ctr">
              <a:spcBef>
                <a:spcPts val="270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002855"/>
                </a:solidFill>
              </a:rPr>
              <a:t>Abdalrahman Afifi, Hunter Lavender, Travis Mueller, Zachary Wildasin, Dr Thomas Devine</a:t>
            </a:r>
            <a:endParaRPr b="1" sz="5400">
              <a:solidFill>
                <a:srgbClr val="002855"/>
              </a:solidFill>
            </a:endParaRPr>
          </a:p>
          <a:p>
            <a:pPr indent="0" lvl="0" marL="0" marR="0" rtl="0" algn="ctr"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b="1" sz="5400">
              <a:solidFill>
                <a:srgbClr val="002855"/>
              </a:solidFill>
            </a:endParaRPr>
          </a:p>
          <a:p>
            <a:pPr indent="0" lvl="0" marL="0" marR="0" rtl="0" algn="ctr"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b="1" sz="5400">
              <a:solidFill>
                <a:srgbClr val="002855"/>
              </a:solidFill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701677" y="4935540"/>
            <a:ext cx="9966300" cy="769500"/>
          </a:xfrm>
          <a:prstGeom prst="rect">
            <a:avLst/>
          </a:prstGeom>
          <a:solidFill>
            <a:srgbClr val="EAAA00"/>
          </a:solidFill>
          <a:ln cap="flat" cmpd="sng" w="9525">
            <a:solidFill>
              <a:srgbClr val="E7AA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600" lIns="91250" spcFirstLastPara="1" rIns="91250" wrap="square" tIns="45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2855"/>
                </a:solidFill>
              </a:rPr>
              <a:t>What is PICARD?</a:t>
            </a:r>
            <a:endParaRPr/>
          </a:p>
        </p:txBody>
      </p:sp>
      <p:sp>
        <p:nvSpPr>
          <p:cNvPr id="38" name="Google Shape;38;p1"/>
          <p:cNvSpPr txBox="1"/>
          <p:nvPr/>
        </p:nvSpPr>
        <p:spPr>
          <a:xfrm>
            <a:off x="11498264" y="4935540"/>
            <a:ext cx="9966300" cy="769500"/>
          </a:xfrm>
          <a:prstGeom prst="rect">
            <a:avLst/>
          </a:prstGeom>
          <a:solidFill>
            <a:srgbClr val="EAAA00"/>
          </a:solidFill>
          <a:ln cap="flat" cmpd="sng" w="9525">
            <a:solidFill>
              <a:srgbClr val="E7AA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600" lIns="91250" spcFirstLastPara="1" rIns="91250" wrap="square" tIns="45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2855"/>
                </a:solidFill>
              </a:rPr>
              <a:t>Functional Requirements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22280564" y="4935540"/>
            <a:ext cx="9966300" cy="769500"/>
          </a:xfrm>
          <a:prstGeom prst="rect">
            <a:avLst/>
          </a:prstGeom>
          <a:solidFill>
            <a:srgbClr val="EAAA00"/>
          </a:solidFill>
          <a:ln cap="flat" cmpd="sng" w="9525">
            <a:solidFill>
              <a:srgbClr val="E7AA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600" lIns="91250" spcFirstLastPara="1" rIns="91250" wrap="square" tIns="45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2855"/>
                </a:solidFill>
              </a:rPr>
              <a:t>Engineering Requirements</a:t>
            </a:r>
            <a:endParaRPr/>
          </a:p>
        </p:txBody>
      </p:sp>
      <p:sp>
        <p:nvSpPr>
          <p:cNvPr id="40" name="Google Shape;40;p1"/>
          <p:cNvSpPr txBox="1"/>
          <p:nvPr/>
        </p:nvSpPr>
        <p:spPr>
          <a:xfrm>
            <a:off x="22234526" y="18194340"/>
            <a:ext cx="9966300" cy="769500"/>
          </a:xfrm>
          <a:prstGeom prst="rect">
            <a:avLst/>
          </a:prstGeom>
          <a:solidFill>
            <a:srgbClr val="EAAA00"/>
          </a:solidFill>
          <a:ln cap="flat" cmpd="sng" w="9525">
            <a:solidFill>
              <a:srgbClr val="E7AA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600" lIns="91250" spcFirstLastPara="1" rIns="91250" wrap="square" tIns="45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2855"/>
                </a:solidFill>
              </a:rPr>
              <a:t>Challenges</a:t>
            </a:r>
            <a:endParaRPr/>
          </a:p>
        </p:txBody>
      </p:sp>
      <p:sp>
        <p:nvSpPr>
          <p:cNvPr id="41" name="Google Shape;41;p1"/>
          <p:cNvSpPr txBox="1"/>
          <p:nvPr/>
        </p:nvSpPr>
        <p:spPr>
          <a:xfrm>
            <a:off x="33094615" y="4935540"/>
            <a:ext cx="9966300" cy="769500"/>
          </a:xfrm>
          <a:prstGeom prst="rect">
            <a:avLst/>
          </a:prstGeom>
          <a:solidFill>
            <a:srgbClr val="EAAA00"/>
          </a:solidFill>
          <a:ln cap="flat" cmpd="sng" w="9525">
            <a:solidFill>
              <a:srgbClr val="E7AA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600" lIns="91250" spcFirstLastPara="1" rIns="91250" wrap="square" tIns="45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2855"/>
                </a:solidFill>
              </a:rPr>
              <a:t>Hardware</a:t>
            </a:r>
            <a:endParaRPr/>
          </a:p>
        </p:txBody>
      </p:sp>
      <p:sp>
        <p:nvSpPr>
          <p:cNvPr id="42" name="Google Shape;42;p1"/>
          <p:cNvSpPr txBox="1"/>
          <p:nvPr/>
        </p:nvSpPr>
        <p:spPr>
          <a:xfrm>
            <a:off x="33094615" y="18079706"/>
            <a:ext cx="9966325" cy="769248"/>
          </a:xfrm>
          <a:prstGeom prst="rect">
            <a:avLst/>
          </a:prstGeom>
          <a:solidFill>
            <a:srgbClr val="EAAA00"/>
          </a:solidFill>
          <a:ln cap="flat" cmpd="sng" w="9525">
            <a:solidFill>
              <a:srgbClr val="E7AA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600" lIns="91250" spcFirstLastPara="1" rIns="91250" wrap="square" tIns="45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2855"/>
                </a:solidFill>
                <a:latin typeface="Arial"/>
                <a:ea typeface="Arial"/>
                <a:cs typeface="Arial"/>
                <a:sym typeface="Arial"/>
              </a:rPr>
              <a:t>Conclusion and Future Work</a:t>
            </a:r>
            <a:endParaRPr/>
          </a:p>
        </p:txBody>
      </p:sp>
      <p:sp>
        <p:nvSpPr>
          <p:cNvPr id="43" name="Google Shape;43;p1"/>
          <p:cNvSpPr/>
          <p:nvPr/>
        </p:nvSpPr>
        <p:spPr>
          <a:xfrm>
            <a:off x="701676" y="6493055"/>
            <a:ext cx="9966300" cy="1090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AAA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latform for </a:t>
            </a:r>
            <a:r>
              <a:rPr lang="en-US" sz="4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ntelligent </a:t>
            </a:r>
            <a:r>
              <a:rPr lang="en-US" sz="4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omputer </a:t>
            </a:r>
            <a:r>
              <a:rPr lang="en-US" sz="4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lgorithm </a:t>
            </a:r>
            <a:r>
              <a:rPr lang="en-US" sz="4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esearch and </a:t>
            </a:r>
            <a:r>
              <a:rPr lang="en-US" sz="4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evelopment.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PICARD was developed to set up a distributed system and conduct machine learning research. 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test the user will specify: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○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data sets and algorithms to use.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○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systems running for the test.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○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parameters.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○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specifications for each individual node.</a:t>
            </a:r>
            <a:endParaRPr sz="5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11623675" y="6645455"/>
            <a:ext cx="9966300" cy="1090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AAA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AutoNum type="arabicPeriod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the Fullstack for the PICARD.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AutoNum type="arabicPeriod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user authentication using two factor authentication.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AutoNum type="arabicPeriod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sure the website is using the HTTPS protocol for security.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AutoNum type="arabicPeriod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able to create nodes.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AutoNum type="arabicPeriod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able to delete nodes.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AutoNum type="arabicPeriod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able to create jobs through a UI instead of command line.</a:t>
            </a:r>
            <a:endParaRPr sz="6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lt1"/>
              </a:solidFill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22190076" y="6645455"/>
            <a:ext cx="9966325" cy="10904537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AAA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82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AutoNum type="arabicPeriod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 distributed system with user-defined nodes and resources.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AutoNum type="arabicPeriod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 test data, select and run an algorithm on the simulated system using user-defined parameters, and aggregate and visualize the results.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AutoNum type="arabicPeriod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results from multiple nodes.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AutoNum type="arabicPeriod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and secure software that meets WVU and OPENSCAP standards, with secure nodes for client data confidentiality.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AutoNum type="arabicPeriod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Maintainable software with thorough documentation for future updates and expansion.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22048025" y="19857371"/>
            <a:ext cx="9966300" cy="1090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AAA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82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an intuitive Graphical User Interface.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balance between normalization and denormalization.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○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ensures optimal performance and data integrity.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scalable systems that grant future researchers flexibility when using the PICARD.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Ensuring complete system security for the lifetime of the PICARD.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33112075" y="6797855"/>
            <a:ext cx="9966325" cy="10904537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AAA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•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Server: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•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Based Server.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•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Intel Xeon gold 5218 processors.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•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•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Nodes: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•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Ubuntu based linux operating system.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•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Apache Spark for distributed data.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32924750" y="19942027"/>
            <a:ext cx="9966300" cy="1057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AAA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82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functionality of the user interface along with deployment.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is secure and friendly.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major security vulnerabilities.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additional hardware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and open source software.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and user friendly systems.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Guarantee smooth execution of experiments with accurate results.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Significant completion of user interface upon deployment.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more hardware to the servers tha</a:t>
            </a: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are already setup.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" name="Google Shape;4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75" y="18943650"/>
            <a:ext cx="9167200" cy="109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1275" y="18490412"/>
            <a:ext cx="9966327" cy="1161283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"/>
          <p:cNvSpPr txBox="1"/>
          <p:nvPr/>
        </p:nvSpPr>
        <p:spPr>
          <a:xfrm>
            <a:off x="13488650" y="31160325"/>
            <a:ext cx="22824600" cy="40020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"/>
          <p:cNvSpPr txBox="1"/>
          <p:nvPr/>
        </p:nvSpPr>
        <p:spPr>
          <a:xfrm>
            <a:off x="13761475" y="31578550"/>
            <a:ext cx="23461200" cy="40020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"/>
          <p:cNvSpPr txBox="1"/>
          <p:nvPr/>
        </p:nvSpPr>
        <p:spPr>
          <a:xfrm>
            <a:off x="14852675" y="31160325"/>
            <a:ext cx="22370100" cy="40020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13215850" y="31433125"/>
            <a:ext cx="24916200" cy="40020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/>
        </p:nvSpPr>
        <p:spPr>
          <a:xfrm>
            <a:off x="13761475" y="31043800"/>
            <a:ext cx="21191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latin typeface="Times New Roman"/>
                <a:ea typeface="Times New Roman"/>
                <a:cs typeface="Times New Roman"/>
                <a:sym typeface="Times New Roman"/>
              </a:rPr>
              <a:t>21 April 2023              									West Virginia University Engineering Expo</a:t>
            </a:r>
            <a:endParaRPr sz="4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9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2022-06-16T19:25:24Z</dcterms:created>
  <dc:creator>Angela Caudill</dc:creator>
</cp:coreProperties>
</file>