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79" r:id="rId2"/>
    <p:sldId id="280" r:id="rId3"/>
    <p:sldId id="281" r:id="rId4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Noto Sans CJK SC Regular" charset="0"/>
        <a:cs typeface="Noto Sans CJK SC Regula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fld id="{325C4B9C-06B7-4D9E-809F-DCBC227937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E7A2653D-2533-421E-81B4-1C304E8EA24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2227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wrap="none" anchor="ctr"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1C007177-BA79-4738-B68B-B79D6B4784B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5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wrap="none" anchor="ctr"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711E796-BACD-4493-A7F5-4CE60436119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323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6324" name="Rectangle 2"/>
          <p:cNvSpPr txBox="1"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wrap="none" anchor="ctr"/>
          <a:lstStyle/>
          <a:p>
            <a:endParaRPr lang="en-US" alt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BF5B6-C554-4B82-AD5E-1F37F592E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E2D4F-CC7A-4E74-9C55-6A65329DE3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5813" cy="6551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1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5E14C-B8C6-4206-91D4-F428C6557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27646E-F64C-4BBE-ACCA-37A9F37F9D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A8760-A8DD-4BB1-8799-30151B7F44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1613" cy="563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066800"/>
            <a:ext cx="4013200" cy="5637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E44AA-A221-40F1-924F-4AA4BDFA79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095A4-6FA1-4F8E-B6FB-9E7343638E3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A0214-F865-4EE1-85A7-3E469854AE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A1977-B9D9-43E6-B1B5-79518B725D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DC7809-D7A9-4A07-8D60-2F25814793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09A6C-7AAC-452D-A64D-BC2279E05B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FF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2613" cy="836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7213" cy="5637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468313" y="981075"/>
            <a:ext cx="8153400" cy="1588"/>
          </a:xfrm>
          <a:prstGeom prst="line">
            <a:avLst/>
          </a:prstGeom>
          <a:noFill/>
          <a:ln w="76320" cap="sq">
            <a:solidFill>
              <a:srgbClr val="00808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C7476D61-2D41-4E84-8161-021BC88E70B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Arial Black" panose="020B0A04020102020204" pitchFamily="34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CB1CCBB-AF24-4882-A5B8-4684C26060AA}" type="slidenum">
              <a:rPr lang="en-US" altLang="en-US" sz="1400">
                <a:solidFill>
                  <a:srgbClr val="000000"/>
                </a:solidFill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>
                <a:solidFill>
                  <a:srgbClr val="000000"/>
                </a:solidFill>
                <a:latin typeface="Arial Black" pitchFamily="32" charset="0"/>
              </a:rPr>
              <a:t>Flowchart of IAS Operation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96975"/>
            <a:ext cx="5318125" cy="544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4" cstate="print"/>
          <a:srcRect l="18588" t="11365" r="9755" b="17426"/>
          <a:stretch>
            <a:fillRect/>
          </a:stretch>
        </p:blipFill>
        <p:spPr bwMode="auto">
          <a:xfrm>
            <a:off x="5435600" y="1196975"/>
            <a:ext cx="3708400" cy="5400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0EBCC26-B3E6-4F7F-BE6B-7052C8D838AE}" type="slidenum">
              <a:rPr lang="en-US" altLang="en-US" sz="1400">
                <a:solidFill>
                  <a:srgbClr val="000000"/>
                </a:solidFill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04800" y="304800"/>
            <a:ext cx="8229600" cy="396240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53252" name="AutoShape 3"/>
          <p:cNvSpPr>
            <a:spLocks noChangeArrowheads="1"/>
          </p:cNvSpPr>
          <p:nvPr/>
        </p:nvSpPr>
        <p:spPr bwMode="auto">
          <a:xfrm>
            <a:off x="3200400" y="457200"/>
            <a:ext cx="1371600" cy="914400"/>
          </a:xfrm>
          <a:prstGeom prst="diamond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Is next 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instruction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in IBR?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5105400" y="762000"/>
            <a:ext cx="1295400" cy="38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MAR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5105400" y="1371600"/>
            <a:ext cx="1295400" cy="38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MBR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M(MAR)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609600" y="2286000"/>
            <a:ext cx="1752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IR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IBR(0:7)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MAR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IBR(8:19)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048000" y="2286000"/>
            <a:ext cx="1752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IR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MBR(20:27)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MAR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MBR(28:39)</a:t>
            </a:r>
          </a:p>
        </p:txBody>
      </p:sp>
      <p:sp>
        <p:nvSpPr>
          <p:cNvPr id="53257" name="AutoShape 8"/>
          <p:cNvSpPr>
            <a:spLocks noChangeArrowheads="1"/>
          </p:cNvSpPr>
          <p:nvPr/>
        </p:nvSpPr>
        <p:spPr bwMode="auto">
          <a:xfrm>
            <a:off x="5029200" y="2133600"/>
            <a:ext cx="1371600" cy="914400"/>
          </a:xfrm>
          <a:prstGeom prst="diamond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Left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instruction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required?</a:t>
            </a:r>
          </a:p>
        </p:txBody>
      </p: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6705600" y="2286000"/>
            <a:ext cx="1752600" cy="6096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IBR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MBR(20:39)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IR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MBR(0:7)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MAR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MBR(8:19)</a:t>
            </a:r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H="1">
            <a:off x="1522413" y="914400"/>
            <a:ext cx="16795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1524000" y="914400"/>
            <a:ext cx="1588" cy="1371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4572000" y="914400"/>
            <a:ext cx="5334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>
            <a:off x="5715000" y="1143000"/>
            <a:ext cx="1588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5715000" y="1752600"/>
            <a:ext cx="1588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4" name="Line 15"/>
          <p:cNvSpPr>
            <a:spLocks noChangeShapeType="1"/>
          </p:cNvSpPr>
          <p:nvPr/>
        </p:nvSpPr>
        <p:spPr bwMode="auto">
          <a:xfrm flipH="1">
            <a:off x="4799013" y="2590800"/>
            <a:ext cx="231775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6400800" y="2590800"/>
            <a:ext cx="30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6" name="Rectangle 17"/>
          <p:cNvSpPr>
            <a:spLocks noChangeArrowheads="1"/>
          </p:cNvSpPr>
          <p:nvPr/>
        </p:nvSpPr>
        <p:spPr bwMode="auto">
          <a:xfrm>
            <a:off x="3048000" y="3657600"/>
            <a:ext cx="1752600" cy="38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PC </a:t>
            </a:r>
            <a:r>
              <a:rPr lang="en-US" altLang="en-US" sz="1400">
                <a:solidFill>
                  <a:srgbClr val="000000"/>
                </a:solidFill>
                <a:latin typeface="Wingdings" charset="2"/>
                <a:ea typeface="Wingdings" charset="2"/>
                <a:cs typeface="Wingdings" charset="2"/>
              </a:rPr>
              <a:t></a:t>
            </a:r>
            <a:r>
              <a:rPr lang="en-US" altLang="en-US" sz="1400">
                <a:solidFill>
                  <a:srgbClr val="000000"/>
                </a:solidFill>
              </a:rPr>
              <a:t> PC + 1</a:t>
            </a: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>
            <a:off x="3886200" y="2895600"/>
            <a:ext cx="1588" cy="762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1524000" y="2895600"/>
            <a:ext cx="1588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>
            <a:off x="1524000" y="3124200"/>
            <a:ext cx="23622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1600200" y="990600"/>
            <a:ext cx="1295400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8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No memory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access</a:t>
            </a:r>
            <a:br>
              <a:rPr lang="en-US" altLang="en-US" sz="1400">
                <a:solidFill>
                  <a:srgbClr val="000000"/>
                </a:solidFill>
              </a:rPr>
            </a:br>
            <a:r>
              <a:rPr lang="en-US" altLang="en-US" sz="1400">
                <a:solidFill>
                  <a:srgbClr val="000000"/>
                </a:solidFill>
              </a:rPr>
              <a:t>required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2743200" y="609600"/>
            <a:ext cx="6096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8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4495800" y="609600"/>
            <a:ext cx="6096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8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3273" name="Text Box 24"/>
          <p:cNvSpPr txBox="1">
            <a:spLocks noChangeArrowheads="1"/>
          </p:cNvSpPr>
          <p:nvPr/>
        </p:nvSpPr>
        <p:spPr bwMode="auto">
          <a:xfrm>
            <a:off x="4800600" y="2209800"/>
            <a:ext cx="6096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8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6172200" y="2209800"/>
            <a:ext cx="6096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875"/>
              </a:spcBef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53275" name="Line 26"/>
          <p:cNvSpPr>
            <a:spLocks noChangeShapeType="1"/>
          </p:cNvSpPr>
          <p:nvPr/>
        </p:nvSpPr>
        <p:spPr bwMode="auto">
          <a:xfrm>
            <a:off x="3886200" y="4038600"/>
            <a:ext cx="1588" cy="228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6" name="Line 27"/>
          <p:cNvSpPr>
            <a:spLocks noChangeShapeType="1"/>
          </p:cNvSpPr>
          <p:nvPr/>
        </p:nvSpPr>
        <p:spPr bwMode="auto">
          <a:xfrm>
            <a:off x="7543800" y="2895600"/>
            <a:ext cx="1588" cy="1371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77" name="Rectangle 28"/>
          <p:cNvSpPr>
            <a:spLocks noChangeArrowheads="1"/>
          </p:cNvSpPr>
          <p:nvPr/>
        </p:nvSpPr>
        <p:spPr bwMode="auto">
          <a:xfrm>
            <a:off x="304800" y="4419600"/>
            <a:ext cx="4038600" cy="16764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457200" indent="-455613" eaLnBrk="1" hangingPunct="1">
              <a:buSzPct val="1000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MEMORY</a:t>
            </a:r>
          </a:p>
          <a:p>
            <a:pPr marL="457200" indent="-455613" eaLnBrk="1" hangingPunct="1">
              <a:buSzPct val="1000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1.	LOAD M(X)  </a:t>
            </a:r>
            <a:r>
              <a:rPr lang="en-US" altLang="en-US" sz="1800" b="1" i="1">
                <a:solidFill>
                  <a:srgbClr val="FF0000"/>
                </a:solidFill>
              </a:rPr>
              <a:t>500</a:t>
            </a:r>
            <a:r>
              <a:rPr lang="en-US" altLang="en-US" sz="1800" b="1">
                <a:solidFill>
                  <a:srgbClr val="000000"/>
                </a:solidFill>
              </a:rPr>
              <a:t>,  ADD M(X) </a:t>
            </a:r>
            <a:r>
              <a:rPr lang="en-US" altLang="en-US" sz="1800" b="1" i="1">
                <a:solidFill>
                  <a:srgbClr val="FF0000"/>
                </a:solidFill>
              </a:rPr>
              <a:t>501</a:t>
            </a:r>
          </a:p>
          <a:p>
            <a:pPr marL="457200" indent="-455613" eaLnBrk="1" hangingPunct="1">
              <a:buSzPct val="1000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2.	STOR M(X) </a:t>
            </a:r>
            <a:r>
              <a:rPr lang="en-US" altLang="en-US" sz="1800" b="1" i="1">
                <a:solidFill>
                  <a:srgbClr val="FF0000"/>
                </a:solidFill>
              </a:rPr>
              <a:t>500</a:t>
            </a:r>
            <a:r>
              <a:rPr lang="en-US" altLang="en-US" sz="1800" b="1">
                <a:solidFill>
                  <a:srgbClr val="000000"/>
                </a:solidFill>
              </a:rPr>
              <a:t>, (Other Ins)</a:t>
            </a:r>
          </a:p>
          <a:p>
            <a:pPr marL="457200" indent="-455613" eaLnBrk="1" hangingPunct="1">
              <a:buSzPct val="1000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.....</a:t>
            </a:r>
          </a:p>
          <a:p>
            <a:pPr marL="457200" indent="-455613" eaLnBrk="1" hangingPunct="1">
              <a:buClr>
                <a:srgbClr val="000000"/>
              </a:buClr>
              <a:buSzPct val="100000"/>
              <a:buFont typeface="Times New Roman" pitchFamily="16" charset="0"/>
              <a:buAutoNum type="arabicPeriod" startAt="5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     3</a:t>
            </a:r>
          </a:p>
          <a:p>
            <a:pPr marL="457200" indent="-455613" eaLnBrk="1" hangingPunct="1">
              <a:buClr>
                <a:srgbClr val="000000"/>
              </a:buClr>
              <a:buSzPct val="100000"/>
              <a:buFont typeface="Times New Roman" pitchFamily="16" charset="0"/>
              <a:buAutoNum type="arabicPeriod" startAt="50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     4</a:t>
            </a:r>
          </a:p>
        </p:txBody>
      </p:sp>
      <p:sp>
        <p:nvSpPr>
          <p:cNvPr id="53278" name="Rectangle 29"/>
          <p:cNvSpPr>
            <a:spLocks noChangeArrowheads="1"/>
          </p:cNvSpPr>
          <p:nvPr/>
        </p:nvSpPr>
        <p:spPr bwMode="auto">
          <a:xfrm rot="-5400000">
            <a:off x="6781800" y="2133600"/>
            <a:ext cx="3962400" cy="304800"/>
          </a:xfrm>
          <a:prstGeom prst="rect">
            <a:avLst/>
          </a:prstGeom>
          <a:solidFill>
            <a:srgbClr val="99C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400" b="1">
                <a:solidFill>
                  <a:srgbClr val="000000"/>
                </a:solidFill>
              </a:rPr>
              <a:t>FETCH   CYCLE</a:t>
            </a:r>
          </a:p>
        </p:txBody>
      </p:sp>
      <p:sp>
        <p:nvSpPr>
          <p:cNvPr id="53279" name="Rectangle 30"/>
          <p:cNvSpPr>
            <a:spLocks noChangeArrowheads="1"/>
          </p:cNvSpPr>
          <p:nvPr/>
        </p:nvSpPr>
        <p:spPr bwMode="auto">
          <a:xfrm>
            <a:off x="4572000" y="4419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53280" name="Rectangle 31"/>
          <p:cNvSpPr>
            <a:spLocks noChangeArrowheads="1"/>
          </p:cNvSpPr>
          <p:nvPr/>
        </p:nvSpPr>
        <p:spPr bwMode="auto">
          <a:xfrm>
            <a:off x="4572000" y="5181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53281" name="Rectangle 32"/>
          <p:cNvSpPr>
            <a:spLocks noChangeArrowheads="1"/>
          </p:cNvSpPr>
          <p:nvPr/>
        </p:nvSpPr>
        <p:spPr bwMode="auto">
          <a:xfrm>
            <a:off x="4572000" y="5562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53282" name="Rectangle 33"/>
          <p:cNvSpPr>
            <a:spLocks noChangeArrowheads="1"/>
          </p:cNvSpPr>
          <p:nvPr/>
        </p:nvSpPr>
        <p:spPr bwMode="auto">
          <a:xfrm>
            <a:off x="4572000" y="5943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IBR</a:t>
            </a:r>
          </a:p>
        </p:txBody>
      </p:sp>
      <p:sp>
        <p:nvSpPr>
          <p:cNvPr id="53283" name="Rectangle 34"/>
          <p:cNvSpPr>
            <a:spLocks noChangeArrowheads="1"/>
          </p:cNvSpPr>
          <p:nvPr/>
        </p:nvSpPr>
        <p:spPr bwMode="auto">
          <a:xfrm>
            <a:off x="4572000" y="4800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MAR</a:t>
            </a:r>
          </a:p>
        </p:txBody>
      </p:sp>
      <p:sp>
        <p:nvSpPr>
          <p:cNvPr id="53284" name="Rectangle 35"/>
          <p:cNvSpPr>
            <a:spLocks noChangeArrowheads="1"/>
          </p:cNvSpPr>
          <p:nvPr/>
        </p:nvSpPr>
        <p:spPr bwMode="auto">
          <a:xfrm>
            <a:off x="5257800" y="4419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285" name="Rectangle 36"/>
          <p:cNvSpPr>
            <a:spLocks noChangeArrowheads="1"/>
          </p:cNvSpPr>
          <p:nvPr/>
        </p:nvSpPr>
        <p:spPr bwMode="auto">
          <a:xfrm>
            <a:off x="5257800" y="5181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53286" name="Rectangle 37"/>
          <p:cNvSpPr>
            <a:spLocks noChangeArrowheads="1"/>
          </p:cNvSpPr>
          <p:nvPr/>
        </p:nvSpPr>
        <p:spPr bwMode="auto">
          <a:xfrm>
            <a:off x="5257800" y="5562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53287" name="Rectangle 38"/>
          <p:cNvSpPr>
            <a:spLocks noChangeArrowheads="1"/>
          </p:cNvSpPr>
          <p:nvPr/>
        </p:nvSpPr>
        <p:spPr bwMode="auto">
          <a:xfrm>
            <a:off x="5257800" y="5943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53288" name="Rectangle 39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28712" name="Rectangle 40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5257800" y="5181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LOAD M(X)  500,  ADD M(X) 501</a:t>
            </a:r>
          </a:p>
        </p:txBody>
      </p:sp>
      <p:sp>
        <p:nvSpPr>
          <p:cNvPr id="53291" name="Rectangle 42"/>
          <p:cNvSpPr>
            <a:spLocks noChangeArrowheads="1"/>
          </p:cNvSpPr>
          <p:nvPr/>
        </p:nvSpPr>
        <p:spPr bwMode="auto">
          <a:xfrm>
            <a:off x="4572000" y="6324600"/>
            <a:ext cx="685800" cy="381000"/>
          </a:xfrm>
          <a:prstGeom prst="rect">
            <a:avLst/>
          </a:prstGeom>
          <a:solidFill>
            <a:srgbClr val="6699FF">
              <a:alpha val="50195"/>
            </a:srgbClr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600" b="1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53292" name="Rectangle 43"/>
          <p:cNvSpPr>
            <a:spLocks noChangeArrowheads="1"/>
          </p:cNvSpPr>
          <p:nvPr/>
        </p:nvSpPr>
        <p:spPr bwMode="auto">
          <a:xfrm>
            <a:off x="5257800" y="6324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5257800" y="5943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ADD M(X) 501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5257800" y="5562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LOAD M(X)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5257800" y="6324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5257800" y="5562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ADD M(X)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501</a:t>
            </a:r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5257800" y="4419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23" name="Rectangle 51"/>
          <p:cNvSpPr>
            <a:spLocks noChangeArrowheads="1"/>
          </p:cNvSpPr>
          <p:nvPr/>
        </p:nvSpPr>
        <p:spPr bwMode="auto">
          <a:xfrm>
            <a:off x="5257800" y="6324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724" name="Rectangle 52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5257800" y="5181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STOR M(X) 500, (Other Ins)</a:t>
            </a: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5257800" y="5943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(Other Ins)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5257800" y="5562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STOR M(X)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5257800" y="4800600"/>
            <a:ext cx="3657600" cy="381000"/>
          </a:xfrm>
          <a:prstGeom prst="rect">
            <a:avLst/>
          </a:prstGeom>
          <a:solidFill>
            <a:srgbClr val="CCEC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>
                <a:solidFill>
                  <a:srgbClr val="000000"/>
                </a:solidFill>
              </a:rPr>
              <a:t>500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B207CA1-8877-404B-9F5A-13EB270174EC}" type="slidenum">
              <a:rPr lang="en-US" altLang="en-US" sz="1400">
                <a:solidFill>
                  <a:srgbClr val="000000"/>
                </a:solidFill>
              </a:rPr>
              <a:pPr algn="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solidFill>
                  <a:srgbClr val="000000"/>
                </a:solidFill>
                <a:latin typeface="Arial Black" pitchFamily="32" charset="0"/>
              </a:rPr>
              <a:t>The IAS </a:t>
            </a:r>
            <a:br>
              <a:rPr lang="en-US" altLang="en-US">
                <a:solidFill>
                  <a:srgbClr val="000000"/>
                </a:solidFill>
                <a:latin typeface="Arial Black" pitchFamily="32" charset="0"/>
              </a:rPr>
            </a:br>
            <a:r>
              <a:rPr lang="en-US" altLang="en-US">
                <a:solidFill>
                  <a:srgbClr val="000000"/>
                </a:solidFill>
                <a:latin typeface="Arial Black" pitchFamily="32" charset="0"/>
              </a:rPr>
              <a:t>Instruction Set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4525" y="0"/>
            <a:ext cx="5959475" cy="6926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Noto Sans CJK SC Regular"/>
        <a:cs typeface="Noto Sans CJK SC Regular"/>
      </a:majorFont>
      <a:minorFont>
        <a:latin typeface="Verdana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</TotalTime>
  <Words>100</Words>
  <Application>Microsoft Office PowerPoint</Application>
  <PresentationFormat>On-screen Show (4:3)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Times New Roman</vt:lpstr>
      <vt:lpstr>Noto Sans CJK SC Regular</vt:lpstr>
      <vt:lpstr>Arial Black</vt:lpstr>
      <vt:lpstr>Verdana</vt:lpstr>
      <vt:lpstr>Arial</vt:lpstr>
      <vt:lpstr>DejaVu Sans</vt:lpstr>
      <vt:lpstr>Wingdings</vt:lpstr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Computer Evolution and Performance</dc:title>
  <dc:creator>Adrian J Pullin</dc:creator>
  <cp:lastModifiedBy>c.dadat</cp:lastModifiedBy>
  <cp:revision>213</cp:revision>
  <cp:lastPrinted>1601-01-01T00:00:00Z</cp:lastPrinted>
  <dcterms:created xsi:type="dcterms:W3CDTF">1998-09-03T13:41:33Z</dcterms:created>
  <dcterms:modified xsi:type="dcterms:W3CDTF">2020-11-19T12:24:14Z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r8>15132390</vt:r8>
  </property>
  <property fmtid="{D5CDD505-2E9C-101B-9397-08002B2CF9AE}" pid="3" name="ButtonType">
    <vt:r8>3</vt:r8>
  </property>
  <property fmtid="{D5CDD505-2E9C-101B-9397-08002B2CF9AE}" pid="4" name="Compression">
    <vt:r8>100</vt:r8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r8>1</vt:r8>
  </property>
  <property fmtid="{D5CDD505-2E9C-101B-9397-08002B2CF9AE}" pid="8" name="HomePage">
    <vt:lpwstr>http://www.newi.ac.uk/pullina/default.htm</vt:lpwstr>
  </property>
  <property fmtid="{D5CDD505-2E9C-101B-9397-08002B2CF9AE}" pid="9" name="LinkColor">
    <vt:r8>16711782</vt:r8>
  </property>
  <property fmtid="{D5CDD505-2E9C-101B-9397-08002B2CF9AE}" pid="10" name="MailAddress">
    <vt:lpwstr>a.j.pullin@newi.ac.uk</vt:lpwstr>
  </property>
  <property fmtid="{D5CDD505-2E9C-101B-9397-08002B2CF9AE}" pid="11" name="NavBtnPos">
    <vt:r8>3</vt:r8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ScreenSize">
    <vt:r8>2</vt:r8>
  </property>
  <property fmtid="{D5CDD505-2E9C-101B-9397-08002B2CF9AE}" pid="15" name="ScreenUsage">
    <vt:r8>1</vt:r8>
  </property>
  <property fmtid="{D5CDD505-2E9C-101B-9397-08002B2CF9AE}" pid="16" name="ShowNotes">
    <vt:bool>false</vt:bool>
  </property>
  <property fmtid="{D5CDD505-2E9C-101B-9397-08002B2CF9AE}" pid="17" name="TemplateType">
    <vt:r8>1</vt:r8>
  </property>
  <property fmtid="{D5CDD505-2E9C-101B-9397-08002B2CF9AE}" pid="18" name="TextColor">
    <vt:r8>0</vt:r8>
  </property>
  <property fmtid="{D5CDD505-2E9C-101B-9397-08002B2CF9AE}" pid="19" name="TransparentButton">
    <vt:r8>0</vt:r8>
  </property>
  <property fmtid="{D5CDD505-2E9C-101B-9397-08002B2CF9AE}" pid="20" name="UseBrowserColor">
    <vt:bool>true</vt:bool>
  </property>
  <property fmtid="{D5CDD505-2E9C-101B-9397-08002B2CF9AE}" pid="21" name="VisitedColor">
    <vt:r8>10040268</vt:r8>
  </property>
</Properties>
</file>