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50" d="100"/>
          <a:sy n="50" d="100"/>
        </p:scale>
        <p:origin x="1891" y="7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CMOS X</a:t>
            </a:r>
            <a:r>
              <a:rPr lang="en-US" baseline="0"/>
              <a:t> GDI</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8041660835426444E-2"/>
          <c:y val="2.1796043380110083E-2"/>
          <c:w val="0.91951724351541742"/>
          <c:h val="0.73540452859620153"/>
        </c:manualLayout>
      </c:layout>
      <c:bar3DChart>
        <c:barDir val="col"/>
        <c:grouping val="clustered"/>
        <c:varyColors val="0"/>
        <c:ser>
          <c:idx val="0"/>
          <c:order val="0"/>
          <c:tx>
            <c:strRef>
              <c:f>Sheet1!$B$1</c:f>
              <c:strCache>
                <c:ptCount val="1"/>
                <c:pt idx="0">
                  <c:v>GDI</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Avg.Delay(ns)</c:v>
                </c:pt>
                <c:pt idx="1">
                  <c:v>Transistor Usage</c:v>
                </c:pt>
                <c:pt idx="2">
                  <c:v>Power (uW *10^-2)</c:v>
                </c:pt>
              </c:strCache>
            </c:strRef>
          </c:cat>
          <c:val>
            <c:numRef>
              <c:f>Sheet1!$B$2:$B$5</c:f>
              <c:numCache>
                <c:formatCode>General</c:formatCode>
                <c:ptCount val="4"/>
                <c:pt idx="0">
                  <c:v>40.799999999999997</c:v>
                </c:pt>
                <c:pt idx="1">
                  <c:v>130</c:v>
                </c:pt>
                <c:pt idx="2">
                  <c:v>35</c:v>
                </c:pt>
              </c:numCache>
            </c:numRef>
          </c:val>
          <c:extLst>
            <c:ext xmlns:c16="http://schemas.microsoft.com/office/drawing/2014/chart" uri="{C3380CC4-5D6E-409C-BE32-E72D297353CC}">
              <c16:uniqueId val="{00000000-E9BA-4BC4-BBA1-62F4E66C38C7}"/>
            </c:ext>
          </c:extLst>
        </c:ser>
        <c:ser>
          <c:idx val="1"/>
          <c:order val="1"/>
          <c:tx>
            <c:strRef>
              <c:f>Sheet1!$C$1</c:f>
              <c:strCache>
                <c:ptCount val="1"/>
                <c:pt idx="0">
                  <c:v>CMOS</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Avg.Delay(ns)</c:v>
                </c:pt>
                <c:pt idx="1">
                  <c:v>Transistor Usage</c:v>
                </c:pt>
                <c:pt idx="2">
                  <c:v>Power (uW *10^-2)</c:v>
                </c:pt>
              </c:strCache>
            </c:strRef>
          </c:cat>
          <c:val>
            <c:numRef>
              <c:f>Sheet1!$C$2:$C$5</c:f>
              <c:numCache>
                <c:formatCode>General</c:formatCode>
                <c:ptCount val="4"/>
                <c:pt idx="0">
                  <c:v>70.92</c:v>
                </c:pt>
                <c:pt idx="1">
                  <c:v>226</c:v>
                </c:pt>
                <c:pt idx="2">
                  <c:v>250</c:v>
                </c:pt>
              </c:numCache>
            </c:numRef>
          </c:val>
          <c:extLst>
            <c:ext xmlns:c16="http://schemas.microsoft.com/office/drawing/2014/chart" uri="{C3380CC4-5D6E-409C-BE32-E72D297353CC}">
              <c16:uniqueId val="{00000001-E9BA-4BC4-BBA1-62F4E66C38C7}"/>
            </c:ext>
          </c:extLst>
        </c:ser>
        <c:dLbls>
          <c:showLegendKey val="0"/>
          <c:showVal val="1"/>
          <c:showCatName val="0"/>
          <c:showSerName val="0"/>
          <c:showPercent val="0"/>
          <c:showBubbleSize val="0"/>
        </c:dLbls>
        <c:gapWidth val="150"/>
        <c:shape val="box"/>
        <c:axId val="357590159"/>
        <c:axId val="357590639"/>
        <c:axId val="0"/>
      </c:bar3DChart>
      <c:catAx>
        <c:axId val="357590159"/>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590639"/>
        <c:crosses val="autoZero"/>
        <c:auto val="1"/>
        <c:lblAlgn val="ctr"/>
        <c:lblOffset val="100"/>
        <c:noMultiLvlLbl val="0"/>
      </c:catAx>
      <c:valAx>
        <c:axId val="357590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5901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480" y="501650"/>
            <a:ext cx="9144000" cy="593090"/>
          </a:xfrm>
        </p:spPr>
        <p:txBody>
          <a:bodyPr>
            <a:noAutofit/>
          </a:bodyPr>
          <a:lstStyle/>
          <a:p>
            <a:r>
              <a:rPr lang="en-US" sz="3200" dirty="0"/>
              <a:t>Design Methodology</a:t>
            </a:r>
          </a:p>
        </p:txBody>
      </p:sp>
      <p:sp>
        <p:nvSpPr>
          <p:cNvPr id="3" name="Subtitle 2"/>
          <p:cNvSpPr>
            <a:spLocks noGrp="1"/>
          </p:cNvSpPr>
          <p:nvPr>
            <p:ph type="subTitle" idx="1"/>
          </p:nvPr>
        </p:nvSpPr>
        <p:spPr>
          <a:xfrm>
            <a:off x="2371725" y="1529080"/>
            <a:ext cx="7640320" cy="932815"/>
          </a:xfrm>
        </p:spPr>
        <p:txBody>
          <a:bodyPr>
            <a:normAutofit/>
          </a:bodyPr>
          <a:lstStyle/>
          <a:p>
            <a:r>
              <a:rPr lang="en-US" sz="1800"/>
              <a:t> The main reason of using GDI technique is due to its low</a:t>
            </a:r>
          </a:p>
          <a:p>
            <a:r>
              <a:rPr lang="en-US" sz="1800"/>
              <a:t>propagation delay, low power consumption and low chip area.</a:t>
            </a:r>
          </a:p>
        </p:txBody>
      </p:sp>
      <p:pic>
        <p:nvPicPr>
          <p:cNvPr id="4" name="Picture 3"/>
          <p:cNvPicPr>
            <a:picLocks noChangeAspect="1"/>
          </p:cNvPicPr>
          <p:nvPr/>
        </p:nvPicPr>
        <p:blipFill>
          <a:blip r:embed="rId2"/>
          <a:stretch>
            <a:fillRect/>
          </a:stretch>
        </p:blipFill>
        <p:spPr>
          <a:xfrm>
            <a:off x="2510790" y="2606040"/>
            <a:ext cx="7170420" cy="30149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_256">
            <a:extLst>
              <a:ext uri="{FF2B5EF4-FFF2-40B4-BE49-F238E27FC236}">
                <a16:creationId xmlns:a16="http://schemas.microsoft.com/office/drawing/2014/main" id="{B32B7021-688E-9DA4-7C01-3C52FE56A3E4}"/>
              </a:ext>
            </a:extLst>
          </p:cNvPr>
          <p:cNvPicPr>
            <a:picLocks noChangeAspect="1"/>
          </p:cNvPicPr>
          <p:nvPr/>
        </p:nvPicPr>
        <p:blipFill>
          <a:blip r:embed="rId2"/>
          <a:stretch>
            <a:fillRect/>
          </a:stretch>
        </p:blipFill>
        <p:spPr>
          <a:xfrm>
            <a:off x="2766350" y="556746"/>
            <a:ext cx="7187877" cy="546671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When you cascade multiple IC 7485s together, you can compare binary numbers that are longer than 4 bits by comparing the most significant bits first with one comparator and then using the cascading inputs of subsequent comparators to compare the less significant bits. By chaining these comparators together, you can compare binary numbers of any desired length.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Tphl-G0=40.1046-40=0.1046</a:t>
            </a:r>
          </a:p>
        </p:txBody>
      </p:sp>
      <p:pic>
        <p:nvPicPr>
          <p:cNvPr id="4" name="Content Placeholder 3"/>
          <p:cNvPicPr>
            <a:picLocks noGrp="1" noChangeAspect="1"/>
          </p:cNvPicPr>
          <p:nvPr>
            <p:ph idx="1"/>
          </p:nvPr>
        </p:nvPicPr>
        <p:blipFill>
          <a:blip r:embed="rId2"/>
          <a:stretch>
            <a:fillRect/>
          </a:stretch>
        </p:blipFill>
        <p:spPr>
          <a:xfrm>
            <a:off x="1306830" y="1825625"/>
            <a:ext cx="9577070"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Tplh-G0 = 60.1892-60=0.1892</a:t>
            </a:r>
          </a:p>
        </p:txBody>
      </p:sp>
      <p:pic>
        <p:nvPicPr>
          <p:cNvPr id="4" name="Content Placeholder 3"/>
          <p:cNvPicPr>
            <a:picLocks noGrp="1" noChangeAspect="1"/>
          </p:cNvPicPr>
          <p:nvPr>
            <p:ph idx="1"/>
          </p:nvPr>
        </p:nvPicPr>
        <p:blipFill>
          <a:blip r:embed="rId2"/>
          <a:stretch>
            <a:fillRect/>
          </a:stretch>
        </p:blipFill>
        <p:spPr>
          <a:xfrm>
            <a:off x="1339850" y="1825625"/>
            <a:ext cx="951103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G0_avarage delay</a:t>
            </a:r>
          </a:p>
        </p:txBody>
      </p:sp>
      <p:sp>
        <p:nvSpPr>
          <p:cNvPr id="3" name="Content Placeholder 2"/>
          <p:cNvSpPr>
            <a:spLocks noGrp="1"/>
          </p:cNvSpPr>
          <p:nvPr>
            <p:ph idx="1"/>
          </p:nvPr>
        </p:nvSpPr>
        <p:spPr/>
        <p:txBody>
          <a:bodyPr/>
          <a:lstStyle/>
          <a:p>
            <a:r>
              <a:rPr lang="en-US"/>
              <a:t>Tp = (</a:t>
            </a:r>
            <a:r>
              <a:rPr lang="en-US">
                <a:sym typeface="+mn-ea"/>
              </a:rPr>
              <a:t>0.1046  + 0.1892) / 2= 0.1469 ns</a:t>
            </a:r>
            <a:endParaRPr lang="en-US"/>
          </a:p>
          <a:p>
            <a:endParaRPr lang="en-US"/>
          </a:p>
          <a:p>
            <a:endParaRPr lang="en-US"/>
          </a:p>
        </p:txBody>
      </p:sp>
      <p:sp>
        <p:nvSpPr>
          <p:cNvPr id="4" name="Text Box 3"/>
          <p:cNvSpPr txBox="1"/>
          <p:nvPr/>
        </p:nvSpPr>
        <p:spPr>
          <a:xfrm>
            <a:off x="6888480" y="2141220"/>
            <a:ext cx="4064000" cy="368300"/>
          </a:xfrm>
          <a:prstGeom prst="rect">
            <a:avLst/>
          </a:prstGeom>
          <a:noFill/>
        </p:spPr>
        <p:txBody>
          <a:bodyPr wrap="square" rtlCol="0">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Tphl-L0=20.0814ns-20=0.0814ns</a:t>
            </a:r>
            <a:endParaRPr lang="en-US"/>
          </a:p>
        </p:txBody>
      </p:sp>
      <p:pic>
        <p:nvPicPr>
          <p:cNvPr id="4" name="Content Placeholder 3"/>
          <p:cNvPicPr>
            <a:picLocks noGrp="1" noChangeAspect="1"/>
          </p:cNvPicPr>
          <p:nvPr>
            <p:ph idx="1"/>
          </p:nvPr>
        </p:nvPicPr>
        <p:blipFill>
          <a:blip r:embed="rId2"/>
          <a:stretch>
            <a:fillRect/>
          </a:stretch>
        </p:blipFill>
        <p:spPr>
          <a:xfrm>
            <a:off x="1393190" y="1825625"/>
            <a:ext cx="9404350"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Tplh-L0 = 35.9505ns-30.0165ns=5.93407ns</a:t>
            </a:r>
          </a:p>
        </p:txBody>
      </p:sp>
      <p:pic>
        <p:nvPicPr>
          <p:cNvPr id="6" name="Content Placeholder 5"/>
          <p:cNvPicPr>
            <a:picLocks noGrp="1" noChangeAspect="1"/>
          </p:cNvPicPr>
          <p:nvPr>
            <p:ph idx="1"/>
          </p:nvPr>
        </p:nvPicPr>
        <p:blipFill>
          <a:blip r:embed="rId2"/>
          <a:stretch>
            <a:fillRect/>
          </a:stretch>
        </p:blipFill>
        <p:spPr>
          <a:xfrm>
            <a:off x="1299210" y="1825625"/>
            <a:ext cx="9592945" cy="435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L0_avarage delay</a:t>
            </a:r>
            <a:endParaRPr lang="en-US"/>
          </a:p>
        </p:txBody>
      </p:sp>
      <p:sp>
        <p:nvSpPr>
          <p:cNvPr id="3" name="Content Placeholder 2"/>
          <p:cNvSpPr>
            <a:spLocks noGrp="1"/>
          </p:cNvSpPr>
          <p:nvPr>
            <p:ph idx="1"/>
          </p:nvPr>
        </p:nvSpPr>
        <p:spPr/>
        <p:txBody>
          <a:bodyPr/>
          <a:lstStyle/>
          <a:p>
            <a:r>
              <a:rPr lang="en-US">
                <a:sym typeface="+mn-ea"/>
              </a:rPr>
              <a:t>Tp = (0.0814ns  + 5.93407ns) / 2= 3.01ns</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8CF152-7994-258E-B4F0-FB1A25EABD86}"/>
              </a:ext>
            </a:extLst>
          </p:cNvPr>
          <p:cNvSpPr>
            <a:spLocks noChangeArrowheads="1"/>
          </p:cNvSpPr>
          <p:nvPr/>
        </p:nvSpPr>
        <p:spPr bwMode="auto">
          <a:xfrm>
            <a:off x="2903537" y="3962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14">
            <a:extLst>
              <a:ext uri="{FF2B5EF4-FFF2-40B4-BE49-F238E27FC236}">
                <a16:creationId xmlns:a16="http://schemas.microsoft.com/office/drawing/2014/main" id="{AC87C415-CC98-638E-A5BF-12333B24B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 y="853440"/>
            <a:ext cx="7955279" cy="54406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7E84C20-47E2-997C-33C1-6DB22745C7A6}"/>
              </a:ext>
            </a:extLst>
          </p:cNvPr>
          <p:cNvSpPr>
            <a:spLocks noChangeArrowheads="1"/>
          </p:cNvSpPr>
          <p:nvPr/>
        </p:nvSpPr>
        <p:spPr bwMode="auto">
          <a:xfrm>
            <a:off x="7212820" y="2459009"/>
            <a:ext cx="39696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2563" algn="l"/>
              </a:tabLst>
              <a:defRPr>
                <a:solidFill>
                  <a:schemeClr val="tx1"/>
                </a:solidFill>
                <a:latin typeface="Arial" panose="020B0604020202020204" pitchFamily="34" charset="0"/>
              </a:defRPr>
            </a:lvl1pPr>
            <a:lvl2pPr eaLnBrk="0" fontAlgn="base" hangingPunct="0">
              <a:spcBef>
                <a:spcPct val="0"/>
              </a:spcBef>
              <a:spcAft>
                <a:spcPct val="0"/>
              </a:spcAft>
              <a:tabLst>
                <a:tab pos="182563" algn="l"/>
              </a:tabLst>
              <a:defRPr>
                <a:solidFill>
                  <a:schemeClr val="tx1"/>
                </a:solidFill>
                <a:latin typeface="Arial" panose="020B0604020202020204" pitchFamily="34" charset="0"/>
              </a:defRPr>
            </a:lvl2pPr>
            <a:lvl3pPr eaLnBrk="0" fontAlgn="base" hangingPunct="0">
              <a:spcBef>
                <a:spcPct val="0"/>
              </a:spcBef>
              <a:spcAft>
                <a:spcPct val="0"/>
              </a:spcAft>
              <a:tabLst>
                <a:tab pos="182563" algn="l"/>
              </a:tabLst>
              <a:defRPr>
                <a:solidFill>
                  <a:schemeClr val="tx1"/>
                </a:solidFill>
                <a:latin typeface="Arial" panose="020B0604020202020204" pitchFamily="34" charset="0"/>
              </a:defRPr>
            </a:lvl3pPr>
            <a:lvl4pPr eaLnBrk="0" fontAlgn="base" hangingPunct="0">
              <a:spcBef>
                <a:spcPct val="0"/>
              </a:spcBef>
              <a:spcAft>
                <a:spcPct val="0"/>
              </a:spcAft>
              <a:tabLst>
                <a:tab pos="182563" algn="l"/>
              </a:tabLst>
              <a:defRPr>
                <a:solidFill>
                  <a:schemeClr val="tx1"/>
                </a:solidFill>
                <a:latin typeface="Arial" panose="020B0604020202020204" pitchFamily="34" charset="0"/>
              </a:defRPr>
            </a:lvl4pPr>
            <a:lvl5pPr eaLnBrk="0" fontAlgn="base" hangingPunct="0">
              <a:spcBef>
                <a:spcPct val="0"/>
              </a:spcBef>
              <a:spcAft>
                <a:spcPct val="0"/>
              </a:spcAft>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182563" algn="ctr" defTabSz="914400" rtl="0" eaLnBrk="0" fontAlgn="base" latinLnBrk="0" hangingPunct="0">
              <a:lnSpc>
                <a:spcPct val="100000"/>
              </a:lnSpc>
              <a:spcBef>
                <a:spcPct val="0"/>
              </a:spcBef>
              <a:spcAft>
                <a:spcPct val="0"/>
              </a:spcAft>
              <a:buClrTx/>
              <a:buSzTx/>
              <a:buFontTx/>
              <a:buNone/>
              <a:tabLst>
                <a:tab pos="182563" algn="l"/>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Fig.8</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schematic of  G0 (GDI tech)</a:t>
            </a:r>
            <a:endParaRPr kumimoji="0" lang="en-US" altLang="zh-CN" sz="4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4EBD8A5-03C8-D2FC-3FD8-FA920C5B2301}"/>
              </a:ext>
            </a:extLst>
          </p:cNvPr>
          <p:cNvSpPr>
            <a:spLocks noChangeArrowheads="1"/>
          </p:cNvSpPr>
          <p:nvPr/>
        </p:nvSpPr>
        <p:spPr bwMode="auto">
          <a:xfrm>
            <a:off x="274319" y="594360"/>
            <a:ext cx="2217476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15">
            <a:extLst>
              <a:ext uri="{FF2B5EF4-FFF2-40B4-BE49-F238E27FC236}">
                <a16:creationId xmlns:a16="http://schemas.microsoft.com/office/drawing/2014/main" id="{81AA1B24-53AF-25C1-392B-7594D3BD7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 y="1051560"/>
            <a:ext cx="7208520" cy="52120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2C583B8-4F05-5766-4EBA-EB33F9D2FED3}"/>
              </a:ext>
            </a:extLst>
          </p:cNvPr>
          <p:cNvSpPr>
            <a:spLocks noChangeArrowheads="1"/>
          </p:cNvSpPr>
          <p:nvPr/>
        </p:nvSpPr>
        <p:spPr bwMode="auto">
          <a:xfrm>
            <a:off x="-2468881" y="2040059"/>
            <a:ext cx="221747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2563" algn="l"/>
              </a:tabLst>
              <a:defRPr>
                <a:solidFill>
                  <a:schemeClr val="tx1"/>
                </a:solidFill>
                <a:latin typeface="Arial" panose="020B0604020202020204" pitchFamily="34" charset="0"/>
              </a:defRPr>
            </a:lvl1pPr>
            <a:lvl2pPr eaLnBrk="0" fontAlgn="base" hangingPunct="0">
              <a:spcBef>
                <a:spcPct val="0"/>
              </a:spcBef>
              <a:spcAft>
                <a:spcPct val="0"/>
              </a:spcAft>
              <a:tabLst>
                <a:tab pos="182563" algn="l"/>
              </a:tabLst>
              <a:defRPr>
                <a:solidFill>
                  <a:schemeClr val="tx1"/>
                </a:solidFill>
                <a:latin typeface="Arial" panose="020B0604020202020204" pitchFamily="34" charset="0"/>
              </a:defRPr>
            </a:lvl2pPr>
            <a:lvl3pPr eaLnBrk="0" fontAlgn="base" hangingPunct="0">
              <a:spcBef>
                <a:spcPct val="0"/>
              </a:spcBef>
              <a:spcAft>
                <a:spcPct val="0"/>
              </a:spcAft>
              <a:tabLst>
                <a:tab pos="182563" algn="l"/>
              </a:tabLst>
              <a:defRPr>
                <a:solidFill>
                  <a:schemeClr val="tx1"/>
                </a:solidFill>
                <a:latin typeface="Arial" panose="020B0604020202020204" pitchFamily="34" charset="0"/>
              </a:defRPr>
            </a:lvl3pPr>
            <a:lvl4pPr eaLnBrk="0" fontAlgn="base" hangingPunct="0">
              <a:spcBef>
                <a:spcPct val="0"/>
              </a:spcBef>
              <a:spcAft>
                <a:spcPct val="0"/>
              </a:spcAft>
              <a:tabLst>
                <a:tab pos="182563" algn="l"/>
              </a:tabLst>
              <a:defRPr>
                <a:solidFill>
                  <a:schemeClr val="tx1"/>
                </a:solidFill>
                <a:latin typeface="Arial" panose="020B0604020202020204" pitchFamily="34" charset="0"/>
              </a:defRPr>
            </a:lvl4pPr>
            <a:lvl5pPr eaLnBrk="0" fontAlgn="base" hangingPunct="0">
              <a:spcBef>
                <a:spcPct val="0"/>
              </a:spcBef>
              <a:spcAft>
                <a:spcPct val="0"/>
              </a:spcAft>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182563" algn="ctr" defTabSz="914400" rtl="0" eaLnBrk="0" fontAlgn="base" latinLnBrk="0" hangingPunct="0">
              <a:lnSpc>
                <a:spcPct val="100000"/>
              </a:lnSpc>
              <a:spcBef>
                <a:spcPct val="0"/>
              </a:spcBef>
              <a:spcAft>
                <a:spcPct val="0"/>
              </a:spcAft>
              <a:buClrTx/>
              <a:buSzTx/>
              <a:buFontTx/>
              <a:buNone/>
              <a:tabLst>
                <a:tab pos="182563" algn="l"/>
              </a:tabLst>
            </a:pPr>
            <a:r>
              <a:rPr kumimoji="0" lang="en-US" altLang="zh-CN"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Fig.9 </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schematic of  E0  (GDI tech)</a:t>
            </a:r>
            <a:endParaRPr kumimoji="0" lang="en-US"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0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truth table of proposed MC</a:t>
            </a:r>
          </a:p>
        </p:txBody>
      </p:sp>
      <p:pic>
        <p:nvPicPr>
          <p:cNvPr id="4" name="Content Placeholder 3"/>
          <p:cNvPicPr>
            <a:picLocks noGrp="1" noChangeAspect="1"/>
          </p:cNvPicPr>
          <p:nvPr>
            <p:ph idx="1"/>
          </p:nvPr>
        </p:nvPicPr>
        <p:blipFill>
          <a:blip r:embed="rId2"/>
          <a:stretch>
            <a:fillRect/>
          </a:stretch>
        </p:blipFill>
        <p:spPr>
          <a:xfrm>
            <a:off x="2990215" y="1841500"/>
            <a:ext cx="6210300" cy="40398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BAC6D3B-EFCB-B1AF-F982-636819B4F5C4}"/>
              </a:ext>
            </a:extLst>
          </p:cNvPr>
          <p:cNvSpPr>
            <a:spLocks noChangeArrowheads="1"/>
          </p:cNvSpPr>
          <p:nvPr/>
        </p:nvSpPr>
        <p:spPr bwMode="auto">
          <a:xfrm>
            <a:off x="350519" y="152400"/>
            <a:ext cx="19721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16">
            <a:extLst>
              <a:ext uri="{FF2B5EF4-FFF2-40B4-BE49-F238E27FC236}">
                <a16:creationId xmlns:a16="http://schemas.microsoft.com/office/drawing/2014/main" id="{494BF06E-6E3A-EC1F-A550-82121863C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 y="609600"/>
            <a:ext cx="6614160" cy="5638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E714D8-459A-85F8-4EEB-C1A56463E28A}"/>
              </a:ext>
            </a:extLst>
          </p:cNvPr>
          <p:cNvSpPr txBox="1"/>
          <p:nvPr/>
        </p:nvSpPr>
        <p:spPr>
          <a:xfrm>
            <a:off x="3371850" y="2086566"/>
            <a:ext cx="10096500" cy="369332"/>
          </a:xfrm>
          <a:prstGeom prst="rect">
            <a:avLst/>
          </a:prstGeom>
          <a:noFill/>
        </p:spPr>
        <p:txBody>
          <a:bodyPr wrap="square">
            <a:spAutoFit/>
          </a:bodyPr>
          <a:lstStyle/>
          <a:p>
            <a:pPr marL="0" marR="0" lvl="0" indent="182563" algn="ctr" defTabSz="914400" rtl="0" eaLnBrk="0" fontAlgn="base" latinLnBrk="0" hangingPunct="0">
              <a:lnSpc>
                <a:spcPct val="100000"/>
              </a:lnSpc>
              <a:spcBef>
                <a:spcPct val="0"/>
              </a:spcBef>
              <a:spcAft>
                <a:spcPct val="0"/>
              </a:spcAft>
              <a:buClrTx/>
              <a:buSzTx/>
              <a:buFontTx/>
              <a:buNone/>
              <a:tabLst>
                <a:tab pos="182563" algn="l"/>
              </a:tabLst>
            </a:pPr>
            <a:r>
              <a:rPr kumimoji="0" lang="en-US" altLang="zh-CN"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Fig.10  </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schematic of  L0  (GDI tech)</a:t>
            </a:r>
            <a:endParaRPr kumimoji="0" lang="en-US"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1476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A429882-B6D2-708B-0DF4-21B6EA946AE5}"/>
              </a:ext>
            </a:extLst>
          </p:cNvPr>
          <p:cNvSpPr>
            <a:spLocks noChangeArrowheads="1"/>
          </p:cNvSpPr>
          <p:nvPr/>
        </p:nvSpPr>
        <p:spPr bwMode="auto">
          <a:xfrm>
            <a:off x="-1" y="0"/>
            <a:ext cx="25805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7" name="Picture 17">
            <a:extLst>
              <a:ext uri="{FF2B5EF4-FFF2-40B4-BE49-F238E27FC236}">
                <a16:creationId xmlns:a16="http://schemas.microsoft.com/office/drawing/2014/main" id="{86FE85DC-75F5-9DF9-859F-FD136899F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373380"/>
            <a:ext cx="6629400" cy="6111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8A7B7C3-9E2E-7671-8271-1BB39A13EA39}"/>
              </a:ext>
            </a:extLst>
          </p:cNvPr>
          <p:cNvSpPr>
            <a:spLocks noChangeArrowheads="1"/>
          </p:cNvSpPr>
          <p:nvPr/>
        </p:nvSpPr>
        <p:spPr bwMode="auto">
          <a:xfrm>
            <a:off x="-3444241" y="2755704"/>
            <a:ext cx="258052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2563" algn="l"/>
              </a:tabLst>
              <a:defRPr>
                <a:solidFill>
                  <a:schemeClr val="tx1"/>
                </a:solidFill>
                <a:latin typeface="Arial" panose="020B0604020202020204" pitchFamily="34" charset="0"/>
              </a:defRPr>
            </a:lvl1pPr>
            <a:lvl2pPr eaLnBrk="0" fontAlgn="base" hangingPunct="0">
              <a:spcBef>
                <a:spcPct val="0"/>
              </a:spcBef>
              <a:spcAft>
                <a:spcPct val="0"/>
              </a:spcAft>
              <a:tabLst>
                <a:tab pos="182563" algn="l"/>
              </a:tabLst>
              <a:defRPr>
                <a:solidFill>
                  <a:schemeClr val="tx1"/>
                </a:solidFill>
                <a:latin typeface="Arial" panose="020B0604020202020204" pitchFamily="34" charset="0"/>
              </a:defRPr>
            </a:lvl2pPr>
            <a:lvl3pPr eaLnBrk="0" fontAlgn="base" hangingPunct="0">
              <a:spcBef>
                <a:spcPct val="0"/>
              </a:spcBef>
              <a:spcAft>
                <a:spcPct val="0"/>
              </a:spcAft>
              <a:tabLst>
                <a:tab pos="182563" algn="l"/>
              </a:tabLst>
              <a:defRPr>
                <a:solidFill>
                  <a:schemeClr val="tx1"/>
                </a:solidFill>
                <a:latin typeface="Arial" panose="020B0604020202020204" pitchFamily="34" charset="0"/>
              </a:defRPr>
            </a:lvl3pPr>
            <a:lvl4pPr eaLnBrk="0" fontAlgn="base" hangingPunct="0">
              <a:spcBef>
                <a:spcPct val="0"/>
              </a:spcBef>
              <a:spcAft>
                <a:spcPct val="0"/>
              </a:spcAft>
              <a:tabLst>
                <a:tab pos="182563" algn="l"/>
              </a:tabLst>
              <a:defRPr>
                <a:solidFill>
                  <a:schemeClr val="tx1"/>
                </a:solidFill>
                <a:latin typeface="Arial" panose="020B0604020202020204" pitchFamily="34" charset="0"/>
              </a:defRPr>
            </a:lvl4pPr>
            <a:lvl5pPr eaLnBrk="0" fontAlgn="base" hangingPunct="0">
              <a:spcBef>
                <a:spcPct val="0"/>
              </a:spcBef>
              <a:spcAft>
                <a:spcPct val="0"/>
              </a:spcAft>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182563" algn="ctr" defTabSz="914400" rtl="0" eaLnBrk="0" fontAlgn="base" latinLnBrk="0" hangingPunct="0">
              <a:lnSpc>
                <a:spcPct val="100000"/>
              </a:lnSpc>
              <a:spcBef>
                <a:spcPct val="0"/>
              </a:spcBef>
              <a:spcAft>
                <a:spcPct val="0"/>
              </a:spcAft>
              <a:buClrTx/>
              <a:buSzTx/>
              <a:buFontTx/>
              <a:buNone/>
              <a:tabLst>
                <a:tab pos="182563" algn="l"/>
              </a:tabLst>
            </a:pPr>
            <a:r>
              <a:rPr kumimoji="0" lang="en-US" altLang="zh-CN"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Fig.11 (a) </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simulation result of 4-bit MC (Schematic)</a:t>
            </a:r>
            <a:endParaRPr kumimoji="0" lang="en-US"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0381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AA089B4-B10B-2344-CB3F-F6F84D30FFB9}"/>
              </a:ext>
            </a:extLst>
          </p:cNvPr>
          <p:cNvSpPr>
            <a:spLocks noChangeArrowheads="1"/>
          </p:cNvSpPr>
          <p:nvPr/>
        </p:nvSpPr>
        <p:spPr bwMode="auto">
          <a:xfrm>
            <a:off x="304800" y="-2743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53" descr="IMG_256">
            <a:extLst>
              <a:ext uri="{FF2B5EF4-FFF2-40B4-BE49-F238E27FC236}">
                <a16:creationId xmlns:a16="http://schemas.microsoft.com/office/drawing/2014/main" id="{7149AD0E-FACD-80B7-9B46-EAFC220A0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
            <a:ext cx="6217920" cy="63550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6388865-2819-50F3-1294-4CFB6FFA0B66}"/>
              </a:ext>
            </a:extLst>
          </p:cNvPr>
          <p:cNvSpPr>
            <a:spLocks noChangeArrowheads="1"/>
          </p:cNvSpPr>
          <p:nvPr/>
        </p:nvSpPr>
        <p:spPr bwMode="auto">
          <a:xfrm>
            <a:off x="6096000" y="1900032"/>
            <a:ext cx="66117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44500" eaLnBrk="0" fontAlgn="base" hangingPunct="0">
              <a:spcBef>
                <a:spcPct val="0"/>
              </a:spcBef>
              <a:spcAft>
                <a:spcPct val="0"/>
              </a:spcAft>
              <a:tabLst>
                <a:tab pos="182563" algn="l"/>
              </a:tabLst>
              <a:defRPr>
                <a:solidFill>
                  <a:schemeClr val="tx1"/>
                </a:solidFill>
                <a:latin typeface="Arial" panose="020B0604020202020204" pitchFamily="34" charset="0"/>
              </a:defRPr>
            </a:lvl1pPr>
            <a:lvl2pPr eaLnBrk="0" fontAlgn="base" hangingPunct="0">
              <a:spcBef>
                <a:spcPct val="0"/>
              </a:spcBef>
              <a:spcAft>
                <a:spcPct val="0"/>
              </a:spcAft>
              <a:tabLst>
                <a:tab pos="182563" algn="l"/>
              </a:tabLst>
              <a:defRPr>
                <a:solidFill>
                  <a:schemeClr val="tx1"/>
                </a:solidFill>
                <a:latin typeface="Arial" panose="020B0604020202020204" pitchFamily="34" charset="0"/>
              </a:defRPr>
            </a:lvl2pPr>
            <a:lvl3pPr eaLnBrk="0" fontAlgn="base" hangingPunct="0">
              <a:spcBef>
                <a:spcPct val="0"/>
              </a:spcBef>
              <a:spcAft>
                <a:spcPct val="0"/>
              </a:spcAft>
              <a:tabLst>
                <a:tab pos="182563" algn="l"/>
              </a:tabLst>
              <a:defRPr>
                <a:solidFill>
                  <a:schemeClr val="tx1"/>
                </a:solidFill>
                <a:latin typeface="Arial" panose="020B0604020202020204" pitchFamily="34" charset="0"/>
              </a:defRPr>
            </a:lvl3pPr>
            <a:lvl4pPr eaLnBrk="0" fontAlgn="base" hangingPunct="0">
              <a:spcBef>
                <a:spcPct val="0"/>
              </a:spcBef>
              <a:spcAft>
                <a:spcPct val="0"/>
              </a:spcAft>
              <a:tabLst>
                <a:tab pos="182563" algn="l"/>
              </a:tabLst>
              <a:defRPr>
                <a:solidFill>
                  <a:schemeClr val="tx1"/>
                </a:solidFill>
                <a:latin typeface="Arial" panose="020B0604020202020204" pitchFamily="34" charset="0"/>
              </a:defRPr>
            </a:lvl4pPr>
            <a:lvl5pPr eaLnBrk="0" fontAlgn="base" hangingPunct="0">
              <a:spcBef>
                <a:spcPct val="0"/>
              </a:spcBef>
              <a:spcAft>
                <a:spcPct val="0"/>
              </a:spcAft>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444500" algn="l" defTabSz="914400" rtl="0" eaLnBrk="0" fontAlgn="base" latinLnBrk="0" hangingPunct="0">
              <a:lnSpc>
                <a:spcPct val="100000"/>
              </a:lnSpc>
              <a:spcBef>
                <a:spcPct val="0"/>
              </a:spcBef>
              <a:spcAft>
                <a:spcPct val="0"/>
              </a:spcAft>
              <a:buClrTx/>
              <a:buSzTx/>
              <a:buFontTx/>
              <a:buNone/>
              <a:tabLst>
                <a:tab pos="182563" algn="l"/>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2400" b="0" i="0" u="none" strike="noStrike" cap="none" normalizeH="0" baseline="0" dirty="0">
              <a:ln>
                <a:noFill/>
              </a:ln>
              <a:solidFill>
                <a:schemeClr val="tx1"/>
              </a:solidFill>
              <a:effectLst/>
            </a:endParaRPr>
          </a:p>
          <a:p>
            <a:pPr marL="0" marR="0" lvl="0" indent="444500" algn="l" defTabSz="914400" rtl="0" eaLnBrk="0" fontAlgn="base" latinLnBrk="0" hangingPunct="0">
              <a:lnSpc>
                <a:spcPct val="100000"/>
              </a:lnSpc>
              <a:spcBef>
                <a:spcPct val="0"/>
              </a:spcBef>
              <a:spcAft>
                <a:spcPct val="0"/>
              </a:spcAft>
              <a:buClrTx/>
              <a:buSzTx/>
              <a:buFontTx/>
              <a:buNone/>
              <a:tabLst>
                <a:tab pos="182563" algn="l"/>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Fig.11 (b) </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simulation result of 4-bit MC (layout)</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8612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a:extLst>
              <a:ext uri="{FF2B5EF4-FFF2-40B4-BE49-F238E27FC236}">
                <a16:creationId xmlns:a16="http://schemas.microsoft.com/office/drawing/2014/main" id="{E959E264-05FD-9ED5-9705-814467D6C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40" y="436029"/>
            <a:ext cx="8001000" cy="55473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EC4142B-82FC-3A86-75D6-4ABEA2B965B1}"/>
              </a:ext>
            </a:extLst>
          </p:cNvPr>
          <p:cNvSpPr txBox="1"/>
          <p:nvPr/>
        </p:nvSpPr>
        <p:spPr>
          <a:xfrm>
            <a:off x="7757160" y="883920"/>
            <a:ext cx="6096000" cy="687689"/>
          </a:xfrm>
          <a:prstGeom prst="rect">
            <a:avLst/>
          </a:prstGeom>
          <a:noFill/>
        </p:spPr>
        <p:txBody>
          <a:bodyPr wrap="square">
            <a:spAutoFit/>
          </a:bodyPr>
          <a:lstStyle/>
          <a:p>
            <a:pPr marL="742950" marR="0" lvl="1" indent="-285750" rtl="0" fontAlgn="base">
              <a:spcBef>
                <a:spcPts val="600"/>
              </a:spcBef>
              <a:spcAft>
                <a:spcPts val="300"/>
              </a:spcAft>
              <a:buSzPts val="1000"/>
              <a:buFont typeface="Times New Roman" panose="02020603050405020304" pitchFamily="18" charset="0"/>
              <a:buAutoNum type="alphaUcPeriod"/>
              <a:tabLst>
                <a:tab pos="228600" algn="l"/>
              </a:tabLst>
            </a:pPr>
            <a:r>
              <a:rPr lang="en-US" sz="2400" b="1" i="1" u="none" strike="noStrike" dirty="0">
                <a:effectLst>
                  <a:outerShdw sx="0" sy="0">
                    <a:srgbClr val="000000"/>
                  </a:outerShdw>
                </a:effectLst>
                <a:latin typeface="Times New Roman" panose="02020603050405020304" pitchFamily="18" charset="0"/>
              </a:rPr>
              <a:t>Finding critical path</a:t>
            </a:r>
          </a:p>
          <a:p>
            <a:pPr marL="1143000" marR="0" lvl="2" indent="-228600" algn="just" fontAlgn="base">
              <a:lnSpc>
                <a:spcPts val="1200"/>
              </a:lnSpc>
              <a:spcBef>
                <a:spcPts val="0"/>
              </a:spcBef>
              <a:spcAft>
                <a:spcPts val="0"/>
              </a:spcAft>
              <a:buSzPts val="1000"/>
              <a:buFont typeface="Times New Roman" panose="02020603050405020304" pitchFamily="18" charset="0"/>
              <a:buAutoNum type="arabicParenR"/>
              <a:tabLst>
                <a:tab pos="342900" algn="l"/>
              </a:tabLst>
            </a:pPr>
            <a:r>
              <a:rPr lang="en-US" sz="2400" b="1" i="1" u="none" strike="noStrike" dirty="0">
                <a:effectLst>
                  <a:outerShdw sx="0" sy="0">
                    <a:srgbClr val="000000"/>
                  </a:outerShdw>
                </a:effectLst>
                <a:latin typeface="Times New Roman" panose="02020603050405020304" pitchFamily="18" charset="0"/>
              </a:rPr>
              <a:t>Using simulation</a:t>
            </a:r>
          </a:p>
        </p:txBody>
      </p:sp>
    </p:spTree>
    <p:extLst>
      <p:ext uri="{BB962C8B-B14F-4D97-AF65-F5344CB8AC3E}">
        <p14:creationId xmlns:p14="http://schemas.microsoft.com/office/powerpoint/2010/main" val="3432028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E5BD80-A66B-5720-8F64-4D186385672F}"/>
              </a:ext>
            </a:extLst>
          </p:cNvPr>
          <p:cNvSpPr txBox="1"/>
          <p:nvPr/>
        </p:nvSpPr>
        <p:spPr>
          <a:xfrm>
            <a:off x="502920" y="311557"/>
            <a:ext cx="11369040" cy="3046988"/>
          </a:xfrm>
          <a:prstGeom prst="rect">
            <a:avLst/>
          </a:prstGeom>
          <a:noFill/>
        </p:spPr>
        <p:txBody>
          <a:bodyPr wrap="square">
            <a:spAutoFit/>
          </a:bodyPr>
          <a:lstStyle/>
          <a:p>
            <a:pPr marL="0" marR="0" algn="just">
              <a:spcBef>
                <a:spcPts val="0"/>
              </a:spcBef>
              <a:spcAft>
                <a:spcPts val="0"/>
              </a:spcAft>
            </a:pPr>
            <a:r>
              <a:rPr lang="en-US" sz="3200" dirty="0">
                <a:effectLst/>
                <a:latin typeface="Times New Roman" panose="02020603050405020304" pitchFamily="18" charset="0"/>
                <a:ea typeface="SimSun" panose="02010600030101010101" pitchFamily="2" charset="-122"/>
              </a:rPr>
              <a:t>As seen for the previous outputs we can conclude the propagation delay for all outputs are:</a:t>
            </a:r>
          </a:p>
          <a:p>
            <a:pPr marL="0" marR="0" algn="just">
              <a:spcBef>
                <a:spcPts val="0"/>
              </a:spcBef>
              <a:spcAft>
                <a:spcPts val="0"/>
              </a:spcAft>
            </a:pPr>
            <a:r>
              <a:rPr lang="en-US" sz="3200" dirty="0">
                <a:effectLst/>
                <a:latin typeface="Times New Roman" panose="02020603050405020304" pitchFamily="18" charset="0"/>
                <a:ea typeface="SimSun" panose="02010600030101010101" pitchFamily="2" charset="-122"/>
              </a:rPr>
              <a:t> </a:t>
            </a:r>
          </a:p>
          <a:p>
            <a:pPr marL="0" marR="0" algn="just">
              <a:spcBef>
                <a:spcPts val="0"/>
              </a:spcBef>
              <a:spcAft>
                <a:spcPts val="0"/>
              </a:spcAft>
            </a:pPr>
            <a:r>
              <a:rPr lang="en-US" sz="3200" dirty="0" err="1">
                <a:effectLst/>
                <a:latin typeface="Times New Roman" panose="02020603050405020304" pitchFamily="18" charset="0"/>
                <a:ea typeface="SimSun" panose="02010600030101010101" pitchFamily="2" charset="-122"/>
              </a:rPr>
              <a:t>Tp</a:t>
            </a:r>
            <a:r>
              <a:rPr lang="en-US" sz="3200" dirty="0">
                <a:effectLst/>
                <a:latin typeface="Times New Roman" panose="02020603050405020304" pitchFamily="18" charset="0"/>
                <a:ea typeface="SimSun" panose="02010600030101010101" pitchFamily="2" charset="-122"/>
              </a:rPr>
              <a:t>(G0) = 40.8 ns</a:t>
            </a:r>
          </a:p>
          <a:p>
            <a:pPr marL="0" marR="0" algn="just">
              <a:spcBef>
                <a:spcPts val="0"/>
              </a:spcBef>
              <a:spcAft>
                <a:spcPts val="0"/>
              </a:spcAft>
            </a:pPr>
            <a:r>
              <a:rPr lang="en-US" sz="3200" dirty="0" err="1">
                <a:effectLst/>
                <a:latin typeface="Times New Roman" panose="02020603050405020304" pitchFamily="18" charset="0"/>
                <a:ea typeface="SimSun" panose="02010600030101010101" pitchFamily="2" charset="-122"/>
              </a:rPr>
              <a:t>Tp</a:t>
            </a:r>
            <a:r>
              <a:rPr lang="en-US" sz="3200" dirty="0">
                <a:effectLst/>
                <a:latin typeface="Times New Roman" panose="02020603050405020304" pitchFamily="18" charset="0"/>
                <a:ea typeface="SimSun" panose="02010600030101010101" pitchFamily="2" charset="-122"/>
              </a:rPr>
              <a:t>(L0) = 0.998 ns</a:t>
            </a:r>
          </a:p>
          <a:p>
            <a:pPr marL="0" marR="0" algn="just">
              <a:spcBef>
                <a:spcPts val="0"/>
              </a:spcBef>
              <a:spcAft>
                <a:spcPts val="0"/>
              </a:spcAft>
            </a:pPr>
            <a:r>
              <a:rPr lang="en-US" sz="3200" dirty="0" err="1">
                <a:effectLst/>
                <a:latin typeface="Times New Roman" panose="02020603050405020304" pitchFamily="18" charset="0"/>
                <a:ea typeface="SimSun" panose="02010600030101010101" pitchFamily="2" charset="-122"/>
              </a:rPr>
              <a:t>Tp</a:t>
            </a:r>
            <a:r>
              <a:rPr lang="en-US" sz="3200" dirty="0">
                <a:effectLst/>
                <a:latin typeface="Times New Roman" panose="02020603050405020304" pitchFamily="18" charset="0"/>
                <a:ea typeface="SimSun" panose="02010600030101010101" pitchFamily="2" charset="-122"/>
              </a:rPr>
              <a:t>(E0) = 40 ns</a:t>
            </a:r>
          </a:p>
        </p:txBody>
      </p:sp>
    </p:spTree>
    <p:extLst>
      <p:ext uri="{BB962C8B-B14F-4D97-AF65-F5344CB8AC3E}">
        <p14:creationId xmlns:p14="http://schemas.microsoft.com/office/powerpoint/2010/main" val="2757456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73CD73-C9DF-1001-8921-A6FDC7606C80}"/>
              </a:ext>
            </a:extLst>
          </p:cNvPr>
          <p:cNvSpPr txBox="1"/>
          <p:nvPr/>
        </p:nvSpPr>
        <p:spPr>
          <a:xfrm>
            <a:off x="3048000" y="257294"/>
            <a:ext cx="6096000" cy="584775"/>
          </a:xfrm>
          <a:prstGeom prst="rect">
            <a:avLst/>
          </a:prstGeom>
          <a:noFill/>
        </p:spPr>
        <p:txBody>
          <a:bodyPr wrap="square">
            <a:spAutoFit/>
          </a:bodyPr>
          <a:lstStyle/>
          <a:p>
            <a:pPr marL="742950" marR="0" lvl="1" indent="-285750" rtl="0" fontAlgn="base">
              <a:spcBef>
                <a:spcPts val="600"/>
              </a:spcBef>
              <a:spcAft>
                <a:spcPts val="300"/>
              </a:spcAft>
              <a:buSzPts val="1000"/>
              <a:buFont typeface="Times New Roman" panose="02020603050405020304" pitchFamily="18" charset="0"/>
              <a:buAutoNum type="alphaUcPeriod"/>
              <a:tabLst>
                <a:tab pos="228600" algn="l"/>
              </a:tabLst>
            </a:pPr>
            <a:r>
              <a:rPr lang="en-US" sz="3200" b="1" i="1" u="none" strike="noStrike" dirty="0">
                <a:effectLst>
                  <a:outerShdw sx="0" sy="0">
                    <a:srgbClr val="000000"/>
                  </a:outerShdw>
                </a:effectLst>
                <a:latin typeface="Times New Roman" panose="02020603050405020304" pitchFamily="18" charset="0"/>
              </a:rPr>
              <a:t>Finding average power</a:t>
            </a:r>
          </a:p>
        </p:txBody>
      </p:sp>
      <p:pic>
        <p:nvPicPr>
          <p:cNvPr id="6" name="Picture 5">
            <a:extLst>
              <a:ext uri="{FF2B5EF4-FFF2-40B4-BE49-F238E27FC236}">
                <a16:creationId xmlns:a16="http://schemas.microsoft.com/office/drawing/2014/main" id="{CE36DF89-8E29-24F0-EDE0-13F11446AFAB}"/>
              </a:ext>
            </a:extLst>
          </p:cNvPr>
          <p:cNvPicPr>
            <a:picLocks noChangeAspect="1"/>
          </p:cNvPicPr>
          <p:nvPr/>
        </p:nvPicPr>
        <p:blipFill>
          <a:blip r:embed="rId2"/>
          <a:stretch>
            <a:fillRect/>
          </a:stretch>
        </p:blipFill>
        <p:spPr>
          <a:xfrm>
            <a:off x="579755" y="1332547"/>
            <a:ext cx="6096000" cy="4275773"/>
          </a:xfrm>
          <a:prstGeom prst="rect">
            <a:avLst/>
          </a:prstGeom>
          <a:noFill/>
          <a:ln>
            <a:noFill/>
          </a:ln>
        </p:spPr>
      </p:pic>
      <p:sp>
        <p:nvSpPr>
          <p:cNvPr id="8" name="TextBox 7">
            <a:extLst>
              <a:ext uri="{FF2B5EF4-FFF2-40B4-BE49-F238E27FC236}">
                <a16:creationId xmlns:a16="http://schemas.microsoft.com/office/drawing/2014/main" id="{C51039D7-9CE7-635D-2E86-83063736C8FA}"/>
              </a:ext>
            </a:extLst>
          </p:cNvPr>
          <p:cNvSpPr txBox="1"/>
          <p:nvPr/>
        </p:nvSpPr>
        <p:spPr>
          <a:xfrm>
            <a:off x="7071995" y="2116574"/>
            <a:ext cx="6096000" cy="954107"/>
          </a:xfrm>
          <a:prstGeom prst="rect">
            <a:avLst/>
          </a:prstGeom>
          <a:noFill/>
        </p:spPr>
        <p:txBody>
          <a:bodyPr wrap="square">
            <a:spAutoFit/>
          </a:bodyPr>
          <a:lstStyle/>
          <a:p>
            <a:pPr marL="0" marR="0" algn="l">
              <a:spcBef>
                <a:spcPts val="0"/>
              </a:spcBef>
              <a:spcAft>
                <a:spcPts val="0"/>
              </a:spcAft>
            </a:pPr>
            <a:r>
              <a:rPr lang="en-US" sz="2800" b="1" dirty="0">
                <a:solidFill>
                  <a:srgbClr val="000000"/>
                </a:solidFill>
                <a:effectLst/>
                <a:latin typeface="Times New Roman" panose="02020603050405020304" pitchFamily="18" charset="0"/>
                <a:ea typeface="SimSun" panose="02010600030101010101" pitchFamily="2" charset="-122"/>
              </a:rPr>
              <a:t>Average Power = </a:t>
            </a:r>
            <a:r>
              <a:rPr lang="en-US" sz="2800" b="1" dirty="0" err="1">
                <a:solidFill>
                  <a:srgbClr val="000000"/>
                </a:solidFill>
                <a:effectLst/>
                <a:latin typeface="Times New Roman" panose="02020603050405020304" pitchFamily="18" charset="0"/>
                <a:ea typeface="SimSun" panose="02010600030101010101" pitchFamily="2" charset="-122"/>
              </a:rPr>
              <a:t>Ivdd</a:t>
            </a:r>
            <a:r>
              <a:rPr lang="en-US" sz="2800" b="1" dirty="0">
                <a:solidFill>
                  <a:srgbClr val="000000"/>
                </a:solidFill>
                <a:effectLst/>
                <a:latin typeface="Times New Roman" panose="02020603050405020304" pitchFamily="18" charset="0"/>
                <a:ea typeface="SimSun" panose="02010600030101010101" pitchFamily="2" charset="-122"/>
              </a:rPr>
              <a:t> * VDD </a:t>
            </a:r>
          </a:p>
          <a:p>
            <a:pPr marL="0" marR="0" algn="l">
              <a:spcBef>
                <a:spcPts val="0"/>
              </a:spcBef>
              <a:spcAft>
                <a:spcPts val="0"/>
              </a:spcAft>
            </a:pPr>
            <a:r>
              <a:rPr lang="en-US" sz="2800" b="1" dirty="0">
                <a:solidFill>
                  <a:srgbClr val="000000"/>
                </a:solidFill>
                <a:effectLst/>
                <a:latin typeface="Times New Roman" panose="02020603050405020304" pitchFamily="18" charset="0"/>
                <a:ea typeface="SimSun" panose="02010600030101010101" pitchFamily="2" charset="-122"/>
              </a:rPr>
              <a:t>= 1.8 * 0.2u = 0.35 </a:t>
            </a:r>
            <a:r>
              <a:rPr lang="en-US" sz="2400" spc="-20" dirty="0">
                <a:effectLst/>
                <a:latin typeface="Times New Roman" panose="02020603050405020304" pitchFamily="18" charset="0"/>
                <a:ea typeface="SimSun" panose="02010600030101010101" pitchFamily="2" charset="-122"/>
              </a:rPr>
              <a:t>µW</a:t>
            </a:r>
            <a:endParaRPr lang="en-US" sz="32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74651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5A1980F-968E-5F13-1590-C2C896768290}"/>
              </a:ext>
            </a:extLst>
          </p:cNvPr>
          <p:cNvGraphicFramePr/>
          <p:nvPr>
            <p:extLst>
              <p:ext uri="{D42A27DB-BD31-4B8C-83A1-F6EECF244321}">
                <p14:modId xmlns:p14="http://schemas.microsoft.com/office/powerpoint/2010/main" val="3338080825"/>
              </p:ext>
            </p:extLst>
          </p:nvPr>
        </p:nvGraphicFramePr>
        <p:xfrm>
          <a:off x="121920" y="441960"/>
          <a:ext cx="11780520" cy="6964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9981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256">
            <a:extLst>
              <a:ext uri="{FF2B5EF4-FFF2-40B4-BE49-F238E27FC236}">
                <a16:creationId xmlns:a16="http://schemas.microsoft.com/office/drawing/2014/main" id="{02E11DBC-81B3-CB42-C730-16C3A059363C}"/>
              </a:ext>
            </a:extLst>
          </p:cNvPr>
          <p:cNvPicPr>
            <a:picLocks noChangeAspect="1"/>
          </p:cNvPicPr>
          <p:nvPr/>
        </p:nvPicPr>
        <p:blipFill>
          <a:blip r:embed="rId2"/>
          <a:stretch>
            <a:fillRect/>
          </a:stretch>
        </p:blipFill>
        <p:spPr>
          <a:xfrm>
            <a:off x="1828800" y="1257831"/>
            <a:ext cx="9514390" cy="4853602"/>
          </a:xfrm>
          <a:prstGeom prst="rect">
            <a:avLst/>
          </a:prstGeom>
          <a:noFill/>
          <a:ln w="9525">
            <a:noFill/>
          </a:ln>
        </p:spPr>
      </p:pic>
    </p:spTree>
    <p:extLst>
      <p:ext uri="{BB962C8B-B14F-4D97-AF65-F5344CB8AC3E}">
        <p14:creationId xmlns:p14="http://schemas.microsoft.com/office/powerpoint/2010/main" val="173148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GDI Structure </a:t>
            </a:r>
          </a:p>
        </p:txBody>
      </p:sp>
      <p:pic>
        <p:nvPicPr>
          <p:cNvPr id="8" name="Content Placeholder 7"/>
          <p:cNvPicPr>
            <a:picLocks noGrp="1" noChangeAspect="1"/>
          </p:cNvPicPr>
          <p:nvPr>
            <p:ph idx="1"/>
          </p:nvPr>
        </p:nvPicPr>
        <p:blipFill>
          <a:blip r:embed="rId2"/>
          <a:stretch>
            <a:fillRect/>
          </a:stretch>
        </p:blipFill>
        <p:spPr>
          <a:xfrm>
            <a:off x="741045" y="2106295"/>
            <a:ext cx="6989445" cy="3322320"/>
          </a:xfrm>
          <a:prstGeom prst="rect">
            <a:avLst/>
          </a:prstGeom>
        </p:spPr>
      </p:pic>
      <p:pic>
        <p:nvPicPr>
          <p:cNvPr id="9" name="Picture 8"/>
          <p:cNvPicPr>
            <a:picLocks noChangeAspect="1"/>
          </p:cNvPicPr>
          <p:nvPr/>
        </p:nvPicPr>
        <p:blipFill>
          <a:blip r:embed="rId3"/>
          <a:srcRect l="2153" t="2508"/>
          <a:stretch>
            <a:fillRect/>
          </a:stretch>
        </p:blipFill>
        <p:spPr>
          <a:xfrm>
            <a:off x="7802880" y="2106295"/>
            <a:ext cx="3290570" cy="31597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12010" y="800100"/>
            <a:ext cx="8191500" cy="5377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34845" y="636905"/>
            <a:ext cx="8493760" cy="5540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Grp="1" noChangeAspect="1"/>
          </p:cNvPicPr>
          <p:nvPr>
            <p:ph idx="1"/>
          </p:nvPr>
        </p:nvPicPr>
        <p:blipFill>
          <a:blip r:embed="rId2"/>
          <a:stretch>
            <a:fillRect/>
          </a:stretch>
        </p:blipFill>
        <p:spPr>
          <a:xfrm>
            <a:off x="504825" y="1253490"/>
            <a:ext cx="4461510" cy="4351655"/>
          </a:xfrm>
          <a:prstGeom prst="rect">
            <a:avLst/>
          </a:prstGeom>
          <a:noFill/>
          <a:ln>
            <a:noFill/>
          </a:ln>
        </p:spPr>
      </p:pic>
      <p:pic>
        <p:nvPicPr>
          <p:cNvPr id="42" name="Picture 39" descr="IMG_256"/>
          <p:cNvPicPr>
            <a:picLocks noChangeAspect="1"/>
          </p:cNvPicPr>
          <p:nvPr/>
        </p:nvPicPr>
        <p:blipFill>
          <a:blip r:embed="rId3"/>
          <a:stretch>
            <a:fillRect/>
          </a:stretch>
        </p:blipFill>
        <p:spPr>
          <a:xfrm>
            <a:off x="5694045" y="1031875"/>
            <a:ext cx="5055870" cy="4999990"/>
          </a:xfrm>
          <a:prstGeom prst="rect">
            <a:avLst/>
          </a:prstGeom>
          <a:noFill/>
          <a:ln w="9525">
            <a:noFill/>
          </a:ln>
        </p:spPr>
      </p:pic>
      <p:sp>
        <p:nvSpPr>
          <p:cNvPr id="3" name="Text Box 2"/>
          <p:cNvSpPr txBox="1"/>
          <p:nvPr/>
        </p:nvSpPr>
        <p:spPr>
          <a:xfrm>
            <a:off x="1630045" y="419100"/>
            <a:ext cx="4064000" cy="521970"/>
          </a:xfrm>
          <a:prstGeom prst="rect">
            <a:avLst/>
          </a:prstGeom>
          <a:noFill/>
        </p:spPr>
        <p:txBody>
          <a:bodyPr wrap="square" rtlCol="0">
            <a:spAutoFit/>
          </a:bodyPr>
          <a:lstStyle/>
          <a:p>
            <a:r>
              <a:rPr lang="en-US" sz="2800"/>
              <a:t>AND GATE  5 inputs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p:cNvPicPr>
            <a:picLocks noGrp="1" noChangeAspect="1"/>
          </p:cNvPicPr>
          <p:nvPr>
            <p:ph idx="1"/>
          </p:nvPr>
        </p:nvPicPr>
        <p:blipFill>
          <a:blip r:embed="rId2"/>
          <a:stretch>
            <a:fillRect/>
          </a:stretch>
        </p:blipFill>
        <p:spPr>
          <a:xfrm>
            <a:off x="958850" y="926465"/>
            <a:ext cx="4207510" cy="5128895"/>
          </a:xfrm>
          <a:prstGeom prst="rect">
            <a:avLst/>
          </a:prstGeom>
          <a:noFill/>
          <a:ln>
            <a:noFill/>
          </a:ln>
        </p:spPr>
      </p:pic>
      <p:pic>
        <p:nvPicPr>
          <p:cNvPr id="43" name="Picture 40" descr="IMG_256"/>
          <p:cNvPicPr>
            <a:picLocks noChangeAspect="1"/>
          </p:cNvPicPr>
          <p:nvPr/>
        </p:nvPicPr>
        <p:blipFill>
          <a:blip r:embed="rId3"/>
          <a:stretch>
            <a:fillRect/>
          </a:stretch>
        </p:blipFill>
        <p:spPr>
          <a:xfrm>
            <a:off x="6574155" y="445770"/>
            <a:ext cx="4652645" cy="5387340"/>
          </a:xfrm>
          <a:prstGeom prst="rect">
            <a:avLst/>
          </a:prstGeom>
          <a:noFill/>
          <a:ln w="9525">
            <a:noFill/>
          </a:ln>
        </p:spPr>
      </p:pic>
      <p:sp>
        <p:nvSpPr>
          <p:cNvPr id="5" name="Text Box 4"/>
          <p:cNvSpPr txBox="1"/>
          <p:nvPr/>
        </p:nvSpPr>
        <p:spPr>
          <a:xfrm>
            <a:off x="723900" y="445770"/>
            <a:ext cx="4064000" cy="953135"/>
          </a:xfrm>
          <a:prstGeom prst="rect">
            <a:avLst/>
          </a:prstGeom>
          <a:noFill/>
        </p:spPr>
        <p:txBody>
          <a:bodyPr wrap="square" rtlCol="0">
            <a:spAutoFit/>
          </a:bodyPr>
          <a:lstStyle/>
          <a:p>
            <a:r>
              <a:rPr lang="en-US" sz="2800">
                <a:sym typeface="+mn-ea"/>
              </a:rPr>
              <a:t>OR GATE  5 inputs</a:t>
            </a:r>
            <a:endParaRPr lang="en-US" sz="2800"/>
          </a:p>
          <a:p>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p:cNvPicPr>
            <a:picLocks noChangeAspect="1"/>
          </p:cNvPicPr>
          <p:nvPr/>
        </p:nvPicPr>
        <p:blipFill>
          <a:blip r:embed="rId2"/>
          <a:stretch>
            <a:fillRect/>
          </a:stretch>
        </p:blipFill>
        <p:spPr>
          <a:xfrm>
            <a:off x="320040" y="944245"/>
            <a:ext cx="5127625" cy="4969510"/>
          </a:xfrm>
          <a:prstGeom prst="rect">
            <a:avLst/>
          </a:prstGeom>
          <a:noFill/>
          <a:ln>
            <a:noFill/>
          </a:ln>
        </p:spPr>
      </p:pic>
      <p:sp>
        <p:nvSpPr>
          <p:cNvPr id="3" name="Text Box 2"/>
          <p:cNvSpPr txBox="1"/>
          <p:nvPr/>
        </p:nvSpPr>
        <p:spPr>
          <a:xfrm>
            <a:off x="2308860" y="815340"/>
            <a:ext cx="4064000" cy="583565"/>
          </a:xfrm>
          <a:prstGeom prst="rect">
            <a:avLst/>
          </a:prstGeom>
          <a:noFill/>
        </p:spPr>
        <p:txBody>
          <a:bodyPr wrap="square" rtlCol="0">
            <a:spAutoFit/>
          </a:bodyPr>
          <a:lstStyle/>
          <a:p>
            <a:r>
              <a:rPr lang="en-US" sz="3200"/>
              <a:t>2 - XOR</a:t>
            </a:r>
          </a:p>
        </p:txBody>
      </p:sp>
      <p:pic>
        <p:nvPicPr>
          <p:cNvPr id="2" name="Picture 1">
            <a:extLst>
              <a:ext uri="{FF2B5EF4-FFF2-40B4-BE49-F238E27FC236}">
                <a16:creationId xmlns:a16="http://schemas.microsoft.com/office/drawing/2014/main" id="{37C412B5-653F-C277-75E2-290524DA1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859" y="688533"/>
            <a:ext cx="4947181" cy="52252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3"/>
          <p:cNvPicPr>
            <a:picLocks noGrp="1" noChangeAspect="1"/>
          </p:cNvPicPr>
          <p:nvPr>
            <p:ph idx="1"/>
          </p:nvPr>
        </p:nvPicPr>
        <p:blipFill>
          <a:blip r:embed="rId2"/>
          <a:stretch>
            <a:fillRect/>
          </a:stretch>
        </p:blipFill>
        <p:spPr>
          <a:xfrm>
            <a:off x="1505585" y="530860"/>
            <a:ext cx="9765665" cy="564642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270</Words>
  <Application>Microsoft Office PowerPoint</Application>
  <PresentationFormat>Widescreen</PresentationFormat>
  <Paragraphs>34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Design Methodology</vt:lpstr>
      <vt:lpstr>truth table of proposed MC</vt:lpstr>
      <vt:lpstr>Basic GDI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Tphl-G0=40.1046-40=0.1046</vt:lpstr>
      <vt:lpstr>Tplh-G0 = 60.1892-60=0.1892</vt:lpstr>
      <vt:lpstr>G0_avarage delay</vt:lpstr>
      <vt:lpstr>Tphl-L0=20.0814ns-20=0.0814ns</vt:lpstr>
      <vt:lpstr>Tplh-L0 = 35.9505ns-30.0165ns=5.93407ns</vt:lpstr>
      <vt:lpstr>L0_avarage delay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Methodology</dc:title>
  <dc:creator>abd alrhman</dc:creator>
  <cp:lastModifiedBy>abd alrhman</cp:lastModifiedBy>
  <cp:revision>3</cp:revision>
  <dcterms:created xsi:type="dcterms:W3CDTF">2024-05-18T14:42:00Z</dcterms:created>
  <dcterms:modified xsi:type="dcterms:W3CDTF">2024-06-14T12:31:02Z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C4AFDD96A6764413B3D22CA23D50840F_11</vt:lpwstr>
  </property>
  <property fmtid="{D5CDD505-2E9C-101B-9397-08002B2CF9AE}" pid="3" name="KSOProductBuildVer">
    <vt:lpwstr>1033-12.2.0.16909</vt:lpwstr>
  </property>
</Properties>
</file>