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3"/>
  </p:notesMasterIdLst>
  <p:sldIdLst>
    <p:sldId id="358" r:id="rId4"/>
    <p:sldId id="265" r:id="rId5"/>
    <p:sldId id="357" r:id="rId6"/>
    <p:sldId id="328" r:id="rId7"/>
    <p:sldId id="271" r:id="rId8"/>
    <p:sldId id="274" r:id="rId9"/>
    <p:sldId id="362" r:id="rId10"/>
    <p:sldId id="356" r:id="rId11"/>
    <p:sldId id="364" r:id="rId12"/>
    <p:sldId id="365" r:id="rId13"/>
    <p:sldId id="366" r:id="rId14"/>
    <p:sldId id="315" r:id="rId15"/>
    <p:sldId id="293" r:id="rId16"/>
    <p:sldId id="368" r:id="rId17"/>
    <p:sldId id="369" r:id="rId18"/>
    <p:sldId id="370" r:id="rId19"/>
    <p:sldId id="371" r:id="rId20"/>
    <p:sldId id="326" r:id="rId21"/>
    <p:sldId id="350" r:id="rId22"/>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95332" autoAdjust="0"/>
  </p:normalViewPr>
  <p:slideViewPr>
    <p:cSldViewPr snapToGrid="0">
      <p:cViewPr varScale="1">
        <p:scale>
          <a:sx n="56" d="100"/>
          <a:sy n="56" d="100"/>
        </p:scale>
        <p:origin x="792" y="53"/>
      </p:cViewPr>
      <p:guideLst>
        <p:guide orient="horz" pos="3238"/>
        <p:guide pos="5759"/>
      </p:guideLst>
    </p:cSldViewPr>
  </p:slideViewPr>
  <p:notesTextViewPr>
    <p:cViewPr>
      <p:scale>
        <a:sx n="3" d="2"/>
        <a:sy n="3" d="2"/>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2017/11/9</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BA0F6D12-D0E5-42E3-AE9E-4CBB24513023}" type="slidenum">
              <a:rPr kumimoji="1" lang="ja-JP" altLang="en-US" smtClean="0"/>
              <a:t>12</a:t>
            </a:fld>
            <a:endParaRPr kumimoji="1" lang="ja-JP" altLang="en-US"/>
          </a:p>
        </p:txBody>
      </p:sp>
    </p:spTree>
    <p:extLst>
      <p:ext uri="{BB962C8B-B14F-4D97-AF65-F5344CB8AC3E}">
        <p14:creationId xmlns:p14="http://schemas.microsoft.com/office/powerpoint/2010/main" val="329464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18</a:t>
            </a:fld>
            <a:endParaRPr kumimoji="1" lang="ja-JP" altLang="en-US"/>
          </a:p>
        </p:txBody>
      </p:sp>
    </p:spTree>
    <p:extLst>
      <p:ext uri="{BB962C8B-B14F-4D97-AF65-F5344CB8AC3E}">
        <p14:creationId xmlns:p14="http://schemas.microsoft.com/office/powerpoint/2010/main" val="277701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2" decel="10000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c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531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dirty="0"/>
              <a:t>The Power of PowerPoint | thepopp.com</a:t>
            </a:r>
            <a:endParaRPr lang="ja-JP" altLang="en-US" dirty="0"/>
          </a:p>
        </p:txBody>
      </p:sp>
      <p:sp>
        <p:nvSpPr>
          <p:cNvPr id="5" name="円/楕円 4"/>
          <p:cNvSpPr/>
          <p:nvPr userDrawn="1"/>
        </p:nvSpPr>
        <p:spPr>
          <a:xfrm>
            <a:off x="5898076"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173727"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6837876"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002230"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lac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2599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2" presetClass="entr" presetSubtype="8" decel="100000" fill="hold" grpId="0" nodeType="withEffect">
                                  <p:stCondLst>
                                    <p:cond delay="0"/>
                                  </p:stCondLst>
                                  <p:iterate type="lt">
                                    <p:tmPct val="625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750" fill="hold"/>
                                        <p:tgtEl>
                                          <p:spTgt spid="2"/>
                                        </p:tgtEl>
                                        <p:attrNameLst>
                                          <p:attrName>ppt_x</p:attrName>
                                        </p:attrNameLst>
                                      </p:cBhvr>
                                      <p:tavLst>
                                        <p:tav tm="0">
                                          <p:val>
                                            <p:strVal val="0-#ppt_w/2"/>
                                          </p:val>
                                        </p:tav>
                                        <p:tav tm="100000">
                                          <p:val>
                                            <p:strVal val="#ppt_x"/>
                                          </p:val>
                                        </p:tav>
                                      </p:tavLst>
                                    </p:anim>
                                    <p:anim calcmode="lin" valueType="num">
                                      <p:cBhvr additive="base">
                                        <p:cTn id="20" dur="750" fill="hold"/>
                                        <p:tgtEl>
                                          <p:spTgt spid="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animBg="1"/>
      <p:bldP spid="12" grpId="0" animBg="1"/>
      <p:bldP spid="13" grpId="0" animBg="1"/>
      <p:bldP spid="14"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 id="2147483775" r:id="rId4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76" r:id="rId2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371481" y="3684896"/>
            <a:ext cx="15543451" cy="2333766"/>
          </a:xfrm>
        </p:spPr>
        <p:txBody>
          <a:bodyPr anchor="ctr"/>
          <a:lstStyle/>
          <a:p>
            <a:r>
              <a:rPr lang="fr-FR" altLang="ja-JP" sz="7200" b="1" dirty="0" smtClean="0">
                <a:latin typeface="Route 159 SemiBold" panose="00000700000000000000" pitchFamily="50" charset="0"/>
              </a:rPr>
              <a:t>Des interfaces </a:t>
            </a:r>
            <a:r>
              <a:rPr lang="fr-FR" altLang="ja-JP" sz="7200" b="1" dirty="0">
                <a:latin typeface="Route 159 SemiBold" panose="00000700000000000000" pitchFamily="50" charset="0"/>
              </a:rPr>
              <a:t>graphiques en Python à l'aide du </a:t>
            </a:r>
            <a:r>
              <a:rPr lang="fr-FR" altLang="ja-JP" sz="7200" b="1" dirty="0" smtClean="0">
                <a:latin typeface="Route 159 SemiBold" panose="00000700000000000000" pitchFamily="50" charset="0"/>
              </a:rPr>
              <a:t>PyQt5</a:t>
            </a:r>
            <a:endParaRPr kumimoji="1" lang="ja-JP" altLang="en-US" sz="7200" b="1" dirty="0">
              <a:latin typeface="Route 159 SemiBold" panose="00000700000000000000" pitchFamily="50" charset="0"/>
            </a:endParaRPr>
          </a:p>
        </p:txBody>
      </p:sp>
      <p:sp>
        <p:nvSpPr>
          <p:cNvPr id="6" name="サブタイトル 5"/>
          <p:cNvSpPr>
            <a:spLocks noGrp="1"/>
          </p:cNvSpPr>
          <p:nvPr>
            <p:ph type="subTitle" idx="1"/>
          </p:nvPr>
        </p:nvSpPr>
        <p:spPr>
          <a:xfrm>
            <a:off x="6494945" y="6215786"/>
            <a:ext cx="5296522" cy="548640"/>
          </a:xfrm>
        </p:spPr>
        <p:txBody>
          <a:bodyPr anchor="ctr">
            <a:noAutofit/>
          </a:bodyPr>
          <a:lstStyle/>
          <a:p>
            <a:r>
              <a:rPr lang="en-US" altLang="ja-JP" sz="2400" dirty="0">
                <a:latin typeface="Route 159 SemiBold" panose="00000700000000000000" pitchFamily="50" charset="0"/>
              </a:rPr>
              <a:t>Réaliser par:</a:t>
            </a:r>
          </a:p>
        </p:txBody>
      </p:sp>
      <p:sp>
        <p:nvSpPr>
          <p:cNvPr id="8" name="サブタイトル 5"/>
          <p:cNvSpPr txBox="1">
            <a:spLocks/>
          </p:cNvSpPr>
          <p:nvPr/>
        </p:nvSpPr>
        <p:spPr>
          <a:xfrm>
            <a:off x="4011053" y="6853399"/>
            <a:ext cx="5296522" cy="548640"/>
          </a:xfrm>
          <a:prstGeom prst="rect">
            <a:avLst/>
          </a:prstGeom>
        </p:spPr>
        <p:txBody>
          <a:bodyPr vert="horz" lIns="163275" tIns="81638" rIns="163275" bIns="81638" rtlCol="0"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kern="1200" baseline="0">
                <a:solidFill>
                  <a:schemeClr val="tx1">
                    <a:tint val="75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kumimoji="1"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kumimoji="1"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9pPr>
          </a:lstStyle>
          <a:p>
            <a:r>
              <a:rPr lang="en-US" altLang="ja-JP" sz="3000" dirty="0" err="1">
                <a:latin typeface="Route 159 SemiBold" panose="00000700000000000000" pitchFamily="50" charset="0"/>
              </a:rPr>
              <a:t>Abderrahim</a:t>
            </a:r>
            <a:r>
              <a:rPr lang="en-US" altLang="ja-JP" sz="3000" dirty="0">
                <a:latin typeface="Route 159 SemiBold" panose="00000700000000000000" pitchFamily="50" charset="0"/>
              </a:rPr>
              <a:t> AMANAR</a:t>
            </a:r>
          </a:p>
        </p:txBody>
      </p:sp>
      <p:sp>
        <p:nvSpPr>
          <p:cNvPr id="9" name="サブタイトル 5"/>
          <p:cNvSpPr txBox="1">
            <a:spLocks/>
          </p:cNvSpPr>
          <p:nvPr/>
        </p:nvSpPr>
        <p:spPr>
          <a:xfrm>
            <a:off x="8978838" y="6853399"/>
            <a:ext cx="5296522" cy="548640"/>
          </a:xfrm>
          <a:prstGeom prst="rect">
            <a:avLst/>
          </a:prstGeom>
        </p:spPr>
        <p:txBody>
          <a:bodyPr vert="horz" lIns="163275" tIns="81638" rIns="163275" bIns="81638" rtlCol="0"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kern="1200" baseline="0">
                <a:solidFill>
                  <a:schemeClr val="tx1">
                    <a:tint val="75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kumimoji="1"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kumimoji="1"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9pPr>
          </a:lstStyle>
          <a:p>
            <a:r>
              <a:rPr lang="en-US" altLang="ja-JP" sz="3000" dirty="0">
                <a:latin typeface="Route 159 SemiBold" panose="00000700000000000000" pitchFamily="50" charset="0"/>
              </a:rPr>
              <a:t>Abdessamad AHADAD</a:t>
            </a:r>
          </a:p>
        </p:txBody>
      </p:sp>
      <p:sp>
        <p:nvSpPr>
          <p:cNvPr id="10" name="サブタイトル 5"/>
          <p:cNvSpPr txBox="1">
            <a:spLocks/>
          </p:cNvSpPr>
          <p:nvPr/>
        </p:nvSpPr>
        <p:spPr>
          <a:xfrm>
            <a:off x="5395938" y="8697615"/>
            <a:ext cx="7494537" cy="581400"/>
          </a:xfrm>
          <a:prstGeom prst="rect">
            <a:avLst/>
          </a:prstGeom>
        </p:spPr>
        <p:txBody>
          <a:bodyPr vert="horz" lIns="163275" tIns="81638" rIns="163275" bIns="81638" rtlCol="0"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kern="1200" baseline="0">
                <a:solidFill>
                  <a:schemeClr val="tx1">
                    <a:tint val="75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kumimoji="1"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kumimoji="1"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9pPr>
          </a:lstStyle>
          <a:p>
            <a:r>
              <a:rPr lang="en-US" altLang="ja-JP" sz="2400" dirty="0">
                <a:latin typeface="Route 159 SemiBold" panose="00000700000000000000" pitchFamily="50" charset="0"/>
              </a:rPr>
              <a:t>Encadre par: </a:t>
            </a:r>
            <a:r>
              <a:rPr lang="en-US" altLang="ja-JP" sz="3000" dirty="0">
                <a:latin typeface="Route 159 SemiBold" panose="00000700000000000000" pitchFamily="50" charset="0"/>
              </a:rPr>
              <a:t>Mme</a:t>
            </a:r>
            <a:r>
              <a:rPr lang="en-US" altLang="ja-JP" sz="3000" dirty="0" smtClean="0">
                <a:latin typeface="Route 159 SemiBold" panose="00000700000000000000" pitchFamily="50" charset="0"/>
              </a:rPr>
              <a:t>. </a:t>
            </a:r>
            <a:r>
              <a:rPr lang="fr-FR" sz="3000" dirty="0" smtClean="0">
                <a:latin typeface="Route 159 SemiBold" panose="00000700000000000000" pitchFamily="50" charset="0"/>
              </a:rPr>
              <a:t>GUEROUATE</a:t>
            </a:r>
            <a:endParaRPr lang="en-US" altLang="ja-JP" sz="3000" dirty="0">
              <a:latin typeface="Route 159 SemiBold" panose="00000700000000000000" pitchFamily="50" charset="0"/>
            </a:endParaRPr>
          </a:p>
        </p:txBody>
      </p:sp>
      <p:sp>
        <p:nvSpPr>
          <p:cNvPr id="11" name="サブタイトル 5"/>
          <p:cNvSpPr txBox="1">
            <a:spLocks/>
          </p:cNvSpPr>
          <p:nvPr/>
        </p:nvSpPr>
        <p:spPr>
          <a:xfrm>
            <a:off x="0" y="27296"/>
            <a:ext cx="8434316" cy="581400"/>
          </a:xfrm>
          <a:prstGeom prst="rect">
            <a:avLst/>
          </a:prstGeom>
        </p:spPr>
        <p:txBody>
          <a:bodyPr vert="horz" lIns="163275" tIns="81638" rIns="163275" bIns="81638" rtlCol="0"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000" kern="1200" baseline="0">
                <a:solidFill>
                  <a:schemeClr val="tx1">
                    <a:tint val="75000"/>
                  </a:schemeClr>
                </a:solidFill>
                <a:latin typeface="+mj-lt"/>
                <a:ea typeface="+mn-ea"/>
                <a:cs typeface="+mn-cs"/>
              </a:defRPr>
            </a:lvl1pPr>
            <a:lvl2pPr marL="816376" indent="0" algn="ctr" defTabSz="1632753" rtl="0" eaLnBrk="1" latinLnBrk="0" hangingPunct="1">
              <a:spcBef>
                <a:spcPct val="20000"/>
              </a:spcBef>
              <a:buFont typeface="Arial" panose="020B0604020202020204" pitchFamily="34" charset="0"/>
              <a:buNone/>
              <a:defRPr kumimoji="1" sz="5000" kern="1200">
                <a:solidFill>
                  <a:schemeClr val="tx1">
                    <a:tint val="75000"/>
                  </a:schemeClr>
                </a:solidFill>
                <a:latin typeface="+mn-lt"/>
                <a:ea typeface="+mn-ea"/>
                <a:cs typeface="+mn-cs"/>
              </a:defRPr>
            </a:lvl2pPr>
            <a:lvl3pPr marL="1632753" indent="0" algn="ctr" defTabSz="1632753" rtl="0" eaLnBrk="1" latinLnBrk="0" hangingPunct="1">
              <a:spcBef>
                <a:spcPct val="20000"/>
              </a:spcBef>
              <a:buFont typeface="Arial" panose="020B0604020202020204" pitchFamily="34" charset="0"/>
              <a:buNone/>
              <a:defRPr kumimoji="1" sz="4300" kern="1200">
                <a:solidFill>
                  <a:schemeClr val="tx1">
                    <a:tint val="75000"/>
                  </a:schemeClr>
                </a:solidFill>
                <a:latin typeface="+mn-lt"/>
                <a:ea typeface="+mn-ea"/>
                <a:cs typeface="+mn-cs"/>
              </a:defRPr>
            </a:lvl3pPr>
            <a:lvl4pPr marL="2449129"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4pPr>
            <a:lvl5pPr marL="3265505"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5pPr>
            <a:lvl6pPr marL="4081882"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6pPr>
            <a:lvl7pPr marL="4898258"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7pPr>
            <a:lvl8pPr marL="5714634"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8pPr>
            <a:lvl9pPr marL="6531011" indent="0" algn="ctr" defTabSz="1632753" rtl="0" eaLnBrk="1" latinLnBrk="0" hangingPunct="1">
              <a:spcBef>
                <a:spcPct val="20000"/>
              </a:spcBef>
              <a:buFont typeface="Arial" panose="020B0604020202020204" pitchFamily="34" charset="0"/>
              <a:buNone/>
              <a:defRPr kumimoji="1" sz="3600" kern="1200">
                <a:solidFill>
                  <a:schemeClr val="tx1">
                    <a:tint val="75000"/>
                  </a:schemeClr>
                </a:solidFill>
                <a:latin typeface="+mn-lt"/>
                <a:ea typeface="+mn-ea"/>
                <a:cs typeface="+mn-cs"/>
              </a:defRPr>
            </a:lvl9pPr>
          </a:lstStyle>
          <a:p>
            <a:r>
              <a:rPr lang="fr-FR" altLang="ja-JP" sz="2400" dirty="0" smtClean="0">
                <a:solidFill>
                  <a:schemeClr val="accent2">
                    <a:lumMod val="60000"/>
                    <a:lumOff val="40000"/>
                  </a:schemeClr>
                </a:solidFill>
                <a:latin typeface="Route 159 SemiBold" panose="00000700000000000000" pitchFamily="50" charset="0"/>
              </a:rPr>
              <a:t>LP - Systèmes Information et </a:t>
            </a:r>
            <a:r>
              <a:rPr lang="fr-FR" altLang="ja-JP" sz="2400" dirty="0" err="1" smtClean="0">
                <a:solidFill>
                  <a:schemeClr val="accent2">
                    <a:lumMod val="60000"/>
                    <a:lumOff val="40000"/>
                  </a:schemeClr>
                </a:solidFill>
                <a:latin typeface="Route 159 SemiBold" panose="00000700000000000000" pitchFamily="50" charset="0"/>
              </a:rPr>
              <a:t>Big</a:t>
            </a:r>
            <a:r>
              <a:rPr lang="fr-FR" altLang="ja-JP" sz="2400" dirty="0" smtClean="0">
                <a:solidFill>
                  <a:schemeClr val="accent2">
                    <a:lumMod val="60000"/>
                    <a:lumOff val="40000"/>
                  </a:schemeClr>
                </a:solidFill>
                <a:latin typeface="Route 159 SemiBold" panose="00000700000000000000" pitchFamily="50" charset="0"/>
              </a:rPr>
              <a:t> Data </a:t>
            </a:r>
            <a:r>
              <a:rPr lang="fr-FR" altLang="ja-JP" sz="2400" dirty="0" smtClean="0">
                <a:solidFill>
                  <a:schemeClr val="accent2">
                    <a:lumMod val="60000"/>
                    <a:lumOff val="40000"/>
                  </a:schemeClr>
                </a:solidFill>
                <a:latin typeface="Route 159 SemiBold" panose="00000700000000000000" pitchFamily="50" charset="0"/>
              </a:rPr>
              <a:t>2017/2018 </a:t>
            </a:r>
            <a:endParaRPr lang="en-US" altLang="ja-JP" sz="3000" dirty="0">
              <a:solidFill>
                <a:schemeClr val="accent2">
                  <a:lumMod val="60000"/>
                  <a:lumOff val="40000"/>
                </a:schemeClr>
              </a:solidFill>
              <a:latin typeface="Route 159 SemiBold" panose="00000700000000000000" pitchFamily="50" charset="0"/>
            </a:endParaRPr>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4" presetClass="entr" presetSubtype="1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746" y="622758"/>
            <a:ext cx="13511054" cy="1446550"/>
          </a:xfrm>
          <a:prstGeom prst="rect">
            <a:avLst/>
          </a:prstGeom>
          <a:noFill/>
        </p:spPr>
        <p:txBody>
          <a:bodyPr wrap="square" rtlCol="0" anchor="ctr">
            <a:spAutoFit/>
          </a:bodyPr>
          <a:lstStyle/>
          <a:p>
            <a:pPr algn="ctr"/>
            <a:r>
              <a:rPr lang="fr-FR" sz="4400" dirty="0">
                <a:solidFill>
                  <a:schemeClr val="accent1"/>
                </a:solidFill>
                <a:latin typeface="Route 159 Bold" pitchFamily="50" charset="0"/>
                <a:ea typeface="+mj-ea"/>
                <a:cs typeface="+mj-cs"/>
              </a:rPr>
              <a:t>Les diagrammes suivants représentent certaines classes importantes dans leur hiérarchie.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915" y="2154794"/>
            <a:ext cx="12046582" cy="7836692"/>
          </a:xfrm>
          <a:prstGeom prst="rect">
            <a:avLst/>
          </a:prstGeom>
        </p:spPr>
      </p:pic>
    </p:spTree>
    <p:extLst>
      <p:ext uri="{BB962C8B-B14F-4D97-AF65-F5344CB8AC3E}">
        <p14:creationId xmlns:p14="http://schemas.microsoft.com/office/powerpoint/2010/main" val="1881368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7679" y="884368"/>
            <a:ext cx="13511054" cy="923330"/>
          </a:xfrm>
          <a:prstGeom prst="rect">
            <a:avLst/>
          </a:prstGeom>
          <a:noFill/>
        </p:spPr>
        <p:txBody>
          <a:bodyPr wrap="square" rtlCol="0" anchor="ctr">
            <a:spAutoFit/>
          </a:bodyPr>
          <a:lstStyle/>
          <a:p>
            <a:pPr algn="ctr"/>
            <a:r>
              <a:rPr lang="fr-FR" sz="5400" dirty="0" smtClean="0">
                <a:solidFill>
                  <a:schemeClr val="accent1"/>
                </a:solidFill>
                <a:latin typeface="Route 159 Bold" pitchFamily="50" charset="0"/>
                <a:ea typeface="+mj-ea"/>
                <a:cs typeface="+mj-cs"/>
              </a:rPr>
              <a:t>Widgets fréquemment </a:t>
            </a:r>
            <a:r>
              <a:rPr lang="fr-FR" sz="5400" dirty="0">
                <a:solidFill>
                  <a:schemeClr val="accent1"/>
                </a:solidFill>
                <a:latin typeface="Route 159 Bold" pitchFamily="50" charset="0"/>
                <a:ea typeface="+mj-ea"/>
                <a:cs typeface="+mj-cs"/>
              </a:rPr>
              <a:t>utilisés:</a:t>
            </a:r>
          </a:p>
        </p:txBody>
      </p:sp>
      <p:graphicFrame>
        <p:nvGraphicFramePr>
          <p:cNvPr id="4" name="Table 3"/>
          <p:cNvGraphicFramePr>
            <a:graphicFrameLocks noGrp="1"/>
          </p:cNvGraphicFramePr>
          <p:nvPr>
            <p:extLst>
              <p:ext uri="{D42A27DB-BD31-4B8C-83A1-F6EECF244321}">
                <p14:modId xmlns:p14="http://schemas.microsoft.com/office/powerpoint/2010/main" val="1612871802"/>
              </p:ext>
            </p:extLst>
          </p:nvPr>
        </p:nvGraphicFramePr>
        <p:xfrm>
          <a:off x="2811355" y="2934268"/>
          <a:ext cx="12663702" cy="5151120"/>
        </p:xfrm>
        <a:graphic>
          <a:graphicData uri="http://schemas.openxmlformats.org/drawingml/2006/table">
            <a:tbl>
              <a:tblPr firstRow="1" bandRow="1">
                <a:tableStyleId>{5C22544A-7EE6-4342-B048-85BDC9FD1C3A}</a:tableStyleId>
              </a:tblPr>
              <a:tblGrid>
                <a:gridCol w="3847249">
                  <a:extLst>
                    <a:ext uri="{9D8B030D-6E8A-4147-A177-3AD203B41FA5}">
                      <a16:colId xmlns:a16="http://schemas.microsoft.com/office/drawing/2014/main" val="3013302960"/>
                    </a:ext>
                  </a:extLst>
                </a:gridCol>
                <a:gridCol w="8816453">
                  <a:extLst>
                    <a:ext uri="{9D8B030D-6E8A-4147-A177-3AD203B41FA5}">
                      <a16:colId xmlns:a16="http://schemas.microsoft.com/office/drawing/2014/main" val="3791013308"/>
                    </a:ext>
                  </a:extLst>
                </a:gridCol>
              </a:tblGrid>
              <a:tr h="512815">
                <a:tc>
                  <a:txBody>
                    <a:bodyPr/>
                    <a:lstStyle/>
                    <a:p>
                      <a:pPr algn="ctr"/>
                      <a:r>
                        <a:rPr kumimoji="1" lang="fr-FR" sz="3200" b="1" kern="1200" dirty="0" smtClean="0">
                          <a:solidFill>
                            <a:schemeClr val="bg1"/>
                          </a:solidFill>
                          <a:latin typeface="Route 159 Bold" pitchFamily="50" charset="0"/>
                          <a:ea typeface="+mn-ea"/>
                          <a:cs typeface="+mn-cs"/>
                        </a:rPr>
                        <a:t>Widgets</a:t>
                      </a:r>
                      <a:endParaRPr lang="fr-FR" sz="3200" dirty="0">
                        <a:solidFill>
                          <a:schemeClr val="bg1"/>
                        </a:solidFill>
                        <a:latin typeface="Route 159 Bold" panose="00000800000000000000" pitchFamily="50" charset="0"/>
                      </a:endParaRPr>
                    </a:p>
                  </a:txBody>
                  <a:tcPr anchor="ctr"/>
                </a:tc>
                <a:tc>
                  <a:txBody>
                    <a:bodyPr/>
                    <a:lstStyle/>
                    <a:p>
                      <a:pPr algn="ctr"/>
                      <a:r>
                        <a:rPr lang="fr-FR" sz="3200" dirty="0" smtClean="0">
                          <a:solidFill>
                            <a:schemeClr val="bg1"/>
                          </a:solidFill>
                          <a:latin typeface="Route 159 Bold" panose="00000800000000000000" pitchFamily="50" charset="0"/>
                        </a:rPr>
                        <a:t>Description</a:t>
                      </a:r>
                    </a:p>
                  </a:txBody>
                  <a:tcPr anchor="ctr"/>
                </a:tc>
                <a:extLst>
                  <a:ext uri="{0D108BD9-81ED-4DB2-BD59-A6C34878D82A}">
                    <a16:rowId xmlns:a16="http://schemas.microsoft.com/office/drawing/2014/main" val="901553887"/>
                  </a:ext>
                </a:extLst>
              </a:tr>
              <a:tr h="370840">
                <a:tc>
                  <a:txBody>
                    <a:bodyPr/>
                    <a:lstStyle/>
                    <a:p>
                      <a:r>
                        <a:rPr kumimoji="1" lang="fr-FR" sz="2800" b="1" i="0" kern="1200" dirty="0" smtClean="0">
                          <a:solidFill>
                            <a:schemeClr val="tx1">
                              <a:lumMod val="75000"/>
                              <a:lumOff val="25000"/>
                            </a:schemeClr>
                          </a:solidFill>
                          <a:effectLst/>
                          <a:latin typeface="Route 159 Bold" panose="00000800000000000000" pitchFamily="50" charset="0"/>
                          <a:ea typeface="+mn-ea"/>
                          <a:cs typeface="+mn-cs"/>
                        </a:rPr>
                        <a:t>QLabel</a:t>
                      </a:r>
                      <a:endParaRPr lang="fr-FR" sz="2800" dirty="0">
                        <a:solidFill>
                          <a:schemeClr val="tx1">
                            <a:lumMod val="75000"/>
                            <a:lumOff val="25000"/>
                          </a:schemeClr>
                        </a:solidFill>
                        <a:latin typeface="Route 159 Bold" panose="00000800000000000000" pitchFamily="50" charset="0"/>
                      </a:endParaRPr>
                    </a:p>
                  </a:txBody>
                  <a:tcPr/>
                </a:tc>
                <a:tc>
                  <a: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800" dirty="0" smtClean="0">
                          <a:solidFill>
                            <a:schemeClr val="tx1">
                              <a:lumMod val="75000"/>
                              <a:lumOff val="25000"/>
                            </a:schemeClr>
                          </a:solidFill>
                          <a:latin typeface="Route 159 Bold" panose="00000800000000000000" pitchFamily="50" charset="0"/>
                        </a:rPr>
                        <a:t>Utilisé pour afficher du texte ou une image</a:t>
                      </a:r>
                    </a:p>
                  </a:txBody>
                  <a:tcPr/>
                </a:tc>
                <a:extLst>
                  <a:ext uri="{0D108BD9-81ED-4DB2-BD59-A6C34878D82A}">
                    <a16:rowId xmlns:a16="http://schemas.microsoft.com/office/drawing/2014/main" val="2522113739"/>
                  </a:ext>
                </a:extLst>
              </a:tr>
              <a:tr h="370840">
                <a:tc>
                  <a:txBody>
                    <a:bodyPr/>
                    <a:lstStyle/>
                    <a:p>
                      <a:r>
                        <a:rPr kumimoji="1" lang="fr-FR" sz="2800" i="0" kern="1200" dirty="0" smtClean="0">
                          <a:solidFill>
                            <a:schemeClr val="tx1">
                              <a:lumMod val="75000"/>
                              <a:lumOff val="25000"/>
                            </a:schemeClr>
                          </a:solidFill>
                          <a:effectLst/>
                          <a:latin typeface="Route 159 Bold" panose="00000800000000000000" pitchFamily="50" charset="0"/>
                          <a:ea typeface="+mn-ea"/>
                          <a:cs typeface="+mn-cs"/>
                        </a:rPr>
                        <a:t>QLineEdit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Permet à l'utilisateur d'entrer une ligne de texte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577784264"/>
                  </a:ext>
                </a:extLst>
              </a:tr>
              <a:tr h="370840">
                <a:tc>
                  <a:txBody>
                    <a:bodyPr/>
                    <a:lstStyle/>
                    <a:p>
                      <a:r>
                        <a:rPr kumimoji="1" lang="fr-FR" sz="2800" i="0" kern="1200" dirty="0" smtClean="0">
                          <a:solidFill>
                            <a:schemeClr val="tx1">
                              <a:lumMod val="75000"/>
                              <a:lumOff val="25000"/>
                            </a:schemeClr>
                          </a:solidFill>
                          <a:effectLst/>
                          <a:latin typeface="Route 159 Bold" panose="00000800000000000000" pitchFamily="50" charset="0"/>
                          <a:ea typeface="+mn-ea"/>
                          <a:cs typeface="+mn-cs"/>
                        </a:rPr>
                        <a:t>QTextEdit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Permet à l'utilisateur d'entrer du texte </a:t>
                      </a:r>
                      <a:r>
                        <a:rPr lang="fr-FR" sz="2800" dirty="0" err="1" smtClean="0">
                          <a:solidFill>
                            <a:schemeClr val="tx1">
                              <a:lumMod val="75000"/>
                              <a:lumOff val="25000"/>
                            </a:schemeClr>
                          </a:solidFill>
                          <a:latin typeface="Route 159 Bold" panose="00000800000000000000" pitchFamily="50" charset="0"/>
                        </a:rPr>
                        <a:t>multiligne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70179407"/>
                  </a:ext>
                </a:extLst>
              </a:tr>
              <a:tr h="370840">
                <a:tc>
                  <a:txBody>
                    <a:bodyPr/>
                    <a:lstStyle/>
                    <a:p>
                      <a:r>
                        <a:rPr kumimoji="1" lang="fr-FR" sz="2800" i="0" kern="1200" dirty="0" smtClean="0">
                          <a:solidFill>
                            <a:schemeClr val="tx1">
                              <a:lumMod val="75000"/>
                              <a:lumOff val="25000"/>
                            </a:schemeClr>
                          </a:solidFill>
                          <a:effectLst/>
                          <a:latin typeface="Route 159 Bold" panose="00000800000000000000" pitchFamily="50" charset="0"/>
                          <a:ea typeface="+mn-ea"/>
                          <a:cs typeface="+mn-cs"/>
                        </a:rPr>
                        <a:t>QPushButton</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Un bouton de commande pour appeler l'action</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3074226693"/>
                  </a:ext>
                </a:extLst>
              </a:tr>
              <a:tr h="370840">
                <a:tc>
                  <a:txBody>
                    <a:bodyPr/>
                    <a:lstStyle/>
                    <a:p>
                      <a:r>
                        <a:rPr kumimoji="1" lang="fr-FR" sz="2800" i="0" kern="1200" dirty="0" err="1" smtClean="0">
                          <a:solidFill>
                            <a:schemeClr val="tx1">
                              <a:lumMod val="75000"/>
                              <a:lumOff val="25000"/>
                            </a:schemeClr>
                          </a:solidFill>
                          <a:effectLst/>
                          <a:latin typeface="Route 159 Bold" panose="00000800000000000000" pitchFamily="50" charset="0"/>
                          <a:ea typeface="+mn-ea"/>
                          <a:cs typeface="+mn-cs"/>
                        </a:rPr>
                        <a:t>QRadioButton</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Permet d'en choisir un parmi plusieurs options</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165754618"/>
                  </a:ext>
                </a:extLst>
              </a:tr>
              <a:tr h="370840">
                <a:tc>
                  <a:txBody>
                    <a:bodyPr/>
                    <a:lstStyle/>
                    <a:p>
                      <a:r>
                        <a:rPr kumimoji="1" lang="fr-FR" sz="2800" i="0" kern="1200" dirty="0" err="1" smtClean="0">
                          <a:solidFill>
                            <a:schemeClr val="tx1">
                              <a:lumMod val="75000"/>
                              <a:lumOff val="25000"/>
                            </a:schemeClr>
                          </a:solidFill>
                          <a:effectLst/>
                          <a:latin typeface="Route 159 Bold" panose="00000800000000000000" pitchFamily="50" charset="0"/>
                          <a:ea typeface="+mn-ea"/>
                          <a:cs typeface="+mn-cs"/>
                        </a:rPr>
                        <a:t>QCheckBox</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Permet le choix de plus d'une option</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3118044531"/>
                  </a:ext>
                </a:extLst>
              </a:tr>
              <a:tr h="370840">
                <a:tc>
                  <a:txBody>
                    <a:bodyPr/>
                    <a:lstStyle/>
                    <a:p>
                      <a:r>
                        <a:rPr kumimoji="1" lang="fr-FR" sz="2800" i="0" kern="1200" dirty="0" err="1" smtClean="0">
                          <a:solidFill>
                            <a:schemeClr val="tx1">
                              <a:lumMod val="75000"/>
                              <a:lumOff val="25000"/>
                            </a:schemeClr>
                          </a:solidFill>
                          <a:effectLst/>
                          <a:latin typeface="Route 159 Bold" panose="00000800000000000000" pitchFamily="50" charset="0"/>
                          <a:ea typeface="+mn-ea"/>
                          <a:cs typeface="+mn-cs"/>
                        </a:rPr>
                        <a:t>QComboBox</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Fournit une liste déroulante d'éléments à sélectionner</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739652059"/>
                  </a:ext>
                </a:extLst>
              </a:tr>
              <a:tr h="370840">
                <a:tc>
                  <a:txBody>
                    <a:bodyPr/>
                    <a:lstStyle/>
                    <a:p>
                      <a:endParaRPr lang="fr-FR" sz="2800">
                        <a:solidFill>
                          <a:schemeClr val="tx1">
                            <a:lumMod val="75000"/>
                            <a:lumOff val="25000"/>
                          </a:schemeClr>
                        </a:solidFill>
                        <a:latin typeface="Route 159 Bold" panose="00000800000000000000" pitchFamily="50" charset="0"/>
                      </a:endParaRPr>
                    </a:p>
                  </a:txBody>
                  <a:tcPr/>
                </a:tc>
                <a:tc>
                  <a:txBody>
                    <a:bodyPr/>
                    <a:lstStyle/>
                    <a:p>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65334481"/>
                  </a:ext>
                </a:extLst>
              </a:tr>
            </a:tbl>
          </a:graphicData>
        </a:graphic>
      </p:graphicFrame>
    </p:spTree>
    <p:extLst>
      <p:ext uri="{BB962C8B-B14F-4D97-AF65-F5344CB8AC3E}">
        <p14:creationId xmlns:p14="http://schemas.microsoft.com/office/powerpoint/2010/main" val="555645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p:cNvSpPr>
            <a:spLocks noGrp="1"/>
          </p:cNvSpPr>
          <p:nvPr>
            <p:ph type="title"/>
          </p:nvPr>
        </p:nvSpPr>
        <p:spPr/>
        <p:txBody>
          <a:bodyPr/>
          <a:lstStyle/>
          <a:p>
            <a:r>
              <a:rPr lang="en-US" altLang="ja-JP" dirty="0" smtClean="0">
                <a:solidFill>
                  <a:schemeClr val="accent1"/>
                </a:solidFill>
                <a:latin typeface="Route 159 Bold" pitchFamily="50" charset="0"/>
              </a:rPr>
              <a:t>Signals </a:t>
            </a:r>
            <a:r>
              <a:rPr lang="en-US" altLang="ja-JP" dirty="0">
                <a:solidFill>
                  <a:schemeClr val="accent1"/>
                </a:solidFill>
                <a:latin typeface="Route 159 Bold" pitchFamily="50" charset="0"/>
              </a:rPr>
              <a:t>and Slots</a:t>
            </a:r>
            <a:endParaRPr kumimoji="1" lang="ja-JP" altLang="en-US" dirty="0">
              <a:solidFill>
                <a:schemeClr val="accent1"/>
              </a:solidFill>
              <a:latin typeface="Route 159 Bold" pitchFamily="50" charset="0"/>
            </a:endParaRPr>
          </a:p>
        </p:txBody>
      </p:sp>
      <p:sp>
        <p:nvSpPr>
          <p:cNvPr id="3" name="スライド番号プレースホルダー 2"/>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19" name="角丸四角形 18"/>
          <p:cNvSpPr/>
          <p:nvPr/>
        </p:nvSpPr>
        <p:spPr>
          <a:xfrm>
            <a:off x="1428878" y="5304104"/>
            <a:ext cx="4017819" cy="651165"/>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err="1" smtClean="0">
                <a:solidFill>
                  <a:schemeClr val="bg1"/>
                </a:solidFill>
                <a:latin typeface="Route 159 Bold" panose="00000800000000000000" pitchFamily="50" charset="0"/>
              </a:rPr>
              <a:t>submitButton</a:t>
            </a:r>
            <a:r>
              <a:rPr lang="en-US" altLang="ja-JP" sz="2400" dirty="0">
                <a:solidFill>
                  <a:schemeClr val="bg1"/>
                </a:solidFill>
                <a:latin typeface="Route 159 Bold" panose="00000800000000000000" pitchFamily="50" charset="0"/>
              </a:rPr>
              <a:t> : clicked</a:t>
            </a:r>
            <a:r>
              <a:rPr lang="en-US" altLang="ja-JP" sz="2400" dirty="0" smtClean="0">
                <a:solidFill>
                  <a:schemeClr val="bg1"/>
                </a:solidFill>
                <a:latin typeface="Route 159 Bold" panose="00000800000000000000" pitchFamily="50" charset="0"/>
              </a:rPr>
              <a:t>()</a:t>
            </a:r>
            <a:endParaRPr lang="ja-JP" altLang="en-US" sz="2400" dirty="0">
              <a:solidFill>
                <a:schemeClr val="bg1"/>
              </a:solidFill>
              <a:latin typeface="Route 159 Bold" panose="00000800000000000000" pitchFamily="50" charset="0"/>
            </a:endParaRPr>
          </a:p>
        </p:txBody>
      </p:sp>
      <p:sp>
        <p:nvSpPr>
          <p:cNvPr id="20" name="角丸四角形 19"/>
          <p:cNvSpPr/>
          <p:nvPr/>
        </p:nvSpPr>
        <p:spPr>
          <a:xfrm>
            <a:off x="1428878" y="4233286"/>
            <a:ext cx="4017819" cy="651165"/>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err="1" smtClean="0">
                <a:solidFill>
                  <a:schemeClr val="bg1"/>
                </a:solidFill>
                <a:latin typeface="Route 159 Bold" panose="00000800000000000000" pitchFamily="50" charset="0"/>
              </a:rPr>
              <a:t>addButton</a:t>
            </a:r>
            <a:r>
              <a:rPr kumimoji="1" lang="en-US" altLang="ja-JP" sz="2400" dirty="0" smtClean="0">
                <a:solidFill>
                  <a:schemeClr val="bg1"/>
                </a:solidFill>
                <a:latin typeface="Route 159 Bold" panose="00000800000000000000" pitchFamily="50" charset="0"/>
              </a:rPr>
              <a:t> : clicked()</a:t>
            </a:r>
            <a:endParaRPr kumimoji="1" lang="ja-JP" altLang="en-US" sz="2400" dirty="0">
              <a:solidFill>
                <a:schemeClr val="bg1"/>
              </a:solidFill>
              <a:latin typeface="Route 159 Bold" panose="00000800000000000000" pitchFamily="50" charset="0"/>
            </a:endParaRPr>
          </a:p>
        </p:txBody>
      </p:sp>
      <p:sp>
        <p:nvSpPr>
          <p:cNvPr id="24" name="角丸四角形 23"/>
          <p:cNvSpPr/>
          <p:nvPr/>
        </p:nvSpPr>
        <p:spPr>
          <a:xfrm>
            <a:off x="1428878" y="6285005"/>
            <a:ext cx="4017819" cy="651165"/>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err="1" smtClean="0">
                <a:solidFill>
                  <a:schemeClr val="bg1"/>
                </a:solidFill>
                <a:latin typeface="Route 159 Bold" panose="00000800000000000000" pitchFamily="50" charset="0"/>
              </a:rPr>
              <a:t>cancelButton</a:t>
            </a:r>
            <a:r>
              <a:rPr lang="en-US" altLang="ja-JP" sz="2400" dirty="0">
                <a:solidFill>
                  <a:schemeClr val="bg1"/>
                </a:solidFill>
                <a:latin typeface="Route 159 Bold" panose="00000800000000000000" pitchFamily="50" charset="0"/>
              </a:rPr>
              <a:t> : clicked</a:t>
            </a:r>
            <a:r>
              <a:rPr lang="en-US" altLang="ja-JP" sz="2400" dirty="0" smtClean="0">
                <a:solidFill>
                  <a:schemeClr val="bg1"/>
                </a:solidFill>
                <a:latin typeface="Route 159 Bold" panose="00000800000000000000" pitchFamily="50" charset="0"/>
              </a:rPr>
              <a:t>()</a:t>
            </a:r>
            <a:endParaRPr lang="ja-JP" altLang="en-US" sz="2400" dirty="0">
              <a:solidFill>
                <a:schemeClr val="bg1"/>
              </a:solidFill>
              <a:latin typeface="Route 159 Bold" panose="00000800000000000000" pitchFamily="50" charset="0"/>
            </a:endParaRPr>
          </a:p>
        </p:txBody>
      </p:sp>
      <p:sp>
        <p:nvSpPr>
          <p:cNvPr id="213" name="テキスト ボックス 212"/>
          <p:cNvSpPr txBox="1"/>
          <p:nvPr/>
        </p:nvSpPr>
        <p:spPr>
          <a:xfrm>
            <a:off x="8514276" y="4228068"/>
            <a:ext cx="7097769" cy="646331"/>
          </a:xfrm>
          <a:prstGeom prst="rect">
            <a:avLst/>
          </a:prstGeom>
          <a:noFill/>
        </p:spPr>
        <p:txBody>
          <a:bodyPr wrap="square" rtlCol="0" anchor="ctr">
            <a:spAutoFit/>
          </a:bodyPr>
          <a:lstStyle/>
          <a:p>
            <a:r>
              <a:rPr lang="en-US" altLang="ja-JP" sz="3600" b="1" dirty="0" err="1" smtClean="0">
                <a:solidFill>
                  <a:schemeClr val="accent1">
                    <a:lumMod val="60000"/>
                    <a:lumOff val="40000"/>
                  </a:schemeClr>
                </a:solidFill>
                <a:latin typeface="Route 159 Bold" panose="00000800000000000000" pitchFamily="50" charset="0"/>
              </a:rPr>
              <a:t>AddressBook</a:t>
            </a:r>
            <a:r>
              <a:rPr lang="en-US" altLang="ja-JP" sz="3600" b="1" dirty="0">
                <a:solidFill>
                  <a:schemeClr val="accent1">
                    <a:lumMod val="60000"/>
                    <a:lumOff val="40000"/>
                  </a:schemeClr>
                </a:solidFill>
                <a:latin typeface="Route 159 Bold" panose="00000800000000000000" pitchFamily="50" charset="0"/>
              </a:rPr>
              <a:t> </a:t>
            </a:r>
            <a:r>
              <a:rPr lang="en-US" altLang="ja-JP" sz="3600" b="1" dirty="0" smtClean="0">
                <a:solidFill>
                  <a:schemeClr val="accent1">
                    <a:lumMod val="60000"/>
                    <a:lumOff val="40000"/>
                  </a:schemeClr>
                </a:solidFill>
                <a:latin typeface="Route 159 Bold" panose="00000800000000000000" pitchFamily="50" charset="0"/>
              </a:rPr>
              <a:t>: </a:t>
            </a:r>
            <a:r>
              <a:rPr lang="en-US" altLang="ja-JP" sz="3600" b="1" dirty="0" err="1" smtClean="0">
                <a:solidFill>
                  <a:schemeClr val="accent1">
                    <a:lumMod val="60000"/>
                    <a:lumOff val="40000"/>
                  </a:schemeClr>
                </a:solidFill>
                <a:latin typeface="Route 159 Bold" panose="00000800000000000000" pitchFamily="50" charset="0"/>
              </a:rPr>
              <a:t>addContact</a:t>
            </a:r>
            <a:r>
              <a:rPr lang="en-US" altLang="ja-JP" sz="3600" b="1" dirty="0" smtClean="0">
                <a:solidFill>
                  <a:schemeClr val="accent1">
                    <a:lumMod val="60000"/>
                    <a:lumOff val="40000"/>
                  </a:schemeClr>
                </a:solidFill>
                <a:latin typeface="Route 159 Bold" panose="00000800000000000000" pitchFamily="50" charset="0"/>
              </a:rPr>
              <a:t>()</a:t>
            </a:r>
            <a:endParaRPr kumimoji="1" lang="ja-JP" altLang="en-US" sz="3600" b="1" dirty="0">
              <a:solidFill>
                <a:schemeClr val="accent1">
                  <a:lumMod val="60000"/>
                  <a:lumOff val="40000"/>
                </a:schemeClr>
              </a:solidFill>
              <a:latin typeface="Route 159 Bold" panose="00000800000000000000" pitchFamily="50" charset="0"/>
            </a:endParaRPr>
          </a:p>
        </p:txBody>
      </p:sp>
      <p:sp>
        <p:nvSpPr>
          <p:cNvPr id="215" name="テキスト ボックス 214"/>
          <p:cNvSpPr txBox="1"/>
          <p:nvPr/>
        </p:nvSpPr>
        <p:spPr>
          <a:xfrm>
            <a:off x="8514277" y="5304103"/>
            <a:ext cx="7097769" cy="646331"/>
          </a:xfrm>
          <a:prstGeom prst="rect">
            <a:avLst/>
          </a:prstGeom>
          <a:noFill/>
        </p:spPr>
        <p:txBody>
          <a:bodyPr wrap="square" rtlCol="0" anchor="ctr">
            <a:spAutoFit/>
          </a:bodyPr>
          <a:lstStyle/>
          <a:p>
            <a:r>
              <a:rPr lang="en-US" altLang="ja-JP" sz="3600" b="1" dirty="0" err="1">
                <a:solidFill>
                  <a:schemeClr val="accent2">
                    <a:lumMod val="60000"/>
                    <a:lumOff val="40000"/>
                  </a:schemeClr>
                </a:solidFill>
                <a:latin typeface="Route 159 Bold" panose="00000800000000000000" pitchFamily="50" charset="0"/>
              </a:rPr>
              <a:t>AddressBook</a:t>
            </a:r>
            <a:r>
              <a:rPr lang="en-US" altLang="ja-JP" sz="3600" b="1" dirty="0">
                <a:solidFill>
                  <a:schemeClr val="accent2">
                    <a:lumMod val="60000"/>
                    <a:lumOff val="40000"/>
                  </a:schemeClr>
                </a:solidFill>
                <a:latin typeface="Route 159 Bold" panose="00000800000000000000" pitchFamily="50" charset="0"/>
              </a:rPr>
              <a:t> : </a:t>
            </a:r>
            <a:r>
              <a:rPr lang="en-US" altLang="ja-JP" sz="3600" b="1" dirty="0" err="1" smtClean="0">
                <a:solidFill>
                  <a:schemeClr val="accent2">
                    <a:lumMod val="60000"/>
                    <a:lumOff val="40000"/>
                  </a:schemeClr>
                </a:solidFill>
                <a:latin typeface="Route 159 Bold" panose="00000800000000000000" pitchFamily="50" charset="0"/>
              </a:rPr>
              <a:t>submitContact</a:t>
            </a:r>
            <a:r>
              <a:rPr lang="en-US" altLang="ja-JP" sz="3600" b="1" dirty="0" smtClean="0">
                <a:solidFill>
                  <a:schemeClr val="accent2">
                    <a:lumMod val="60000"/>
                    <a:lumOff val="40000"/>
                  </a:schemeClr>
                </a:solidFill>
                <a:latin typeface="Route 159 Bold" panose="00000800000000000000" pitchFamily="50" charset="0"/>
              </a:rPr>
              <a:t>()</a:t>
            </a:r>
            <a:endParaRPr kumimoji="1" lang="ja-JP" altLang="en-US" sz="3600" b="1" dirty="0">
              <a:solidFill>
                <a:schemeClr val="accent2">
                  <a:lumMod val="60000"/>
                  <a:lumOff val="40000"/>
                </a:schemeClr>
              </a:solidFill>
              <a:latin typeface="Route 159 Bold" panose="00000800000000000000" pitchFamily="50" charset="0"/>
            </a:endParaRPr>
          </a:p>
        </p:txBody>
      </p:sp>
      <p:sp>
        <p:nvSpPr>
          <p:cNvPr id="216" name="テキスト ボックス 215"/>
          <p:cNvSpPr txBox="1"/>
          <p:nvPr/>
        </p:nvSpPr>
        <p:spPr>
          <a:xfrm>
            <a:off x="8514277" y="6285004"/>
            <a:ext cx="7097768" cy="646331"/>
          </a:xfrm>
          <a:prstGeom prst="rect">
            <a:avLst/>
          </a:prstGeom>
          <a:noFill/>
        </p:spPr>
        <p:txBody>
          <a:bodyPr wrap="square" rtlCol="0" anchor="ctr">
            <a:spAutoFit/>
          </a:bodyPr>
          <a:lstStyle/>
          <a:p>
            <a:r>
              <a:rPr lang="en-US" altLang="ja-JP" sz="3600" b="1" dirty="0" err="1">
                <a:solidFill>
                  <a:schemeClr val="accent4">
                    <a:lumMod val="60000"/>
                    <a:lumOff val="40000"/>
                  </a:schemeClr>
                </a:solidFill>
                <a:latin typeface="Route 159 Bold" panose="00000800000000000000" pitchFamily="50" charset="0"/>
              </a:rPr>
              <a:t>AddressBook</a:t>
            </a:r>
            <a:r>
              <a:rPr lang="en-US" altLang="ja-JP" sz="3600" b="1" dirty="0">
                <a:solidFill>
                  <a:schemeClr val="accent4">
                    <a:lumMod val="60000"/>
                    <a:lumOff val="40000"/>
                  </a:schemeClr>
                </a:solidFill>
                <a:latin typeface="Route 159 Bold" panose="00000800000000000000" pitchFamily="50" charset="0"/>
              </a:rPr>
              <a:t> : </a:t>
            </a:r>
            <a:r>
              <a:rPr lang="en-US" altLang="ja-JP" sz="3600" b="1" dirty="0" smtClean="0">
                <a:solidFill>
                  <a:schemeClr val="accent4">
                    <a:lumMod val="60000"/>
                    <a:lumOff val="40000"/>
                  </a:schemeClr>
                </a:solidFill>
                <a:latin typeface="Route 159 Bold" panose="00000800000000000000" pitchFamily="50" charset="0"/>
              </a:rPr>
              <a:t>cancel()</a:t>
            </a:r>
            <a:endParaRPr kumimoji="1" lang="ja-JP" altLang="en-US" sz="3600" b="1" dirty="0">
              <a:solidFill>
                <a:schemeClr val="accent4">
                  <a:lumMod val="60000"/>
                  <a:lumOff val="40000"/>
                </a:schemeClr>
              </a:solidFill>
              <a:latin typeface="Route 159 Bold" panose="00000800000000000000" pitchFamily="50" charset="0"/>
            </a:endParaRPr>
          </a:p>
        </p:txBody>
      </p:sp>
      <p:sp>
        <p:nvSpPr>
          <p:cNvPr id="6" name="Right Arrow 5"/>
          <p:cNvSpPr/>
          <p:nvPr/>
        </p:nvSpPr>
        <p:spPr>
          <a:xfrm>
            <a:off x="6066087" y="4375987"/>
            <a:ext cx="1828800" cy="365760"/>
          </a:xfrm>
          <a:prstGeom prst="rightArrow">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sz="2400">
              <a:solidFill>
                <a:schemeClr val="accent6"/>
              </a:solidFill>
              <a:latin typeface="Route 159 Bold" panose="00000800000000000000" pitchFamily="50" charset="0"/>
            </a:endParaRPr>
          </a:p>
        </p:txBody>
      </p:sp>
      <p:sp>
        <p:nvSpPr>
          <p:cNvPr id="56" name="Rectangle 55"/>
          <p:cNvSpPr/>
          <p:nvPr/>
        </p:nvSpPr>
        <p:spPr>
          <a:xfrm>
            <a:off x="6066087" y="4002453"/>
            <a:ext cx="1828800" cy="461665"/>
          </a:xfrm>
          <a:prstGeom prst="rect">
            <a:avLst/>
          </a:prstGeom>
        </p:spPr>
        <p:txBody>
          <a:bodyPr wrap="square">
            <a:spAutoFit/>
          </a:bodyPr>
          <a:lstStyle/>
          <a:p>
            <a:pPr algn="ctr"/>
            <a:r>
              <a:rPr lang="fr-FR" sz="2400" dirty="0" err="1">
                <a:latin typeface="Route 159 Bold" panose="00000800000000000000" pitchFamily="50" charset="0"/>
              </a:rPr>
              <a:t>connect</a:t>
            </a:r>
            <a:endParaRPr lang="fr-FR" sz="2400" dirty="0">
              <a:latin typeface="Route 159 Bold" panose="00000800000000000000" pitchFamily="50" charset="0"/>
            </a:endParaRPr>
          </a:p>
        </p:txBody>
      </p:sp>
      <p:sp>
        <p:nvSpPr>
          <p:cNvPr id="10" name="Rectangle 9"/>
          <p:cNvSpPr/>
          <p:nvPr/>
        </p:nvSpPr>
        <p:spPr>
          <a:xfrm>
            <a:off x="1428879" y="2911596"/>
            <a:ext cx="4017818" cy="1107996"/>
          </a:xfrm>
          <a:prstGeom prst="rect">
            <a:avLst/>
          </a:prstGeom>
        </p:spPr>
        <p:txBody>
          <a:bodyPr wrap="square" anchor="ctr">
            <a:spAutoFit/>
          </a:bodyPr>
          <a:lstStyle/>
          <a:p>
            <a:pPr algn="ctr"/>
            <a:r>
              <a:rPr lang="en-US" altLang="ja-JP" sz="6600" dirty="0" smtClean="0">
                <a:solidFill>
                  <a:schemeClr val="accent1"/>
                </a:solidFill>
                <a:latin typeface="Route 159 Bold" pitchFamily="50" charset="0"/>
              </a:rPr>
              <a:t>Signals</a:t>
            </a:r>
            <a:endParaRPr lang="fr-FR" sz="6600" dirty="0">
              <a:latin typeface="Route 159 Bold" panose="00000800000000000000" pitchFamily="50" charset="0"/>
            </a:endParaRPr>
          </a:p>
        </p:txBody>
      </p:sp>
      <p:sp>
        <p:nvSpPr>
          <p:cNvPr id="11" name="Rectangle 10"/>
          <p:cNvSpPr/>
          <p:nvPr/>
        </p:nvSpPr>
        <p:spPr>
          <a:xfrm>
            <a:off x="8514275" y="2911596"/>
            <a:ext cx="7097769" cy="1107996"/>
          </a:xfrm>
          <a:prstGeom prst="rect">
            <a:avLst/>
          </a:prstGeom>
        </p:spPr>
        <p:txBody>
          <a:bodyPr wrap="square" anchor="ctr">
            <a:spAutoFit/>
          </a:bodyPr>
          <a:lstStyle/>
          <a:p>
            <a:pPr algn="ctr"/>
            <a:r>
              <a:rPr lang="en-US" altLang="ja-JP" sz="6600" dirty="0">
                <a:solidFill>
                  <a:schemeClr val="accent1"/>
                </a:solidFill>
                <a:latin typeface="Route 159 Bold" pitchFamily="50" charset="0"/>
              </a:rPr>
              <a:t>Slots</a:t>
            </a:r>
            <a:endParaRPr lang="fr-FR" sz="6600" dirty="0">
              <a:latin typeface="Route 159 Bold" panose="00000800000000000000" pitchFamily="50" charset="0"/>
            </a:endParaRPr>
          </a:p>
        </p:txBody>
      </p:sp>
      <p:sp>
        <p:nvSpPr>
          <p:cNvPr id="61" name="Right Arrow 60"/>
          <p:cNvSpPr/>
          <p:nvPr/>
        </p:nvSpPr>
        <p:spPr>
          <a:xfrm>
            <a:off x="6066087" y="5446805"/>
            <a:ext cx="1828800" cy="365760"/>
          </a:xfrm>
          <a:prstGeom prst="rightArrow">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sz="2400">
              <a:solidFill>
                <a:schemeClr val="accent6"/>
              </a:solidFill>
              <a:latin typeface="Route 159 Bold" panose="00000800000000000000" pitchFamily="50" charset="0"/>
            </a:endParaRPr>
          </a:p>
        </p:txBody>
      </p:sp>
      <p:sp>
        <p:nvSpPr>
          <p:cNvPr id="62" name="Rectangle 61"/>
          <p:cNvSpPr/>
          <p:nvPr/>
        </p:nvSpPr>
        <p:spPr>
          <a:xfrm>
            <a:off x="6066087" y="5073271"/>
            <a:ext cx="1828800" cy="461665"/>
          </a:xfrm>
          <a:prstGeom prst="rect">
            <a:avLst/>
          </a:prstGeom>
        </p:spPr>
        <p:txBody>
          <a:bodyPr wrap="square">
            <a:spAutoFit/>
          </a:bodyPr>
          <a:lstStyle/>
          <a:p>
            <a:pPr algn="ctr"/>
            <a:r>
              <a:rPr lang="fr-FR" sz="2400" dirty="0" err="1">
                <a:latin typeface="Route 159 Bold" panose="00000800000000000000" pitchFamily="50" charset="0"/>
              </a:rPr>
              <a:t>connect</a:t>
            </a:r>
            <a:endParaRPr lang="fr-FR" sz="2400" dirty="0">
              <a:latin typeface="Route 159 Bold" panose="00000800000000000000" pitchFamily="50" charset="0"/>
            </a:endParaRPr>
          </a:p>
        </p:txBody>
      </p:sp>
      <p:sp>
        <p:nvSpPr>
          <p:cNvPr id="63" name="Right Arrow 62"/>
          <p:cNvSpPr/>
          <p:nvPr/>
        </p:nvSpPr>
        <p:spPr>
          <a:xfrm>
            <a:off x="6066087" y="6428941"/>
            <a:ext cx="1828800" cy="365760"/>
          </a:xfrm>
          <a:prstGeom prst="rightArrow">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sz="2400">
              <a:solidFill>
                <a:schemeClr val="accent6"/>
              </a:solidFill>
              <a:latin typeface="Route 159 Bold" panose="00000800000000000000" pitchFamily="50" charset="0"/>
            </a:endParaRPr>
          </a:p>
        </p:txBody>
      </p:sp>
      <p:sp>
        <p:nvSpPr>
          <p:cNvPr id="64" name="Rectangle 63"/>
          <p:cNvSpPr/>
          <p:nvPr/>
        </p:nvSpPr>
        <p:spPr>
          <a:xfrm>
            <a:off x="6066087" y="6054172"/>
            <a:ext cx="1828800" cy="461665"/>
          </a:xfrm>
          <a:prstGeom prst="rect">
            <a:avLst/>
          </a:prstGeom>
        </p:spPr>
        <p:txBody>
          <a:bodyPr wrap="square">
            <a:spAutoFit/>
          </a:bodyPr>
          <a:lstStyle/>
          <a:p>
            <a:pPr algn="ctr"/>
            <a:r>
              <a:rPr lang="fr-FR" sz="2400" dirty="0" err="1">
                <a:latin typeface="Route 159 Bold" panose="00000800000000000000" pitchFamily="50" charset="0"/>
              </a:rPr>
              <a:t>connect</a:t>
            </a:r>
            <a:endParaRPr lang="fr-FR" sz="2400" dirty="0">
              <a:latin typeface="Route 159 Bold" panose="00000800000000000000" pitchFamily="50" charset="0"/>
            </a:endParaRPr>
          </a:p>
        </p:txBody>
      </p:sp>
      <p:grpSp>
        <p:nvGrpSpPr>
          <p:cNvPr id="17" name="Group 16"/>
          <p:cNvGrpSpPr/>
          <p:nvPr/>
        </p:nvGrpSpPr>
        <p:grpSpPr>
          <a:xfrm>
            <a:off x="1428878" y="7824759"/>
            <a:ext cx="16802412" cy="1331406"/>
            <a:chOff x="1158042" y="7770168"/>
            <a:chExt cx="16802412" cy="1331406"/>
          </a:xfrm>
        </p:grpSpPr>
        <p:sp>
          <p:nvSpPr>
            <p:cNvPr id="12" name="Rectangle 11"/>
            <p:cNvSpPr/>
            <p:nvPr/>
          </p:nvSpPr>
          <p:spPr>
            <a:xfrm>
              <a:off x="1158042" y="7770168"/>
              <a:ext cx="16802412" cy="584775"/>
            </a:xfrm>
            <a:prstGeom prst="rect">
              <a:avLst/>
            </a:prstGeom>
          </p:spPr>
          <p:txBody>
            <a:bodyPr wrap="square">
              <a:spAutoFit/>
            </a:bodyPr>
            <a:lstStyle/>
            <a:p>
              <a:r>
                <a:rPr lang="fr-FR" dirty="0" err="1">
                  <a:solidFill>
                    <a:srgbClr val="000000"/>
                  </a:solidFill>
                  <a:latin typeface="Consolas" panose="020B0609020204030204" pitchFamily="49" charset="0"/>
                </a:rPr>
                <a:t>QtCore.QObject.connect</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button</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QtCore.SIGNAL</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clicked</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slot_function</a:t>
              </a:r>
              <a:r>
                <a:rPr lang="fr-FR" dirty="0" smtClean="0">
                  <a:solidFill>
                    <a:srgbClr val="000000"/>
                  </a:solidFill>
                  <a:latin typeface="Consolas" panose="020B0609020204030204" pitchFamily="49" charset="0"/>
                </a:rPr>
                <a:t>)</a:t>
              </a:r>
              <a:endParaRPr lang="fr-FR" dirty="0"/>
            </a:p>
          </p:txBody>
        </p:sp>
        <p:sp>
          <p:nvSpPr>
            <p:cNvPr id="13" name="Rectangle 12"/>
            <p:cNvSpPr/>
            <p:nvPr/>
          </p:nvSpPr>
          <p:spPr>
            <a:xfrm>
              <a:off x="1158043" y="8516799"/>
              <a:ext cx="10349193" cy="584775"/>
            </a:xfrm>
            <a:prstGeom prst="rect">
              <a:avLst/>
            </a:prstGeom>
          </p:spPr>
          <p:txBody>
            <a:bodyPr wrap="square">
              <a:spAutoFit/>
            </a:bodyPr>
            <a:lstStyle/>
            <a:p>
              <a:r>
                <a:rPr lang="fr-FR" dirty="0" err="1" smtClean="0">
                  <a:solidFill>
                    <a:srgbClr val="000000"/>
                  </a:solidFill>
                  <a:latin typeface="Consolas" panose="020B0609020204030204" pitchFamily="49" charset="0"/>
                </a:rPr>
                <a:t>btn.clicked.connect</a:t>
              </a:r>
              <a:r>
                <a:rPr lang="fr-FR" dirty="0" smtClean="0">
                  <a:solidFill>
                    <a:srgbClr val="000000"/>
                  </a:solidFill>
                  <a:latin typeface="Consolas" panose="020B0609020204030204" pitchFamily="49" charset="0"/>
                </a:rPr>
                <a:t>(</a:t>
              </a:r>
              <a:r>
                <a:rPr lang="fr-FR" dirty="0" err="1" smtClean="0">
                  <a:solidFill>
                    <a:srgbClr val="000000"/>
                  </a:solidFill>
                  <a:latin typeface="Consolas" panose="020B0609020204030204" pitchFamily="49" charset="0"/>
                </a:rPr>
                <a:t>slot_function</a:t>
              </a:r>
              <a:r>
                <a:rPr lang="fr-FR" dirty="0" smtClean="0">
                  <a:solidFill>
                    <a:srgbClr val="000000"/>
                  </a:solidFill>
                  <a:latin typeface="Consolas" panose="020B0609020204030204" pitchFamily="49" charset="0"/>
                </a:rPr>
                <a:t>)</a:t>
              </a:r>
              <a:endParaRPr lang="fr-FR" dirty="0"/>
            </a:p>
          </p:txBody>
        </p:sp>
      </p:grpSp>
    </p:spTree>
    <p:extLst>
      <p:ext uri="{BB962C8B-B14F-4D97-AF65-F5344CB8AC3E}">
        <p14:creationId xmlns:p14="http://schemas.microsoft.com/office/powerpoint/2010/main" val="1752691610"/>
      </p:ext>
    </p:extLst>
  </p:cSld>
  <p:clrMapOvr>
    <a:masterClrMapping/>
  </p:clrMapOvr>
  <p:transition spd="slow" advTm="11926">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1500"/>
                                </p:stCondLst>
                                <p:childTnLst>
                                  <p:par>
                                    <p:cTn id="23" presetID="2" presetClass="entr" presetSubtype="8" accel="16000" fill="hold" grpId="0" nodeType="afterEffect" p14:presetBounceEnd="48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48000">
                                          <p:cBhvr additive="base">
                                            <p:cTn id="25" dur="500" fill="hold"/>
                                            <p:tgtEl>
                                              <p:spTgt spid="6"/>
                                            </p:tgtEl>
                                            <p:attrNameLst>
                                              <p:attrName>ppt_x</p:attrName>
                                            </p:attrNameLst>
                                          </p:cBhvr>
                                          <p:tavLst>
                                            <p:tav tm="0">
                                              <p:val>
                                                <p:strVal val="0-#ppt_w/2"/>
                                              </p:val>
                                            </p:tav>
                                            <p:tav tm="100000">
                                              <p:val>
                                                <p:strVal val="#ppt_x"/>
                                              </p:val>
                                            </p:tav>
                                          </p:tavLst>
                                        </p:anim>
                                        <p:anim calcmode="lin" valueType="num" p14:bounceEnd="48000">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2500"/>
                                </p:stCondLst>
                                <p:childTnLst>
                                  <p:par>
                                    <p:cTn id="32" presetID="2" presetClass="entr" presetSubtype="2" decel="100000" fill="hold" grpId="0" nodeType="afterEffect">
                                      <p:stCondLst>
                                        <p:cond delay="0"/>
                                      </p:stCondLst>
                                      <p:iterate type="lt">
                                        <p:tmPct val="10000"/>
                                      </p:iterate>
                                      <p:childTnLst>
                                        <p:set>
                                          <p:cBhvr>
                                            <p:cTn id="33" dur="1" fill="hold">
                                              <p:stCondLst>
                                                <p:cond delay="0"/>
                                              </p:stCondLst>
                                            </p:cTn>
                                            <p:tgtEl>
                                              <p:spTgt spid="213"/>
                                            </p:tgtEl>
                                            <p:attrNameLst>
                                              <p:attrName>style.visibility</p:attrName>
                                            </p:attrNameLst>
                                          </p:cBhvr>
                                          <p:to>
                                            <p:strVal val="visible"/>
                                          </p:to>
                                        </p:set>
                                        <p:anim calcmode="lin" valueType="num">
                                          <p:cBhvr additive="base">
                                            <p:cTn id="34" dur="500" fill="hold"/>
                                            <p:tgtEl>
                                              <p:spTgt spid="213"/>
                                            </p:tgtEl>
                                            <p:attrNameLst>
                                              <p:attrName>ppt_x</p:attrName>
                                            </p:attrNameLst>
                                          </p:cBhvr>
                                          <p:tavLst>
                                            <p:tav tm="0">
                                              <p:val>
                                                <p:strVal val="1+#ppt_w/2"/>
                                              </p:val>
                                            </p:tav>
                                            <p:tav tm="100000">
                                              <p:val>
                                                <p:strVal val="#ppt_x"/>
                                              </p:val>
                                            </p:tav>
                                          </p:tavLst>
                                        </p:anim>
                                        <p:anim calcmode="lin" valueType="num">
                                          <p:cBhvr additive="base">
                                            <p:cTn id="35" dur="500" fill="hold"/>
                                            <p:tgtEl>
                                              <p:spTgt spid="213"/>
                                            </p:tgtEl>
                                            <p:attrNameLst>
                                              <p:attrName>ppt_y</p:attrName>
                                            </p:attrNameLst>
                                          </p:cBhvr>
                                          <p:tavLst>
                                            <p:tav tm="0">
                                              <p:val>
                                                <p:strVal val="#ppt_y"/>
                                              </p:val>
                                            </p:tav>
                                            <p:tav tm="100000">
                                              <p:val>
                                                <p:strVal val="#ppt_y"/>
                                              </p:val>
                                            </p:tav>
                                          </p:tavLst>
                                        </p:anim>
                                      </p:childTnLst>
                                    </p:cTn>
                                  </p:par>
                                </p:childTnLst>
                              </p:cTn>
                            </p:par>
                            <p:par>
                              <p:cTn id="36" fill="hold">
                                <p:stCondLst>
                                  <p:cond delay="4150"/>
                                </p:stCondLst>
                                <p:childTnLst>
                                  <p:par>
                                    <p:cTn id="37" presetID="2" presetClass="entr" presetSubtype="8" accel="16000" fill="hold" grpId="0" nodeType="afterEffect" p14:presetBounceEnd="48000">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14:bounceEnd="48000">
                                          <p:cBhvr additive="base">
                                            <p:cTn id="39" dur="500" fill="hold"/>
                                            <p:tgtEl>
                                              <p:spTgt spid="61"/>
                                            </p:tgtEl>
                                            <p:attrNameLst>
                                              <p:attrName>ppt_x</p:attrName>
                                            </p:attrNameLst>
                                          </p:cBhvr>
                                          <p:tavLst>
                                            <p:tav tm="0">
                                              <p:val>
                                                <p:strVal val="0-#ppt_w/2"/>
                                              </p:val>
                                            </p:tav>
                                            <p:tav tm="100000">
                                              <p:val>
                                                <p:strVal val="#ppt_x"/>
                                              </p:val>
                                            </p:tav>
                                          </p:tavLst>
                                        </p:anim>
                                        <p:anim calcmode="lin" valueType="num" p14:bounceEnd="48000">
                                          <p:cBhvr additive="base">
                                            <p:cTn id="40" dur="500" fill="hold"/>
                                            <p:tgtEl>
                                              <p:spTgt spid="61"/>
                                            </p:tgtEl>
                                            <p:attrNameLst>
                                              <p:attrName>ppt_y</p:attrName>
                                            </p:attrNameLst>
                                          </p:cBhvr>
                                          <p:tavLst>
                                            <p:tav tm="0">
                                              <p:val>
                                                <p:strVal val="#ppt_y"/>
                                              </p:val>
                                            </p:tav>
                                            <p:tav tm="100000">
                                              <p:val>
                                                <p:strVal val="#ppt_y"/>
                                              </p:val>
                                            </p:tav>
                                          </p:tavLst>
                                        </p:anim>
                                      </p:childTnLst>
                                    </p:cTn>
                                  </p:par>
                                </p:childTnLst>
                              </p:cTn>
                            </p:par>
                            <p:par>
                              <p:cTn id="41" fill="hold">
                                <p:stCondLst>
                                  <p:cond delay="4650"/>
                                </p:stCondLst>
                                <p:childTnLst>
                                  <p:par>
                                    <p:cTn id="42" presetID="10" presetClass="entr"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5150"/>
                                </p:stCondLst>
                                <p:childTnLst>
                                  <p:par>
                                    <p:cTn id="46" presetID="2" presetClass="entr" presetSubtype="2" decel="100000" fill="hold" grpId="0" nodeType="afterEffect">
                                      <p:stCondLst>
                                        <p:cond delay="0"/>
                                      </p:stCondLst>
                                      <p:iterate type="lt">
                                        <p:tmPct val="10000"/>
                                      </p:iterate>
                                      <p:childTnLst>
                                        <p:set>
                                          <p:cBhvr>
                                            <p:cTn id="47" dur="1" fill="hold">
                                              <p:stCondLst>
                                                <p:cond delay="0"/>
                                              </p:stCondLst>
                                            </p:cTn>
                                            <p:tgtEl>
                                              <p:spTgt spid="215"/>
                                            </p:tgtEl>
                                            <p:attrNameLst>
                                              <p:attrName>style.visibility</p:attrName>
                                            </p:attrNameLst>
                                          </p:cBhvr>
                                          <p:to>
                                            <p:strVal val="visible"/>
                                          </p:to>
                                        </p:set>
                                        <p:anim calcmode="lin" valueType="num">
                                          <p:cBhvr additive="base">
                                            <p:cTn id="48" dur="500" fill="hold"/>
                                            <p:tgtEl>
                                              <p:spTgt spid="215"/>
                                            </p:tgtEl>
                                            <p:attrNameLst>
                                              <p:attrName>ppt_x</p:attrName>
                                            </p:attrNameLst>
                                          </p:cBhvr>
                                          <p:tavLst>
                                            <p:tav tm="0">
                                              <p:val>
                                                <p:strVal val="1+#ppt_w/2"/>
                                              </p:val>
                                            </p:tav>
                                            <p:tav tm="100000">
                                              <p:val>
                                                <p:strVal val="#ppt_x"/>
                                              </p:val>
                                            </p:tav>
                                          </p:tavLst>
                                        </p:anim>
                                        <p:anim calcmode="lin" valueType="num">
                                          <p:cBhvr additive="base">
                                            <p:cTn id="49" dur="500" fill="hold"/>
                                            <p:tgtEl>
                                              <p:spTgt spid="215"/>
                                            </p:tgtEl>
                                            <p:attrNameLst>
                                              <p:attrName>ppt_y</p:attrName>
                                            </p:attrNameLst>
                                          </p:cBhvr>
                                          <p:tavLst>
                                            <p:tav tm="0">
                                              <p:val>
                                                <p:strVal val="#ppt_y"/>
                                              </p:val>
                                            </p:tav>
                                            <p:tav tm="100000">
                                              <p:val>
                                                <p:strVal val="#ppt_y"/>
                                              </p:val>
                                            </p:tav>
                                          </p:tavLst>
                                        </p:anim>
                                      </p:childTnLst>
                                    </p:cTn>
                                  </p:par>
                                </p:childTnLst>
                              </p:cTn>
                            </p:par>
                            <p:par>
                              <p:cTn id="50" fill="hold">
                                <p:stCondLst>
                                  <p:cond delay="6950"/>
                                </p:stCondLst>
                                <p:childTnLst>
                                  <p:par>
                                    <p:cTn id="51" presetID="2" presetClass="entr" presetSubtype="8" accel="16000" fill="hold" grpId="0" nodeType="afterEffect" p14:presetBounceEnd="48000">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14:bounceEnd="48000">
                                          <p:cBhvr additive="base">
                                            <p:cTn id="53" dur="500" fill="hold"/>
                                            <p:tgtEl>
                                              <p:spTgt spid="63"/>
                                            </p:tgtEl>
                                            <p:attrNameLst>
                                              <p:attrName>ppt_x</p:attrName>
                                            </p:attrNameLst>
                                          </p:cBhvr>
                                          <p:tavLst>
                                            <p:tav tm="0">
                                              <p:val>
                                                <p:strVal val="0-#ppt_w/2"/>
                                              </p:val>
                                            </p:tav>
                                            <p:tav tm="100000">
                                              <p:val>
                                                <p:strVal val="#ppt_x"/>
                                              </p:val>
                                            </p:tav>
                                          </p:tavLst>
                                        </p:anim>
                                        <p:anim calcmode="lin" valueType="num" p14:bounceEnd="48000">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7450"/>
                                </p:stCondLst>
                                <p:childTnLst>
                                  <p:par>
                                    <p:cTn id="56" presetID="10" presetClass="entr" presetSubtype="0"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childTnLst>
                              </p:cTn>
                            </p:par>
                            <p:par>
                              <p:cTn id="59" fill="hold">
                                <p:stCondLst>
                                  <p:cond delay="7950"/>
                                </p:stCondLst>
                                <p:childTnLst>
                                  <p:par>
                                    <p:cTn id="60" presetID="2" presetClass="entr" presetSubtype="2" decel="100000" fill="hold" grpId="0" nodeType="afterEffect">
                                      <p:stCondLst>
                                        <p:cond delay="0"/>
                                      </p:stCondLst>
                                      <p:iterate type="lt">
                                        <p:tmPct val="10000"/>
                                      </p:iterate>
                                      <p:childTnLst>
                                        <p:set>
                                          <p:cBhvr>
                                            <p:cTn id="61" dur="1" fill="hold">
                                              <p:stCondLst>
                                                <p:cond delay="0"/>
                                              </p:stCondLst>
                                            </p:cTn>
                                            <p:tgtEl>
                                              <p:spTgt spid="216"/>
                                            </p:tgtEl>
                                            <p:attrNameLst>
                                              <p:attrName>style.visibility</p:attrName>
                                            </p:attrNameLst>
                                          </p:cBhvr>
                                          <p:to>
                                            <p:strVal val="visible"/>
                                          </p:to>
                                        </p:set>
                                        <p:anim calcmode="lin" valueType="num">
                                          <p:cBhvr additive="base">
                                            <p:cTn id="62" dur="500" fill="hold"/>
                                            <p:tgtEl>
                                              <p:spTgt spid="216"/>
                                            </p:tgtEl>
                                            <p:attrNameLst>
                                              <p:attrName>ppt_x</p:attrName>
                                            </p:attrNameLst>
                                          </p:cBhvr>
                                          <p:tavLst>
                                            <p:tav tm="0">
                                              <p:val>
                                                <p:strVal val="1+#ppt_w/2"/>
                                              </p:val>
                                            </p:tav>
                                            <p:tav tm="100000">
                                              <p:val>
                                                <p:strVal val="#ppt_x"/>
                                              </p:val>
                                            </p:tav>
                                          </p:tavLst>
                                        </p:anim>
                                        <p:anim calcmode="lin" valueType="num">
                                          <p:cBhvr additive="base">
                                            <p:cTn id="63" dur="500" fill="hold"/>
                                            <p:tgtEl>
                                              <p:spTgt spid="216"/>
                                            </p:tgtEl>
                                            <p:attrNameLst>
                                              <p:attrName>ppt_y</p:attrName>
                                            </p:attrNameLst>
                                          </p:cBhvr>
                                          <p:tavLst>
                                            <p:tav tm="0">
                                              <p:val>
                                                <p:strVal val="#ppt_y"/>
                                              </p:val>
                                            </p:tav>
                                            <p:tav tm="100000">
                                              <p:val>
                                                <p:strVal val="#ppt_y"/>
                                              </p:val>
                                            </p:tav>
                                          </p:tavLst>
                                        </p:anim>
                                      </p:childTnLst>
                                    </p:cTn>
                                  </p:par>
                                </p:childTnLst>
                              </p:cTn>
                            </p:par>
                            <p:par>
                              <p:cTn id="64" fill="hold">
                                <p:stCondLst>
                                  <p:cond delay="9400"/>
                                </p:stCondLst>
                                <p:childTnLst>
                                  <p:par>
                                    <p:cTn id="65" presetID="42" presetClass="entr" presetSubtype="0"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13" grpId="0"/>
          <p:bldP spid="215" grpId="0"/>
          <p:bldP spid="216" grpId="0"/>
          <p:bldP spid="6" grpId="0" animBg="1" autoUpdateAnimBg="0"/>
          <p:bldP spid="56" grpId="0"/>
          <p:bldP spid="10" grpId="0"/>
          <p:bldP spid="11" grpId="0"/>
          <p:bldP spid="61" grpId="0" animBg="1"/>
          <p:bldP spid="62" grpId="0"/>
          <p:bldP spid="63" grpId="0" animBg="1"/>
          <p:bldP spid="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1500"/>
                                </p:stCondLst>
                                <p:childTnLst>
                                  <p:par>
                                    <p:cTn id="23" presetID="2" presetClass="entr" presetSubtype="8" accel="1600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2500"/>
                                </p:stCondLst>
                                <p:childTnLst>
                                  <p:par>
                                    <p:cTn id="32" presetID="2" presetClass="entr" presetSubtype="2" decel="100000" fill="hold" grpId="0" nodeType="afterEffect">
                                      <p:stCondLst>
                                        <p:cond delay="0"/>
                                      </p:stCondLst>
                                      <p:iterate type="lt">
                                        <p:tmPct val="10000"/>
                                      </p:iterate>
                                      <p:childTnLst>
                                        <p:set>
                                          <p:cBhvr>
                                            <p:cTn id="33" dur="1" fill="hold">
                                              <p:stCondLst>
                                                <p:cond delay="0"/>
                                              </p:stCondLst>
                                            </p:cTn>
                                            <p:tgtEl>
                                              <p:spTgt spid="213"/>
                                            </p:tgtEl>
                                            <p:attrNameLst>
                                              <p:attrName>style.visibility</p:attrName>
                                            </p:attrNameLst>
                                          </p:cBhvr>
                                          <p:to>
                                            <p:strVal val="visible"/>
                                          </p:to>
                                        </p:set>
                                        <p:anim calcmode="lin" valueType="num">
                                          <p:cBhvr additive="base">
                                            <p:cTn id="34" dur="500" fill="hold"/>
                                            <p:tgtEl>
                                              <p:spTgt spid="213"/>
                                            </p:tgtEl>
                                            <p:attrNameLst>
                                              <p:attrName>ppt_x</p:attrName>
                                            </p:attrNameLst>
                                          </p:cBhvr>
                                          <p:tavLst>
                                            <p:tav tm="0">
                                              <p:val>
                                                <p:strVal val="1+#ppt_w/2"/>
                                              </p:val>
                                            </p:tav>
                                            <p:tav tm="100000">
                                              <p:val>
                                                <p:strVal val="#ppt_x"/>
                                              </p:val>
                                            </p:tav>
                                          </p:tavLst>
                                        </p:anim>
                                        <p:anim calcmode="lin" valueType="num">
                                          <p:cBhvr additive="base">
                                            <p:cTn id="35" dur="500" fill="hold"/>
                                            <p:tgtEl>
                                              <p:spTgt spid="213"/>
                                            </p:tgtEl>
                                            <p:attrNameLst>
                                              <p:attrName>ppt_y</p:attrName>
                                            </p:attrNameLst>
                                          </p:cBhvr>
                                          <p:tavLst>
                                            <p:tav tm="0">
                                              <p:val>
                                                <p:strVal val="#ppt_y"/>
                                              </p:val>
                                            </p:tav>
                                            <p:tav tm="100000">
                                              <p:val>
                                                <p:strVal val="#ppt_y"/>
                                              </p:val>
                                            </p:tav>
                                          </p:tavLst>
                                        </p:anim>
                                      </p:childTnLst>
                                    </p:cTn>
                                  </p:par>
                                </p:childTnLst>
                              </p:cTn>
                            </p:par>
                            <p:par>
                              <p:cTn id="36" fill="hold">
                                <p:stCondLst>
                                  <p:cond delay="4150"/>
                                </p:stCondLst>
                                <p:childTnLst>
                                  <p:par>
                                    <p:cTn id="37" presetID="2" presetClass="entr" presetSubtype="8" accel="1600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additive="base">
                                            <p:cTn id="39" dur="500" fill="hold"/>
                                            <p:tgtEl>
                                              <p:spTgt spid="61"/>
                                            </p:tgtEl>
                                            <p:attrNameLst>
                                              <p:attrName>ppt_x</p:attrName>
                                            </p:attrNameLst>
                                          </p:cBhvr>
                                          <p:tavLst>
                                            <p:tav tm="0">
                                              <p:val>
                                                <p:strVal val="0-#ppt_w/2"/>
                                              </p:val>
                                            </p:tav>
                                            <p:tav tm="100000">
                                              <p:val>
                                                <p:strVal val="#ppt_x"/>
                                              </p:val>
                                            </p:tav>
                                          </p:tavLst>
                                        </p:anim>
                                        <p:anim calcmode="lin" valueType="num">
                                          <p:cBhvr additive="base">
                                            <p:cTn id="40" dur="500" fill="hold"/>
                                            <p:tgtEl>
                                              <p:spTgt spid="61"/>
                                            </p:tgtEl>
                                            <p:attrNameLst>
                                              <p:attrName>ppt_y</p:attrName>
                                            </p:attrNameLst>
                                          </p:cBhvr>
                                          <p:tavLst>
                                            <p:tav tm="0">
                                              <p:val>
                                                <p:strVal val="#ppt_y"/>
                                              </p:val>
                                            </p:tav>
                                            <p:tav tm="100000">
                                              <p:val>
                                                <p:strVal val="#ppt_y"/>
                                              </p:val>
                                            </p:tav>
                                          </p:tavLst>
                                        </p:anim>
                                      </p:childTnLst>
                                    </p:cTn>
                                  </p:par>
                                </p:childTnLst>
                              </p:cTn>
                            </p:par>
                            <p:par>
                              <p:cTn id="41" fill="hold">
                                <p:stCondLst>
                                  <p:cond delay="4650"/>
                                </p:stCondLst>
                                <p:childTnLst>
                                  <p:par>
                                    <p:cTn id="42" presetID="10" presetClass="entr"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5150"/>
                                </p:stCondLst>
                                <p:childTnLst>
                                  <p:par>
                                    <p:cTn id="46" presetID="2" presetClass="entr" presetSubtype="2" decel="100000" fill="hold" grpId="0" nodeType="afterEffect">
                                      <p:stCondLst>
                                        <p:cond delay="0"/>
                                      </p:stCondLst>
                                      <p:iterate type="lt">
                                        <p:tmPct val="10000"/>
                                      </p:iterate>
                                      <p:childTnLst>
                                        <p:set>
                                          <p:cBhvr>
                                            <p:cTn id="47" dur="1" fill="hold">
                                              <p:stCondLst>
                                                <p:cond delay="0"/>
                                              </p:stCondLst>
                                            </p:cTn>
                                            <p:tgtEl>
                                              <p:spTgt spid="215"/>
                                            </p:tgtEl>
                                            <p:attrNameLst>
                                              <p:attrName>style.visibility</p:attrName>
                                            </p:attrNameLst>
                                          </p:cBhvr>
                                          <p:to>
                                            <p:strVal val="visible"/>
                                          </p:to>
                                        </p:set>
                                        <p:anim calcmode="lin" valueType="num">
                                          <p:cBhvr additive="base">
                                            <p:cTn id="48" dur="500" fill="hold"/>
                                            <p:tgtEl>
                                              <p:spTgt spid="215"/>
                                            </p:tgtEl>
                                            <p:attrNameLst>
                                              <p:attrName>ppt_x</p:attrName>
                                            </p:attrNameLst>
                                          </p:cBhvr>
                                          <p:tavLst>
                                            <p:tav tm="0">
                                              <p:val>
                                                <p:strVal val="1+#ppt_w/2"/>
                                              </p:val>
                                            </p:tav>
                                            <p:tav tm="100000">
                                              <p:val>
                                                <p:strVal val="#ppt_x"/>
                                              </p:val>
                                            </p:tav>
                                          </p:tavLst>
                                        </p:anim>
                                        <p:anim calcmode="lin" valueType="num">
                                          <p:cBhvr additive="base">
                                            <p:cTn id="49" dur="500" fill="hold"/>
                                            <p:tgtEl>
                                              <p:spTgt spid="215"/>
                                            </p:tgtEl>
                                            <p:attrNameLst>
                                              <p:attrName>ppt_y</p:attrName>
                                            </p:attrNameLst>
                                          </p:cBhvr>
                                          <p:tavLst>
                                            <p:tav tm="0">
                                              <p:val>
                                                <p:strVal val="#ppt_y"/>
                                              </p:val>
                                            </p:tav>
                                            <p:tav tm="100000">
                                              <p:val>
                                                <p:strVal val="#ppt_y"/>
                                              </p:val>
                                            </p:tav>
                                          </p:tavLst>
                                        </p:anim>
                                      </p:childTnLst>
                                    </p:cTn>
                                  </p:par>
                                </p:childTnLst>
                              </p:cTn>
                            </p:par>
                            <p:par>
                              <p:cTn id="50" fill="hold">
                                <p:stCondLst>
                                  <p:cond delay="6950"/>
                                </p:stCondLst>
                                <p:childTnLst>
                                  <p:par>
                                    <p:cTn id="51" presetID="2" presetClass="entr" presetSubtype="8" accel="16000"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7450"/>
                                </p:stCondLst>
                                <p:childTnLst>
                                  <p:par>
                                    <p:cTn id="56" presetID="10" presetClass="entr" presetSubtype="0" fill="hold" grpId="0" nodeType="after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500"/>
                                            <p:tgtEl>
                                              <p:spTgt spid="64"/>
                                            </p:tgtEl>
                                          </p:cBhvr>
                                        </p:animEffect>
                                      </p:childTnLst>
                                    </p:cTn>
                                  </p:par>
                                </p:childTnLst>
                              </p:cTn>
                            </p:par>
                            <p:par>
                              <p:cTn id="59" fill="hold">
                                <p:stCondLst>
                                  <p:cond delay="7950"/>
                                </p:stCondLst>
                                <p:childTnLst>
                                  <p:par>
                                    <p:cTn id="60" presetID="2" presetClass="entr" presetSubtype="2" decel="100000" fill="hold" grpId="0" nodeType="afterEffect">
                                      <p:stCondLst>
                                        <p:cond delay="0"/>
                                      </p:stCondLst>
                                      <p:iterate type="lt">
                                        <p:tmPct val="10000"/>
                                      </p:iterate>
                                      <p:childTnLst>
                                        <p:set>
                                          <p:cBhvr>
                                            <p:cTn id="61" dur="1" fill="hold">
                                              <p:stCondLst>
                                                <p:cond delay="0"/>
                                              </p:stCondLst>
                                            </p:cTn>
                                            <p:tgtEl>
                                              <p:spTgt spid="216"/>
                                            </p:tgtEl>
                                            <p:attrNameLst>
                                              <p:attrName>style.visibility</p:attrName>
                                            </p:attrNameLst>
                                          </p:cBhvr>
                                          <p:to>
                                            <p:strVal val="visible"/>
                                          </p:to>
                                        </p:set>
                                        <p:anim calcmode="lin" valueType="num">
                                          <p:cBhvr additive="base">
                                            <p:cTn id="62" dur="500" fill="hold"/>
                                            <p:tgtEl>
                                              <p:spTgt spid="216"/>
                                            </p:tgtEl>
                                            <p:attrNameLst>
                                              <p:attrName>ppt_x</p:attrName>
                                            </p:attrNameLst>
                                          </p:cBhvr>
                                          <p:tavLst>
                                            <p:tav tm="0">
                                              <p:val>
                                                <p:strVal val="1+#ppt_w/2"/>
                                              </p:val>
                                            </p:tav>
                                            <p:tav tm="100000">
                                              <p:val>
                                                <p:strVal val="#ppt_x"/>
                                              </p:val>
                                            </p:tav>
                                          </p:tavLst>
                                        </p:anim>
                                        <p:anim calcmode="lin" valueType="num">
                                          <p:cBhvr additive="base">
                                            <p:cTn id="63" dur="500" fill="hold"/>
                                            <p:tgtEl>
                                              <p:spTgt spid="216"/>
                                            </p:tgtEl>
                                            <p:attrNameLst>
                                              <p:attrName>ppt_y</p:attrName>
                                            </p:attrNameLst>
                                          </p:cBhvr>
                                          <p:tavLst>
                                            <p:tav tm="0">
                                              <p:val>
                                                <p:strVal val="#ppt_y"/>
                                              </p:val>
                                            </p:tav>
                                            <p:tav tm="100000">
                                              <p:val>
                                                <p:strVal val="#ppt_y"/>
                                              </p:val>
                                            </p:tav>
                                          </p:tavLst>
                                        </p:anim>
                                      </p:childTnLst>
                                    </p:cTn>
                                  </p:par>
                                </p:childTnLst>
                              </p:cTn>
                            </p:par>
                            <p:par>
                              <p:cTn id="64" fill="hold">
                                <p:stCondLst>
                                  <p:cond delay="9400"/>
                                </p:stCondLst>
                                <p:childTnLst>
                                  <p:par>
                                    <p:cTn id="65" presetID="42" presetClass="entr" presetSubtype="0"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13" grpId="0"/>
          <p:bldP spid="215" grpId="0"/>
          <p:bldP spid="216" grpId="0"/>
          <p:bldP spid="6" grpId="0" animBg="1" autoUpdateAnimBg="0"/>
          <p:bldP spid="56" grpId="0"/>
          <p:bldP spid="10" grpId="0"/>
          <p:bldP spid="11" grpId="0"/>
          <p:bldP spid="61" grpId="0" animBg="1"/>
          <p:bldP spid="62" grpId="0"/>
          <p:bldP spid="63" grpId="0" animBg="1"/>
          <p:bldP spid="6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lang="fr-FR" altLang="ja-JP" sz="8000" dirty="0">
                <a:latin typeface="Route 159 Bold" panose="00000800000000000000" pitchFamily="50" charset="0"/>
              </a:rPr>
              <a:t>Gestionnaires de mise en page</a:t>
            </a:r>
            <a:endParaRPr kumimoji="1" lang="ja-JP" altLang="en-US" sz="8000" dirty="0">
              <a:latin typeface="Route 159 Bold" panose="00000800000000000000" pitchFamily="50" charset="0"/>
            </a:endParaRPr>
          </a:p>
        </p:txBody>
      </p:sp>
      <p:sp>
        <p:nvSpPr>
          <p:cNvPr id="13" name="テキスト プレースホルダー 12"/>
          <p:cNvSpPr>
            <a:spLocks noGrp="1"/>
          </p:cNvSpPr>
          <p:nvPr>
            <p:ph type="body" sz="quarter" idx="24"/>
          </p:nvPr>
        </p:nvSpPr>
        <p:spPr>
          <a:xfrm>
            <a:off x="9607590" y="1228900"/>
            <a:ext cx="8339215" cy="7829200"/>
          </a:xfrm>
        </p:spPr>
        <p:txBody>
          <a:bodyPr/>
          <a:lstStyle/>
          <a:p>
            <a:r>
              <a:rPr lang="fr-FR" altLang="ja-JP" sz="2400" b="1" dirty="0" smtClean="0">
                <a:solidFill>
                  <a:schemeClr val="accent5"/>
                </a:solidFill>
                <a:latin typeface="Route 159 Bold" panose="00000800000000000000" pitchFamily="50" charset="0"/>
              </a:rPr>
              <a:t>PyQt</a:t>
            </a:r>
            <a:r>
              <a:rPr lang="fr-FR" altLang="ja-JP" sz="2400" b="1" dirty="0" smtClean="0">
                <a:latin typeface="Route 159 Bold" panose="00000800000000000000" pitchFamily="50" charset="0"/>
              </a:rPr>
              <a:t> </a:t>
            </a:r>
            <a:r>
              <a:rPr lang="fr-FR" altLang="ja-JP" sz="2400" b="1" dirty="0">
                <a:latin typeface="Route 159 Bold" panose="00000800000000000000" pitchFamily="50" charset="0"/>
              </a:rPr>
              <a:t>API fournit des classes de disposition pour une gestion plus élégante du positionnement des widgets à l'intérieur du conteneur. </a:t>
            </a:r>
            <a:endParaRPr lang="fr-FR" altLang="ja-JP" sz="2400" b="1" dirty="0" smtClean="0">
              <a:latin typeface="Route 159 Bold" panose="00000800000000000000" pitchFamily="50" charset="0"/>
            </a:endParaRPr>
          </a:p>
          <a:p>
            <a:r>
              <a:rPr lang="fr-FR" altLang="ja-JP" sz="2400" b="1" dirty="0" smtClean="0">
                <a:latin typeface="Route 159 Bold" panose="00000800000000000000" pitchFamily="50" charset="0"/>
              </a:rPr>
              <a:t>Les </a:t>
            </a:r>
            <a:r>
              <a:rPr lang="fr-FR" altLang="ja-JP" sz="2400" b="1" dirty="0">
                <a:latin typeface="Route 159 Bold" panose="00000800000000000000" pitchFamily="50" charset="0"/>
              </a:rPr>
              <a:t>avantages des gestionnaires de mise en page par rapport au positionnement absolu sont:</a:t>
            </a:r>
          </a:p>
          <a:p>
            <a:pPr marL="342900" indent="-342900">
              <a:buFont typeface="Arial" panose="020B0604020202020204" pitchFamily="34" charset="0"/>
              <a:buChar char="•"/>
            </a:pPr>
            <a:r>
              <a:rPr lang="fr-FR" altLang="ja-JP" sz="2400" b="1" dirty="0">
                <a:latin typeface="Route 159 Bold" panose="00000800000000000000" pitchFamily="50" charset="0"/>
              </a:rPr>
              <a:t>Les widgets à l'intérieur de la fenêtre sont automatiquement redimensionnés.</a:t>
            </a:r>
          </a:p>
          <a:p>
            <a:pPr marL="342900" indent="-342900">
              <a:buFont typeface="Arial" panose="020B0604020202020204" pitchFamily="34" charset="0"/>
              <a:buChar char="•"/>
            </a:pPr>
            <a:r>
              <a:rPr lang="fr-FR" altLang="ja-JP" sz="2400" b="1" dirty="0">
                <a:latin typeface="Route 159 Bold" panose="00000800000000000000" pitchFamily="50" charset="0"/>
              </a:rPr>
              <a:t>Assure une apparence uniforme sur les périphériques d'affichage avec différentes résolutions</a:t>
            </a:r>
          </a:p>
          <a:p>
            <a:pPr marL="342900" indent="-342900">
              <a:buFont typeface="Arial" panose="020B0604020202020204" pitchFamily="34" charset="0"/>
              <a:buChar char="•"/>
            </a:pPr>
            <a:r>
              <a:rPr lang="fr-FR" altLang="ja-JP" sz="2400" b="1" dirty="0">
                <a:latin typeface="Route 159 Bold" panose="00000800000000000000" pitchFamily="50" charset="0"/>
              </a:rPr>
              <a:t>L'ajout ou la suppression dynamique d'un widget est possible sans devoir procéder à une nouvelle conception.</a:t>
            </a:r>
          </a:p>
          <a:p>
            <a:r>
              <a:rPr lang="fr-FR" altLang="ja-JP" sz="2400" b="1" dirty="0">
                <a:latin typeface="Route 159 Bold" panose="00000800000000000000" pitchFamily="50" charset="0"/>
              </a:rPr>
              <a:t>La classe </a:t>
            </a:r>
            <a:r>
              <a:rPr lang="fr-FR" altLang="ja-JP" sz="2400" b="1" dirty="0" err="1">
                <a:solidFill>
                  <a:schemeClr val="accent5"/>
                </a:solidFill>
                <a:latin typeface="Route 159 Bold" panose="00000800000000000000" pitchFamily="50" charset="0"/>
              </a:rPr>
              <a:t>QLayout</a:t>
            </a:r>
            <a:r>
              <a:rPr lang="fr-FR" altLang="ja-JP" sz="2400" b="1" dirty="0">
                <a:latin typeface="Route 159 Bold" panose="00000800000000000000" pitchFamily="50" charset="0"/>
              </a:rPr>
              <a:t> est la classe de base à partir de laquelle les classes </a:t>
            </a:r>
            <a:r>
              <a:rPr lang="fr-FR" altLang="ja-JP" sz="2400" b="1" dirty="0">
                <a:solidFill>
                  <a:schemeClr val="accent5"/>
                </a:solidFill>
                <a:latin typeface="Route 159 Bold" panose="00000800000000000000" pitchFamily="50" charset="0"/>
              </a:rPr>
              <a:t>QBoxLayout</a:t>
            </a:r>
            <a:r>
              <a:rPr lang="fr-FR" altLang="ja-JP" sz="2400" b="1" dirty="0">
                <a:latin typeface="Route 159 Bold" panose="00000800000000000000" pitchFamily="50" charset="0"/>
              </a:rPr>
              <a:t>, </a:t>
            </a:r>
            <a:r>
              <a:rPr lang="fr-FR" altLang="ja-JP" sz="2400" b="1" dirty="0">
                <a:solidFill>
                  <a:schemeClr val="accent5"/>
                </a:solidFill>
                <a:latin typeface="Route 159 Bold" panose="00000800000000000000" pitchFamily="50" charset="0"/>
              </a:rPr>
              <a:t>QGridLayout</a:t>
            </a:r>
            <a:r>
              <a:rPr lang="fr-FR" altLang="ja-JP" sz="2400" b="1" dirty="0">
                <a:latin typeface="Route 159 Bold" panose="00000800000000000000" pitchFamily="50" charset="0"/>
              </a:rPr>
              <a:t> et </a:t>
            </a:r>
            <a:r>
              <a:rPr lang="fr-FR" altLang="ja-JP" sz="2400" b="1" dirty="0" err="1">
                <a:solidFill>
                  <a:schemeClr val="accent5"/>
                </a:solidFill>
                <a:latin typeface="Route 159 Bold" panose="00000800000000000000" pitchFamily="50" charset="0"/>
              </a:rPr>
              <a:t>QFormLayout</a:t>
            </a:r>
            <a:r>
              <a:rPr lang="fr-FR" altLang="ja-JP" sz="2400" b="1" dirty="0">
                <a:latin typeface="Route 159 Bold" panose="00000800000000000000" pitchFamily="50" charset="0"/>
              </a:rPr>
              <a:t> sont dérivées.</a:t>
            </a:r>
          </a:p>
        </p:txBody>
      </p:sp>
      <p:sp>
        <p:nvSpPr>
          <p:cNvPr id="15" name="スライド番号プレースホルダー 14"/>
          <p:cNvSpPr>
            <a:spLocks noGrp="1"/>
          </p:cNvSpPr>
          <p:nvPr>
            <p:ph type="sldNum" sz="quarter" idx="11"/>
          </p:nvPr>
        </p:nvSpPr>
        <p:spPr/>
        <p:txBody>
          <a:bodyPr/>
          <a:lstStyle/>
          <a:p>
            <a:fld id="{E6459DFB-86F3-43FA-8567-2EA6E426AE90}" type="slidenum">
              <a:rPr lang="ja-JP" altLang="en-US" smtClean="0"/>
              <a:pPr/>
              <a:t>13</a:t>
            </a:fld>
            <a:endParaRPr lang="ja-JP" altLang="en-US"/>
          </a:p>
        </p:txBody>
      </p:sp>
    </p:spTree>
    <p:extLst>
      <p:ext uri="{BB962C8B-B14F-4D97-AF65-F5344CB8AC3E}">
        <p14:creationId xmlns:p14="http://schemas.microsoft.com/office/powerpoint/2010/main" val="3604722582"/>
      </p:ext>
    </p:extLst>
  </p:cSld>
  <p:clrMapOvr>
    <a:masterClrMapping/>
  </p:clrMapOvr>
  <p:transition spd="slow" advTm="3037">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877" y="1444695"/>
            <a:ext cx="12663703" cy="923330"/>
          </a:xfrm>
          <a:prstGeom prst="rect">
            <a:avLst/>
          </a:prstGeom>
          <a:noFill/>
        </p:spPr>
        <p:txBody>
          <a:bodyPr wrap="square" rtlCol="0" anchor="ctr">
            <a:spAutoFit/>
          </a:bodyPr>
          <a:lstStyle/>
          <a:p>
            <a:pPr algn="ctr"/>
            <a:r>
              <a:rPr lang="fr-FR" sz="5400" dirty="0">
                <a:solidFill>
                  <a:schemeClr val="accent1"/>
                </a:solidFill>
                <a:latin typeface="Route 159 Bold" pitchFamily="50" charset="0"/>
                <a:ea typeface="+mj-ea"/>
                <a:cs typeface="+mj-cs"/>
              </a:rPr>
              <a:t>QBoxLayout Class</a:t>
            </a:r>
          </a:p>
        </p:txBody>
      </p:sp>
      <p:graphicFrame>
        <p:nvGraphicFramePr>
          <p:cNvPr id="4" name="Table 3"/>
          <p:cNvGraphicFramePr>
            <a:graphicFrameLocks noGrp="1"/>
          </p:cNvGraphicFramePr>
          <p:nvPr>
            <p:extLst>
              <p:ext uri="{D42A27DB-BD31-4B8C-83A1-F6EECF244321}">
                <p14:modId xmlns:p14="http://schemas.microsoft.com/office/powerpoint/2010/main" val="3553090103"/>
              </p:ext>
            </p:extLst>
          </p:nvPr>
        </p:nvGraphicFramePr>
        <p:xfrm>
          <a:off x="2674877" y="5609229"/>
          <a:ext cx="12663702" cy="2133600"/>
        </p:xfrm>
        <a:graphic>
          <a:graphicData uri="http://schemas.openxmlformats.org/drawingml/2006/table">
            <a:tbl>
              <a:tblPr firstRow="1" bandRow="1">
                <a:tableStyleId>{5C22544A-7EE6-4342-B048-85BDC9FD1C3A}</a:tableStyleId>
              </a:tblPr>
              <a:tblGrid>
                <a:gridCol w="3847249">
                  <a:extLst>
                    <a:ext uri="{9D8B030D-6E8A-4147-A177-3AD203B41FA5}">
                      <a16:colId xmlns:a16="http://schemas.microsoft.com/office/drawing/2014/main" val="3013302960"/>
                    </a:ext>
                  </a:extLst>
                </a:gridCol>
                <a:gridCol w="8816453">
                  <a:extLst>
                    <a:ext uri="{9D8B030D-6E8A-4147-A177-3AD203B41FA5}">
                      <a16:colId xmlns:a16="http://schemas.microsoft.com/office/drawing/2014/main" val="3791013308"/>
                    </a:ext>
                  </a:extLst>
                </a:gridCol>
              </a:tblGrid>
              <a:tr h="512815">
                <a:tc>
                  <a:txBody>
                    <a:bodyPr/>
                    <a:lstStyle/>
                    <a:p>
                      <a:pPr algn="ctr"/>
                      <a:r>
                        <a:rPr kumimoji="1" lang="fr-FR" sz="3200" b="1" kern="1200" dirty="0" smtClean="0">
                          <a:solidFill>
                            <a:schemeClr val="bg1"/>
                          </a:solidFill>
                          <a:latin typeface="Route 159 Bold" pitchFamily="50" charset="0"/>
                          <a:ea typeface="+mn-ea"/>
                          <a:cs typeface="+mn-cs"/>
                        </a:rPr>
                        <a:t>Widgets</a:t>
                      </a:r>
                      <a:endParaRPr lang="fr-FR" sz="3200" dirty="0">
                        <a:solidFill>
                          <a:schemeClr val="bg1"/>
                        </a:solidFill>
                        <a:latin typeface="Route 159 Bold" panose="00000800000000000000" pitchFamily="50" charset="0"/>
                      </a:endParaRPr>
                    </a:p>
                  </a:txBody>
                  <a:tcPr anchor="ctr"/>
                </a:tc>
                <a:tc>
                  <a:txBody>
                    <a:bodyPr/>
                    <a:lstStyle/>
                    <a:p>
                      <a:pPr algn="ctr"/>
                      <a:r>
                        <a:rPr lang="fr-FR" sz="3200" dirty="0" smtClean="0">
                          <a:solidFill>
                            <a:schemeClr val="bg1"/>
                          </a:solidFill>
                          <a:latin typeface="Route 159 Bold" panose="00000800000000000000" pitchFamily="50" charset="0"/>
                        </a:rPr>
                        <a:t>Description</a:t>
                      </a:r>
                    </a:p>
                  </a:txBody>
                  <a:tcPr anchor="ctr"/>
                </a:tc>
                <a:extLst>
                  <a:ext uri="{0D108BD9-81ED-4DB2-BD59-A6C34878D82A}">
                    <a16:rowId xmlns:a16="http://schemas.microsoft.com/office/drawing/2014/main" val="901553887"/>
                  </a:ext>
                </a:extLst>
              </a:tr>
              <a:tr h="370840">
                <a:tc>
                  <a:txBody>
                    <a:bodyPr/>
                    <a:lstStyle/>
                    <a:p>
                      <a:r>
                        <a:rPr kumimoji="1" lang="fr-FR" sz="2800" b="1" i="0" kern="1200" dirty="0" smtClean="0">
                          <a:solidFill>
                            <a:schemeClr val="tx1">
                              <a:lumMod val="75000"/>
                              <a:lumOff val="25000"/>
                            </a:schemeClr>
                          </a:solidFill>
                          <a:effectLst/>
                          <a:latin typeface="Route 159 Bold" panose="00000800000000000000" pitchFamily="50" charset="0"/>
                          <a:ea typeface="+mn-ea"/>
                          <a:cs typeface="+mn-cs"/>
                        </a:rPr>
                        <a:t>addWidget()</a:t>
                      </a:r>
                      <a:endParaRPr lang="fr-FR" sz="2800" dirty="0">
                        <a:solidFill>
                          <a:schemeClr val="tx1">
                            <a:lumMod val="75000"/>
                            <a:lumOff val="25000"/>
                          </a:schemeClr>
                        </a:solidFill>
                        <a:latin typeface="Route 159 Bold" panose="00000800000000000000" pitchFamily="50" charset="0"/>
                      </a:endParaRPr>
                    </a:p>
                  </a:txBody>
                  <a:tcPr/>
                </a:tc>
                <a:tc>
                  <a: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800" dirty="0" smtClean="0">
                          <a:solidFill>
                            <a:schemeClr val="tx1">
                              <a:lumMod val="75000"/>
                              <a:lumOff val="25000"/>
                            </a:schemeClr>
                          </a:solidFill>
                          <a:latin typeface="Route 159 Bold" panose="00000800000000000000" pitchFamily="50" charset="0"/>
                        </a:rPr>
                        <a:t>Ajouter un widget à la </a:t>
                      </a:r>
                      <a:r>
                        <a:rPr lang="fr-FR" sz="2800" dirty="0" err="1" smtClean="0">
                          <a:solidFill>
                            <a:schemeClr val="tx1">
                              <a:lumMod val="75000"/>
                              <a:lumOff val="25000"/>
                            </a:schemeClr>
                          </a:solidFill>
                          <a:latin typeface="Route 159 Bold" panose="00000800000000000000" pitchFamily="50" charset="0"/>
                        </a:rPr>
                        <a:t>BoxLayout</a:t>
                      </a:r>
                      <a:endParaRPr lang="fr-FR" sz="2800" dirty="0" smtClean="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522113739"/>
                  </a:ext>
                </a:extLst>
              </a:tr>
              <a:tr h="370840">
                <a:tc>
                  <a:txBody>
                    <a:bodyPr/>
                    <a:lstStyle/>
                    <a:p>
                      <a:r>
                        <a:rPr kumimoji="1" lang="fr-FR" sz="2800" i="0" kern="1200" dirty="0" smtClean="0">
                          <a:solidFill>
                            <a:schemeClr val="tx1">
                              <a:lumMod val="75000"/>
                              <a:lumOff val="25000"/>
                            </a:schemeClr>
                          </a:solidFill>
                          <a:effectLst/>
                          <a:latin typeface="Route 159 Bold" panose="00000800000000000000" pitchFamily="50" charset="0"/>
                          <a:ea typeface="+mn-ea"/>
                          <a:cs typeface="+mn-cs"/>
                        </a:rPr>
                        <a:t>addStretch()</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Crée une boîte extensible vide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577784264"/>
                  </a:ext>
                </a:extLst>
              </a:tr>
              <a:tr h="370840">
                <a:tc>
                  <a:txBody>
                    <a:bodyPr/>
                    <a:lstStyle/>
                    <a:p>
                      <a:r>
                        <a:rPr kumimoji="1" lang="fr-FR" sz="2800" i="0" kern="1200" dirty="0" smtClean="0">
                          <a:solidFill>
                            <a:schemeClr val="tx1">
                              <a:lumMod val="75000"/>
                              <a:lumOff val="25000"/>
                            </a:schemeClr>
                          </a:solidFill>
                          <a:effectLst/>
                          <a:latin typeface="Route 159 Bold" panose="00000800000000000000" pitchFamily="50" charset="0"/>
                          <a:ea typeface="+mn-ea"/>
                          <a:cs typeface="+mn-cs"/>
                        </a:rPr>
                        <a:t>addLayout()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Ajouter une autre mise en page imbriquée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70179407"/>
                  </a:ext>
                </a:extLst>
              </a:tr>
            </a:tbl>
          </a:graphicData>
        </a:graphic>
      </p:graphicFrame>
      <p:sp>
        <p:nvSpPr>
          <p:cNvPr id="5" name="TextBox 4"/>
          <p:cNvSpPr txBox="1"/>
          <p:nvPr/>
        </p:nvSpPr>
        <p:spPr>
          <a:xfrm>
            <a:off x="2674877" y="3359245"/>
            <a:ext cx="12663702" cy="1825115"/>
          </a:xfrm>
          <a:prstGeom prst="rect">
            <a:avLst/>
          </a:prstGeom>
          <a:noFill/>
        </p:spPr>
        <p:txBody>
          <a:bodyPr wrap="square" rtlCol="0" anchor="ctr">
            <a:spAutoFit/>
          </a:bodyPr>
          <a:lstStyle/>
          <a:p>
            <a:pPr marL="342900" indent="-342900">
              <a:lnSpc>
                <a:spcPct val="120000"/>
              </a:lnSpc>
              <a:spcBef>
                <a:spcPts val="1200"/>
              </a:spcBef>
              <a:buFont typeface="Arial" panose="020B0604020202020204" pitchFamily="34" charset="0"/>
              <a:buChar char="•"/>
            </a:pPr>
            <a:r>
              <a:rPr lang="fr-FR" sz="2400" b="1" dirty="0">
                <a:solidFill>
                  <a:schemeClr val="tx2"/>
                </a:solidFill>
                <a:latin typeface="Route 159 Bold" panose="00000800000000000000" pitchFamily="50" charset="0"/>
              </a:rPr>
              <a:t>La classe </a:t>
            </a:r>
            <a:r>
              <a:rPr lang="fr-FR" sz="2400" b="1" dirty="0">
                <a:solidFill>
                  <a:schemeClr val="accent5"/>
                </a:solidFill>
                <a:latin typeface="Route 159 Bold" panose="00000800000000000000" pitchFamily="50" charset="0"/>
              </a:rPr>
              <a:t>QBoxLayout</a:t>
            </a:r>
            <a:r>
              <a:rPr lang="fr-FR" sz="2400" b="1" dirty="0">
                <a:solidFill>
                  <a:schemeClr val="tx2"/>
                </a:solidFill>
                <a:latin typeface="Route 159 Bold" panose="00000800000000000000" pitchFamily="50" charset="0"/>
              </a:rPr>
              <a:t> aligne les widgets verticalement ou horizontalement. Ses classes dérivées sont </a:t>
            </a:r>
            <a:r>
              <a:rPr lang="fr-FR" sz="2400" b="1" dirty="0" err="1">
                <a:solidFill>
                  <a:schemeClr val="accent5"/>
                </a:solidFill>
                <a:latin typeface="Route 159 Bold" panose="00000800000000000000" pitchFamily="50" charset="0"/>
              </a:rPr>
              <a:t>QVBoxLayout</a:t>
            </a:r>
            <a:r>
              <a:rPr lang="fr-FR" sz="2400" b="1" dirty="0">
                <a:solidFill>
                  <a:schemeClr val="tx2"/>
                </a:solidFill>
                <a:latin typeface="Route 159 Bold" panose="00000800000000000000" pitchFamily="50" charset="0"/>
              </a:rPr>
              <a:t> (pour agencer les widgets verticalement) et </a:t>
            </a:r>
            <a:r>
              <a:rPr lang="fr-FR" sz="2400" b="1" dirty="0" err="1">
                <a:solidFill>
                  <a:schemeClr val="accent5"/>
                </a:solidFill>
                <a:latin typeface="Route 159 Bold" panose="00000800000000000000" pitchFamily="50" charset="0"/>
              </a:rPr>
              <a:t>QHBoxLayout</a:t>
            </a:r>
            <a:r>
              <a:rPr lang="fr-FR" sz="2400" b="1" dirty="0">
                <a:solidFill>
                  <a:schemeClr val="tx2"/>
                </a:solidFill>
                <a:latin typeface="Route 159 Bold" panose="00000800000000000000" pitchFamily="50" charset="0"/>
              </a:rPr>
              <a:t> (pour agencer les widgets horizontalement). Le tableau suivant montre les méthodes importantes de la classe </a:t>
            </a:r>
            <a:r>
              <a:rPr lang="fr-FR" sz="2400" b="1" dirty="0">
                <a:solidFill>
                  <a:schemeClr val="accent5"/>
                </a:solidFill>
                <a:latin typeface="Route 159 Bold" panose="00000800000000000000" pitchFamily="50" charset="0"/>
              </a:rPr>
              <a:t>QBoxLayout</a:t>
            </a:r>
            <a:r>
              <a:rPr lang="fr-FR" sz="2400" b="1" dirty="0">
                <a:solidFill>
                  <a:schemeClr val="tx2"/>
                </a:solidFill>
                <a:latin typeface="Route 159 Bold" panose="00000800000000000000" pitchFamily="50" charset="0"/>
              </a:rPr>
              <a:t>:</a:t>
            </a:r>
          </a:p>
        </p:txBody>
      </p:sp>
      <p:sp>
        <p:nvSpPr>
          <p:cNvPr id="6"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504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400" fill="hold"/>
                                        <p:tgtEl>
                                          <p:spTgt spid="7"/>
                                        </p:tgtEl>
                                        <p:attrNameLst>
                                          <p:attrName>ppt_x</p:attrName>
                                        </p:attrNameLst>
                                      </p:cBhvr>
                                      <p:tavLst>
                                        <p:tav tm="0">
                                          <p:val>
                                            <p:strVal val="0-#ppt_w/2"/>
                                          </p:val>
                                        </p:tav>
                                        <p:tav tm="100000">
                                          <p:val>
                                            <p:strVal val="#ppt_x"/>
                                          </p:val>
                                        </p:tav>
                                      </p:tavLst>
                                    </p:anim>
                                    <p:anim calcmode="lin" valueType="num">
                                      <p:cBhvr additive="base">
                                        <p:cTn id="11" dur="4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400"/>
                                        <p:tgtEl>
                                          <p:spTgt spid="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400" fill="hold"/>
                                        <p:tgtEl>
                                          <p:spTgt spid="8"/>
                                        </p:tgtEl>
                                        <p:attrNameLst>
                                          <p:attrName>ppt_x</p:attrName>
                                        </p:attrNameLst>
                                      </p:cBhvr>
                                      <p:tavLst>
                                        <p:tav tm="0">
                                          <p:val>
                                            <p:strVal val="0-#ppt_w/2"/>
                                          </p:val>
                                        </p:tav>
                                        <p:tav tm="100000">
                                          <p:val>
                                            <p:strVal val="#ppt_x"/>
                                          </p:val>
                                        </p:tav>
                                      </p:tavLst>
                                    </p:anim>
                                    <p:anim calcmode="lin" valueType="num">
                                      <p:cBhvr additive="base">
                                        <p:cTn id="18" dur="400" fill="hold"/>
                                        <p:tgtEl>
                                          <p:spTgt spid="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400"/>
                                        <p:tgtEl>
                                          <p:spTgt spid="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400" fill="hold"/>
                                        <p:tgtEl>
                                          <p:spTgt spid="9"/>
                                        </p:tgtEl>
                                        <p:attrNameLst>
                                          <p:attrName>ppt_x</p:attrName>
                                        </p:attrNameLst>
                                      </p:cBhvr>
                                      <p:tavLst>
                                        <p:tav tm="0">
                                          <p:val>
                                            <p:strVal val="0-#ppt_w/2"/>
                                          </p:val>
                                        </p:tav>
                                        <p:tav tm="100000">
                                          <p:val>
                                            <p:strVal val="#ppt_x"/>
                                          </p:val>
                                        </p:tav>
                                      </p:tavLst>
                                    </p:anim>
                                    <p:anim calcmode="lin" valueType="num">
                                      <p:cBhvr additive="base">
                                        <p:cTn id="25" dur="400" fill="hold"/>
                                        <p:tgtEl>
                                          <p:spTgt spid="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400"/>
                                        <p:tgtEl>
                                          <p:spTgt spid="6"/>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400" fill="hold"/>
                                        <p:tgtEl>
                                          <p:spTgt spid="6"/>
                                        </p:tgtEl>
                                        <p:attrNameLst>
                                          <p:attrName>ppt_x</p:attrName>
                                        </p:attrNameLst>
                                      </p:cBhvr>
                                      <p:tavLst>
                                        <p:tav tm="0">
                                          <p:val>
                                            <p:strVal val="0-#ppt_w/2"/>
                                          </p:val>
                                        </p:tav>
                                        <p:tav tm="100000">
                                          <p:val>
                                            <p:strVal val="#ppt_x"/>
                                          </p:val>
                                        </p:tav>
                                      </p:tavLst>
                                    </p:anim>
                                    <p:anim calcmode="lin" valueType="num">
                                      <p:cBhvr additive="base">
                                        <p:cTn id="32" dur="400" fill="hold"/>
                                        <p:tgtEl>
                                          <p:spTgt spid="6"/>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400"/>
                                        <p:tgtEl>
                                          <p:spTgt spid="11"/>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1+#ppt_w/2"/>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400"/>
                                        <p:tgtEl>
                                          <p:spTgt spid="12"/>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400" fill="hold"/>
                                        <p:tgtEl>
                                          <p:spTgt spid="12"/>
                                        </p:tgtEl>
                                        <p:attrNameLst>
                                          <p:attrName>ppt_x</p:attrName>
                                        </p:attrNameLst>
                                      </p:cBhvr>
                                      <p:tavLst>
                                        <p:tav tm="0">
                                          <p:val>
                                            <p:strVal val="1+#ppt_w/2"/>
                                          </p:val>
                                        </p:tav>
                                        <p:tav tm="100000">
                                          <p:val>
                                            <p:strVal val="#ppt_x"/>
                                          </p:val>
                                        </p:tav>
                                      </p:tavLst>
                                    </p:anim>
                                    <p:anim calcmode="lin" valueType="num">
                                      <p:cBhvr additive="base">
                                        <p:cTn id="46" dur="400" fill="hold"/>
                                        <p:tgtEl>
                                          <p:spTgt spid="12"/>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400"/>
                                        <p:tgtEl>
                                          <p:spTgt spid="10"/>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400" fill="hold"/>
                                        <p:tgtEl>
                                          <p:spTgt spid="10"/>
                                        </p:tgtEl>
                                        <p:attrNameLst>
                                          <p:attrName>ppt_x</p:attrName>
                                        </p:attrNameLst>
                                      </p:cBhvr>
                                      <p:tavLst>
                                        <p:tav tm="0">
                                          <p:val>
                                            <p:strVal val="1+#ppt_w/2"/>
                                          </p:val>
                                        </p:tav>
                                        <p:tav tm="100000">
                                          <p:val>
                                            <p:strVal val="#ppt_x"/>
                                          </p:val>
                                        </p:tav>
                                      </p:tavLst>
                                    </p:anim>
                                    <p:anim calcmode="lin" valueType="num">
                                      <p:cBhvr additive="base">
                                        <p:cTn id="53" dur="4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366" y="1444695"/>
            <a:ext cx="14425681" cy="923330"/>
          </a:xfrm>
          <a:prstGeom prst="rect">
            <a:avLst/>
          </a:prstGeom>
          <a:noFill/>
        </p:spPr>
        <p:txBody>
          <a:bodyPr wrap="square" rtlCol="0" anchor="ctr">
            <a:spAutoFit/>
          </a:bodyPr>
          <a:lstStyle/>
          <a:p>
            <a:pPr algn="ctr"/>
            <a:r>
              <a:rPr lang="fr-FR" sz="5400" dirty="0">
                <a:solidFill>
                  <a:schemeClr val="accent1"/>
                </a:solidFill>
                <a:latin typeface="Route 159 Bold" pitchFamily="50" charset="0"/>
                <a:ea typeface="+mj-ea"/>
                <a:cs typeface="+mj-cs"/>
              </a:rPr>
              <a:t>QGridLayout Class</a:t>
            </a:r>
          </a:p>
        </p:txBody>
      </p:sp>
      <p:graphicFrame>
        <p:nvGraphicFramePr>
          <p:cNvPr id="4" name="Table 3"/>
          <p:cNvGraphicFramePr>
            <a:graphicFrameLocks noGrp="1"/>
          </p:cNvGraphicFramePr>
          <p:nvPr>
            <p:extLst>
              <p:ext uri="{D42A27DB-BD31-4B8C-83A1-F6EECF244321}">
                <p14:modId xmlns:p14="http://schemas.microsoft.com/office/powerpoint/2010/main" val="1396041065"/>
              </p:ext>
            </p:extLst>
          </p:nvPr>
        </p:nvGraphicFramePr>
        <p:xfrm>
          <a:off x="1569494" y="5349920"/>
          <a:ext cx="14425682" cy="4182603"/>
        </p:xfrm>
        <a:graphic>
          <a:graphicData uri="http://schemas.openxmlformats.org/drawingml/2006/table">
            <a:tbl>
              <a:tblPr firstRow="1" bandRow="1">
                <a:tableStyleId>{5C22544A-7EE6-4342-B048-85BDC9FD1C3A}</a:tableStyleId>
              </a:tblPr>
              <a:tblGrid>
                <a:gridCol w="6607427">
                  <a:extLst>
                    <a:ext uri="{9D8B030D-6E8A-4147-A177-3AD203B41FA5}">
                      <a16:colId xmlns:a16="http://schemas.microsoft.com/office/drawing/2014/main" val="3013302960"/>
                    </a:ext>
                  </a:extLst>
                </a:gridCol>
                <a:gridCol w="7818255">
                  <a:extLst>
                    <a:ext uri="{9D8B030D-6E8A-4147-A177-3AD203B41FA5}">
                      <a16:colId xmlns:a16="http://schemas.microsoft.com/office/drawing/2014/main" val="3791013308"/>
                    </a:ext>
                  </a:extLst>
                </a:gridCol>
              </a:tblGrid>
              <a:tr h="709127">
                <a:tc>
                  <a:txBody>
                    <a:bodyPr/>
                    <a:lstStyle/>
                    <a:p>
                      <a:pPr algn="ctr"/>
                      <a:r>
                        <a:rPr kumimoji="1" lang="fr-FR" sz="3200" b="1" kern="1200" dirty="0" smtClean="0">
                          <a:solidFill>
                            <a:schemeClr val="bg1"/>
                          </a:solidFill>
                          <a:latin typeface="Route 159 Bold" pitchFamily="50" charset="0"/>
                          <a:ea typeface="+mn-ea"/>
                          <a:cs typeface="+mn-cs"/>
                        </a:rPr>
                        <a:t>Widgets</a:t>
                      </a:r>
                      <a:endParaRPr lang="fr-FR" sz="3200" dirty="0">
                        <a:solidFill>
                          <a:schemeClr val="bg1"/>
                        </a:solidFill>
                        <a:latin typeface="Route 159 Bold" panose="00000800000000000000" pitchFamily="50" charset="0"/>
                      </a:endParaRPr>
                    </a:p>
                  </a:txBody>
                  <a:tcPr anchor="ctr"/>
                </a:tc>
                <a:tc>
                  <a:txBody>
                    <a:bodyPr/>
                    <a:lstStyle/>
                    <a:p>
                      <a:pPr algn="ctr"/>
                      <a:r>
                        <a:rPr lang="fr-FR" sz="3200" dirty="0" smtClean="0">
                          <a:solidFill>
                            <a:schemeClr val="bg1"/>
                          </a:solidFill>
                          <a:latin typeface="Route 159 Bold" panose="00000800000000000000" pitchFamily="50" charset="0"/>
                        </a:rPr>
                        <a:t>Description</a:t>
                      </a:r>
                    </a:p>
                  </a:txBody>
                  <a:tcPr anchor="ctr"/>
                </a:tc>
                <a:extLst>
                  <a:ext uri="{0D108BD9-81ED-4DB2-BD59-A6C34878D82A}">
                    <a16:rowId xmlns:a16="http://schemas.microsoft.com/office/drawing/2014/main" val="901553887"/>
                  </a:ext>
                </a:extLst>
              </a:tr>
              <a:tr h="634482">
                <a:tc>
                  <a:txBody>
                    <a:bodyPr/>
                    <a:lstStyle/>
                    <a:p>
                      <a:r>
                        <a:rPr kumimoji="1" lang="en-US" sz="2800" b="1" i="0" kern="1200" dirty="0" err="1" smtClean="0">
                          <a:solidFill>
                            <a:schemeClr val="tx1">
                              <a:lumMod val="75000"/>
                              <a:lumOff val="25000"/>
                            </a:schemeClr>
                          </a:solidFill>
                          <a:effectLst/>
                          <a:latin typeface="Route 159 Bold" panose="00000800000000000000" pitchFamily="50" charset="0"/>
                          <a:ea typeface="+mn-ea"/>
                          <a:cs typeface="+mn-cs"/>
                        </a:rPr>
                        <a:t>addWidget</a:t>
                      </a:r>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a:t>
                      </a:r>
                      <a:r>
                        <a:rPr kumimoji="1" lang="en-US" sz="2800" b="1" i="0" kern="1200" dirty="0" err="1" smtClean="0">
                          <a:solidFill>
                            <a:schemeClr val="tx1">
                              <a:lumMod val="75000"/>
                              <a:lumOff val="25000"/>
                            </a:schemeClr>
                          </a:solidFill>
                          <a:effectLst/>
                          <a:latin typeface="Route 159 Bold" panose="00000800000000000000" pitchFamily="50" charset="0"/>
                          <a:ea typeface="+mn-ea"/>
                          <a:cs typeface="+mn-cs"/>
                        </a:rPr>
                        <a:t>QWidget</a:t>
                      </a:r>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 </a:t>
                      </a:r>
                      <a:r>
                        <a:rPr kumimoji="1" lang="en-US" sz="2800" b="1"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 r, </a:t>
                      </a:r>
                      <a:r>
                        <a:rPr kumimoji="1" lang="en-US" sz="2800" b="1"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 c)</a:t>
                      </a:r>
                      <a:endParaRPr lang="fr-FR" sz="2800" dirty="0">
                        <a:solidFill>
                          <a:schemeClr val="tx1">
                            <a:lumMod val="75000"/>
                            <a:lumOff val="25000"/>
                          </a:schemeClr>
                        </a:solidFill>
                        <a:latin typeface="Route 159 Bold" panose="00000800000000000000" pitchFamily="50" charset="0"/>
                      </a:endParaRPr>
                    </a:p>
                  </a:txBody>
                  <a:tcPr/>
                </a:tc>
                <a:tc>
                  <a: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800" dirty="0" smtClean="0">
                          <a:solidFill>
                            <a:schemeClr val="tx1">
                              <a:lumMod val="75000"/>
                              <a:lumOff val="25000"/>
                            </a:schemeClr>
                          </a:solidFill>
                          <a:latin typeface="Route 159 Bold" panose="00000800000000000000" pitchFamily="50" charset="0"/>
                        </a:rPr>
                        <a:t>Ajoute un widget à la ligne et à la colonne spécifiées</a:t>
                      </a:r>
                    </a:p>
                  </a:txBody>
                  <a:tcPr/>
                </a:tc>
                <a:extLst>
                  <a:ext uri="{0D108BD9-81ED-4DB2-BD59-A6C34878D82A}">
                    <a16:rowId xmlns:a16="http://schemas.microsoft.com/office/drawing/2014/main" val="2522113739"/>
                  </a:ext>
                </a:extLst>
              </a:tr>
              <a:tr h="1156996">
                <a:tc>
                  <a:txBody>
                    <a:bodyPr/>
                    <a:lstStyle/>
                    <a:p>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addWidget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QWidget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r,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c,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baseline="0" dirty="0" smtClean="0">
                          <a:solidFill>
                            <a:schemeClr val="tx1">
                              <a:lumMod val="75000"/>
                              <a:lumOff val="25000"/>
                            </a:schemeClr>
                          </a:solidFill>
                          <a:effectLst/>
                          <a:latin typeface="Route 159 Bold" panose="00000800000000000000" pitchFamily="50" charset="0"/>
                          <a:ea typeface="+mn-ea"/>
                          <a:cs typeface="+mn-cs"/>
                        </a:rPr>
                        <a:t>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rowspan</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columnspan</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Ajoute un widget à la ligne et à la colonne spécifiées et ayant une largeur et / ou une hauteur spécifiée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577784264"/>
                  </a:ext>
                </a:extLst>
              </a:tr>
              <a:tr h="1156996">
                <a:tc>
                  <a:txBody>
                    <a:bodyPr/>
                    <a:lstStyle/>
                    <a:p>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addLayout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QLayout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r, </a:t>
                      </a:r>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int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 c)</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Ajoute un objet physique à la ligne et à la colonne spécifiées</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70179407"/>
                  </a:ext>
                </a:extLst>
              </a:tr>
            </a:tbl>
          </a:graphicData>
        </a:graphic>
      </p:graphicFrame>
      <p:sp>
        <p:nvSpPr>
          <p:cNvPr id="5" name="TextBox 4"/>
          <p:cNvSpPr txBox="1"/>
          <p:nvPr/>
        </p:nvSpPr>
        <p:spPr>
          <a:xfrm>
            <a:off x="1569494" y="2858332"/>
            <a:ext cx="14425682" cy="2308324"/>
          </a:xfrm>
          <a:prstGeom prst="rect">
            <a:avLst/>
          </a:prstGeom>
          <a:noFill/>
        </p:spPr>
        <p:txBody>
          <a:bodyPr wrap="square" rtlCol="0" anchor="ctr">
            <a:spAutoFit/>
          </a:bodyPr>
          <a:lstStyle/>
          <a:p>
            <a:pPr marL="342900" indent="-342900">
              <a:lnSpc>
                <a:spcPct val="120000"/>
              </a:lnSpc>
              <a:spcBef>
                <a:spcPts val="1200"/>
              </a:spcBef>
              <a:buFont typeface="Arial" panose="020B0604020202020204" pitchFamily="34" charset="0"/>
              <a:buChar char="•"/>
            </a:pPr>
            <a:r>
              <a:rPr lang="fr-FR" sz="2400" b="1" dirty="0">
                <a:solidFill>
                  <a:schemeClr val="tx2"/>
                </a:solidFill>
                <a:latin typeface="Route 159 Bold" panose="00000800000000000000" pitchFamily="50" charset="0"/>
              </a:rPr>
              <a:t>Un objet de classe </a:t>
            </a:r>
            <a:r>
              <a:rPr lang="fr-FR" sz="2400" b="1" dirty="0" err="1">
                <a:solidFill>
                  <a:schemeClr val="accent5"/>
                </a:solidFill>
                <a:latin typeface="Route 159 Bold" panose="00000800000000000000" pitchFamily="50" charset="0"/>
              </a:rPr>
              <a:t>GridLayout</a:t>
            </a:r>
            <a:r>
              <a:rPr lang="fr-FR" sz="2400" b="1" dirty="0">
                <a:solidFill>
                  <a:schemeClr val="tx2"/>
                </a:solidFill>
                <a:latin typeface="Route 159 Bold" panose="00000800000000000000" pitchFamily="50" charset="0"/>
              </a:rPr>
              <a:t> présente une grille de cellules disposées en lignes et en colonnes. La classe contient la méthode </a:t>
            </a:r>
            <a:r>
              <a:rPr lang="fr-FR" sz="2400" b="1" dirty="0">
                <a:solidFill>
                  <a:schemeClr val="accent5"/>
                </a:solidFill>
                <a:latin typeface="Route 159 Bold" panose="00000800000000000000" pitchFamily="50" charset="0"/>
              </a:rPr>
              <a:t>addWidget</a:t>
            </a:r>
            <a:r>
              <a:rPr lang="fr-FR" sz="2400" b="1" dirty="0">
                <a:solidFill>
                  <a:schemeClr val="tx2"/>
                </a:solidFill>
                <a:latin typeface="Route 159 Bold" panose="00000800000000000000" pitchFamily="50" charset="0"/>
              </a:rPr>
              <a:t> </a:t>
            </a:r>
            <a:r>
              <a:rPr lang="fr-FR" sz="2400" b="1" dirty="0">
                <a:solidFill>
                  <a:schemeClr val="accent5"/>
                </a:solidFill>
                <a:latin typeface="Route 159 Bold" panose="00000800000000000000" pitchFamily="50" charset="0"/>
              </a:rPr>
              <a:t>().</a:t>
            </a:r>
            <a:r>
              <a:rPr lang="fr-FR" sz="2400" b="1" dirty="0">
                <a:solidFill>
                  <a:schemeClr val="tx2"/>
                </a:solidFill>
                <a:latin typeface="Route 159 Bold" panose="00000800000000000000" pitchFamily="50" charset="0"/>
              </a:rPr>
              <a:t> Tout widget peut être ajouté en spécifiant le nombre de lignes et de colonnes de la cellule. En option, un facteur d'étendue pour la ligne et la colonne, si spécifié, rend le widget plus large ou plus grand qu'une cellule. Deux surcharges de la méthode </a:t>
            </a:r>
            <a:r>
              <a:rPr lang="fr-FR" sz="2400" b="1" dirty="0">
                <a:solidFill>
                  <a:schemeClr val="accent5"/>
                </a:solidFill>
                <a:latin typeface="Route 159 Bold" panose="00000800000000000000" pitchFamily="50" charset="0"/>
              </a:rPr>
              <a:t>addWidget</a:t>
            </a:r>
            <a:r>
              <a:rPr lang="fr-FR" sz="2400" b="1" dirty="0">
                <a:solidFill>
                  <a:schemeClr val="tx2"/>
                </a:solidFill>
                <a:latin typeface="Route 159 Bold" panose="00000800000000000000" pitchFamily="50" charset="0"/>
              </a:rPr>
              <a:t> </a:t>
            </a:r>
            <a:r>
              <a:rPr lang="fr-FR" sz="2400" b="1" dirty="0">
                <a:solidFill>
                  <a:schemeClr val="accent5"/>
                </a:solidFill>
                <a:latin typeface="Route 159 Bold" panose="00000800000000000000" pitchFamily="50" charset="0"/>
              </a:rPr>
              <a:t>()</a:t>
            </a:r>
            <a:r>
              <a:rPr lang="fr-FR" sz="2400" b="1" dirty="0">
                <a:solidFill>
                  <a:schemeClr val="tx2"/>
                </a:solidFill>
                <a:latin typeface="Route 159 Bold" panose="00000800000000000000" pitchFamily="50" charset="0"/>
              </a:rPr>
              <a:t> sont les suivantes:</a:t>
            </a:r>
          </a:p>
        </p:txBody>
      </p:sp>
      <p:sp>
        <p:nvSpPr>
          <p:cNvPr id="6"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879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400" fill="hold"/>
                                        <p:tgtEl>
                                          <p:spTgt spid="7"/>
                                        </p:tgtEl>
                                        <p:attrNameLst>
                                          <p:attrName>ppt_x</p:attrName>
                                        </p:attrNameLst>
                                      </p:cBhvr>
                                      <p:tavLst>
                                        <p:tav tm="0">
                                          <p:val>
                                            <p:strVal val="0-#ppt_w/2"/>
                                          </p:val>
                                        </p:tav>
                                        <p:tav tm="100000">
                                          <p:val>
                                            <p:strVal val="#ppt_x"/>
                                          </p:val>
                                        </p:tav>
                                      </p:tavLst>
                                    </p:anim>
                                    <p:anim calcmode="lin" valueType="num">
                                      <p:cBhvr additive="base">
                                        <p:cTn id="11" dur="4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400"/>
                                        <p:tgtEl>
                                          <p:spTgt spid="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400" fill="hold"/>
                                        <p:tgtEl>
                                          <p:spTgt spid="8"/>
                                        </p:tgtEl>
                                        <p:attrNameLst>
                                          <p:attrName>ppt_x</p:attrName>
                                        </p:attrNameLst>
                                      </p:cBhvr>
                                      <p:tavLst>
                                        <p:tav tm="0">
                                          <p:val>
                                            <p:strVal val="0-#ppt_w/2"/>
                                          </p:val>
                                        </p:tav>
                                        <p:tav tm="100000">
                                          <p:val>
                                            <p:strVal val="#ppt_x"/>
                                          </p:val>
                                        </p:tav>
                                      </p:tavLst>
                                    </p:anim>
                                    <p:anim calcmode="lin" valueType="num">
                                      <p:cBhvr additive="base">
                                        <p:cTn id="18" dur="400" fill="hold"/>
                                        <p:tgtEl>
                                          <p:spTgt spid="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400"/>
                                        <p:tgtEl>
                                          <p:spTgt spid="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400" fill="hold"/>
                                        <p:tgtEl>
                                          <p:spTgt spid="9"/>
                                        </p:tgtEl>
                                        <p:attrNameLst>
                                          <p:attrName>ppt_x</p:attrName>
                                        </p:attrNameLst>
                                      </p:cBhvr>
                                      <p:tavLst>
                                        <p:tav tm="0">
                                          <p:val>
                                            <p:strVal val="0-#ppt_w/2"/>
                                          </p:val>
                                        </p:tav>
                                        <p:tav tm="100000">
                                          <p:val>
                                            <p:strVal val="#ppt_x"/>
                                          </p:val>
                                        </p:tav>
                                      </p:tavLst>
                                    </p:anim>
                                    <p:anim calcmode="lin" valueType="num">
                                      <p:cBhvr additive="base">
                                        <p:cTn id="25" dur="400" fill="hold"/>
                                        <p:tgtEl>
                                          <p:spTgt spid="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400"/>
                                        <p:tgtEl>
                                          <p:spTgt spid="6"/>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400" fill="hold"/>
                                        <p:tgtEl>
                                          <p:spTgt spid="6"/>
                                        </p:tgtEl>
                                        <p:attrNameLst>
                                          <p:attrName>ppt_x</p:attrName>
                                        </p:attrNameLst>
                                      </p:cBhvr>
                                      <p:tavLst>
                                        <p:tav tm="0">
                                          <p:val>
                                            <p:strVal val="0-#ppt_w/2"/>
                                          </p:val>
                                        </p:tav>
                                        <p:tav tm="100000">
                                          <p:val>
                                            <p:strVal val="#ppt_x"/>
                                          </p:val>
                                        </p:tav>
                                      </p:tavLst>
                                    </p:anim>
                                    <p:anim calcmode="lin" valueType="num">
                                      <p:cBhvr additive="base">
                                        <p:cTn id="32" dur="400" fill="hold"/>
                                        <p:tgtEl>
                                          <p:spTgt spid="6"/>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400"/>
                                        <p:tgtEl>
                                          <p:spTgt spid="11"/>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1+#ppt_w/2"/>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400"/>
                                        <p:tgtEl>
                                          <p:spTgt spid="12"/>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400" fill="hold"/>
                                        <p:tgtEl>
                                          <p:spTgt spid="12"/>
                                        </p:tgtEl>
                                        <p:attrNameLst>
                                          <p:attrName>ppt_x</p:attrName>
                                        </p:attrNameLst>
                                      </p:cBhvr>
                                      <p:tavLst>
                                        <p:tav tm="0">
                                          <p:val>
                                            <p:strVal val="1+#ppt_w/2"/>
                                          </p:val>
                                        </p:tav>
                                        <p:tav tm="100000">
                                          <p:val>
                                            <p:strVal val="#ppt_x"/>
                                          </p:val>
                                        </p:tav>
                                      </p:tavLst>
                                    </p:anim>
                                    <p:anim calcmode="lin" valueType="num">
                                      <p:cBhvr additive="base">
                                        <p:cTn id="46" dur="400" fill="hold"/>
                                        <p:tgtEl>
                                          <p:spTgt spid="12"/>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400"/>
                                        <p:tgtEl>
                                          <p:spTgt spid="10"/>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400" fill="hold"/>
                                        <p:tgtEl>
                                          <p:spTgt spid="10"/>
                                        </p:tgtEl>
                                        <p:attrNameLst>
                                          <p:attrName>ppt_x</p:attrName>
                                        </p:attrNameLst>
                                      </p:cBhvr>
                                      <p:tavLst>
                                        <p:tav tm="0">
                                          <p:val>
                                            <p:strVal val="1+#ppt_w/2"/>
                                          </p:val>
                                        </p:tav>
                                        <p:tav tm="100000">
                                          <p:val>
                                            <p:strVal val="#ppt_x"/>
                                          </p:val>
                                        </p:tav>
                                      </p:tavLst>
                                    </p:anim>
                                    <p:anim calcmode="lin" valueType="num">
                                      <p:cBhvr additive="base">
                                        <p:cTn id="53" dur="4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366" y="1444695"/>
            <a:ext cx="14425681" cy="923330"/>
          </a:xfrm>
          <a:prstGeom prst="rect">
            <a:avLst/>
          </a:prstGeom>
          <a:noFill/>
        </p:spPr>
        <p:txBody>
          <a:bodyPr wrap="square" rtlCol="0" anchor="ctr">
            <a:spAutoFit/>
          </a:bodyPr>
          <a:lstStyle/>
          <a:p>
            <a:pPr algn="ctr"/>
            <a:r>
              <a:rPr lang="fr-FR" sz="5400" dirty="0">
                <a:solidFill>
                  <a:schemeClr val="accent1"/>
                </a:solidFill>
                <a:latin typeface="Route 159 Bold" pitchFamily="50" charset="0"/>
                <a:ea typeface="+mj-ea"/>
                <a:cs typeface="+mj-cs"/>
              </a:rPr>
              <a:t>QPushButton Widget</a:t>
            </a:r>
          </a:p>
        </p:txBody>
      </p:sp>
      <p:graphicFrame>
        <p:nvGraphicFramePr>
          <p:cNvPr id="4" name="Table 3"/>
          <p:cNvGraphicFramePr>
            <a:graphicFrameLocks noGrp="1"/>
          </p:cNvGraphicFramePr>
          <p:nvPr>
            <p:extLst>
              <p:ext uri="{D42A27DB-BD31-4B8C-83A1-F6EECF244321}">
                <p14:modId xmlns:p14="http://schemas.microsoft.com/office/powerpoint/2010/main" val="779456946"/>
              </p:ext>
            </p:extLst>
          </p:nvPr>
        </p:nvGraphicFramePr>
        <p:xfrm>
          <a:off x="1930365" y="2749545"/>
          <a:ext cx="14425682" cy="6400800"/>
        </p:xfrm>
        <a:graphic>
          <a:graphicData uri="http://schemas.openxmlformats.org/drawingml/2006/table">
            <a:tbl>
              <a:tblPr firstRow="1" bandRow="1">
                <a:tableStyleId>{5C22544A-7EE6-4342-B048-85BDC9FD1C3A}</a:tableStyleId>
              </a:tblPr>
              <a:tblGrid>
                <a:gridCol w="4443139">
                  <a:extLst>
                    <a:ext uri="{9D8B030D-6E8A-4147-A177-3AD203B41FA5}">
                      <a16:colId xmlns:a16="http://schemas.microsoft.com/office/drawing/2014/main" val="3013302960"/>
                    </a:ext>
                  </a:extLst>
                </a:gridCol>
                <a:gridCol w="9982543">
                  <a:extLst>
                    <a:ext uri="{9D8B030D-6E8A-4147-A177-3AD203B41FA5}">
                      <a16:colId xmlns:a16="http://schemas.microsoft.com/office/drawing/2014/main" val="3791013308"/>
                    </a:ext>
                  </a:extLst>
                </a:gridCol>
              </a:tblGrid>
              <a:tr h="668399">
                <a:tc>
                  <a:txBody>
                    <a:bodyPr/>
                    <a:lstStyle/>
                    <a:p>
                      <a:pPr algn="ctr"/>
                      <a:r>
                        <a:rPr kumimoji="1" lang="fr-FR" sz="3200" b="1" kern="1200" dirty="0" smtClean="0">
                          <a:solidFill>
                            <a:schemeClr val="bg1"/>
                          </a:solidFill>
                          <a:latin typeface="Route 159 Bold" pitchFamily="50" charset="0"/>
                          <a:ea typeface="+mn-ea"/>
                          <a:cs typeface="+mn-cs"/>
                        </a:rPr>
                        <a:t>Widgets</a:t>
                      </a:r>
                      <a:endParaRPr lang="fr-FR" sz="3200" dirty="0">
                        <a:solidFill>
                          <a:schemeClr val="bg1"/>
                        </a:solidFill>
                        <a:latin typeface="Route 159 Bold" panose="00000800000000000000" pitchFamily="50" charset="0"/>
                      </a:endParaRPr>
                    </a:p>
                  </a:txBody>
                  <a:tcPr anchor="ctr"/>
                </a:tc>
                <a:tc>
                  <a:txBody>
                    <a:bodyPr/>
                    <a:lstStyle/>
                    <a:p>
                      <a:pPr algn="ctr"/>
                      <a:r>
                        <a:rPr lang="fr-FR" sz="3200" dirty="0" smtClean="0">
                          <a:solidFill>
                            <a:schemeClr val="bg1"/>
                          </a:solidFill>
                          <a:latin typeface="Route 159 Bold" panose="00000800000000000000" pitchFamily="50" charset="0"/>
                        </a:rPr>
                        <a:t>Description</a:t>
                      </a:r>
                    </a:p>
                  </a:txBody>
                  <a:tcPr anchor="ctr"/>
                </a:tc>
                <a:extLst>
                  <a:ext uri="{0D108BD9-81ED-4DB2-BD59-A6C34878D82A}">
                    <a16:rowId xmlns:a16="http://schemas.microsoft.com/office/drawing/2014/main" val="901553887"/>
                  </a:ext>
                </a:extLst>
              </a:tr>
              <a:tr h="1090546">
                <a:tc>
                  <a:txBody>
                    <a:bodyPr/>
                    <a:lstStyle/>
                    <a:p>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setCheckable()</a:t>
                      </a:r>
                      <a:endParaRPr lang="fr-FR" sz="2800" dirty="0">
                        <a:solidFill>
                          <a:schemeClr val="tx1">
                            <a:lumMod val="75000"/>
                            <a:lumOff val="25000"/>
                          </a:schemeClr>
                        </a:solidFill>
                        <a:latin typeface="Route 159 Bold" panose="00000800000000000000" pitchFamily="50" charset="0"/>
                      </a:endParaRPr>
                    </a:p>
                  </a:txBody>
                  <a:tcPr/>
                </a:tc>
                <a:tc>
                  <a: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800" dirty="0" smtClean="0">
                          <a:solidFill>
                            <a:schemeClr val="tx1">
                              <a:lumMod val="75000"/>
                              <a:lumOff val="25000"/>
                            </a:schemeClr>
                          </a:solidFill>
                          <a:latin typeface="Route 159 Bold" panose="00000800000000000000" pitchFamily="50" charset="0"/>
                        </a:rPr>
                        <a:t>Reconnaît les états pressés et relâchés du bouton si défini sur </a:t>
                      </a:r>
                      <a:r>
                        <a:rPr lang="fr-FR" sz="2800" dirty="0" err="1" smtClean="0">
                          <a:solidFill>
                            <a:schemeClr val="tx1">
                              <a:lumMod val="75000"/>
                              <a:lumOff val="25000"/>
                            </a:schemeClr>
                          </a:solidFill>
                          <a:latin typeface="Route 159 Bold" panose="00000800000000000000" pitchFamily="50" charset="0"/>
                        </a:rPr>
                        <a:t>true</a:t>
                      </a:r>
                      <a:endParaRPr lang="fr-FR" sz="2800" dirty="0" smtClean="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522113739"/>
                  </a:ext>
                </a:extLst>
              </a:tr>
              <a:tr h="656086">
                <a:tc>
                  <a:txBody>
                    <a:bodyPr/>
                    <a:lstStyle/>
                    <a:p>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toggle()</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Bascule entre les états vérifiables</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577784264"/>
                  </a:ext>
                </a:extLst>
              </a:tr>
              <a:tr h="1090546">
                <a:tc>
                  <a:txBody>
                    <a:bodyPr/>
                    <a:lstStyle/>
                    <a:p>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setIcon</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Affiche une icône formée de </a:t>
                      </a:r>
                      <a:r>
                        <a:rPr lang="fr-FR" sz="2800" dirty="0" err="1" smtClean="0">
                          <a:solidFill>
                            <a:schemeClr val="tx1">
                              <a:lumMod val="75000"/>
                              <a:lumOff val="25000"/>
                            </a:schemeClr>
                          </a:solidFill>
                          <a:latin typeface="Route 159 Bold" panose="00000800000000000000" pitchFamily="50" charset="0"/>
                        </a:rPr>
                        <a:t>pixmap</a:t>
                      </a:r>
                      <a:r>
                        <a:rPr lang="fr-FR" sz="2800" dirty="0" smtClean="0">
                          <a:solidFill>
                            <a:schemeClr val="tx1">
                              <a:lumMod val="75000"/>
                              <a:lumOff val="25000"/>
                            </a:schemeClr>
                          </a:solidFill>
                          <a:latin typeface="Route 159 Bold" panose="00000800000000000000" pitchFamily="50" charset="0"/>
                        </a:rPr>
                        <a:t> d'un fichier image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70179407"/>
                  </a:ext>
                </a:extLst>
              </a:tr>
              <a:tr h="1583051">
                <a:tc>
                  <a:txBody>
                    <a:bodyPr/>
                    <a:lstStyle/>
                    <a:p>
                      <a:r>
                        <a:rPr lang="fr-FR" sz="2800" dirty="0" smtClean="0">
                          <a:solidFill>
                            <a:schemeClr val="tx1">
                              <a:lumMod val="75000"/>
                              <a:lumOff val="25000"/>
                            </a:schemeClr>
                          </a:solidFill>
                          <a:latin typeface="Route 159 Bold" panose="00000800000000000000" pitchFamily="50" charset="0"/>
                        </a:rPr>
                        <a:t>setEnabled()</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Lorsque ce paramètre est défini sur false, le bouton est désactivé, ce qui signifie qu'il n'est pas associé à un signal.</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0756553"/>
                  </a:ext>
                </a:extLst>
              </a:tr>
              <a:tr h="656086">
                <a:tc>
                  <a:txBody>
                    <a:bodyPr/>
                    <a:lstStyle/>
                    <a:p>
                      <a:r>
                        <a:rPr lang="fr-FR" sz="2800" dirty="0" err="1" smtClean="0">
                          <a:solidFill>
                            <a:schemeClr val="tx1">
                              <a:lumMod val="75000"/>
                              <a:lumOff val="25000"/>
                            </a:schemeClr>
                          </a:solidFill>
                          <a:latin typeface="Route 159 Bold" panose="00000800000000000000" pitchFamily="50" charset="0"/>
                        </a:rPr>
                        <a:t>setText</a:t>
                      </a:r>
                      <a:r>
                        <a:rPr lang="fr-FR" sz="2800" dirty="0" smtClean="0">
                          <a:solidFill>
                            <a:schemeClr val="tx1">
                              <a:lumMod val="75000"/>
                              <a:lumOff val="25000"/>
                            </a:schemeClr>
                          </a:solidFill>
                          <a:latin typeface="Route 159 Bold" panose="00000800000000000000" pitchFamily="50" charset="0"/>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Définit par programme la légende des boutons</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34564402"/>
                  </a:ext>
                </a:extLst>
              </a:tr>
              <a:tr h="656086">
                <a:tc>
                  <a:txBody>
                    <a:bodyPr/>
                    <a:lstStyle/>
                    <a:p>
                      <a:r>
                        <a:rPr lang="fr-FR" sz="2800" dirty="0" err="1" smtClean="0">
                          <a:solidFill>
                            <a:schemeClr val="tx1">
                              <a:lumMod val="75000"/>
                              <a:lumOff val="25000"/>
                            </a:schemeClr>
                          </a:solidFill>
                          <a:latin typeface="Route 159 Bold" panose="00000800000000000000" pitchFamily="50" charset="0"/>
                        </a:rPr>
                        <a:t>text</a:t>
                      </a:r>
                      <a:r>
                        <a:rPr lang="fr-FR" sz="2800" dirty="0" smtClean="0">
                          <a:solidFill>
                            <a:schemeClr val="tx1">
                              <a:lumMod val="75000"/>
                              <a:lumOff val="25000"/>
                            </a:schemeClr>
                          </a:solidFill>
                          <a:latin typeface="Route 159 Bold" panose="00000800000000000000" pitchFamily="50" charset="0"/>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Récupère la légende des boutons</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923089398"/>
                  </a:ext>
                </a:extLst>
              </a:tr>
            </a:tbl>
          </a:graphicData>
        </a:graphic>
      </p:graphicFrame>
      <p:sp>
        <p:nvSpPr>
          <p:cNvPr id="6"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69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400" fill="hold"/>
                                        <p:tgtEl>
                                          <p:spTgt spid="7"/>
                                        </p:tgtEl>
                                        <p:attrNameLst>
                                          <p:attrName>ppt_x</p:attrName>
                                        </p:attrNameLst>
                                      </p:cBhvr>
                                      <p:tavLst>
                                        <p:tav tm="0">
                                          <p:val>
                                            <p:strVal val="0-#ppt_w/2"/>
                                          </p:val>
                                        </p:tav>
                                        <p:tav tm="100000">
                                          <p:val>
                                            <p:strVal val="#ppt_x"/>
                                          </p:val>
                                        </p:tav>
                                      </p:tavLst>
                                    </p:anim>
                                    <p:anim calcmode="lin" valueType="num">
                                      <p:cBhvr additive="base">
                                        <p:cTn id="11" dur="4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400"/>
                                        <p:tgtEl>
                                          <p:spTgt spid="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400" fill="hold"/>
                                        <p:tgtEl>
                                          <p:spTgt spid="8"/>
                                        </p:tgtEl>
                                        <p:attrNameLst>
                                          <p:attrName>ppt_x</p:attrName>
                                        </p:attrNameLst>
                                      </p:cBhvr>
                                      <p:tavLst>
                                        <p:tav tm="0">
                                          <p:val>
                                            <p:strVal val="0-#ppt_w/2"/>
                                          </p:val>
                                        </p:tav>
                                        <p:tav tm="100000">
                                          <p:val>
                                            <p:strVal val="#ppt_x"/>
                                          </p:val>
                                        </p:tav>
                                      </p:tavLst>
                                    </p:anim>
                                    <p:anim calcmode="lin" valueType="num">
                                      <p:cBhvr additive="base">
                                        <p:cTn id="18" dur="400" fill="hold"/>
                                        <p:tgtEl>
                                          <p:spTgt spid="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400"/>
                                        <p:tgtEl>
                                          <p:spTgt spid="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400" fill="hold"/>
                                        <p:tgtEl>
                                          <p:spTgt spid="9"/>
                                        </p:tgtEl>
                                        <p:attrNameLst>
                                          <p:attrName>ppt_x</p:attrName>
                                        </p:attrNameLst>
                                      </p:cBhvr>
                                      <p:tavLst>
                                        <p:tav tm="0">
                                          <p:val>
                                            <p:strVal val="0-#ppt_w/2"/>
                                          </p:val>
                                        </p:tav>
                                        <p:tav tm="100000">
                                          <p:val>
                                            <p:strVal val="#ppt_x"/>
                                          </p:val>
                                        </p:tav>
                                      </p:tavLst>
                                    </p:anim>
                                    <p:anim calcmode="lin" valueType="num">
                                      <p:cBhvr additive="base">
                                        <p:cTn id="25" dur="400" fill="hold"/>
                                        <p:tgtEl>
                                          <p:spTgt spid="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400"/>
                                        <p:tgtEl>
                                          <p:spTgt spid="6"/>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400" fill="hold"/>
                                        <p:tgtEl>
                                          <p:spTgt spid="6"/>
                                        </p:tgtEl>
                                        <p:attrNameLst>
                                          <p:attrName>ppt_x</p:attrName>
                                        </p:attrNameLst>
                                      </p:cBhvr>
                                      <p:tavLst>
                                        <p:tav tm="0">
                                          <p:val>
                                            <p:strVal val="0-#ppt_w/2"/>
                                          </p:val>
                                        </p:tav>
                                        <p:tav tm="100000">
                                          <p:val>
                                            <p:strVal val="#ppt_x"/>
                                          </p:val>
                                        </p:tav>
                                      </p:tavLst>
                                    </p:anim>
                                    <p:anim calcmode="lin" valueType="num">
                                      <p:cBhvr additive="base">
                                        <p:cTn id="32" dur="400" fill="hold"/>
                                        <p:tgtEl>
                                          <p:spTgt spid="6"/>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400"/>
                                        <p:tgtEl>
                                          <p:spTgt spid="11"/>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1+#ppt_w/2"/>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400"/>
                                        <p:tgtEl>
                                          <p:spTgt spid="12"/>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400" fill="hold"/>
                                        <p:tgtEl>
                                          <p:spTgt spid="12"/>
                                        </p:tgtEl>
                                        <p:attrNameLst>
                                          <p:attrName>ppt_x</p:attrName>
                                        </p:attrNameLst>
                                      </p:cBhvr>
                                      <p:tavLst>
                                        <p:tav tm="0">
                                          <p:val>
                                            <p:strVal val="1+#ppt_w/2"/>
                                          </p:val>
                                        </p:tav>
                                        <p:tav tm="100000">
                                          <p:val>
                                            <p:strVal val="#ppt_x"/>
                                          </p:val>
                                        </p:tav>
                                      </p:tavLst>
                                    </p:anim>
                                    <p:anim calcmode="lin" valueType="num">
                                      <p:cBhvr additive="base">
                                        <p:cTn id="46" dur="400" fill="hold"/>
                                        <p:tgtEl>
                                          <p:spTgt spid="12"/>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400"/>
                                        <p:tgtEl>
                                          <p:spTgt spid="10"/>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400" fill="hold"/>
                                        <p:tgtEl>
                                          <p:spTgt spid="10"/>
                                        </p:tgtEl>
                                        <p:attrNameLst>
                                          <p:attrName>ppt_x</p:attrName>
                                        </p:attrNameLst>
                                      </p:cBhvr>
                                      <p:tavLst>
                                        <p:tav tm="0">
                                          <p:val>
                                            <p:strVal val="1+#ppt_w/2"/>
                                          </p:val>
                                        </p:tav>
                                        <p:tav tm="100000">
                                          <p:val>
                                            <p:strVal val="#ppt_x"/>
                                          </p:val>
                                        </p:tav>
                                      </p:tavLst>
                                    </p:anim>
                                    <p:anim calcmode="lin" valueType="num">
                                      <p:cBhvr additive="base">
                                        <p:cTn id="53" dur="4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0366" y="408375"/>
            <a:ext cx="14425681" cy="923330"/>
          </a:xfrm>
          <a:prstGeom prst="rect">
            <a:avLst/>
          </a:prstGeom>
          <a:noFill/>
        </p:spPr>
        <p:txBody>
          <a:bodyPr wrap="square" rtlCol="0" anchor="ctr">
            <a:spAutoFit/>
          </a:bodyPr>
          <a:lstStyle/>
          <a:p>
            <a:pPr algn="ctr"/>
            <a:r>
              <a:rPr lang="fr-FR" sz="5400" dirty="0" err="1">
                <a:solidFill>
                  <a:schemeClr val="accent1"/>
                </a:solidFill>
                <a:latin typeface="Route 159 Bold" pitchFamily="50" charset="0"/>
                <a:ea typeface="+mj-ea"/>
                <a:cs typeface="+mj-cs"/>
              </a:rPr>
              <a:t>QMessageBox</a:t>
            </a:r>
            <a:endParaRPr lang="fr-FR" sz="5400" dirty="0">
              <a:solidFill>
                <a:schemeClr val="accent1"/>
              </a:solidFill>
              <a:latin typeface="Route 159 Bold" pitchFamily="50" charset="0"/>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130263679"/>
              </p:ext>
            </p:extLst>
          </p:nvPr>
        </p:nvGraphicFramePr>
        <p:xfrm>
          <a:off x="1930365" y="1658332"/>
          <a:ext cx="14425682" cy="8413923"/>
        </p:xfrm>
        <a:graphic>
          <a:graphicData uri="http://schemas.openxmlformats.org/drawingml/2006/table">
            <a:tbl>
              <a:tblPr firstRow="1" bandRow="1">
                <a:tableStyleId>{5C22544A-7EE6-4342-B048-85BDC9FD1C3A}</a:tableStyleId>
              </a:tblPr>
              <a:tblGrid>
                <a:gridCol w="4443139">
                  <a:extLst>
                    <a:ext uri="{9D8B030D-6E8A-4147-A177-3AD203B41FA5}">
                      <a16:colId xmlns:a16="http://schemas.microsoft.com/office/drawing/2014/main" val="3013302960"/>
                    </a:ext>
                  </a:extLst>
                </a:gridCol>
                <a:gridCol w="9982543">
                  <a:extLst>
                    <a:ext uri="{9D8B030D-6E8A-4147-A177-3AD203B41FA5}">
                      <a16:colId xmlns:a16="http://schemas.microsoft.com/office/drawing/2014/main" val="3791013308"/>
                    </a:ext>
                  </a:extLst>
                </a:gridCol>
              </a:tblGrid>
              <a:tr h="576999">
                <a:tc>
                  <a:txBody>
                    <a:bodyPr/>
                    <a:lstStyle/>
                    <a:p>
                      <a:pPr algn="ctr"/>
                      <a:r>
                        <a:rPr kumimoji="1" lang="fr-FR" sz="3200" b="1" kern="1200" dirty="0" smtClean="0">
                          <a:solidFill>
                            <a:schemeClr val="bg1"/>
                          </a:solidFill>
                          <a:latin typeface="Route 159 Bold" pitchFamily="50" charset="0"/>
                          <a:ea typeface="+mn-ea"/>
                          <a:cs typeface="+mn-cs"/>
                        </a:rPr>
                        <a:t>Widgets</a:t>
                      </a:r>
                      <a:endParaRPr lang="fr-FR" sz="3200" dirty="0">
                        <a:solidFill>
                          <a:schemeClr val="bg1"/>
                        </a:solidFill>
                        <a:latin typeface="Route 159 Bold" panose="00000800000000000000" pitchFamily="50" charset="0"/>
                      </a:endParaRPr>
                    </a:p>
                  </a:txBody>
                  <a:tcPr anchor="ctr"/>
                </a:tc>
                <a:tc>
                  <a:txBody>
                    <a:bodyPr/>
                    <a:lstStyle/>
                    <a:p>
                      <a:pPr algn="ctr"/>
                      <a:r>
                        <a:rPr lang="fr-FR" sz="3200" dirty="0" smtClean="0">
                          <a:solidFill>
                            <a:schemeClr val="bg1"/>
                          </a:solidFill>
                          <a:latin typeface="Route 159 Bold" panose="00000800000000000000" pitchFamily="50" charset="0"/>
                        </a:rPr>
                        <a:t>Description</a:t>
                      </a:r>
                    </a:p>
                  </a:txBody>
                  <a:tcPr anchor="ctr"/>
                </a:tc>
                <a:extLst>
                  <a:ext uri="{0D108BD9-81ED-4DB2-BD59-A6C34878D82A}">
                    <a16:rowId xmlns:a16="http://schemas.microsoft.com/office/drawing/2014/main" val="901553887"/>
                  </a:ext>
                </a:extLst>
              </a:tr>
              <a:tr h="2216892">
                <a:tc>
                  <a:txBody>
                    <a:bodyPr/>
                    <a:lstStyle/>
                    <a:p>
                      <a:r>
                        <a:rPr kumimoji="1" lang="en-US" sz="2800" b="1" i="0" kern="1200" dirty="0" err="1" smtClean="0">
                          <a:solidFill>
                            <a:schemeClr val="tx1">
                              <a:lumMod val="75000"/>
                              <a:lumOff val="25000"/>
                            </a:schemeClr>
                          </a:solidFill>
                          <a:effectLst/>
                          <a:latin typeface="Route 159 Bold" panose="00000800000000000000" pitchFamily="50" charset="0"/>
                          <a:ea typeface="+mn-ea"/>
                          <a:cs typeface="+mn-cs"/>
                        </a:rPr>
                        <a:t>setIcon</a:t>
                      </a:r>
                      <a:r>
                        <a:rPr kumimoji="1" lang="en-US" sz="2800" b="1" i="0" kern="1200" dirty="0" smtClean="0">
                          <a:solidFill>
                            <a:schemeClr val="tx1">
                              <a:lumMod val="75000"/>
                              <a:lumOff val="25000"/>
                            </a:schemeClr>
                          </a:solidFill>
                          <a:effectLst/>
                          <a:latin typeface="Route 159 Bold" panose="00000800000000000000" pitchFamily="50" charset="0"/>
                          <a:ea typeface="+mn-ea"/>
                          <a:cs typeface="+mn-cs"/>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800" dirty="0" smtClean="0">
                          <a:solidFill>
                            <a:schemeClr val="tx1">
                              <a:lumMod val="75000"/>
                              <a:lumOff val="25000"/>
                            </a:schemeClr>
                          </a:solidFill>
                          <a:latin typeface="Route 159 Bold" panose="00000800000000000000" pitchFamily="50" charset="0"/>
                        </a:rPr>
                        <a:t>Affiche l'icône prédéfinie correspondant à la gravité du message.</a:t>
                      </a:r>
                    </a:p>
                    <a:p>
                      <a:pPr marL="0" marR="0" indent="0" algn="l" defTabSz="1632753" rtl="0" eaLnBrk="1" fontAlgn="auto" latinLnBrk="0" hangingPunct="1">
                        <a:lnSpc>
                          <a:spcPct val="100000"/>
                        </a:lnSpc>
                        <a:spcBef>
                          <a:spcPts val="0"/>
                        </a:spcBef>
                        <a:spcAft>
                          <a:spcPts val="0"/>
                        </a:spcAft>
                        <a:buClrTx/>
                        <a:buSzTx/>
                        <a:buFontTx/>
                        <a:buNone/>
                        <a:tabLst/>
                        <a:defRPr/>
                      </a:pPr>
                      <a:endParaRPr lang="fr-FR" sz="2800" dirty="0" smtClean="0">
                        <a:solidFill>
                          <a:schemeClr val="tx1">
                            <a:lumMod val="75000"/>
                            <a:lumOff val="25000"/>
                          </a:schemeClr>
                        </a:solidFill>
                        <a:latin typeface="Route 159 Bold" panose="00000800000000000000" pitchFamily="50" charset="0"/>
                      </a:endParaRPr>
                    </a:p>
                    <a:p>
                      <a:pPr marL="0" marR="0" indent="0" algn="l" defTabSz="1632753" rtl="0" eaLnBrk="1" fontAlgn="auto" latinLnBrk="0" hangingPunct="1">
                        <a:lnSpc>
                          <a:spcPct val="100000"/>
                        </a:lnSpc>
                        <a:spcBef>
                          <a:spcPts val="0"/>
                        </a:spcBef>
                        <a:spcAft>
                          <a:spcPts val="0"/>
                        </a:spcAft>
                        <a:buClrTx/>
                        <a:buSzTx/>
                        <a:buFontTx/>
                        <a:buNone/>
                        <a:tabLst/>
                        <a:defRPr/>
                      </a:pPr>
                      <a:endParaRPr lang="en-US" sz="2800" dirty="0" smtClean="0">
                        <a:solidFill>
                          <a:schemeClr val="tx1">
                            <a:lumMod val="75000"/>
                            <a:lumOff val="25000"/>
                          </a:schemeClr>
                        </a:solidFill>
                        <a:latin typeface="Route 159 Bold" panose="00000800000000000000" pitchFamily="50" charset="0"/>
                      </a:endParaRPr>
                    </a:p>
                    <a:p>
                      <a:pPr marL="0" marR="0" indent="0" algn="l" defTabSz="1632753" rtl="0" eaLnBrk="1" fontAlgn="auto" latinLnBrk="0" hangingPunct="1">
                        <a:lnSpc>
                          <a:spcPct val="100000"/>
                        </a:lnSpc>
                        <a:spcBef>
                          <a:spcPts val="0"/>
                        </a:spcBef>
                        <a:spcAft>
                          <a:spcPts val="0"/>
                        </a:spcAft>
                        <a:buClrTx/>
                        <a:buSzTx/>
                        <a:buFontTx/>
                        <a:buNone/>
                        <a:tabLst/>
                        <a:defRPr/>
                      </a:pPr>
                      <a:endParaRPr lang="fr-FR" sz="2800" dirty="0" smtClean="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2522113739"/>
                  </a:ext>
                </a:extLst>
              </a:tr>
              <a:tr h="516262">
                <a:tc>
                  <a:txBody>
                    <a:bodyPr/>
                    <a:lstStyle/>
                    <a:p>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setText</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Définit le texte du message principal à afficher</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577784264"/>
                  </a:ext>
                </a:extLst>
              </a:tr>
              <a:tr h="732963">
                <a:tc>
                  <a:txBody>
                    <a:bodyPr/>
                    <a:lstStyle/>
                    <a:p>
                      <a:r>
                        <a:rPr kumimoji="1" lang="en-US" sz="2800" i="0" kern="1200" dirty="0" err="1" smtClean="0">
                          <a:solidFill>
                            <a:schemeClr val="tx1">
                              <a:lumMod val="75000"/>
                              <a:lumOff val="25000"/>
                            </a:schemeClr>
                          </a:solidFill>
                          <a:effectLst/>
                          <a:latin typeface="Route 159 Bold" panose="00000800000000000000" pitchFamily="50" charset="0"/>
                          <a:ea typeface="+mn-ea"/>
                          <a:cs typeface="+mn-cs"/>
                        </a:rPr>
                        <a:t>setIcon</a:t>
                      </a:r>
                      <a:r>
                        <a:rPr kumimoji="1" lang="en-US" sz="2800" i="0" kern="1200" dirty="0" smtClean="0">
                          <a:solidFill>
                            <a:schemeClr val="tx1">
                              <a:lumMod val="75000"/>
                              <a:lumOff val="25000"/>
                            </a:schemeClr>
                          </a:solidFill>
                          <a:effectLst/>
                          <a:latin typeface="Route 159 Bold" panose="00000800000000000000" pitchFamily="50" charset="0"/>
                          <a:ea typeface="+mn-ea"/>
                          <a:cs typeface="+mn-cs"/>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Affiche une icône formée de </a:t>
                      </a:r>
                      <a:r>
                        <a:rPr lang="fr-FR" sz="2800" dirty="0" err="1" smtClean="0">
                          <a:solidFill>
                            <a:schemeClr val="tx1">
                              <a:lumMod val="75000"/>
                              <a:lumOff val="25000"/>
                            </a:schemeClr>
                          </a:solidFill>
                          <a:latin typeface="Route 159 Bold" panose="00000800000000000000" pitchFamily="50" charset="0"/>
                        </a:rPr>
                        <a:t>pixmap</a:t>
                      </a:r>
                      <a:r>
                        <a:rPr lang="fr-FR" sz="2800" dirty="0" smtClean="0">
                          <a:solidFill>
                            <a:schemeClr val="tx1">
                              <a:lumMod val="75000"/>
                              <a:lumOff val="25000"/>
                            </a:schemeClr>
                          </a:solidFill>
                          <a:latin typeface="Route 159 Bold" panose="00000800000000000000" pitchFamily="50" charset="0"/>
                        </a:rPr>
                        <a:t> d'un fichier image</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70179407"/>
                  </a:ext>
                </a:extLst>
              </a:tr>
              <a:tr h="4342679">
                <a:tc>
                  <a:txBody>
                    <a:bodyPr/>
                    <a:lstStyle/>
                    <a:p>
                      <a:r>
                        <a:rPr lang="fr-FR" sz="2800" dirty="0" err="1" smtClean="0">
                          <a:solidFill>
                            <a:schemeClr val="tx1">
                              <a:lumMod val="75000"/>
                              <a:lumOff val="25000"/>
                            </a:schemeClr>
                          </a:solidFill>
                          <a:latin typeface="Route 159 Bold" panose="00000800000000000000" pitchFamily="50" charset="0"/>
                        </a:rPr>
                        <a:t>setStandardButtons</a:t>
                      </a:r>
                      <a:r>
                        <a:rPr lang="fr-FR" sz="2800" dirty="0" smtClean="0">
                          <a:solidFill>
                            <a:schemeClr val="tx1">
                              <a:lumMod val="75000"/>
                              <a:lumOff val="25000"/>
                            </a:schemeClr>
                          </a:solidFill>
                          <a:latin typeface="Route 159 Bold" panose="00000800000000000000" pitchFamily="50" charset="0"/>
                        </a:rPr>
                        <a:t>()</a:t>
                      </a:r>
                      <a:endParaRPr lang="fr-FR" sz="2800" dirty="0">
                        <a:solidFill>
                          <a:schemeClr val="tx1">
                            <a:lumMod val="75000"/>
                            <a:lumOff val="25000"/>
                          </a:schemeClr>
                        </a:solidFill>
                        <a:latin typeface="Route 159 Bold" panose="00000800000000000000" pitchFamily="50" charset="0"/>
                      </a:endParaRPr>
                    </a:p>
                  </a:txBody>
                  <a:tcPr/>
                </a:tc>
                <a:tc>
                  <a:txBody>
                    <a:bodyPr/>
                    <a:lstStyle/>
                    <a:p>
                      <a:r>
                        <a:rPr lang="fr-FR" sz="2800" dirty="0" smtClean="0">
                          <a:solidFill>
                            <a:schemeClr val="tx1">
                              <a:lumMod val="75000"/>
                              <a:lumOff val="25000"/>
                            </a:schemeClr>
                          </a:solidFill>
                          <a:latin typeface="Route 159 Bold" panose="00000800000000000000" pitchFamily="50" charset="0"/>
                        </a:rPr>
                        <a:t>Liste des boutons standard à afficher. Chaque bouton est associé à.</a:t>
                      </a:r>
                    </a:p>
                    <a:p>
                      <a:r>
                        <a:rPr lang="fr-FR" sz="2800" dirty="0" err="1" smtClean="0">
                          <a:solidFill>
                            <a:schemeClr val="tx1">
                              <a:lumMod val="75000"/>
                              <a:lumOff val="25000"/>
                            </a:schemeClr>
                          </a:solidFill>
                          <a:latin typeface="Route 159 Bold" panose="00000800000000000000" pitchFamily="50" charset="0"/>
                        </a:rPr>
                        <a:t>QMessageBox.Ok</a:t>
                      </a:r>
                      <a:r>
                        <a:rPr lang="fr-FR" sz="2800" dirty="0" smtClean="0">
                          <a:solidFill>
                            <a:schemeClr val="tx1">
                              <a:lumMod val="75000"/>
                              <a:lumOff val="25000"/>
                            </a:schemeClr>
                          </a:solidFill>
                          <a:latin typeface="Route 159 Bold" panose="00000800000000000000" pitchFamily="50" charset="0"/>
                        </a:rPr>
                        <a:t>            0x00000400</a:t>
                      </a:r>
                    </a:p>
                    <a:p>
                      <a:r>
                        <a:rPr lang="fr-FR" sz="2800" dirty="0" err="1" smtClean="0">
                          <a:solidFill>
                            <a:schemeClr val="tx1">
                              <a:lumMod val="75000"/>
                              <a:lumOff val="25000"/>
                            </a:schemeClr>
                          </a:solidFill>
                          <a:latin typeface="Route 159 Bold" panose="00000800000000000000" pitchFamily="50" charset="0"/>
                        </a:rPr>
                        <a:t>QMessageBox.Open</a:t>
                      </a:r>
                      <a:r>
                        <a:rPr lang="fr-FR" sz="2800" dirty="0" smtClean="0">
                          <a:solidFill>
                            <a:schemeClr val="tx1">
                              <a:lumMod val="75000"/>
                              <a:lumOff val="25000"/>
                            </a:schemeClr>
                          </a:solidFill>
                          <a:latin typeface="Route 159 Bold" panose="00000800000000000000" pitchFamily="50" charset="0"/>
                        </a:rPr>
                        <a:t>       0x00002000</a:t>
                      </a:r>
                    </a:p>
                    <a:p>
                      <a:r>
                        <a:rPr lang="fr-FR" sz="2800" dirty="0" err="1" smtClean="0">
                          <a:solidFill>
                            <a:schemeClr val="tx1">
                              <a:lumMod val="75000"/>
                              <a:lumOff val="25000"/>
                            </a:schemeClr>
                          </a:solidFill>
                          <a:latin typeface="Route 159 Bold" panose="00000800000000000000" pitchFamily="50" charset="0"/>
                        </a:rPr>
                        <a:t>QMessageBox.Save</a:t>
                      </a:r>
                      <a:r>
                        <a:rPr lang="fr-FR" sz="2800" dirty="0" smtClean="0">
                          <a:solidFill>
                            <a:schemeClr val="tx1">
                              <a:lumMod val="75000"/>
                              <a:lumOff val="25000"/>
                            </a:schemeClr>
                          </a:solidFill>
                          <a:latin typeface="Route 159 Bold" panose="00000800000000000000" pitchFamily="50" charset="0"/>
                        </a:rPr>
                        <a:t>         0x00000800</a:t>
                      </a:r>
                    </a:p>
                    <a:p>
                      <a:r>
                        <a:rPr lang="fr-FR" sz="2800" dirty="0" err="1" smtClean="0">
                          <a:solidFill>
                            <a:schemeClr val="tx1">
                              <a:lumMod val="75000"/>
                              <a:lumOff val="25000"/>
                            </a:schemeClr>
                          </a:solidFill>
                          <a:latin typeface="Route 159 Bold" panose="00000800000000000000" pitchFamily="50" charset="0"/>
                        </a:rPr>
                        <a:t>QMessageBox.Cancel</a:t>
                      </a:r>
                      <a:r>
                        <a:rPr lang="fr-FR" sz="2800" dirty="0" smtClean="0">
                          <a:solidFill>
                            <a:schemeClr val="tx1">
                              <a:lumMod val="75000"/>
                              <a:lumOff val="25000"/>
                            </a:schemeClr>
                          </a:solidFill>
                          <a:latin typeface="Route 159 Bold" panose="00000800000000000000" pitchFamily="50" charset="0"/>
                        </a:rPr>
                        <a:t>    0x00400000</a:t>
                      </a:r>
                    </a:p>
                    <a:p>
                      <a:r>
                        <a:rPr lang="fr-FR" sz="2800" dirty="0" err="1" smtClean="0">
                          <a:solidFill>
                            <a:schemeClr val="tx1">
                              <a:lumMod val="75000"/>
                              <a:lumOff val="25000"/>
                            </a:schemeClr>
                          </a:solidFill>
                          <a:latin typeface="Route 159 Bold" panose="00000800000000000000" pitchFamily="50" charset="0"/>
                        </a:rPr>
                        <a:t>QMessageBox.Close</a:t>
                      </a:r>
                      <a:r>
                        <a:rPr lang="fr-FR" sz="2800" dirty="0" smtClean="0">
                          <a:solidFill>
                            <a:schemeClr val="tx1">
                              <a:lumMod val="75000"/>
                              <a:lumOff val="25000"/>
                            </a:schemeClr>
                          </a:solidFill>
                          <a:latin typeface="Route 159 Bold" panose="00000800000000000000" pitchFamily="50" charset="0"/>
                        </a:rPr>
                        <a:t>       0x00200000</a:t>
                      </a:r>
                    </a:p>
                    <a:p>
                      <a:r>
                        <a:rPr lang="fr-FR" sz="2800" dirty="0" err="1" smtClean="0">
                          <a:solidFill>
                            <a:schemeClr val="tx1">
                              <a:lumMod val="75000"/>
                              <a:lumOff val="25000"/>
                            </a:schemeClr>
                          </a:solidFill>
                          <a:latin typeface="Route 159 Bold" panose="00000800000000000000" pitchFamily="50" charset="0"/>
                        </a:rPr>
                        <a:t>QMessageBox.Yes</a:t>
                      </a:r>
                      <a:r>
                        <a:rPr lang="fr-FR" sz="2800" dirty="0" smtClean="0">
                          <a:solidFill>
                            <a:schemeClr val="tx1">
                              <a:lumMod val="75000"/>
                              <a:lumOff val="25000"/>
                            </a:schemeClr>
                          </a:solidFill>
                          <a:latin typeface="Route 159 Bold" panose="00000800000000000000" pitchFamily="50" charset="0"/>
                        </a:rPr>
                        <a:t>            0x00004000</a:t>
                      </a:r>
                    </a:p>
                    <a:p>
                      <a:r>
                        <a:rPr lang="fr-FR" sz="2800" dirty="0" err="1" smtClean="0">
                          <a:solidFill>
                            <a:schemeClr val="tx1">
                              <a:lumMod val="75000"/>
                              <a:lumOff val="25000"/>
                            </a:schemeClr>
                          </a:solidFill>
                          <a:latin typeface="Route 159 Bold" panose="00000800000000000000" pitchFamily="50" charset="0"/>
                        </a:rPr>
                        <a:t>QMessageBox.No</a:t>
                      </a:r>
                      <a:r>
                        <a:rPr lang="fr-FR" sz="2800" dirty="0" smtClean="0">
                          <a:solidFill>
                            <a:schemeClr val="tx1">
                              <a:lumMod val="75000"/>
                              <a:lumOff val="25000"/>
                            </a:schemeClr>
                          </a:solidFill>
                          <a:latin typeface="Route 159 Bold" panose="00000800000000000000" pitchFamily="50" charset="0"/>
                        </a:rPr>
                        <a:t>              0x00010000</a:t>
                      </a:r>
                    </a:p>
                    <a:p>
                      <a:r>
                        <a:rPr lang="fr-FR" sz="2800" dirty="0" err="1" smtClean="0">
                          <a:solidFill>
                            <a:schemeClr val="tx1">
                              <a:lumMod val="75000"/>
                              <a:lumOff val="25000"/>
                            </a:schemeClr>
                          </a:solidFill>
                          <a:latin typeface="Route 159 Bold" panose="00000800000000000000" pitchFamily="50" charset="0"/>
                        </a:rPr>
                        <a:t>QMessageBox.Abort</a:t>
                      </a:r>
                      <a:r>
                        <a:rPr lang="fr-FR" sz="2800" dirty="0" smtClean="0">
                          <a:solidFill>
                            <a:schemeClr val="tx1">
                              <a:lumMod val="75000"/>
                              <a:lumOff val="25000"/>
                            </a:schemeClr>
                          </a:solidFill>
                          <a:latin typeface="Route 159 Bold" panose="00000800000000000000" pitchFamily="50" charset="0"/>
                        </a:rPr>
                        <a:t>        0x00040000</a:t>
                      </a:r>
                      <a:endParaRPr lang="fr-FR" sz="2800" dirty="0">
                        <a:solidFill>
                          <a:schemeClr val="tx1">
                            <a:lumMod val="75000"/>
                            <a:lumOff val="25000"/>
                          </a:schemeClr>
                        </a:solidFill>
                        <a:latin typeface="Route 159 Bold" panose="00000800000000000000" pitchFamily="50" charset="0"/>
                      </a:endParaRPr>
                    </a:p>
                  </a:txBody>
                  <a:tcPr/>
                </a:tc>
                <a:extLst>
                  <a:ext uri="{0D108BD9-81ED-4DB2-BD59-A6C34878D82A}">
                    <a16:rowId xmlns:a16="http://schemas.microsoft.com/office/drawing/2014/main" val="110756553"/>
                  </a:ext>
                </a:extLst>
              </a:tr>
            </a:tbl>
          </a:graphicData>
        </a:graphic>
      </p:graphicFrame>
      <p:sp>
        <p:nvSpPr>
          <p:cNvPr id="6"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443" y="2740348"/>
            <a:ext cx="4072037" cy="1628816"/>
          </a:xfrm>
          <a:prstGeom prst="rect">
            <a:avLst/>
          </a:prstGeom>
        </p:spPr>
      </p:pic>
    </p:spTree>
    <p:extLst>
      <p:ext uri="{BB962C8B-B14F-4D97-AF65-F5344CB8AC3E}">
        <p14:creationId xmlns:p14="http://schemas.microsoft.com/office/powerpoint/2010/main" val="246258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400" fill="hold"/>
                                        <p:tgtEl>
                                          <p:spTgt spid="7"/>
                                        </p:tgtEl>
                                        <p:attrNameLst>
                                          <p:attrName>ppt_x</p:attrName>
                                        </p:attrNameLst>
                                      </p:cBhvr>
                                      <p:tavLst>
                                        <p:tav tm="0">
                                          <p:val>
                                            <p:strVal val="0-#ppt_w/2"/>
                                          </p:val>
                                        </p:tav>
                                        <p:tav tm="100000">
                                          <p:val>
                                            <p:strVal val="#ppt_x"/>
                                          </p:val>
                                        </p:tav>
                                      </p:tavLst>
                                    </p:anim>
                                    <p:anim calcmode="lin" valueType="num">
                                      <p:cBhvr additive="base">
                                        <p:cTn id="11" dur="400" fill="hold"/>
                                        <p:tgtEl>
                                          <p:spTgt spid="7"/>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400"/>
                                        <p:tgtEl>
                                          <p:spTgt spid="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400" fill="hold"/>
                                        <p:tgtEl>
                                          <p:spTgt spid="8"/>
                                        </p:tgtEl>
                                        <p:attrNameLst>
                                          <p:attrName>ppt_x</p:attrName>
                                        </p:attrNameLst>
                                      </p:cBhvr>
                                      <p:tavLst>
                                        <p:tav tm="0">
                                          <p:val>
                                            <p:strVal val="0-#ppt_w/2"/>
                                          </p:val>
                                        </p:tav>
                                        <p:tav tm="100000">
                                          <p:val>
                                            <p:strVal val="#ppt_x"/>
                                          </p:val>
                                        </p:tav>
                                      </p:tavLst>
                                    </p:anim>
                                    <p:anim calcmode="lin" valueType="num">
                                      <p:cBhvr additive="base">
                                        <p:cTn id="18" dur="400" fill="hold"/>
                                        <p:tgtEl>
                                          <p:spTgt spid="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400"/>
                                        <p:tgtEl>
                                          <p:spTgt spid="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400" fill="hold"/>
                                        <p:tgtEl>
                                          <p:spTgt spid="9"/>
                                        </p:tgtEl>
                                        <p:attrNameLst>
                                          <p:attrName>ppt_x</p:attrName>
                                        </p:attrNameLst>
                                      </p:cBhvr>
                                      <p:tavLst>
                                        <p:tav tm="0">
                                          <p:val>
                                            <p:strVal val="0-#ppt_w/2"/>
                                          </p:val>
                                        </p:tav>
                                        <p:tav tm="100000">
                                          <p:val>
                                            <p:strVal val="#ppt_x"/>
                                          </p:val>
                                        </p:tav>
                                      </p:tavLst>
                                    </p:anim>
                                    <p:anim calcmode="lin" valueType="num">
                                      <p:cBhvr additive="base">
                                        <p:cTn id="25" dur="400" fill="hold"/>
                                        <p:tgtEl>
                                          <p:spTgt spid="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400"/>
                                        <p:tgtEl>
                                          <p:spTgt spid="6"/>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400" fill="hold"/>
                                        <p:tgtEl>
                                          <p:spTgt spid="6"/>
                                        </p:tgtEl>
                                        <p:attrNameLst>
                                          <p:attrName>ppt_x</p:attrName>
                                        </p:attrNameLst>
                                      </p:cBhvr>
                                      <p:tavLst>
                                        <p:tav tm="0">
                                          <p:val>
                                            <p:strVal val="0-#ppt_w/2"/>
                                          </p:val>
                                        </p:tav>
                                        <p:tav tm="100000">
                                          <p:val>
                                            <p:strVal val="#ppt_x"/>
                                          </p:val>
                                        </p:tav>
                                      </p:tavLst>
                                    </p:anim>
                                    <p:anim calcmode="lin" valueType="num">
                                      <p:cBhvr additive="base">
                                        <p:cTn id="32" dur="400" fill="hold"/>
                                        <p:tgtEl>
                                          <p:spTgt spid="6"/>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400"/>
                                        <p:tgtEl>
                                          <p:spTgt spid="11"/>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400" fill="hold"/>
                                        <p:tgtEl>
                                          <p:spTgt spid="11"/>
                                        </p:tgtEl>
                                        <p:attrNameLst>
                                          <p:attrName>ppt_x</p:attrName>
                                        </p:attrNameLst>
                                      </p:cBhvr>
                                      <p:tavLst>
                                        <p:tav tm="0">
                                          <p:val>
                                            <p:strVal val="1+#ppt_w/2"/>
                                          </p:val>
                                        </p:tav>
                                        <p:tav tm="100000">
                                          <p:val>
                                            <p:strVal val="#ppt_x"/>
                                          </p:val>
                                        </p:tav>
                                      </p:tavLst>
                                    </p:anim>
                                    <p:anim calcmode="lin" valueType="num">
                                      <p:cBhvr additive="base">
                                        <p:cTn id="39" dur="400" fill="hold"/>
                                        <p:tgtEl>
                                          <p:spTgt spid="11"/>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400"/>
                                        <p:tgtEl>
                                          <p:spTgt spid="12"/>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400" fill="hold"/>
                                        <p:tgtEl>
                                          <p:spTgt spid="12"/>
                                        </p:tgtEl>
                                        <p:attrNameLst>
                                          <p:attrName>ppt_x</p:attrName>
                                        </p:attrNameLst>
                                      </p:cBhvr>
                                      <p:tavLst>
                                        <p:tav tm="0">
                                          <p:val>
                                            <p:strVal val="1+#ppt_w/2"/>
                                          </p:val>
                                        </p:tav>
                                        <p:tav tm="100000">
                                          <p:val>
                                            <p:strVal val="#ppt_x"/>
                                          </p:val>
                                        </p:tav>
                                      </p:tavLst>
                                    </p:anim>
                                    <p:anim calcmode="lin" valueType="num">
                                      <p:cBhvr additive="base">
                                        <p:cTn id="46" dur="400" fill="hold"/>
                                        <p:tgtEl>
                                          <p:spTgt spid="12"/>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400"/>
                                        <p:tgtEl>
                                          <p:spTgt spid="10"/>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400" fill="hold"/>
                                        <p:tgtEl>
                                          <p:spTgt spid="10"/>
                                        </p:tgtEl>
                                        <p:attrNameLst>
                                          <p:attrName>ppt_x</p:attrName>
                                        </p:attrNameLst>
                                      </p:cBhvr>
                                      <p:tavLst>
                                        <p:tav tm="0">
                                          <p:val>
                                            <p:strVal val="1+#ppt_w/2"/>
                                          </p:val>
                                        </p:tav>
                                        <p:tav tm="100000">
                                          <p:val>
                                            <p:strVal val="#ppt_x"/>
                                          </p:val>
                                        </p:tav>
                                      </p:tavLst>
                                    </p:anim>
                                    <p:anim calcmode="lin" valueType="num">
                                      <p:cBhvr additive="base">
                                        <p:cTn id="53" dur="4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1666" b="11666"/>
          <a:stretch>
            <a:fillRect/>
          </a:stretch>
        </p:blipFill>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dirty="0"/>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a:xfrm>
            <a:off x="559004" y="838200"/>
            <a:ext cx="7235167" cy="2262817"/>
          </a:xfrm>
        </p:spPr>
        <p:txBody>
          <a:bodyPr/>
          <a:lstStyle/>
          <a:p>
            <a:r>
              <a:rPr lang="en-US" altLang="ja-JP" dirty="0" err="1" smtClean="0">
                <a:latin typeface="Route 159 Bold" pitchFamily="50" charset="0"/>
              </a:rPr>
              <a:t>Utilisation</a:t>
            </a:r>
            <a:r>
              <a:rPr lang="en-US" altLang="ja-JP" dirty="0" smtClean="0">
                <a:latin typeface="Route 159 Bold" pitchFamily="50" charset="0"/>
              </a:rPr>
              <a:t> </a:t>
            </a:r>
            <a:br>
              <a:rPr lang="en-US" altLang="ja-JP" dirty="0" smtClean="0">
                <a:latin typeface="Route 159 Bold" pitchFamily="50" charset="0"/>
              </a:rPr>
            </a:br>
            <a:r>
              <a:rPr lang="en-US" altLang="ja-JP" dirty="0" smtClean="0">
                <a:latin typeface="Route 159 Bold" pitchFamily="50" charset="0"/>
              </a:rPr>
              <a:t>de </a:t>
            </a:r>
            <a:r>
              <a:rPr lang="en-US" altLang="ja-JP" dirty="0">
                <a:latin typeface="Route 159 Bold" pitchFamily="50" charset="0"/>
              </a:rPr>
              <a:t>Qt Designer</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567170" y="3400081"/>
            <a:ext cx="7227001" cy="4692359"/>
          </a:xfrm>
        </p:spPr>
        <p:txBody>
          <a:bodyPr/>
          <a:lstStyle/>
          <a:p>
            <a:r>
              <a:rPr lang="fr-FR" altLang="ja-JP" sz="2800" dirty="0" smtClean="0">
                <a:latin typeface="Route 159 Bold" panose="00000800000000000000" pitchFamily="50" charset="0"/>
              </a:rPr>
              <a:t>Grâce </a:t>
            </a:r>
            <a:r>
              <a:rPr lang="fr-FR" altLang="ja-JP" sz="2800" dirty="0">
                <a:latin typeface="Route 159 Bold" panose="00000800000000000000" pitchFamily="50" charset="0"/>
              </a:rPr>
              <a:t>à sa simple interface </a:t>
            </a:r>
            <a:r>
              <a:rPr lang="fr-FR" altLang="ja-JP" sz="2800" dirty="0" smtClean="0">
                <a:latin typeface="Route 159 Bold" panose="00000800000000000000" pitchFamily="50" charset="0"/>
              </a:rPr>
              <a:t>glisser-déposer</a:t>
            </a:r>
            <a:r>
              <a:rPr lang="fr-FR" altLang="ja-JP" sz="2800" dirty="0">
                <a:latin typeface="Route 159 Bold" panose="00000800000000000000" pitchFamily="50" charset="0"/>
              </a:rPr>
              <a:t>, une interface graphique peut être rapidement créée sans avoir à écrire le code. Ce n'est cependant pas un IDE tel que Visual Studio. Par conséquent, Qt Designer n'a pas la possibilité de déboguer et de créer l'application.</a:t>
            </a:r>
            <a:endParaRPr kumimoji="1" lang="ja-JP" altLang="en-US" sz="2800" dirty="0">
              <a:latin typeface="Route 159 Bold" panose="00000800000000000000" pitchFamily="50" charset="0"/>
            </a:endParaRPr>
          </a:p>
        </p:txBody>
      </p:sp>
      <p:sp>
        <p:nvSpPr>
          <p:cNvPr id="32" name="テキスト プレースホルダー 31"/>
          <p:cNvSpPr>
            <a:spLocks noGrp="1"/>
          </p:cNvSpPr>
          <p:nvPr>
            <p:ph type="body" sz="quarter" idx="43"/>
          </p:nvPr>
        </p:nvSpPr>
        <p:spPr>
          <a:xfrm rot="4250327">
            <a:off x="11511443" y="3220775"/>
            <a:ext cx="10698970" cy="4019551"/>
          </a:xfrm>
        </p:spPr>
        <p:txBody>
          <a:bodyPr/>
          <a:lstStyle/>
          <a:p>
            <a:r>
              <a:rPr lang="en-US" altLang="ja-JP" sz="11800" dirty="0" smtClean="0"/>
              <a:t>Qt</a:t>
            </a:r>
            <a:r>
              <a:rPr lang="en-US" altLang="ja-JP" sz="11800" dirty="0"/>
              <a:t> </a:t>
            </a:r>
            <a:r>
              <a:rPr lang="en-US" altLang="ja-JP" sz="11800" dirty="0" smtClean="0"/>
              <a:t>Designer</a:t>
            </a:r>
            <a:r>
              <a:rPr lang="en-US" altLang="ja-JP" sz="11800" dirty="0"/>
              <a:t>!</a:t>
            </a:r>
            <a:endParaRPr kumimoji="1" lang="ja-JP" altLang="en-US" sz="11800" dirty="0"/>
          </a:p>
        </p:txBody>
      </p:sp>
      <p:sp>
        <p:nvSpPr>
          <p:cNvPr id="33" name="テキスト プレースホルダー 32"/>
          <p:cNvSpPr>
            <a:spLocks noGrp="1"/>
          </p:cNvSpPr>
          <p:nvPr>
            <p:ph type="body" sz="quarter" idx="44"/>
          </p:nvPr>
        </p:nvSpPr>
        <p:spPr>
          <a:xfrm>
            <a:off x="661514" y="3325332"/>
            <a:ext cx="3240000" cy="72000"/>
          </a:xfrm>
        </p:spPr>
        <p:txBody>
          <a:bodyPr/>
          <a:lstStyle/>
          <a:p>
            <a:endParaRPr kumimoji="1" lang="ja-JP" altLang="en-US" dirty="0"/>
          </a:p>
        </p:txBody>
      </p:sp>
      <p:sp>
        <p:nvSpPr>
          <p:cNvPr id="16" name="テキスト プレースホルダー 30"/>
          <p:cNvSpPr txBox="1">
            <a:spLocks/>
          </p:cNvSpPr>
          <p:nvPr/>
        </p:nvSpPr>
        <p:spPr>
          <a:xfrm>
            <a:off x="567170" y="7361700"/>
            <a:ext cx="7093707" cy="761220"/>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fr-FR" altLang="ja-JP" sz="4800" dirty="0">
                <a:latin typeface="Route 159 Bold" panose="00000800000000000000" pitchFamily="50" charset="0"/>
              </a:rPr>
              <a:t>pyuic5 </a:t>
            </a:r>
            <a:r>
              <a:rPr lang="fr-FR" altLang="ja-JP" sz="4800" dirty="0" err="1" smtClean="0">
                <a:latin typeface="Route 159 Bold" panose="00000800000000000000" pitchFamily="50" charset="0"/>
              </a:rPr>
              <a:t>ex.ui</a:t>
            </a:r>
            <a:r>
              <a:rPr lang="fr-FR" altLang="ja-JP" sz="4800" dirty="0" smtClean="0">
                <a:latin typeface="Route 159 Bold" panose="00000800000000000000" pitchFamily="50" charset="0"/>
              </a:rPr>
              <a:t> </a:t>
            </a:r>
            <a:r>
              <a:rPr lang="fr-FR" altLang="ja-JP" sz="4800" dirty="0">
                <a:latin typeface="Route 159 Bold" panose="00000800000000000000" pitchFamily="50" charset="0"/>
              </a:rPr>
              <a:t>&gt; ex</a:t>
            </a:r>
            <a:r>
              <a:rPr lang="fr-FR" altLang="ja-JP" sz="4800" dirty="0" smtClean="0">
                <a:latin typeface="Route 159 Bold" panose="00000800000000000000" pitchFamily="50" charset="0"/>
              </a:rPr>
              <a:t>.py</a:t>
            </a:r>
            <a:endParaRPr lang="ja-JP" altLang="en-US" sz="4800" dirty="0">
              <a:latin typeface="Route 159 Bold" panose="00000800000000000000" pitchFamily="50" charset="0"/>
            </a:endParaRPr>
          </a:p>
        </p:txBody>
      </p:sp>
      <p:sp>
        <p:nvSpPr>
          <p:cNvPr id="20" name="テキスト プレースホルダー 30"/>
          <p:cNvSpPr txBox="1">
            <a:spLocks/>
          </p:cNvSpPr>
          <p:nvPr/>
        </p:nvSpPr>
        <p:spPr>
          <a:xfrm>
            <a:off x="456064" y="8458980"/>
            <a:ext cx="7093707" cy="761220"/>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b="0" i="0" u="none" kern="1200" baseline="0">
                <a:solidFill>
                  <a:schemeClr val="bg1"/>
                </a:solidFill>
                <a:latin typeface="+mn-lt"/>
                <a:ea typeface="+mn-ea"/>
                <a:cs typeface="Open Sans Light" panose="020B0306030504020204" pitchFamily="34" charset="0"/>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pt-BR" altLang="ja-JP" sz="4800" dirty="0" smtClean="0">
                <a:latin typeface="Route 159 Bold" panose="00000800000000000000" pitchFamily="50" charset="0"/>
              </a:rPr>
              <a:t>pyuic5 –x </a:t>
            </a:r>
            <a:r>
              <a:rPr lang="fr-FR" altLang="ja-JP" sz="4800" dirty="0">
                <a:latin typeface="Route 159 Bold" panose="00000800000000000000" pitchFamily="50" charset="0"/>
              </a:rPr>
              <a:t>ex</a:t>
            </a:r>
            <a:r>
              <a:rPr lang="pt-BR" altLang="ja-JP" sz="4800" dirty="0" smtClean="0">
                <a:latin typeface="Route 159 Bold" panose="00000800000000000000" pitchFamily="50" charset="0"/>
              </a:rPr>
              <a:t>.ui </a:t>
            </a:r>
            <a:r>
              <a:rPr lang="pt-BR" altLang="ja-JP" sz="4800" dirty="0">
                <a:latin typeface="Route 159 Bold" panose="00000800000000000000" pitchFamily="50" charset="0"/>
              </a:rPr>
              <a:t>–</a:t>
            </a:r>
            <a:r>
              <a:rPr lang="pt-BR" altLang="ja-JP" sz="4800" dirty="0" smtClean="0">
                <a:latin typeface="Route 159 Bold" panose="00000800000000000000" pitchFamily="50" charset="0"/>
              </a:rPr>
              <a:t>o </a:t>
            </a:r>
            <a:r>
              <a:rPr lang="fr-FR" altLang="ja-JP" sz="4800" dirty="0">
                <a:latin typeface="Route 159 Bold" panose="00000800000000000000" pitchFamily="50" charset="0"/>
              </a:rPr>
              <a:t>ex</a:t>
            </a:r>
            <a:r>
              <a:rPr lang="pt-BR" altLang="ja-JP" sz="4800" dirty="0" smtClean="0">
                <a:latin typeface="Route 159 Bold" panose="00000800000000000000" pitchFamily="50" charset="0"/>
              </a:rPr>
              <a:t>.py</a:t>
            </a:r>
            <a:endParaRPr lang="ja-JP" altLang="en-US" sz="4800" dirty="0">
              <a:latin typeface="Route 159 Bold" panose="00000800000000000000" pitchFamily="50" charset="0"/>
            </a:endParaRPr>
          </a:p>
        </p:txBody>
      </p:sp>
    </p:spTree>
    <p:extLst>
      <p:ext uri="{BB962C8B-B14F-4D97-AF65-F5344CB8AC3E}">
        <p14:creationId xmlns:p14="http://schemas.microsoft.com/office/powerpoint/2010/main" val="3728067403"/>
      </p:ext>
    </p:extLst>
  </p:cSld>
  <p:clrMapOvr>
    <a:masterClrMapping/>
  </p:clrMapOvr>
  <p:transition spd="slow" advTm="3418">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a:xfrm>
            <a:off x="1371481" y="2316481"/>
            <a:ext cx="15543451" cy="2754696"/>
          </a:xfrm>
        </p:spPr>
        <p:txBody>
          <a:bodyPr/>
          <a:lstStyle/>
          <a:p>
            <a:r>
              <a:rPr lang="en-US" altLang="ja-JP" dirty="0" smtClean="0">
                <a:latin typeface="Route 159 Bold" panose="00000800000000000000" pitchFamily="50" charset="0"/>
              </a:rPr>
              <a:t>MERCI POUR VOTRE ATTENTION</a:t>
            </a:r>
            <a:endParaRPr kumimoji="1" lang="ja-JP" altLang="en-US" dirty="0">
              <a:latin typeface="Route 159 Bold" panose="00000800000000000000" pitchFamily="50" charset="0"/>
            </a:endParaRPr>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fr-FR" altLang="ja-JP" dirty="0" smtClean="0">
                <a:latin typeface="Route 159 Bold" panose="00000800000000000000" pitchFamily="50" charset="0"/>
              </a:rPr>
              <a:t>Table des matières</a:t>
            </a:r>
            <a:endParaRPr kumimoji="1" lang="fr-FR" altLang="ja-JP" dirty="0">
              <a:solidFill>
                <a:schemeClr val="accent1"/>
              </a:solidFill>
              <a:latin typeface="Route 159 Bold" panose="00000800000000000000" pitchFamily="50" charset="0"/>
            </a:endParaRPr>
          </a:p>
        </p:txBody>
      </p:sp>
      <p:sp>
        <p:nvSpPr>
          <p:cNvPr id="10" name="テキスト プレースホルダー 9"/>
          <p:cNvSpPr>
            <a:spLocks noGrp="1"/>
          </p:cNvSpPr>
          <p:nvPr>
            <p:ph type="body" sz="quarter" idx="15"/>
          </p:nvPr>
        </p:nvSpPr>
        <p:spPr/>
        <p:txBody>
          <a:bodyPr/>
          <a:lstStyle/>
          <a:p>
            <a:r>
              <a:rPr kumimoji="1" lang="en-US" altLang="ja-JP" dirty="0"/>
              <a:t>Introduction</a:t>
            </a:r>
            <a:endParaRPr kumimoji="1" lang="ja-JP" altLang="en-US" dirty="0"/>
          </a:p>
        </p:txBody>
      </p:sp>
      <p:sp>
        <p:nvSpPr>
          <p:cNvPr id="12" name="テキスト プレースホルダー 11"/>
          <p:cNvSpPr>
            <a:spLocks noGrp="1"/>
          </p:cNvSpPr>
          <p:nvPr>
            <p:ph type="body" sz="quarter" idx="17"/>
          </p:nvPr>
        </p:nvSpPr>
        <p:spPr/>
        <p:txBody>
          <a:bodyPr/>
          <a:lstStyle/>
          <a:p>
            <a:r>
              <a:rPr lang="en-US" altLang="ja-JP" dirty="0"/>
              <a:t>Qt Designer</a:t>
            </a:r>
            <a:endParaRPr kumimoji="1" lang="ja-JP" altLang="en-US" dirty="0"/>
          </a:p>
        </p:txBody>
      </p:sp>
      <p:sp>
        <p:nvSpPr>
          <p:cNvPr id="14" name="テキスト プレースホルダー 13"/>
          <p:cNvSpPr>
            <a:spLocks noGrp="1"/>
          </p:cNvSpPr>
          <p:nvPr>
            <p:ph type="body" sz="quarter" idx="19"/>
          </p:nvPr>
        </p:nvSpPr>
        <p:spPr/>
        <p:txBody>
          <a:bodyPr/>
          <a:lstStyle/>
          <a:p>
            <a:r>
              <a:rPr lang="en-US" altLang="ja-JP" dirty="0"/>
              <a:t>Hello World</a:t>
            </a:r>
            <a:endParaRPr kumimoji="1" lang="ja-JP" altLang="en-US" dirty="0"/>
          </a:p>
        </p:txBody>
      </p:sp>
      <p:sp>
        <p:nvSpPr>
          <p:cNvPr id="16" name="テキスト プレースホルダー 15"/>
          <p:cNvSpPr>
            <a:spLocks noGrp="1"/>
          </p:cNvSpPr>
          <p:nvPr>
            <p:ph type="body" sz="quarter" idx="21"/>
          </p:nvPr>
        </p:nvSpPr>
        <p:spPr/>
        <p:txBody>
          <a:bodyPr/>
          <a:lstStyle/>
          <a:p>
            <a:r>
              <a:rPr lang="en-US" altLang="ja-JP" dirty="0"/>
              <a:t>Classes </a:t>
            </a:r>
            <a:r>
              <a:rPr lang="en-US" altLang="ja-JP" dirty="0" err="1"/>
              <a:t>majeures</a:t>
            </a:r>
            <a:endParaRPr kumimoji="1" lang="ja-JP" altLang="en-US" dirty="0"/>
          </a:p>
        </p:txBody>
      </p:sp>
      <p:sp>
        <p:nvSpPr>
          <p:cNvPr id="18" name="テキスト プレースホルダー 17"/>
          <p:cNvSpPr>
            <a:spLocks noGrp="1"/>
          </p:cNvSpPr>
          <p:nvPr>
            <p:ph type="body" sz="quarter" idx="23"/>
          </p:nvPr>
        </p:nvSpPr>
        <p:spPr/>
        <p:txBody>
          <a:bodyPr/>
          <a:lstStyle/>
          <a:p>
            <a:r>
              <a:rPr lang="en-US" altLang="ja-JP" dirty="0"/>
              <a:t>Signals and Slots</a:t>
            </a:r>
            <a:endParaRPr kumimoji="1" lang="ja-JP" altLang="en-US" dirty="0"/>
          </a:p>
        </p:txBody>
      </p:sp>
      <p:sp>
        <p:nvSpPr>
          <p:cNvPr id="20" name="テキスト プレースホルダー 19"/>
          <p:cNvSpPr>
            <a:spLocks noGrp="1"/>
          </p:cNvSpPr>
          <p:nvPr>
            <p:ph type="body" sz="quarter" idx="25"/>
          </p:nvPr>
        </p:nvSpPr>
        <p:spPr/>
        <p:txBody>
          <a:bodyPr/>
          <a:lstStyle/>
          <a:p>
            <a:r>
              <a:rPr lang="fr-FR" altLang="ja-JP" dirty="0" smtClean="0"/>
              <a:t>Mise en page </a:t>
            </a:r>
            <a:r>
              <a:rPr lang="fr-FR" altLang="ja-JP" dirty="0" smtClean="0"/>
              <a:t>(</a:t>
            </a:r>
            <a:r>
              <a:rPr lang="en-US" altLang="ja-JP" dirty="0" smtClean="0"/>
              <a:t>Layout</a:t>
            </a:r>
            <a:r>
              <a:rPr lang="fr-FR" altLang="ja-JP" dirty="0" smtClean="0"/>
              <a:t>), </a:t>
            </a:r>
            <a:r>
              <a:rPr lang="fr-FR" altLang="ja-JP" dirty="0"/>
              <a:t>Widget</a:t>
            </a:r>
            <a:endParaRPr kumimoji="1" lang="ja-JP" altLang="en-US" dirty="0"/>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1011726925"/>
      </p:ext>
    </p:extLst>
  </p:cSld>
  <p:clrMapOvr>
    <a:masterClrMapping/>
  </p:clrMapOvr>
  <p:transition spd="slow" advTm="6197">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666" b="11666"/>
          <a:stretch>
            <a:fillRect/>
          </a:stretch>
        </p:blipFill>
        <p:spPr>
          <a:xfrm>
            <a:off x="0" y="0"/>
            <a:ext cx="18286414" cy="10287000"/>
          </a:xfrm>
        </p:spPr>
      </p:pic>
      <p:sp>
        <p:nvSpPr>
          <p:cNvPr id="17" name="テキスト プレースホルダー 16"/>
          <p:cNvSpPr>
            <a:spLocks noGrp="1"/>
          </p:cNvSpPr>
          <p:nvPr>
            <p:ph type="body" sz="quarter" idx="11"/>
          </p:nvPr>
        </p:nvSpPr>
        <p:spPr>
          <a:solidFill>
            <a:schemeClr val="accent3">
              <a:lumMod val="75000"/>
              <a:alpha val="80000"/>
            </a:schemeClr>
          </a:solidFill>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dirty="0"/>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7" name="テキスト プレースホルダー 6"/>
          <p:cNvSpPr>
            <a:spLocks noGrp="1"/>
          </p:cNvSpPr>
          <p:nvPr>
            <p:ph type="body" sz="quarter" idx="15"/>
          </p:nvPr>
        </p:nvSpPr>
        <p:spPr/>
        <p:txBody>
          <a:bodyPr/>
          <a:lstStyle/>
          <a:p>
            <a:r>
              <a:rPr kumimoji="1" lang="en-US" altLang="ja-JP" dirty="0"/>
              <a:t>1</a:t>
            </a:r>
            <a:endParaRPr kumimoji="1" lang="ja-JP" altLang="en-US" dirty="0"/>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pic>
        <p:nvPicPr>
          <p:cNvPr id="12" name="図プレースホルダー 11"/>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lang="fr-FR" altLang="ja-JP" dirty="0" smtClean="0"/>
              <a:t>Bienvenue à notre </a:t>
            </a:r>
            <a:r>
              <a:rPr lang="fr-FR" altLang="ja-JP" dirty="0" smtClean="0">
                <a:solidFill>
                  <a:schemeClr val="accent1"/>
                </a:solidFill>
                <a:latin typeface="Route 159 Bold" pitchFamily="50" charset="0"/>
              </a:rPr>
              <a:t>présentation</a:t>
            </a:r>
            <a:endParaRPr kumimoji="1" lang="fr-FR" altLang="ja-JP"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11" name="テキスト プレースホルダー 10"/>
          <p:cNvSpPr>
            <a:spLocks noGrp="1"/>
          </p:cNvSpPr>
          <p:nvPr>
            <p:ph type="body" sz="quarter" idx="15"/>
          </p:nvPr>
        </p:nvSpPr>
        <p:spPr/>
        <p:txBody>
          <a:bodyPr/>
          <a:lstStyle/>
          <a:p>
            <a:r>
              <a:rPr lang="fr-FR" altLang="ja-JP" dirty="0"/>
              <a:t>Commençons maintenant!</a:t>
            </a:r>
          </a:p>
        </p:txBody>
      </p:sp>
      <p:sp>
        <p:nvSpPr>
          <p:cNvPr id="10" name="テキスト プレースホルダー 9"/>
          <p:cNvSpPr>
            <a:spLocks noGrp="1"/>
          </p:cNvSpPr>
          <p:nvPr>
            <p:ph type="body" sz="quarter" idx="14"/>
          </p:nvPr>
        </p:nvSpPr>
        <p:spPr>
          <a:xfrm>
            <a:off x="2709065" y="4702629"/>
            <a:ext cx="13938025" cy="4730159"/>
          </a:xfrm>
        </p:spPr>
        <p:txBody>
          <a:bodyPr anchor="ctr">
            <a:noAutofit/>
          </a:bodyPr>
          <a:lstStyle/>
          <a:p>
            <a:r>
              <a:rPr lang="fr-FR" altLang="ja-JP" sz="2600" dirty="0">
                <a:solidFill>
                  <a:srgbClr val="FF0000"/>
                </a:solidFill>
                <a:latin typeface="Route 159 SemiBold" panose="00000700000000000000" pitchFamily="50" charset="0"/>
              </a:rPr>
              <a:t>PyQt</a:t>
            </a:r>
            <a:r>
              <a:rPr lang="fr-FR" altLang="ja-JP" sz="2600" dirty="0">
                <a:latin typeface="Route 159 SemiBold" panose="00000700000000000000" pitchFamily="50" charset="0"/>
              </a:rPr>
              <a:t> est une boîte à outils de widgets GUI. Il s'agit d'une interface Python pour </a:t>
            </a:r>
            <a:r>
              <a:rPr lang="fr-FR" altLang="ja-JP" sz="2600" dirty="0">
                <a:solidFill>
                  <a:srgbClr val="FF0000"/>
                </a:solidFill>
                <a:latin typeface="Route 159 SemiBold" panose="00000700000000000000" pitchFamily="50" charset="0"/>
              </a:rPr>
              <a:t>Qt</a:t>
            </a:r>
            <a:r>
              <a:rPr lang="fr-FR" altLang="ja-JP" sz="2600" dirty="0">
                <a:latin typeface="Route 159 SemiBold" panose="00000700000000000000" pitchFamily="50" charset="0"/>
              </a:rPr>
              <a:t>, l'une des bibliothèques d'interface graphique les plus puissantes et les plus populaires. PyQt est un mélange de langage de programmation Python et de la bibliothèque </a:t>
            </a:r>
            <a:r>
              <a:rPr lang="fr-FR" altLang="ja-JP" sz="2600" dirty="0" err="1" smtClean="0">
                <a:solidFill>
                  <a:srgbClr val="FF0000"/>
                </a:solidFill>
                <a:latin typeface="Route 159 SemiBold" panose="00000700000000000000" pitchFamily="50" charset="0"/>
              </a:rPr>
              <a:t>Qt</a:t>
            </a:r>
            <a:r>
              <a:rPr lang="fr-FR" altLang="ja-JP" sz="2600" dirty="0" smtClean="0">
                <a:latin typeface="Route 159 SemiBold" panose="00000700000000000000" pitchFamily="50" charset="0"/>
              </a:rPr>
              <a:t>.</a:t>
            </a:r>
            <a:endParaRPr lang="fr-FR" altLang="ja-JP" sz="2600" dirty="0" smtClean="0">
              <a:latin typeface="Route 159 SemiBold" panose="00000700000000000000" pitchFamily="50" charset="0"/>
            </a:endParaRPr>
          </a:p>
          <a:p>
            <a:r>
              <a:rPr lang="fr-FR" altLang="ja-JP" sz="2600" dirty="0">
                <a:solidFill>
                  <a:srgbClr val="FF0000"/>
                </a:solidFill>
                <a:latin typeface="Route 159 SemiBold" panose="00000700000000000000" pitchFamily="50" charset="0"/>
              </a:rPr>
              <a:t>PyQt</a:t>
            </a:r>
            <a:r>
              <a:rPr lang="fr-FR" altLang="ja-JP" sz="2600" dirty="0">
                <a:latin typeface="Route 159 SemiBold" panose="00000700000000000000" pitchFamily="50" charset="0"/>
              </a:rPr>
              <a:t> API est un ensemble de modules contenant un grand nombre de classes et de fonctions. Alors que le module </a:t>
            </a:r>
            <a:r>
              <a:rPr lang="fr-FR" altLang="ja-JP" sz="2600" dirty="0">
                <a:solidFill>
                  <a:srgbClr val="FF0000"/>
                </a:solidFill>
                <a:latin typeface="Route 159 SemiBold" panose="00000700000000000000" pitchFamily="50" charset="0"/>
              </a:rPr>
              <a:t>QtCore</a:t>
            </a:r>
            <a:r>
              <a:rPr lang="fr-FR" altLang="ja-JP" sz="2600" dirty="0">
                <a:latin typeface="Route 159 SemiBold" panose="00000700000000000000" pitchFamily="50" charset="0"/>
              </a:rPr>
              <a:t> contient des fonctionnalités non-GUI pour travailler avec le fichier et le répertoire etc., le module </a:t>
            </a:r>
            <a:r>
              <a:rPr lang="fr-FR" altLang="ja-JP" sz="2600" dirty="0">
                <a:solidFill>
                  <a:srgbClr val="FF0000"/>
                </a:solidFill>
                <a:latin typeface="Route 159 SemiBold" panose="00000700000000000000" pitchFamily="50" charset="0"/>
              </a:rPr>
              <a:t>QtGui</a:t>
            </a:r>
            <a:r>
              <a:rPr lang="fr-FR" altLang="ja-JP" sz="2600" dirty="0">
                <a:latin typeface="Route 159 SemiBold" panose="00000700000000000000" pitchFamily="50" charset="0"/>
              </a:rPr>
              <a:t> contient tous les contrôles graphiques. En outre, il existe des modules pour travailler avec XML (</a:t>
            </a:r>
            <a:r>
              <a:rPr lang="fr-FR" altLang="ja-JP" sz="2600" dirty="0">
                <a:solidFill>
                  <a:srgbClr val="FF0000"/>
                </a:solidFill>
                <a:latin typeface="Route 159 SemiBold" panose="00000700000000000000" pitchFamily="50" charset="0"/>
              </a:rPr>
              <a:t>QtXml</a:t>
            </a:r>
            <a:r>
              <a:rPr lang="fr-FR" altLang="ja-JP" sz="2600" dirty="0">
                <a:latin typeface="Route 159 SemiBold" panose="00000700000000000000" pitchFamily="50" charset="0"/>
              </a:rPr>
              <a:t>), SVG (</a:t>
            </a:r>
            <a:r>
              <a:rPr lang="fr-FR" altLang="ja-JP" sz="2600" dirty="0">
                <a:solidFill>
                  <a:srgbClr val="FF0000"/>
                </a:solidFill>
                <a:latin typeface="Route 159 SemiBold" panose="00000700000000000000" pitchFamily="50" charset="0"/>
              </a:rPr>
              <a:t>QtSvg</a:t>
            </a:r>
            <a:r>
              <a:rPr lang="fr-FR" altLang="ja-JP" sz="2600" dirty="0">
                <a:latin typeface="Route 159 SemiBold" panose="00000700000000000000" pitchFamily="50" charset="0"/>
              </a:rPr>
              <a:t>) et SQL (</a:t>
            </a:r>
            <a:r>
              <a:rPr lang="fr-FR" altLang="ja-JP" sz="2600" dirty="0" err="1">
                <a:solidFill>
                  <a:srgbClr val="FF0000"/>
                </a:solidFill>
                <a:latin typeface="Route 159 SemiBold" panose="00000700000000000000" pitchFamily="50" charset="0"/>
              </a:rPr>
              <a:t>QtSql</a:t>
            </a:r>
            <a:r>
              <a:rPr lang="fr-FR" altLang="ja-JP" sz="2600" dirty="0">
                <a:latin typeface="Route 159 SemiBold" panose="00000700000000000000" pitchFamily="50" charset="0"/>
              </a:rPr>
              <a:t>), etc.</a:t>
            </a:r>
            <a:endParaRPr kumimoji="1" lang="ja-JP" altLang="en-US" sz="2600" dirty="0">
              <a:latin typeface="Route 159 SemiBold" panose="00000700000000000000" pitchFamily="50" charset="0"/>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pPr algn="l"/>
            <a:r>
              <a:rPr lang="fr-FR" altLang="ja-JP" sz="5400" dirty="0" smtClean="0">
                <a:latin typeface="Route 159" panose="00000500000000000000" pitchFamily="50" charset="0"/>
              </a:rPr>
              <a:t>Environnements pris en charge</a:t>
            </a:r>
            <a:endParaRPr kumimoji="1" lang="fr-FR" altLang="ja-JP" sz="5400" dirty="0">
              <a:latin typeface="Route 159" panose="00000500000000000000" pitchFamily="50" charset="0"/>
            </a:endParaRPr>
          </a:p>
        </p:txBody>
      </p:sp>
      <p:sp>
        <p:nvSpPr>
          <p:cNvPr id="13" name="テキスト プレースホルダー 12"/>
          <p:cNvSpPr>
            <a:spLocks noGrp="1"/>
          </p:cNvSpPr>
          <p:nvPr>
            <p:ph type="body" sz="quarter" idx="14"/>
          </p:nvPr>
        </p:nvSpPr>
        <p:spPr>
          <a:xfrm>
            <a:off x="8737601" y="2658071"/>
            <a:ext cx="8182470" cy="4970858"/>
          </a:xfrm>
        </p:spPr>
        <p:txBody>
          <a:bodyPr>
            <a:noAutofit/>
          </a:bodyPr>
          <a:lstStyle/>
          <a:p>
            <a:r>
              <a:rPr lang="fr-FR" altLang="ja-JP" sz="2800" dirty="0">
                <a:solidFill>
                  <a:srgbClr val="FF0000"/>
                </a:solidFill>
                <a:latin typeface="Route 159" panose="00000500000000000000" pitchFamily="50" charset="0"/>
              </a:rPr>
              <a:t>PyQt</a:t>
            </a:r>
            <a:r>
              <a:rPr lang="fr-FR" altLang="ja-JP" sz="2800" dirty="0">
                <a:latin typeface="Route 159" panose="00000500000000000000" pitchFamily="50" charset="0"/>
              </a:rPr>
              <a:t> est compatible avec tous les systèmes d'exploitation populaires, y compris Windows, Linux et Mac OS. </a:t>
            </a:r>
            <a:endParaRPr lang="fr-FR" altLang="ja-JP" sz="2800" dirty="0" smtClean="0">
              <a:latin typeface="Route 159" panose="00000500000000000000" pitchFamily="50" charset="0"/>
            </a:endParaRPr>
          </a:p>
          <a:p>
            <a:r>
              <a:rPr lang="fr-FR" altLang="ja-JP" sz="2800" b="1" dirty="0" smtClean="0">
                <a:solidFill>
                  <a:srgbClr val="FF0000"/>
                </a:solidFill>
                <a:latin typeface="Route 159" panose="00000500000000000000" pitchFamily="50" charset="0"/>
              </a:rPr>
              <a:t>Installation</a:t>
            </a:r>
            <a:r>
              <a:rPr lang="fr-FR" altLang="ja-JP" sz="2800" b="1" dirty="0" smtClean="0">
                <a:solidFill>
                  <a:srgbClr val="FF0000"/>
                </a:solidFill>
                <a:latin typeface="Route 159" panose="00000500000000000000" pitchFamily="50" charset="0"/>
              </a:rPr>
              <a:t>:</a:t>
            </a:r>
          </a:p>
          <a:p>
            <a:r>
              <a:rPr lang="fr-FR" altLang="ja-JP" sz="2800" dirty="0" smtClean="0">
                <a:latin typeface="Route 159" panose="00000500000000000000" pitchFamily="50" charset="0"/>
              </a:rPr>
              <a:t>&gt; pip3 </a:t>
            </a:r>
            <a:r>
              <a:rPr lang="fr-FR" altLang="ja-JP" sz="2800" dirty="0" err="1">
                <a:latin typeface="Route 159" panose="00000500000000000000" pitchFamily="50" charset="0"/>
              </a:rPr>
              <a:t>install</a:t>
            </a:r>
            <a:r>
              <a:rPr lang="fr-FR" altLang="ja-JP" sz="2800" dirty="0">
                <a:latin typeface="Route 159" panose="00000500000000000000" pitchFamily="50" charset="0"/>
              </a:rPr>
              <a:t> </a:t>
            </a:r>
            <a:r>
              <a:rPr lang="fr-FR" altLang="ja-JP" sz="2800" dirty="0" smtClean="0">
                <a:latin typeface="Route 159" panose="00000500000000000000" pitchFamily="50" charset="0"/>
              </a:rPr>
              <a:t>SIP</a:t>
            </a:r>
          </a:p>
          <a:p>
            <a:r>
              <a:rPr lang="fr-FR" altLang="ja-JP" sz="2800" dirty="0" smtClean="0">
                <a:latin typeface="Route 159" panose="00000500000000000000" pitchFamily="50" charset="0"/>
              </a:rPr>
              <a:t>&gt; pip3 </a:t>
            </a:r>
            <a:r>
              <a:rPr lang="fr-FR" altLang="ja-JP" sz="2800" dirty="0" err="1">
                <a:latin typeface="Route 159" panose="00000500000000000000" pitchFamily="50" charset="0"/>
              </a:rPr>
              <a:t>install</a:t>
            </a:r>
            <a:r>
              <a:rPr lang="fr-FR" altLang="ja-JP" sz="2800" dirty="0">
                <a:latin typeface="Route 159" panose="00000500000000000000" pitchFamily="50" charset="0"/>
              </a:rPr>
              <a:t> </a:t>
            </a:r>
            <a:r>
              <a:rPr lang="fr-FR" altLang="ja-JP" sz="2800" dirty="0" smtClean="0">
                <a:latin typeface="Route 159" panose="00000500000000000000" pitchFamily="50" charset="0"/>
              </a:rPr>
              <a:t>PyQt5</a:t>
            </a:r>
          </a:p>
          <a:p>
            <a:r>
              <a:rPr lang="fr-FR" altLang="ja-JP" sz="2800" dirty="0">
                <a:latin typeface="Route 159" panose="00000500000000000000" pitchFamily="50" charset="0"/>
              </a:rPr>
              <a:t>&gt; </a:t>
            </a:r>
            <a:r>
              <a:rPr lang="fr-FR" sz="2800" dirty="0">
                <a:latin typeface="Route 159" panose="00000500000000000000" pitchFamily="50" charset="0"/>
              </a:rPr>
              <a:t>pip3 </a:t>
            </a:r>
            <a:r>
              <a:rPr lang="fr-FR" sz="2800" dirty="0" err="1">
                <a:latin typeface="Route 159" panose="00000500000000000000" pitchFamily="50" charset="0"/>
              </a:rPr>
              <a:t>install</a:t>
            </a:r>
            <a:r>
              <a:rPr lang="fr-FR" sz="2800" dirty="0">
                <a:latin typeface="Route 159" panose="00000500000000000000" pitchFamily="50" charset="0"/>
              </a:rPr>
              <a:t> pyqt5-tools</a:t>
            </a:r>
            <a:endParaRPr lang="fr-FR" altLang="ja-JP" sz="2800" dirty="0">
              <a:latin typeface="Route 159" panose="00000500000000000000" pitchFamily="50" charset="0"/>
            </a:endParaRPr>
          </a:p>
          <a:p>
            <a:endParaRPr lang="fr-FR" altLang="ja-JP" sz="2800" dirty="0" smtClean="0">
              <a:latin typeface="Route 159" panose="00000500000000000000" pitchFamily="50" charset="0"/>
            </a:endParaRPr>
          </a:p>
          <a:p>
            <a:endParaRPr lang="ja-JP" altLang="en-US" sz="2800" dirty="0">
              <a:latin typeface="Route 159" panose="00000500000000000000" pitchFamily="50" charset="0"/>
            </a:endParaRP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5</a:t>
            </a:fld>
            <a:endParaRPr lang="ja-JP" altLang="en-US"/>
          </a:p>
        </p:txBody>
      </p:sp>
    </p:spTree>
    <p:extLst>
      <p:ext uri="{BB962C8B-B14F-4D97-AF65-F5344CB8AC3E}">
        <p14:creationId xmlns:p14="http://schemas.microsoft.com/office/powerpoint/2010/main" val="432312529"/>
      </p:ext>
    </p:extLst>
  </p:cSld>
  <p:clrMapOvr>
    <a:masterClrMapping/>
  </p:clrMapOvr>
  <p:transition spd="slow" advTm="3806">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dirty="0" smtClean="0">
                <a:solidFill>
                  <a:schemeClr val="accent1"/>
                </a:solidFill>
                <a:latin typeface="Route 159 Bold" pitchFamily="50" charset="0"/>
              </a:rPr>
              <a:t>Hello </a:t>
            </a:r>
            <a:r>
              <a:rPr lang="en-US" altLang="ja-JP" dirty="0">
                <a:solidFill>
                  <a:schemeClr val="accent1"/>
                </a:solidFill>
                <a:latin typeface="Route 159 Bold" pitchFamily="50" charset="0"/>
              </a:rPr>
              <a:t>World</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pic>
        <p:nvPicPr>
          <p:cNvPr id="15"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720" y="1391520"/>
            <a:ext cx="10774679" cy="87284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32" y="2966175"/>
            <a:ext cx="6185230" cy="4894935"/>
          </a:xfrm>
          <a:prstGeom prst="rect">
            <a:avLst/>
          </a:prstGeom>
        </p:spPr>
      </p:pic>
      <p:sp>
        <p:nvSpPr>
          <p:cNvPr id="3" name="Rectangle 1"/>
          <p:cNvSpPr>
            <a:spLocks noChangeArrowheads="1"/>
          </p:cNvSpPr>
          <p:nvPr/>
        </p:nvSpPr>
        <p:spPr bwMode="auto">
          <a:xfrm>
            <a:off x="7438030" y="1648699"/>
            <a:ext cx="10481481"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300" b="1" i="0" u="none" strike="noStrike" cap="none" normalizeH="0" baseline="0" dirty="0" smtClean="0">
                <a:ln>
                  <a:noFill/>
                </a:ln>
                <a:solidFill>
                  <a:srgbClr val="BC00C7"/>
                </a:solidFill>
                <a:effectLst/>
                <a:latin typeface="Lucida Sans Typewriter" panose="020B0509030504030204" pitchFamily="49" charset="0"/>
              </a:rPr>
              <a:t>import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sys</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1" i="0" u="none" strike="noStrike" cap="none" normalizeH="0" baseline="0" dirty="0" err="1" smtClean="0">
                <a:ln>
                  <a:noFill/>
                </a:ln>
                <a:solidFill>
                  <a:srgbClr val="BC00C7"/>
                </a:solidFill>
                <a:effectLst/>
                <a:latin typeface="Lucida Sans Typewriter" panose="020B0509030504030204" pitchFamily="49" charset="0"/>
              </a:rPr>
              <a:t>from</a:t>
            </a:r>
            <a:r>
              <a:rPr kumimoji="0" lang="fr-FR" altLang="fr-FR" sz="2300" b="1" i="0" u="none" strike="noStrike" cap="none" normalizeH="0" baseline="0" dirty="0" smtClean="0">
                <a:ln>
                  <a:noFill/>
                </a:ln>
                <a:solidFill>
                  <a:srgbClr val="BC00C7"/>
                </a:solidFill>
                <a:effectLst/>
                <a:latin typeface="Lucida Sans Typewriter" panose="020B0509030504030204" pitchFamily="49" charset="0"/>
              </a:rPr>
              <a:t> </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PyQt5.QtWidgets </a:t>
            </a:r>
            <a:r>
              <a:rPr kumimoji="0" lang="fr-FR" altLang="fr-FR" sz="2300" b="1" i="0" u="none" strike="noStrike" cap="none" normalizeH="0" baseline="0" dirty="0" smtClean="0">
                <a:ln>
                  <a:noFill/>
                </a:ln>
                <a:solidFill>
                  <a:srgbClr val="BC00C7"/>
                </a:solidFill>
                <a:effectLst/>
                <a:latin typeface="Lucida Sans Typewriter" panose="020B0509030504030204" pitchFamily="49" charset="0"/>
              </a:rPr>
              <a:t>import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QApplication</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QWidget</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QLabel</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1" i="0" u="none" strike="noStrike" cap="none" normalizeH="0" baseline="0" dirty="0" err="1" smtClean="0">
                <a:ln>
                  <a:noFill/>
                </a:ln>
                <a:solidFill>
                  <a:srgbClr val="BC00C7"/>
                </a:solidFill>
                <a:effectLst/>
                <a:latin typeface="Lucida Sans Typewriter" panose="020B0509030504030204" pitchFamily="49" charset="0"/>
              </a:rPr>
              <a:t>def</a:t>
            </a:r>
            <a:r>
              <a:rPr kumimoji="0" lang="fr-FR" altLang="fr-FR" sz="2300" b="1" i="0" u="none" strike="noStrike" cap="none" normalizeH="0" baseline="0" dirty="0" smtClean="0">
                <a:ln>
                  <a:noFill/>
                </a:ln>
                <a:solidFill>
                  <a:srgbClr val="BC00C7"/>
                </a:solidFill>
                <a:effectLst/>
                <a:latin typeface="Lucida Sans Typewriter" panose="020B0509030504030204" pitchFamily="49" charset="0"/>
              </a:rPr>
              <a:t> </a:t>
            </a:r>
            <a:r>
              <a:rPr kumimoji="0" lang="fr-FR" altLang="fr-FR" sz="2300" b="1" i="0" u="none" strike="noStrike" cap="none" normalizeH="0" baseline="0" dirty="0" err="1" smtClean="0">
                <a:ln>
                  <a:noFill/>
                </a:ln>
                <a:solidFill>
                  <a:srgbClr val="C02E1D"/>
                </a:solidFill>
                <a:effectLst/>
                <a:latin typeface="Lucida Sans Typewriter" panose="020B0509030504030204" pitchFamily="49" charset="0"/>
              </a:rPr>
              <a:t>window</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app</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QApplication</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sys.argv</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w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QWidget</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b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QLabel</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(w)</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b.setText</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1" i="0" u="none" strike="noStrike" cap="none" normalizeH="0" baseline="0" dirty="0" smtClean="0">
                <a:ln>
                  <a:noFill/>
                </a:ln>
                <a:solidFill>
                  <a:srgbClr val="555555"/>
                </a:solidFill>
                <a:effectLst/>
                <a:latin typeface="Lucida Sans Typewriter" panose="020B0509030504030204" pitchFamily="49" charset="0"/>
              </a:rPr>
              <a:t>"Hello World!"</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w.setGeometry</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100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100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300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400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b.move</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50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50</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w.setWindowTitle</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1" i="0" u="none" strike="noStrike" cap="none" normalizeH="0" baseline="0" dirty="0" smtClean="0">
                <a:ln>
                  <a:noFill/>
                </a:ln>
                <a:solidFill>
                  <a:srgbClr val="555555"/>
                </a:solidFill>
                <a:effectLst/>
                <a:latin typeface="Lucida Sans Typewriter" panose="020B0509030504030204" pitchFamily="49" charset="0"/>
              </a:rPr>
              <a:t>"</a:t>
            </a:r>
            <a:r>
              <a:rPr kumimoji="0" lang="fr-FR" altLang="fr-FR" sz="2300" b="1" i="0" u="none" strike="noStrike" cap="none" normalizeH="0" baseline="0" dirty="0" err="1" smtClean="0">
                <a:ln>
                  <a:noFill/>
                </a:ln>
                <a:solidFill>
                  <a:srgbClr val="555555"/>
                </a:solidFill>
                <a:effectLst/>
                <a:latin typeface="Lucida Sans Typewriter" panose="020B0509030504030204" pitchFamily="49" charset="0"/>
              </a:rPr>
              <a:t>PyQt</a:t>
            </a:r>
            <a:r>
              <a:rPr kumimoji="0" lang="fr-FR" altLang="fr-FR" sz="2300" b="1" i="0" u="none" strike="noStrike" cap="none" normalizeH="0" baseline="0" dirty="0" smtClean="0">
                <a:ln>
                  <a:noFill/>
                </a:ln>
                <a:solidFill>
                  <a:srgbClr val="555555"/>
                </a:solidFill>
                <a:effectLst/>
                <a:latin typeface="Lucida Sans Typewriter" panose="020B0509030504030204" pitchFamily="49" charset="0"/>
              </a:rPr>
              <a:t> 5"</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w.show</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sys.exit</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app.exec</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_())</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
            </a:r>
            <a:b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1" i="0" u="none" strike="noStrike" cap="none" normalizeH="0" baseline="0" dirty="0" smtClean="0">
                <a:ln>
                  <a:noFill/>
                </a:ln>
                <a:solidFill>
                  <a:srgbClr val="BC00C7"/>
                </a:solidFill>
                <a:effectLst/>
                <a:latin typeface="Lucida Sans Typewriter" panose="020B0509030504030204" pitchFamily="49" charset="0"/>
              </a:rPr>
              <a:t>if </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__</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name</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__ </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1" i="0" u="none" strike="noStrike" cap="none" normalizeH="0" baseline="0" dirty="0" smtClean="0">
                <a:ln>
                  <a:noFill/>
                </a:ln>
                <a:solidFill>
                  <a:srgbClr val="555555"/>
                </a:solidFill>
                <a:effectLst/>
                <a:latin typeface="Lucida Sans Typewriter" panose="020B0509030504030204" pitchFamily="49" charset="0"/>
              </a:rPr>
              <a:t>'__main__'</a:t>
            </a: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a:t>
            </a:r>
            <a:b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br>
            <a:r>
              <a:rPr kumimoji="0" lang="fr-FR" altLang="fr-FR" sz="2300" b="1" i="0" u="none" strike="noStrike" cap="none" normalizeH="0" baseline="0" dirty="0" smtClean="0">
                <a:ln>
                  <a:noFill/>
                </a:ln>
                <a:solidFill>
                  <a:srgbClr val="000000"/>
                </a:solidFill>
                <a:effectLst/>
                <a:latin typeface="Lucida Sans Typewriter" panose="020B0509030504030204" pitchFamily="49" charset="0"/>
              </a:rPr>
              <a:t>    </a:t>
            </a:r>
            <a:r>
              <a:rPr kumimoji="0" lang="fr-FR" altLang="fr-FR" sz="2300" b="0" i="0" u="none" strike="noStrike" cap="none" normalizeH="0" baseline="0" dirty="0" err="1" smtClean="0">
                <a:ln>
                  <a:noFill/>
                </a:ln>
                <a:solidFill>
                  <a:srgbClr val="000000"/>
                </a:solidFill>
                <a:effectLst/>
                <a:latin typeface="Lucida Sans Typewriter" panose="020B0509030504030204" pitchFamily="49" charset="0"/>
              </a:rPr>
              <a:t>window</a:t>
            </a:r>
            <a:r>
              <a:rPr kumimoji="0" lang="fr-FR" altLang="fr-FR" sz="2300" b="0" i="0" u="none" strike="noStrike" cap="none" normalizeH="0" baseline="0" dirty="0" smtClean="0">
                <a:ln>
                  <a:noFill/>
                </a:ln>
                <a:solidFill>
                  <a:srgbClr val="000000"/>
                </a:solidFill>
                <a:effectLst/>
                <a:latin typeface="Lucida Sans Typewriter" panose="020B0509030504030204" pitchFamily="49" charset="0"/>
              </a:rPr>
              <a:t>()</a:t>
            </a:r>
            <a:endParaRPr kumimoji="0" lang="fr-FR" altLang="fr-FR"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746" y="838200"/>
            <a:ext cx="10408920" cy="1015663"/>
          </a:xfrm>
          <a:prstGeom prst="rect">
            <a:avLst/>
          </a:prstGeom>
          <a:noFill/>
        </p:spPr>
        <p:txBody>
          <a:bodyPr wrap="square" rtlCol="0" anchor="ctr">
            <a:spAutoFit/>
          </a:bodyPr>
          <a:lstStyle/>
          <a:p>
            <a:pPr algn="ctr"/>
            <a:r>
              <a:rPr lang="fr-FR" sz="6000" dirty="0" smtClean="0">
                <a:solidFill>
                  <a:schemeClr val="accent1"/>
                </a:solidFill>
                <a:latin typeface="Route 159 Bold" pitchFamily="50" charset="0"/>
                <a:ea typeface="+mj-ea"/>
                <a:cs typeface="+mj-cs"/>
              </a:rPr>
              <a:t>Exécution </a:t>
            </a:r>
            <a:r>
              <a:rPr lang="fr-FR" sz="6000" dirty="0">
                <a:solidFill>
                  <a:schemeClr val="accent1"/>
                </a:solidFill>
                <a:latin typeface="Route 159 Bold" pitchFamily="50" charset="0"/>
                <a:ea typeface="+mj-ea"/>
                <a:cs typeface="+mj-cs"/>
              </a:rPr>
              <a:t>de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470" y="2256491"/>
            <a:ext cx="8451473" cy="6688419"/>
          </a:xfrm>
          <a:prstGeom prst="rect">
            <a:avLst/>
          </a:prstGeom>
        </p:spPr>
      </p:pic>
      <p:sp>
        <p:nvSpPr>
          <p:cNvPr id="4" name="円/楕円 12"/>
          <p:cNvSpPr/>
          <p:nvPr/>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13"/>
          <p:cNvSpPr/>
          <p:nvPr/>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17"/>
          <p:cNvSpPr/>
          <p:nvPr/>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8"/>
          <p:cNvSpPr/>
          <p:nvPr/>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20"/>
          <p:cNvSpPr/>
          <p:nvPr/>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2"/>
          <p:cNvSpPr/>
          <p:nvPr/>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9"/>
          <p:cNvSpPr/>
          <p:nvPr/>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41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400" fill="hold"/>
                                        <p:tgtEl>
                                          <p:spTgt spid="5"/>
                                        </p:tgtEl>
                                        <p:attrNameLst>
                                          <p:attrName>ppt_x</p:attrName>
                                        </p:attrNameLst>
                                      </p:cBhvr>
                                      <p:tavLst>
                                        <p:tav tm="0">
                                          <p:val>
                                            <p:strVal val="0-#ppt_w/2"/>
                                          </p:val>
                                        </p:tav>
                                        <p:tav tm="100000">
                                          <p:val>
                                            <p:strVal val="#ppt_x"/>
                                          </p:val>
                                        </p:tav>
                                      </p:tavLst>
                                    </p:anim>
                                    <p:anim calcmode="lin" valueType="num">
                                      <p:cBhvr additive="base">
                                        <p:cTn id="11" dur="400" fill="hold"/>
                                        <p:tgtEl>
                                          <p:spTgt spid="5"/>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400"/>
                                        <p:tgtEl>
                                          <p:spTgt spid="6"/>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400" fill="hold"/>
                                        <p:tgtEl>
                                          <p:spTgt spid="6"/>
                                        </p:tgtEl>
                                        <p:attrNameLst>
                                          <p:attrName>ppt_x</p:attrName>
                                        </p:attrNameLst>
                                      </p:cBhvr>
                                      <p:tavLst>
                                        <p:tav tm="0">
                                          <p:val>
                                            <p:strVal val="0-#ppt_w/2"/>
                                          </p:val>
                                        </p:tav>
                                        <p:tav tm="100000">
                                          <p:val>
                                            <p:strVal val="#ppt_x"/>
                                          </p:val>
                                        </p:tav>
                                      </p:tavLst>
                                    </p:anim>
                                    <p:anim calcmode="lin" valueType="num">
                                      <p:cBhvr additive="base">
                                        <p:cTn id="18" dur="400" fill="hold"/>
                                        <p:tgtEl>
                                          <p:spTgt spid="6"/>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400"/>
                                        <p:tgtEl>
                                          <p:spTgt spid="7"/>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0-#ppt_w/2"/>
                                          </p:val>
                                        </p:tav>
                                        <p:tav tm="100000">
                                          <p:val>
                                            <p:strVal val="#ppt_x"/>
                                          </p:val>
                                        </p:tav>
                                      </p:tavLst>
                                    </p:anim>
                                    <p:anim calcmode="lin" valueType="num">
                                      <p:cBhvr additive="base">
                                        <p:cTn id="25" dur="400" fill="hold"/>
                                        <p:tgtEl>
                                          <p:spTgt spid="7"/>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400"/>
                                        <p:tgtEl>
                                          <p:spTgt spid="4"/>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400" fill="hold"/>
                                        <p:tgtEl>
                                          <p:spTgt spid="4"/>
                                        </p:tgtEl>
                                        <p:attrNameLst>
                                          <p:attrName>ppt_x</p:attrName>
                                        </p:attrNameLst>
                                      </p:cBhvr>
                                      <p:tavLst>
                                        <p:tav tm="0">
                                          <p:val>
                                            <p:strVal val="0-#ppt_w/2"/>
                                          </p:val>
                                        </p:tav>
                                        <p:tav tm="100000">
                                          <p:val>
                                            <p:strVal val="#ppt_x"/>
                                          </p:val>
                                        </p:tav>
                                      </p:tavLst>
                                    </p:anim>
                                    <p:anim calcmode="lin" valueType="num">
                                      <p:cBhvr additive="base">
                                        <p:cTn id="32" dur="400" fill="hold"/>
                                        <p:tgtEl>
                                          <p:spTgt spid="4"/>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400"/>
                                        <p:tgtEl>
                                          <p:spTgt spid="9"/>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400" fill="hold"/>
                                        <p:tgtEl>
                                          <p:spTgt spid="9"/>
                                        </p:tgtEl>
                                        <p:attrNameLst>
                                          <p:attrName>ppt_x</p:attrName>
                                        </p:attrNameLst>
                                      </p:cBhvr>
                                      <p:tavLst>
                                        <p:tav tm="0">
                                          <p:val>
                                            <p:strVal val="1+#ppt_w/2"/>
                                          </p:val>
                                        </p:tav>
                                        <p:tav tm="100000">
                                          <p:val>
                                            <p:strVal val="#ppt_x"/>
                                          </p:val>
                                        </p:tav>
                                      </p:tavLst>
                                    </p:anim>
                                    <p:anim calcmode="lin" valueType="num">
                                      <p:cBhvr additive="base">
                                        <p:cTn id="39" dur="400" fill="hold"/>
                                        <p:tgtEl>
                                          <p:spTgt spid="9"/>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400"/>
                                        <p:tgtEl>
                                          <p:spTgt spid="1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400" fill="hold"/>
                                        <p:tgtEl>
                                          <p:spTgt spid="10"/>
                                        </p:tgtEl>
                                        <p:attrNameLst>
                                          <p:attrName>ppt_x</p:attrName>
                                        </p:attrNameLst>
                                      </p:cBhvr>
                                      <p:tavLst>
                                        <p:tav tm="0">
                                          <p:val>
                                            <p:strVal val="1+#ppt_w/2"/>
                                          </p:val>
                                        </p:tav>
                                        <p:tav tm="100000">
                                          <p:val>
                                            <p:strVal val="#ppt_x"/>
                                          </p:val>
                                        </p:tav>
                                      </p:tavLst>
                                    </p:anim>
                                    <p:anim calcmode="lin" valueType="num">
                                      <p:cBhvr additive="base">
                                        <p:cTn id="46" dur="400" fill="hold"/>
                                        <p:tgtEl>
                                          <p:spTgt spid="1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400"/>
                                        <p:tgtEl>
                                          <p:spTgt spid="8"/>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400" fill="hold"/>
                                        <p:tgtEl>
                                          <p:spTgt spid="8"/>
                                        </p:tgtEl>
                                        <p:attrNameLst>
                                          <p:attrName>ppt_x</p:attrName>
                                        </p:attrNameLst>
                                      </p:cBhvr>
                                      <p:tavLst>
                                        <p:tav tm="0">
                                          <p:val>
                                            <p:strVal val="1+#ppt_w/2"/>
                                          </p:val>
                                        </p:tav>
                                        <p:tav tm="100000">
                                          <p:val>
                                            <p:strVal val="#ppt_x"/>
                                          </p:val>
                                        </p:tav>
                                      </p:tavLst>
                                    </p:anim>
                                    <p:anim calcmode="lin" valueType="num">
                                      <p:cBhvr additive="base">
                                        <p:cTn id="53" dur="4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solidFill>
                <a:latin typeface="Route 159 Bold" pitchFamily="50" charset="0"/>
              </a:rPr>
              <a:t>Classes </a:t>
            </a:r>
            <a:r>
              <a:rPr lang="en-US" altLang="ja-JP" dirty="0" err="1">
                <a:solidFill>
                  <a:schemeClr val="accent1"/>
                </a:solidFill>
                <a:latin typeface="Route 159 Bold" pitchFamily="50" charset="0"/>
              </a:rPr>
              <a:t>majeures</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6" name="テキスト プレースホルダー 5"/>
          <p:cNvSpPr>
            <a:spLocks noGrp="1"/>
          </p:cNvSpPr>
          <p:nvPr>
            <p:ph type="body" sz="quarter" idx="15"/>
          </p:nvPr>
        </p:nvSpPr>
        <p:spPr/>
        <p:txBody>
          <a:bodyPr/>
          <a:lstStyle/>
          <a:p>
            <a:r>
              <a:rPr lang="en-US" altLang="ja-JP" dirty="0"/>
              <a:t>QObject</a:t>
            </a:r>
            <a:endParaRPr kumimoji="1" lang="ja-JP" altLang="en-US" dirty="0"/>
          </a:p>
        </p:txBody>
      </p:sp>
      <p:sp>
        <p:nvSpPr>
          <p:cNvPr id="7" name="テキスト プレースホルダー 6"/>
          <p:cNvSpPr>
            <a:spLocks noGrp="1"/>
          </p:cNvSpPr>
          <p:nvPr>
            <p:ph type="body" sz="quarter" idx="14"/>
          </p:nvPr>
        </p:nvSpPr>
        <p:spPr>
          <a:xfrm>
            <a:off x="2709065" y="3362068"/>
            <a:ext cx="14442105" cy="1275244"/>
          </a:xfrm>
        </p:spPr>
        <p:txBody>
          <a:bodyPr>
            <a:noAutofit/>
          </a:bodyPr>
          <a:lstStyle/>
          <a:p>
            <a:r>
              <a:rPr lang="fr-FR" altLang="ja-JP" sz="2300" b="1" dirty="0"/>
              <a:t>L'API PyQt contient plus de 400 classes. La classe QObject est en haut de la hiérarchie de classes. C'est la classe de base de tous les objets Qt. De plus, la classe QPaintDevice est la classe de base pour tous les objets pouvant être peints.</a:t>
            </a:r>
            <a:endParaRPr kumimoji="1" lang="ja-JP" altLang="en-US" sz="2300" b="1" dirty="0"/>
          </a:p>
        </p:txBody>
      </p:sp>
      <p:sp>
        <p:nvSpPr>
          <p:cNvPr id="10" name="テキスト プレースホルダー 9"/>
          <p:cNvSpPr>
            <a:spLocks noGrp="1"/>
          </p:cNvSpPr>
          <p:nvPr>
            <p:ph type="body" sz="quarter" idx="16"/>
          </p:nvPr>
        </p:nvSpPr>
        <p:spPr/>
        <p:txBody>
          <a:bodyPr/>
          <a:lstStyle/>
          <a:p>
            <a:r>
              <a:rPr lang="en-US" altLang="ja-JP" dirty="0"/>
              <a:t>QApplication</a:t>
            </a:r>
            <a:endParaRPr lang="ja-JP" altLang="en-US" dirty="0"/>
          </a:p>
        </p:txBody>
      </p:sp>
      <p:sp>
        <p:nvSpPr>
          <p:cNvPr id="8" name="テキスト プレースホルダー 7"/>
          <p:cNvSpPr>
            <a:spLocks noGrp="1"/>
          </p:cNvSpPr>
          <p:nvPr>
            <p:ph type="body" sz="quarter" idx="17"/>
          </p:nvPr>
        </p:nvSpPr>
        <p:spPr>
          <a:xfrm>
            <a:off x="2709065" y="5572422"/>
            <a:ext cx="14442105" cy="1275244"/>
          </a:xfrm>
        </p:spPr>
        <p:txBody>
          <a:bodyPr>
            <a:noAutofit/>
          </a:bodyPr>
          <a:lstStyle/>
          <a:p>
            <a:r>
              <a:rPr lang="fr-FR" altLang="ja-JP" sz="2300" b="1" dirty="0"/>
              <a:t>La classe QApplication gère les principaux paramètres et le flux de contrôle d'une application graphique. Il contient une boucle d'événement principal à l'intérieur de laquelle les événements générés par les éléments de </a:t>
            </a:r>
            <a:r>
              <a:rPr lang="fr-FR" altLang="ja-JP" sz="2300" b="1" dirty="0" smtClean="0"/>
              <a:t>fenêtre.</a:t>
            </a:r>
            <a:endParaRPr lang="ja-JP" altLang="en-US" sz="2300" b="1" dirty="0"/>
          </a:p>
        </p:txBody>
      </p:sp>
      <p:sp>
        <p:nvSpPr>
          <p:cNvPr id="11" name="テキスト プレースホルダー 10"/>
          <p:cNvSpPr>
            <a:spLocks noGrp="1"/>
          </p:cNvSpPr>
          <p:nvPr>
            <p:ph type="body" sz="quarter" idx="18"/>
          </p:nvPr>
        </p:nvSpPr>
        <p:spPr/>
        <p:txBody>
          <a:bodyPr/>
          <a:lstStyle/>
          <a:p>
            <a:r>
              <a:rPr lang="en-US" altLang="ja-JP" dirty="0" err="1"/>
              <a:t>QWidget</a:t>
            </a:r>
            <a:endParaRPr lang="ja-JP" altLang="en-US" dirty="0"/>
          </a:p>
        </p:txBody>
      </p:sp>
      <p:sp>
        <p:nvSpPr>
          <p:cNvPr id="9" name="テキスト プレースホルダー 8"/>
          <p:cNvSpPr>
            <a:spLocks noGrp="1"/>
          </p:cNvSpPr>
          <p:nvPr>
            <p:ph type="body" sz="quarter" idx="19"/>
          </p:nvPr>
        </p:nvSpPr>
        <p:spPr>
          <a:xfrm>
            <a:off x="2707932" y="7788599"/>
            <a:ext cx="14442105" cy="1275244"/>
          </a:xfrm>
        </p:spPr>
        <p:txBody>
          <a:bodyPr>
            <a:noAutofit/>
          </a:bodyPr>
          <a:lstStyle/>
          <a:p>
            <a:r>
              <a:rPr lang="fr-FR" altLang="ja-JP" sz="2300" b="1" dirty="0"/>
              <a:t>La classe QWidget, dérivée des classes QObject et QPaintDevice est la classe de base pour tous les objets de l'interface utilisateur. Les classes QDialog et </a:t>
            </a:r>
            <a:r>
              <a:rPr lang="fr-FR" altLang="ja-JP" sz="2300" b="1" dirty="0" err="1"/>
              <a:t>QFrame</a:t>
            </a:r>
            <a:r>
              <a:rPr lang="fr-FR" altLang="ja-JP" sz="2300" b="1" dirty="0"/>
              <a:t> sont également dérivées de la classe QWidget</a:t>
            </a:r>
            <a:r>
              <a:rPr lang="fr-FR" altLang="ja-JP" sz="2300" b="1" dirty="0" smtClean="0"/>
              <a:t>.</a:t>
            </a:r>
            <a:endParaRPr lang="en-US" altLang="ja-JP" sz="2300" b="1" dirty="0"/>
          </a:p>
        </p:txBody>
      </p:sp>
    </p:spTree>
    <p:extLst>
      <p:ext uri="{BB962C8B-B14F-4D97-AF65-F5344CB8AC3E}">
        <p14:creationId xmlns:p14="http://schemas.microsoft.com/office/powerpoint/2010/main" val="3407896981"/>
      </p:ext>
    </p:extLst>
  </p:cSld>
  <p:clrMapOvr>
    <a:masterClrMapping/>
  </p:clrMapOvr>
  <p:transition spd="slow" advTm="8307">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8746" y="622758"/>
            <a:ext cx="13511054" cy="1446550"/>
          </a:xfrm>
          <a:prstGeom prst="rect">
            <a:avLst/>
          </a:prstGeom>
          <a:noFill/>
        </p:spPr>
        <p:txBody>
          <a:bodyPr wrap="square" rtlCol="0" anchor="ctr">
            <a:spAutoFit/>
          </a:bodyPr>
          <a:lstStyle/>
          <a:p>
            <a:pPr algn="ctr"/>
            <a:r>
              <a:rPr lang="fr-FR" sz="4400" dirty="0">
                <a:solidFill>
                  <a:schemeClr val="accent1"/>
                </a:solidFill>
                <a:latin typeface="Route 159 Bold" pitchFamily="50" charset="0"/>
                <a:ea typeface="+mj-ea"/>
                <a:cs typeface="+mj-cs"/>
              </a:rPr>
              <a:t>Les diagrammes suivants représentent certaines classes importantes dans leur hiérarchie.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292" y="2519469"/>
            <a:ext cx="14629828" cy="6467262"/>
          </a:xfrm>
          <a:prstGeom prst="rect">
            <a:avLst/>
          </a:prstGeom>
        </p:spPr>
      </p:pic>
    </p:spTree>
    <p:extLst>
      <p:ext uri="{BB962C8B-B14F-4D97-AF65-F5344CB8AC3E}">
        <p14:creationId xmlns:p14="http://schemas.microsoft.com/office/powerpoint/2010/main" val="139709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16509</TotalTime>
  <Words>1033</Words>
  <Application>Microsoft Office PowerPoint</Application>
  <PresentationFormat>Custom</PresentationFormat>
  <Paragraphs>147</Paragraphs>
  <Slides>19</Slides>
  <Notes>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19</vt:i4>
      </vt:variant>
    </vt:vector>
  </HeadingPairs>
  <TitlesOfParts>
    <vt:vector size="38" baseType="lpstr">
      <vt:lpstr>MS PGothic</vt:lpstr>
      <vt:lpstr>Arial</vt:lpstr>
      <vt:lpstr>Calibri</vt:lpstr>
      <vt:lpstr>Consolas</vt:lpstr>
      <vt:lpstr>Lucida Sans Typewriter</vt:lpstr>
      <vt:lpstr>Open Sans</vt:lpstr>
      <vt:lpstr>Open Sans Light</vt:lpstr>
      <vt:lpstr>Open Sans Semibold</vt:lpstr>
      <vt:lpstr>Route 159</vt:lpstr>
      <vt:lpstr>Route 159 Bold</vt:lpstr>
      <vt:lpstr>Route 159 Light</vt:lpstr>
      <vt:lpstr>Route 159 SemiBold</vt:lpstr>
      <vt:lpstr>Route 159 UltraLight</vt:lpstr>
      <vt:lpstr>Spica Neue</vt:lpstr>
      <vt:lpstr>Spica Neue Light</vt:lpstr>
      <vt:lpstr>Wingdings</vt:lpstr>
      <vt:lpstr>Vega - Header</vt:lpstr>
      <vt:lpstr>Vega - Footer Only</vt:lpstr>
      <vt:lpstr>Vega - Free</vt:lpstr>
      <vt:lpstr>Des interfaces graphiques en Python à l'aide du PyQt5</vt:lpstr>
      <vt:lpstr>Table des matières</vt:lpstr>
      <vt:lpstr>PowerPoint Presentation</vt:lpstr>
      <vt:lpstr>Bienvenue à notre présentation</vt:lpstr>
      <vt:lpstr>Environnements pris en charge</vt:lpstr>
      <vt:lpstr>Hello World</vt:lpstr>
      <vt:lpstr>PowerPoint Presentation</vt:lpstr>
      <vt:lpstr>Classes majeures</vt:lpstr>
      <vt:lpstr>PowerPoint Presentation</vt:lpstr>
      <vt:lpstr>PowerPoint Presentation</vt:lpstr>
      <vt:lpstr>PowerPoint Presentation</vt:lpstr>
      <vt:lpstr>Signals and Slots</vt:lpstr>
      <vt:lpstr>Gestionnaires de mise en page</vt:lpstr>
      <vt:lpstr>PowerPoint Presentation</vt:lpstr>
      <vt:lpstr>PowerPoint Presentation</vt:lpstr>
      <vt:lpstr>PowerPoint Presentation</vt:lpstr>
      <vt:lpstr>PowerPoint Presentation</vt:lpstr>
      <vt:lpstr>Utilisation  de Qt Designer</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Abde</cp:lastModifiedBy>
  <cp:revision>413</cp:revision>
  <dcterms:created xsi:type="dcterms:W3CDTF">2015-09-05T11:42:45Z</dcterms:created>
  <dcterms:modified xsi:type="dcterms:W3CDTF">2017-11-09T16:03:30Z</dcterms:modified>
</cp:coreProperties>
</file>