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1" r:id="rId38"/>
    <p:sldId id="292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88FCD-6A23-42B4-9B71-AAA61BB5F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E1D36-C0D2-49DC-BC79-0CED39B68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7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88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01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05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7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40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71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64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04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5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71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8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81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17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14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46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5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486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09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7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38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57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93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648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428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621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91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039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851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782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82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86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6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6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2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3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1D36-C0D2-49DC-BC79-0CED39B680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9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E04B-838D-4A1B-8CA8-CA53CB86FCEB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3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F4E9-D3D7-4FB2-AF12-DC3F0321B494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9F2E-9499-4D3E-8753-B456F7D04286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2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2C99-F5DA-41CB-A9B9-717D2211C26D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C42-B564-4A25-B764-7391FE3B390E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E9E2-895E-46C1-B3A6-B84A976906B9}" type="datetime1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5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46B8-BB85-420D-AB26-C500473ECB28}" type="datetime1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82A7-94E9-4BB2-9894-AE5C830BA99D}" type="datetime1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0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E409-6B83-4295-9EDA-E2494C91EE96}" type="datetime1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A0C-D0E5-48D9-A807-86C083D0A856}" type="datetime1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5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64D2-58F3-4728-9D8E-2DFECF0C7CC3}" type="datetime1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0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0E49-1DCD-4F31-90C5-B6075E02131F}" type="datetime1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BC8E6-C12A-4DD2-8DD3-6720F69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8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Rapid GUI Programming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Python and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GUI Programming</a:t>
            </a:r>
            <a:endParaRPr lang="en-US" sz="36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Raed S. Rasheed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Pop-Up Alert in 25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 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QLabel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("&lt;font color=red size=72&gt;&lt;b&gt;" + message + "&lt;/b&gt;&lt;/font&gt;")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label.setWindowFlags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Qt.SplashScreen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label.show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QTimer.singleShot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(60000,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app.quit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# 1 minute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app.exec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6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Pop-Up Alert in 25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needs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widgets, and in this case we need a label to show the message. A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Qlabel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 HTML text, so we give it an HTML string that tells it to display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 red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of size 72 points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 we have set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the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 that will be our window, we call show() on it. At this point, the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 window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not shown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we set up a single-shot timer.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QTimer.singleShot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 takes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number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milliseconds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We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the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singleShot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 two arguments: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long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until it should time out (one minute in this case), and a function or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for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to call when it times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2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Pop-Up Alert in 25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now we have two events scheduled: A paint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(show widget)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wants to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place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immediately, and a timer timeout event that wants to take place in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minute’s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call to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app.exec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_() starts off the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QApplication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object’s event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Pop-Up Alert in 25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loops are used by all GUI applications. In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pseudocode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 event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looks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 this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True: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=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getNextEvent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event:</a:t>
            </a:r>
          </a:p>
          <a:p>
            <a:pPr marL="914400" lvl="2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event == Terminate:</a:t>
            </a:r>
          </a:p>
          <a:p>
            <a:pPr marL="914400" lvl="2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break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processEvent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(event)</a:t>
            </a: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1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Pop-Up Alert in 25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processing applications versus GUI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rapid_gui_programming_with_python_and_qt.pdf - Google Chrome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0" t="19775" r="19095" b="16704"/>
          <a:stretch/>
        </p:blipFill>
        <p:spPr>
          <a:xfrm>
            <a:off x="3444411" y="2319808"/>
            <a:ext cx="5303178" cy="362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7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Expression Evaluator in 30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is a complete dialog-style application written in 30 lines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code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(excluding blank and comment lines). “Dialog-style” means an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that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no menu bar, and usually no toolbar or status bar, most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commonly with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buttons.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369942" y="3595954"/>
            <a:ext cx="3452117" cy="2126752"/>
            <a:chOff x="4500082" y="3534310"/>
            <a:chExt cx="3452117" cy="2126752"/>
          </a:xfrm>
        </p:grpSpPr>
        <p:sp>
          <p:nvSpPr>
            <p:cNvPr id="7" name="Rectangle 6"/>
            <p:cNvSpPr/>
            <p:nvPr/>
          </p:nvSpPr>
          <p:spPr>
            <a:xfrm>
              <a:off x="4798031" y="4001294"/>
              <a:ext cx="2712378" cy="1464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rapid_gui_programming_with_python_and_qt.pdf - Google Chrome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42" t="37154" r="34742" b="31835"/>
            <a:stretch/>
          </p:blipFill>
          <p:spPr>
            <a:xfrm>
              <a:off x="4500082" y="3534310"/>
              <a:ext cx="3452117" cy="2126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48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Expression Evaluator in 30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application uses two widgets: A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QTextBrowser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which is a read-only multiline text box that can display both plain text and HTML; and a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QLineEdit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is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single-line text box that displays plain text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6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Expression Evaluator in 30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__future__ import division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sys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math import *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PyQt4.QtCore import *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PyQt4.QtGui import 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Expression Evaluator in 30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import non-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PyQt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using the import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moduleName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syntax; but since we want all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 module’s functions and constants available to our program’s users,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simply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them all into the current namespace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usual, we import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 to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the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sys.argv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list, and we import everything from both the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QtCore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QtGui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0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Expression Evaluator in 30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most cases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we create a top-level window we subclass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QDialog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or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QMainWindow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QWidget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inheriting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QDialog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get a blank form, that is, a gray rectangle, and some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convenient behaviors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methods. For example, if the user clicks the close X button,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dialog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close.</a:t>
            </a: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3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GUI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 applications and Python module ﬁles always have a .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extension, but for Python GUI applications we use a .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pyw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extension. Both .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.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pyw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ﬁne on Linux, but on Windows, .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pyw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ensures that Windows uses the pythonw.exe interpreter instead of python.exe, and this in turn ensures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when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execute a Python GUI application, no unnecessary console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 will appear.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Expression Evaluator in 30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Form(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QDialog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 marL="457200" lvl="1" indent="0" algn="just">
              <a:buNone/>
            </a:pP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__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__(self, parent=None):</a:t>
            </a:r>
          </a:p>
          <a:p>
            <a:pPr marL="914400" lvl="2" indent="0" algn="just"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super(Form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self).__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__(parent)</a:t>
            </a:r>
          </a:p>
          <a:p>
            <a:pPr marL="914400" lvl="2" indent="0" algn="just">
              <a:buNone/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self.browser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QTextBrowser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914400" lvl="2" indent="0" algn="just">
              <a:buNone/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self.lineedit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QLineEdit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("Type an expression and press Enter")</a:t>
            </a:r>
          </a:p>
          <a:p>
            <a:pPr marL="914400" lvl="2" indent="0" algn="just">
              <a:buNone/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self.lineedit.selectAll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914400" lvl="2" indent="0" algn="just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=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QVBoxLayout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914400" lvl="2" indent="0" algn="just">
              <a:buNone/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layout.addWidget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self.browser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2" indent="0" algn="just">
              <a:buNone/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layout.addWidget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self.lineedit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2" indent="0" algn="just">
              <a:buNone/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self.setLayout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(layout)</a:t>
            </a:r>
          </a:p>
          <a:p>
            <a:pPr marL="914400" lvl="2" indent="0" algn="just">
              <a:buNone/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self.lineedit.setFocus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914400" lvl="2" indent="0" algn="just">
              <a:buNone/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self.connect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self.lineedit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SIGNAL("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returnPressed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()"),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self.updateUi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2" indent="0" algn="just">
              <a:buNone/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self.setWindowTitle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("Calculate")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Expression Evaluator in 30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updateUi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(self):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try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text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unicode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self.lineedit.text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self.browser.append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("%s = &lt;b&gt;%s&lt;/b&gt;" % (text,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(text)))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except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self.browser.append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("&lt;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color=red&gt;%s is invalid!&lt;/font&gt;" %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text)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=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QApplication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sys.argv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Form()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form.show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app.exec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Currency Converter in 70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endParaRPr lang="ar-SA" sz="1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must ﬁrst download and parse the exchange rates. Then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ar-SA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user interface which the user can manipulate to specify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ar-SA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currencies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the amount that they are interested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47090" y="3363311"/>
            <a:ext cx="4897821" cy="2186151"/>
            <a:chOff x="3678619" y="3279228"/>
            <a:chExt cx="4056995" cy="1671145"/>
          </a:xfrm>
        </p:grpSpPr>
        <p:sp>
          <p:nvSpPr>
            <p:cNvPr id="6" name="Rectangle 5"/>
            <p:cNvSpPr/>
            <p:nvPr/>
          </p:nvSpPr>
          <p:spPr>
            <a:xfrm>
              <a:off x="3825766" y="3794234"/>
              <a:ext cx="3689131" cy="1008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rapid_gui_programming_with_python_and_qt.pdf - Google Chrome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45" t="23142" r="32245" b="52490"/>
            <a:stretch/>
          </p:blipFill>
          <p:spPr>
            <a:xfrm>
              <a:off x="3678619" y="3279228"/>
              <a:ext cx="4056995" cy="1671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0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Currency Converter in 70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usual, we will begin with the imports:</a:t>
            </a:r>
          </a:p>
          <a:p>
            <a:pPr marL="0" indent="0" algn="just">
              <a:buNone/>
            </a:pPr>
            <a:endParaRPr lang="ar-SA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urllib2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PyQt4.QtCore import *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PyQt4.QtGui import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ar-SA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ar-SA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will use Python’s urllib2 module because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ar-S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very useful convenience function that makes it easy to grab a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ﬁle</a:t>
            </a:r>
            <a:r>
              <a:rPr lang="ar-S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5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Currency Converter in 70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endParaRPr lang="ar-SA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QDialog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 marL="0" indent="0" algn="just">
              <a:buNone/>
            </a:pPr>
            <a:r>
              <a:rPr lang="ar-S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__(self, parent=None):</a:t>
            </a:r>
          </a:p>
          <a:p>
            <a:pPr marL="1371600" lvl="3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super(Form, self).__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__(parent)</a:t>
            </a:r>
          </a:p>
          <a:p>
            <a:pPr marL="1371600" lvl="3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self.getdata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1371600" lvl="3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 = sorted(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self.rates.keys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</a:t>
            </a:r>
          </a:p>
          <a:p>
            <a:pPr marL="1371600" lvl="3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dateLabel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QLabel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(date)</a:t>
            </a:r>
          </a:p>
          <a:p>
            <a:pPr marL="1371600" lvl="3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self.fromComboBox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QComboBox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1371600" lvl="3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self.fromComboBox.addItems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(rates)</a:t>
            </a:r>
          </a:p>
          <a:p>
            <a:pPr marL="1371600" lvl="3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self.fromSpinBox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QDoubleSpinBox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1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Currency Converter in 70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1371600" lvl="3" indent="0" algn="just">
              <a:buNone/>
            </a:pPr>
            <a:endParaRPr lang="ar-SA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3" indent="0" algn="just">
              <a:buNone/>
            </a:pP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self.fromSpinBox.setRange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(0.01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10000000.00)</a:t>
            </a:r>
          </a:p>
          <a:p>
            <a:pPr marL="1371600" lvl="3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self.fromSpinBox.setValue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(1.00)</a:t>
            </a:r>
          </a:p>
          <a:p>
            <a:pPr marL="1371600" lvl="3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self.toComboBox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QComboBox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1371600" lvl="3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self.toComboBox.addItems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(rates)</a:t>
            </a:r>
          </a:p>
          <a:p>
            <a:pPr marL="1371600" lvl="3" indent="0" algn="just">
              <a:buNone/>
            </a:pP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self.toLabel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QLabel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("1.00")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Currency Converter in 70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1371600" lvl="3" indent="0" algn="just">
              <a:buNone/>
            </a:pPr>
            <a:endParaRPr lang="ar-SA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3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 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QGridLayout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1371600" lvl="3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grid.addWidget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dateLabel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0, 0)</a:t>
            </a:r>
          </a:p>
          <a:p>
            <a:pPr marL="1371600" lvl="3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grid.addWidget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self.fromComboBox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1, 0)</a:t>
            </a:r>
          </a:p>
          <a:p>
            <a:pPr marL="1371600" lvl="3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grid.addWidget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self.fromSpinBox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1, 1)</a:t>
            </a:r>
          </a:p>
          <a:p>
            <a:pPr marL="1371600" lvl="3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grid.addWidget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self.toComboBox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2, 0)</a:t>
            </a:r>
          </a:p>
          <a:p>
            <a:pPr marL="1371600" lvl="3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grid.addWidget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self.toLabel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2, 1)</a:t>
            </a:r>
          </a:p>
          <a:p>
            <a:pPr marL="1371600" lvl="3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self.setLayout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2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Currency Converter in 70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endParaRPr lang="ar-SA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 layout seems to be the simplest solution to laying out the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widgets.</a:t>
            </a:r>
            <a:r>
              <a:rPr lang="ar-S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ar-S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 widget to a grid we give the row and column position it should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occupy,</a:t>
            </a:r>
            <a:r>
              <a:rPr lang="ar-S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which are 0-based.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rapid_gui_programming_with_python_and_qt.pdf - Google Chrome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0" t="52414" r="28197" b="32260"/>
          <a:stretch/>
        </p:blipFill>
        <p:spPr>
          <a:xfrm>
            <a:off x="2339391" y="3657599"/>
            <a:ext cx="7513219" cy="15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Currency Converter in 70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endParaRPr lang="ar-SA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that we have created, populated, and laid out the widgets, it is time to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ar-S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form’s behavior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ar-SA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3" indent="0" algn="just">
              <a:buNone/>
            </a:pPr>
            <a:r>
              <a:rPr lang="en-US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self.connect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self.fromComboBox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1371600" lvl="3" indent="0" algn="just">
              <a:buNone/>
            </a:pP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currentIndexChanged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)"),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self.updateUi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1371600" lvl="3" indent="0" algn="just">
              <a:buNone/>
            </a:pP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self.connect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self.toComboBox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1371600" lvl="3" indent="0" algn="just">
              <a:buNone/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SIGNAL("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currentIndexChanged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)"),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self.updateUi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1371600" lvl="3" indent="0" algn="just">
              <a:buNone/>
            </a:pP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self.connect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self.fromSpinBox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1371600" lvl="3" indent="0" algn="just">
              <a:buNone/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SIGNAL("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valueChanged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(double)"),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self.updateUi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1371600" lvl="3" indent="0" algn="just">
              <a:buNone/>
            </a:pP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self.setWindowTitle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("Currency")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Currency Converter in 70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endParaRPr lang="ar-SA" sz="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user changes the current item in one of the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comboboxes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relevant</a:t>
            </a:r>
            <a:r>
              <a:rPr lang="ar-S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emit a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currentIndexChanged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signal with the index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  <a:r>
              <a:rPr lang="ar-S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new current item. Similarly, if the user changes the value held by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ar-S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spinbox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valueChanged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signal will be emitted with the new value. We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ar-S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connected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these signals to just one Python slot: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updateUi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().</a:t>
            </a:r>
            <a:endParaRPr lang="ar-SA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3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updateUi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(self):</a:t>
            </a:r>
          </a:p>
          <a:p>
            <a:pPr marL="1828800" lvl="4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unicode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self.toComboBox.currentText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</a:t>
            </a:r>
          </a:p>
          <a:p>
            <a:pPr marL="1828800" lvl="4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 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unicode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self.fromComboBox.currentText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</a:t>
            </a:r>
          </a:p>
          <a:p>
            <a:pPr marL="1828800" lvl="4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 = 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self.rates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[from_] /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self.rates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[to]) * \</a:t>
            </a:r>
          </a:p>
          <a:p>
            <a:pPr marL="1828800" lvl="4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self.fromSpinBox.value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1828800" lvl="4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self.toLabel.setText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("%0.2f" % amount)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3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GUI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ﬁrst application we will look at is an unusual hybrid: a GUI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that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launched from a console because it requires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command-line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arguments. We have included it because it makes it easier to explain how the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PyQt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works (and what that is), without having to go into any other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details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Currency Converter in 70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endParaRPr lang="ar-SA" sz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getdata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(self): # Idea taken from the Python Cookbook</a:t>
            </a:r>
          </a:p>
          <a:p>
            <a:pPr marL="457200" lvl="1" indent="0" algn="just">
              <a:buNone/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self.rates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{}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try:</a:t>
            </a:r>
          </a:p>
          <a:p>
            <a:pPr marL="914400" lvl="2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= "Unknown"</a:t>
            </a:r>
          </a:p>
          <a:p>
            <a:pPr marL="91440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fh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urllib2.urlopen("http://www.bankofcanada.ca"</a:t>
            </a:r>
          </a:p>
          <a:p>
            <a:pPr marL="914400" lvl="2" indent="0" algn="just">
              <a:buNone/>
            </a:pPr>
            <a:r>
              <a:rPr lang="ar-S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"/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en/markets/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/exchange_eng.csv")</a:t>
            </a:r>
          </a:p>
          <a:p>
            <a:pPr marL="457200" lvl="1" indent="0" algn="just">
              <a:buNone/>
            </a:pPr>
            <a:r>
              <a:rPr lang="ar-SA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in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fh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1371600" lvl="3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not line or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line.startswith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(("#", "Closing ")):</a:t>
            </a:r>
          </a:p>
          <a:p>
            <a:pPr marL="1371600" lvl="3" indent="0" algn="just">
              <a:buNone/>
            </a:pPr>
            <a:r>
              <a:rPr lang="ar-S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3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line.split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(",")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8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Currency Converter in 70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1371600" lvl="3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line.startswith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("Date "):</a:t>
            </a:r>
          </a:p>
          <a:p>
            <a:pPr marL="1371600" lvl="3" indent="0" algn="just">
              <a:buNone/>
            </a:pPr>
            <a:r>
              <a:rPr lang="ar-S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fields[-1]</a:t>
            </a:r>
          </a:p>
          <a:p>
            <a:pPr marL="1371600" lvl="3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else:</a:t>
            </a:r>
          </a:p>
          <a:p>
            <a:pPr marL="1828800" lvl="4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try:</a:t>
            </a:r>
          </a:p>
          <a:p>
            <a:pPr marL="2286000" lvl="5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= float(fields[-1])</a:t>
            </a:r>
          </a:p>
          <a:p>
            <a:pPr marL="2286000" lvl="5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self.rates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unicode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(fields[0])] = value</a:t>
            </a:r>
          </a:p>
          <a:p>
            <a:pPr marL="1371600" lvl="3" indent="0" algn="just">
              <a:buNone/>
            </a:pPr>
            <a:r>
              <a:rPr lang="ar-S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ValueError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1371600" lvl="3" indent="0" algn="just">
              <a:buNone/>
            </a:pPr>
            <a:r>
              <a:rPr lang="ar-S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3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"Exchange Rates Date: " + date</a:t>
            </a:r>
          </a:p>
          <a:p>
            <a:pPr marL="457200" lvl="1" indent="0" algn="just"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Exception, e:</a:t>
            </a:r>
          </a:p>
          <a:p>
            <a:pPr marL="457200" lvl="1" indent="0" algn="just">
              <a:buNone/>
            </a:pPr>
            <a:r>
              <a:rPr lang="ar-SA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"Failed to download:\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n%s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%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2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Currency Converter in 70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exchange_eng.csv</a:t>
            </a:r>
            <a:endParaRPr lang="ar-SA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ar-SA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(&lt;m&gt;/&lt;d&gt;/&lt;year&gt;),01/05/2007,...,01/12/2007,01/15/2007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Can/US Exchange Rate,1.1725,...,1.1688,1.1667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U.S. Dollar (Noon),1.1755,...,1.1702,1.1681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Argentina Peso (Floating Rate),0.3797,...,0.3773,0.3767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Australian Dollar,0.9164,...,0.9157,0.9153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Vietnamese Dong,0.000073,...,0.000073,0.000073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7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Currency Converter in 70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endParaRPr lang="ar-SA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QApplication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sys.argv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= Form()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form.show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app.exec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_()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6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 and 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endParaRPr lang="ar-SA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GUI library provides the details of events that take place, such as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clicks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key presses. For example, if we have a button with the text Click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Me, and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user clicks it, all kinds of information becomes available. </a:t>
            </a: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—including all of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PyQt’s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widgets since they derive from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QWidget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subclass—supports the signals and slots mechanism.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1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 and 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endParaRPr lang="ar-SA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the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QDial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QSpinBox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widgets have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valueChanged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signals that,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emitted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carry the new value. And they both have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setValue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slots that take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integer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value. We can therefore connect these two widgets to each other so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whichever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the user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56689" y="3773213"/>
            <a:ext cx="3519742" cy="2102070"/>
            <a:chOff x="4256689" y="3773213"/>
            <a:chExt cx="3519742" cy="2102070"/>
          </a:xfrm>
        </p:grpSpPr>
        <p:sp>
          <p:nvSpPr>
            <p:cNvPr id="6" name="Rectangle 5"/>
            <p:cNvSpPr/>
            <p:nvPr/>
          </p:nvSpPr>
          <p:spPr>
            <a:xfrm>
              <a:off x="4508938" y="4109545"/>
              <a:ext cx="3016469" cy="1481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rapid_gui_programming_with_python_and_qt.pdf - Google Chrome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97" t="39847" r="40432" b="40383"/>
            <a:stretch/>
          </p:blipFill>
          <p:spPr>
            <a:xfrm>
              <a:off x="4256689" y="3773213"/>
              <a:ext cx="3519742" cy="2102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5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 and 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s.connect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SIGNAL("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signalSignature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"),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functionName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s.connect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(w, SIGNAL("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signalSignature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"),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instance.methodName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s.connect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(w, SIGNAL("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signalSignature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"), instance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SLOT("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slotSignature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 and 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Form(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QDialog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 marL="457200" lvl="1" indent="0" algn="just">
              <a:buNone/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__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__(self, parent=None):</a:t>
            </a:r>
          </a:p>
          <a:p>
            <a:pPr marL="914400" lvl="2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super(Form, self).__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__(parent)</a:t>
            </a:r>
          </a:p>
          <a:p>
            <a:pPr marL="914400" lvl="2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 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QDial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91440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dial.setNotchesVisible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(True)</a:t>
            </a:r>
          </a:p>
          <a:p>
            <a:pPr marL="91440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spinbox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QSpinBox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914400" lvl="2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QHBoxLayout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91440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layout.addWidget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(dial)</a:t>
            </a:r>
          </a:p>
          <a:p>
            <a:pPr marL="91440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layout.addWidget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spinbox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 and 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914400" lvl="2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2" indent="0" algn="just">
              <a:buNone/>
            </a:pP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self.setLayout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(layout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self.connect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(dial, SIGNAL("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valueChanged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)"),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spinbox.setValue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self.connect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spinbox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SIGNAL("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valueChanged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)"),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dial.setValue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self.setWindowTitle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("Signals and Slots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</a:p>
          <a:p>
            <a:pPr marL="914400" lvl="2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buNone/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self.connect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(dial, SIGNAL("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valueChanged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)"),</a:t>
            </a:r>
          </a:p>
          <a:p>
            <a:pPr marL="914400" lvl="2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spinbox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SLOT("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setValue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)"))</a:t>
            </a:r>
          </a:p>
          <a:p>
            <a:pPr marL="457200" lvl="1" indent="0" algn="just">
              <a:buNone/>
            </a:pP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self.connect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spinbox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SIGNAL("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valueChanged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)"),</a:t>
            </a:r>
          </a:p>
          <a:p>
            <a:pPr marL="914400" lvl="2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dial, SLOT("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setValue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)"))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7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 and 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Connections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Connections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ﬁve buttons and a label. When one of the buttons is clicked the signals and slots mechanism is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to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the label’s text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rapid_gui_programming_with_python_and_qt.pdf - Google Chrome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1" t="26207" r="26081" b="60460"/>
          <a:stretch/>
        </p:blipFill>
        <p:spPr>
          <a:xfrm>
            <a:off x="2444263" y="2532993"/>
            <a:ext cx="7303474" cy="11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Pop-Up Alert in 25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ﬁrst GUI application is a bit odd. First, it must be run from the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console, and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it has no “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decorations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”—no title bar, no system menu, no X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button.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get the output displayed, we could enter a command line like this:</a:t>
            </a:r>
          </a:p>
          <a:p>
            <a:pPr marL="914400" lvl="2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C:\&gt;cd c:\pyqt\chap04</a:t>
            </a:r>
          </a:p>
          <a:p>
            <a:pPr marL="914400" lvl="2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C:\pyqt\chap04&gt;alert.pyw 12:15 Wake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rapid_gui_programming_with_python_and_qt.pdf - Google Chrome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47" t="50037" r="43195" b="38727"/>
          <a:stretch/>
        </p:blipFill>
        <p:spPr>
          <a:xfrm>
            <a:off x="4744949" y="3154166"/>
            <a:ext cx="2702103" cy="12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3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 and 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457200" lvl="1" indent="0" algn="just">
              <a:buNone/>
            </a:pP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button1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QPushButton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("One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</a:p>
          <a:p>
            <a:pPr marL="457200" lvl="1" indent="0" algn="just">
              <a:buNone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other buttons are created in the same way, differing only in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variable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and the text that is passed to them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simplest connection, which is used by button1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self.connect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(button1, SIGNAL("clicked()"), self.one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one(self):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self.label.setText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("You clicked button 'One'")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 and 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457200" lvl="1" indent="0" algn="just">
              <a:buNone/>
            </a:pPr>
            <a:endParaRPr lang="en-US" sz="1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buNone/>
            </a:pP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self.connect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(button4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SIGNAL("clicked()"),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self.clicked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1" indent="0" algn="just">
              <a:buNone/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self.connect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(button5, SIGNAL("clicked()"),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self.clicked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1" indent="0" algn="just">
              <a:buNone/>
            </a:pPr>
            <a:endParaRPr lang="en-US" sz="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clicked(self):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 =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self.sender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button is None or not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isinstance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(button,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QPushButton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 marL="457200" lvl="1" indent="0" algn="just"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buNone/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self.label.setText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("You clicked button '%s'" %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button.text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</a:t>
            </a:r>
          </a:p>
          <a:p>
            <a:pPr marL="457200" lvl="1" indent="0" algn="just">
              <a:buNone/>
            </a:pPr>
            <a:endParaRPr lang="en-US" sz="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a slot we can always call sender() to discover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whichQObject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invoking signal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 from.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Pop-Up Alert in 25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sys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time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PyQt4.QtCore import *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PyQt4.QtGui import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import the sys module because we want to access the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command-line arguments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holds in the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sys.argv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list. The time module is imported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we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its sleep() function, and we need the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PyQt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modules for the GUI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for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QTime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Pop-Up Alert in 25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QApplication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sys.argv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Argument list.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object provides access to global-like information such as the application’s directory, the screen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size,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 on. This object also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the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loop, discussed shortly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QApplication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recognizes any of the arguments, it acts on them, and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them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list it was 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Pop-Up Alert in 25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try: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 =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QTime.currentTime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= "Alert!"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sys.argv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&lt; 2: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raise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ValueError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hours,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sys.argv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[1].split(":")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 =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QTime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(hours),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not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due.isValid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raise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ValueError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sys.argv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&gt; 2: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message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" ".join(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sys.argv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[2:])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ValueError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message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"Usage: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alert.pyw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HH:MM [optional message]" # 24hr clock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8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Pop-Up Alert in 25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ﬁrst argument does not contain a colon, a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ValueError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be raised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we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attempt to unpack two items from the split() call. If the hours or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minutes are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a valid number, a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ValueError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be raised by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and if the hours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minutes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out of range, due will be an invalid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QTime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we raise a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ValueError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ourselves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time is valid, we set the message to be the space-separated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 of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other command-line arguments if there are any;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otherwise,we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leave it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the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“Alert!” that we set at the beginning.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6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Pop-Up Alert in 25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we know when the message must be shown and what the message is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QTime.currentTime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&lt; due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time.sleep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# 20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seconds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loop continuously, comparing the current time with the target time.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loop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terminate if the current time is later than the target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C8E6-C12A-4DD2-8DD3-6720F694F6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1248</TotalTime>
  <Words>2073</Words>
  <Application>Microsoft Office PowerPoint</Application>
  <PresentationFormat>Widescreen</PresentationFormat>
  <Paragraphs>384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Rapid GUI Programming with Python and Qt</vt:lpstr>
      <vt:lpstr>Introduction to GUI Programming</vt:lpstr>
      <vt:lpstr>Introduction to GUI Programming</vt:lpstr>
      <vt:lpstr>A Pop-Up Alert in 25 Lines</vt:lpstr>
      <vt:lpstr>A Pop-Up Alert in 25 Lines</vt:lpstr>
      <vt:lpstr>A Pop-Up Alert in 25 Lines</vt:lpstr>
      <vt:lpstr>A Pop-Up Alert in 25 Lines</vt:lpstr>
      <vt:lpstr>A Pop-Up Alert in 25 Lines</vt:lpstr>
      <vt:lpstr>A Pop-Up Alert in 25 Lines</vt:lpstr>
      <vt:lpstr>A Pop-Up Alert in 25 Lines</vt:lpstr>
      <vt:lpstr>A Pop-Up Alert in 25 Lines</vt:lpstr>
      <vt:lpstr>A Pop-Up Alert in 25 Lines</vt:lpstr>
      <vt:lpstr>A Pop-Up Alert in 25 Lines</vt:lpstr>
      <vt:lpstr>A Pop-Up Alert in 25 Lines</vt:lpstr>
      <vt:lpstr>An Expression Evaluator in 30 Lines</vt:lpstr>
      <vt:lpstr>An Expression Evaluator in 30 Lines</vt:lpstr>
      <vt:lpstr>An Expression Evaluator in 30 Lines</vt:lpstr>
      <vt:lpstr>An Expression Evaluator in 30 Lines</vt:lpstr>
      <vt:lpstr>An Expression Evaluator in 30 Lines</vt:lpstr>
      <vt:lpstr>An Expression Evaluator in 30 Lines</vt:lpstr>
      <vt:lpstr>An Expression Evaluator in 30 Lines</vt:lpstr>
      <vt:lpstr>A Currency Converter in 70 Lines</vt:lpstr>
      <vt:lpstr>A Currency Converter in 70 Lines</vt:lpstr>
      <vt:lpstr>A Currency Converter in 70 Lines</vt:lpstr>
      <vt:lpstr>A Currency Converter in 70 Lines</vt:lpstr>
      <vt:lpstr>A Currency Converter in 70 Lines</vt:lpstr>
      <vt:lpstr>A Currency Converter in 70 Lines</vt:lpstr>
      <vt:lpstr>A Currency Converter in 70 Lines</vt:lpstr>
      <vt:lpstr>A Currency Converter in 70 Lines</vt:lpstr>
      <vt:lpstr>A Currency Converter in 70 Lines</vt:lpstr>
      <vt:lpstr>A Currency Converter in 70 Lines</vt:lpstr>
      <vt:lpstr>A Currency Converter in 70 Lines</vt:lpstr>
      <vt:lpstr>A Currency Converter in 70 Lines</vt:lpstr>
      <vt:lpstr>Signals and Slots</vt:lpstr>
      <vt:lpstr>Signals and Slots</vt:lpstr>
      <vt:lpstr>Signals and Slots</vt:lpstr>
      <vt:lpstr>Signals and Slots</vt:lpstr>
      <vt:lpstr>Signals and Slots</vt:lpstr>
      <vt:lpstr>Signals and Slots</vt:lpstr>
      <vt:lpstr>Signals and Slots</vt:lpstr>
      <vt:lpstr>Signals and Slots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Raed</dc:creator>
  <cp:lastModifiedBy>Raed Saeed Khalil Rasheed</cp:lastModifiedBy>
  <cp:revision>103</cp:revision>
  <dcterms:created xsi:type="dcterms:W3CDTF">2013-02-11T19:26:33Z</dcterms:created>
  <dcterms:modified xsi:type="dcterms:W3CDTF">2014-03-18T07:14:16Z</dcterms:modified>
</cp:coreProperties>
</file>