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Calibri" panose="020F0502020204030204" pitchFamily="34" charset="0"/>
      <p:regular r:id="rId26"/>
      <p:bold r:id="rId27"/>
      <p:italic r:id="rId28"/>
      <p:boldItalic r:id="rId29"/>
    </p:embeddedFont>
    <p:embeddedFont>
      <p:font typeface="Playfair Display" pitchFamily="2" charset="0"/>
      <p:regular r:id="rId30"/>
      <p:bold r:id="rId31"/>
      <p:italic r:id="rId32"/>
      <p:boldItalic r:id="rId33"/>
    </p:embeddedFont>
    <p:embeddedFont>
      <p:font typeface="Playfair Display Bold" pitchFamily="2" charset="0"/>
      <p:regular r:id="rId34"/>
      <p:bold r:id="rId35"/>
    </p:embeddedFont>
    <p:embeddedFont>
      <p:font typeface="Playfair Display Heavy" panose="020B0604020202020204" charset="0"/>
      <p:regular r:id="rId36"/>
    </p:embeddedFont>
    <p:embeddedFont>
      <p:font typeface="Playfair Display Italics" panose="020B0604020202020204" charset="0"/>
      <p:regular r:id="rId37"/>
    </p:embeddedFont>
    <p:embeddedFont>
      <p:font typeface="Public Sans" panose="020B0604020202020204" charset="0"/>
      <p:regular r:id="rId38"/>
    </p:embeddedFont>
    <p:embeddedFont>
      <p:font typeface="Public Sans Bold" panose="020B060402020202020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arxiv.org/pdf/2306.0727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3.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6.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3.svg"/><Relationship Id="rId1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arxiv.org/pdf/2307.05591" TargetMode="Externa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3.png"/><Relationship Id="rId3" Type="http://schemas.openxmlformats.org/officeDocument/2006/relationships/image" Target="../media/image3.svg"/><Relationship Id="rId21" Type="http://schemas.openxmlformats.org/officeDocument/2006/relationships/image" Target="../media/image26.svg"/><Relationship Id="rId7" Type="http://schemas.openxmlformats.org/officeDocument/2006/relationships/image" Target="../media/image22.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2.png"/><Relationship Id="rId16" Type="http://schemas.openxmlformats.org/officeDocument/2006/relationships/image" Target="../media/image18.png"/><Relationship Id="rId20"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3.svg"/><Relationship Id="rId5" Type="http://schemas.openxmlformats.org/officeDocument/2006/relationships/image" Target="../media/image6.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4.svg"/><Relationship Id="rId4" Type="http://schemas.openxmlformats.org/officeDocument/2006/relationships/image" Target="../media/image5.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hyperlink" Target="https://arxiv.org/abs/2306.07279"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arxiv.org/pdf/2306.07279" TargetMode="External"/><Relationship Id="rId5" Type="http://schemas.openxmlformats.org/officeDocument/2006/relationships/image" Target="../media/image28.sv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3.sv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sv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svg"/><Relationship Id="rId7"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6673171" y="8555355"/>
            <a:ext cx="702945" cy="702945"/>
          </a:xfrm>
          <a:custGeom>
            <a:avLst/>
            <a:gdLst/>
            <a:ahLst/>
            <a:cxnLst/>
            <a:rect l="l" t="t" r="r" b="b"/>
            <a:pathLst>
              <a:path w="702945" h="702945">
                <a:moveTo>
                  <a:pt x="0" y="0"/>
                </a:moveTo>
                <a:lnTo>
                  <a:pt x="702945" y="0"/>
                </a:lnTo>
                <a:lnTo>
                  <a:pt x="702945" y="702945"/>
                </a:lnTo>
                <a:lnTo>
                  <a:pt x="0" y="702945"/>
                </a:lnTo>
                <a:lnTo>
                  <a:pt x="0" y="0"/>
                </a:lnTo>
                <a:close/>
              </a:path>
            </a:pathLst>
          </a:custGeom>
          <a:blipFill>
            <a:blip r:embed="rId2"/>
            <a:stretch>
              <a:fillRect/>
            </a:stretch>
          </a:blipFill>
        </p:spPr>
      </p:sp>
      <p:sp>
        <p:nvSpPr>
          <p:cNvPr id="4" name="TextBox 4"/>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spc="843">
                <a:solidFill>
                  <a:srgbClr val="2B2C30"/>
                </a:solidFill>
                <a:latin typeface="Public Sans Bold"/>
                <a:ea typeface="Public Sans Bold"/>
                <a:cs typeface="Public Sans Bold"/>
                <a:sym typeface="Public Sans Bold"/>
              </a:rPr>
              <a:t>3D OBJECT CAPTIONING - WEEK #3</a:t>
            </a:r>
          </a:p>
        </p:txBody>
      </p:sp>
      <p:sp>
        <p:nvSpPr>
          <p:cNvPr id="5" name="TextBox 5"/>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3D Vision LLM</a:t>
            </a:r>
          </a:p>
        </p:txBody>
      </p:sp>
      <p:sp>
        <p:nvSpPr>
          <p:cNvPr id="6" name="TextBox 6"/>
          <p:cNvSpPr txBox="1"/>
          <p:nvPr/>
        </p:nvSpPr>
        <p:spPr>
          <a:xfrm>
            <a:off x="1016407" y="8479155"/>
            <a:ext cx="8038733" cy="864870"/>
          </a:xfrm>
          <a:prstGeom prst="rect">
            <a:avLst/>
          </a:prstGeom>
        </p:spPr>
        <p:txBody>
          <a:bodyPr lIns="0" tIns="0" rIns="0" bIns="0" rtlCol="0" anchor="t">
            <a:spAutoFit/>
          </a:bodyPr>
          <a:lstStyle/>
          <a:p>
            <a:pPr algn="l">
              <a:lnSpc>
                <a:spcPts val="3450"/>
              </a:lnSpc>
            </a:pPr>
            <a:r>
              <a:rPr lang="en-US" sz="2300">
                <a:solidFill>
                  <a:srgbClr val="2B2C30"/>
                </a:solidFill>
                <a:latin typeface="Public Sans"/>
                <a:ea typeface="Public Sans"/>
                <a:cs typeface="Public Sans"/>
                <a:sym typeface="Public Sans"/>
              </a:rPr>
              <a:t>Submitted by:</a:t>
            </a:r>
          </a:p>
          <a:p>
            <a:pPr algn="l">
              <a:lnSpc>
                <a:spcPts val="3450"/>
              </a:lnSpc>
            </a:pPr>
            <a:r>
              <a:rPr lang="en-US" sz="2300">
                <a:solidFill>
                  <a:srgbClr val="2B2C30"/>
                </a:solidFill>
                <a:latin typeface="Public Sans"/>
                <a:ea typeface="Public Sans"/>
                <a:cs typeface="Public Sans"/>
                <a:sym typeface="Public Sans"/>
              </a:rPr>
              <a:t>Mr. FAZZA Abdellah - ENSAM Casablanca (Big Data &amp; IoT)</a:t>
            </a:r>
          </a:p>
        </p:txBody>
      </p:sp>
      <p:sp>
        <p:nvSpPr>
          <p:cNvPr id="7" name="TextBox 7"/>
          <p:cNvSpPr txBox="1"/>
          <p:nvPr/>
        </p:nvSpPr>
        <p:spPr>
          <a:xfrm>
            <a:off x="14763090" y="8630746"/>
            <a:ext cx="1910081" cy="713279"/>
          </a:xfrm>
          <a:prstGeom prst="rect">
            <a:avLst/>
          </a:prstGeom>
        </p:spPr>
        <p:txBody>
          <a:bodyPr lIns="0" tIns="0" rIns="0" bIns="0" rtlCol="0" anchor="t">
            <a:spAutoFit/>
          </a:bodyPr>
          <a:lstStyle/>
          <a:p>
            <a:pPr algn="l">
              <a:lnSpc>
                <a:spcPts val="2717"/>
              </a:lnSpc>
            </a:pPr>
            <a:r>
              <a:rPr lang="en-US" sz="2986" spc="14">
                <a:solidFill>
                  <a:srgbClr val="2B2C30"/>
                </a:solidFill>
                <a:latin typeface="Playfair Display"/>
                <a:ea typeface="Playfair Display"/>
                <a:cs typeface="Playfair Display"/>
                <a:sym typeface="Playfair Display"/>
              </a:rPr>
              <a:t>3D SMART FACTORY</a:t>
            </a:r>
          </a:p>
        </p:txBody>
      </p:sp>
      <p:sp>
        <p:nvSpPr>
          <p:cNvPr id="8" name="TextBox 8"/>
          <p:cNvSpPr txBox="1"/>
          <p:nvPr/>
        </p:nvSpPr>
        <p:spPr>
          <a:xfrm>
            <a:off x="15296558" y="5722791"/>
            <a:ext cx="1940925" cy="398780"/>
          </a:xfrm>
          <a:prstGeom prst="rect">
            <a:avLst/>
          </a:prstGeom>
        </p:spPr>
        <p:txBody>
          <a:bodyPr lIns="0" tIns="0" rIns="0" bIns="0" rtlCol="0" anchor="t">
            <a:spAutoFit/>
          </a:bodyPr>
          <a:lstStyle/>
          <a:p>
            <a:pPr algn="l">
              <a:lnSpc>
                <a:spcPts val="3220"/>
              </a:lnSpc>
              <a:spcBef>
                <a:spcPct val="0"/>
              </a:spcBef>
            </a:pPr>
            <a:r>
              <a:rPr lang="en-US" sz="2300" spc="522">
                <a:solidFill>
                  <a:srgbClr val="2B2C30"/>
                </a:solidFill>
                <a:latin typeface="Public Sans"/>
                <a:ea typeface="Public Sans"/>
                <a:cs typeface="Public Sans"/>
                <a:sym typeface="Public Sans"/>
              </a:rPr>
              <a:t>8-8-2024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2249301" cy="563220"/>
            <a:chOff x="0" y="0"/>
            <a:chExt cx="1633240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1432393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#1: End-to-End Training</a:t>
              </a:r>
            </a:p>
          </p:txBody>
        </p:sp>
      </p:grpSp>
      <p:sp>
        <p:nvSpPr>
          <p:cNvPr id="5" name="TextBox 5"/>
          <p:cNvSpPr txBox="1"/>
          <p:nvPr/>
        </p:nvSpPr>
        <p:spPr>
          <a:xfrm>
            <a:off x="1028700" y="2729092"/>
            <a:ext cx="16230600" cy="3886030"/>
          </a:xfrm>
          <a:prstGeom prst="rect">
            <a:avLst/>
          </a:prstGeom>
        </p:spPr>
        <p:txBody>
          <a:bodyPr lIns="0" tIns="0" rIns="0" bIns="0" rtlCol="0" anchor="t">
            <a:spAutoFit/>
          </a:bodyPr>
          <a:lstStyle/>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Direct 3D-to-text learning:</a:t>
            </a:r>
            <a:r>
              <a:rPr lang="en-US" sz="3026" spc="15" dirty="0">
                <a:solidFill>
                  <a:srgbClr val="2B2C30"/>
                </a:solidFill>
                <a:latin typeface="Playfair Display"/>
                <a:ea typeface="Playfair Display"/>
                <a:cs typeface="Playfair Display"/>
                <a:sym typeface="Playfair Display"/>
              </a:rPr>
              <a:t> The model learns to understand 3D structures directly, potentially capturing spatial relationships more accurately.</a:t>
            </a:r>
          </a:p>
          <a:p>
            <a:pPr marL="653474" lvl="1" indent="-326737" algn="l">
              <a:lnSpc>
                <a:spcPts val="4540"/>
              </a:lnSpc>
              <a:buAutoNum type="arabicPeriod"/>
            </a:pPr>
            <a:r>
              <a:rPr lang="en-US" sz="3026" spc="15" dirty="0">
                <a:solidFill>
                  <a:srgbClr val="2B2C30"/>
                </a:solidFill>
                <a:latin typeface="Playfair Display Bold"/>
                <a:ea typeface="Playfair Display Bold"/>
                <a:cs typeface="Playfair Display Bold"/>
                <a:sym typeface="Playfair Display Bold"/>
              </a:rPr>
              <a:t> Efficiency during inference:</a:t>
            </a:r>
            <a:r>
              <a:rPr lang="en-US" sz="3026" spc="15" dirty="0">
                <a:solidFill>
                  <a:srgbClr val="2B2C30"/>
                </a:solidFill>
                <a:latin typeface="Playfair Display"/>
                <a:ea typeface="Playfair Display"/>
                <a:cs typeface="Playfair Display"/>
                <a:sym typeface="Playfair Display"/>
              </a:rPr>
              <a:t> Once trained, the model can generate captions directly from 3D data without intermediate steps.</a:t>
            </a:r>
          </a:p>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End-to-end training:</a:t>
            </a:r>
            <a:r>
              <a:rPr lang="en-US" sz="3026" spc="15" dirty="0">
                <a:solidFill>
                  <a:srgbClr val="2B2C30"/>
                </a:solidFill>
                <a:latin typeface="Playfair Display"/>
                <a:ea typeface="Playfair Display"/>
                <a:cs typeface="Playfair Display"/>
                <a:sym typeface="Playfair Display"/>
              </a:rPr>
              <a:t> The entire process can be optimized jointly, potentially leading to better overall performance.</a:t>
            </a:r>
          </a:p>
          <a:p>
            <a:pPr algn="l">
              <a:lnSpc>
                <a:spcPts val="3026"/>
              </a:lnSpc>
            </a:pPr>
            <a:endParaRPr lang="en-US" sz="3026" spc="15" dirty="0">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3908597" cy="546056"/>
            <a:chOff x="0" y="0"/>
            <a:chExt cx="5211462"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3519895"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Advantages</a:t>
              </a:r>
            </a:p>
          </p:txBody>
        </p:sp>
      </p:grpSp>
      <p:sp>
        <p:nvSpPr>
          <p:cNvPr id="9" name="TextBox 9"/>
          <p:cNvSpPr txBox="1"/>
          <p:nvPr/>
        </p:nvSpPr>
        <p:spPr>
          <a:xfrm>
            <a:off x="17602200" y="9430248"/>
            <a:ext cx="484043"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10</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2249301" cy="563220"/>
            <a:chOff x="0" y="0"/>
            <a:chExt cx="1633240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1432393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#1: End-to-End Training</a:t>
              </a:r>
            </a:p>
          </p:txBody>
        </p:sp>
      </p:grpSp>
      <p:sp>
        <p:nvSpPr>
          <p:cNvPr id="5" name="TextBox 5"/>
          <p:cNvSpPr txBox="1"/>
          <p:nvPr/>
        </p:nvSpPr>
        <p:spPr>
          <a:xfrm>
            <a:off x="1028700" y="2581360"/>
            <a:ext cx="16230600" cy="5029030"/>
          </a:xfrm>
          <a:prstGeom prst="rect">
            <a:avLst/>
          </a:prstGeom>
        </p:spPr>
        <p:txBody>
          <a:bodyPr lIns="0" tIns="0" rIns="0" bIns="0" rtlCol="0" anchor="t">
            <a:spAutoFit/>
          </a:bodyPr>
          <a:lstStyle/>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Complexity in 3D feature extraction:</a:t>
            </a:r>
            <a:r>
              <a:rPr lang="en-US" sz="3026" spc="15" dirty="0">
                <a:solidFill>
                  <a:srgbClr val="2B2C30"/>
                </a:solidFill>
                <a:latin typeface="Playfair Display"/>
                <a:ea typeface="Playfair Display"/>
                <a:cs typeface="Playfair Display"/>
                <a:sym typeface="Playfair Display"/>
              </a:rPr>
              <a:t> Effectively encoding 3D information is challenging and may require sophisticated architectures.</a:t>
            </a:r>
          </a:p>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Computationally Intensive: </a:t>
            </a:r>
            <a:r>
              <a:rPr lang="en-US" sz="3026" spc="15" dirty="0">
                <a:solidFill>
                  <a:srgbClr val="2B2C30"/>
                </a:solidFill>
                <a:latin typeface="Playfair Display"/>
                <a:ea typeface="Playfair Display"/>
                <a:cs typeface="Playfair Display"/>
                <a:sym typeface="Playfair Display"/>
              </a:rPr>
              <a:t>Training the model from scratch can be computationally expensive and time-consuming.</a:t>
            </a:r>
          </a:p>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Generalization:</a:t>
            </a:r>
            <a:r>
              <a:rPr lang="en-US" sz="3026" spc="15" dirty="0">
                <a:solidFill>
                  <a:srgbClr val="2B2C30"/>
                </a:solidFill>
                <a:latin typeface="Playfair Display"/>
                <a:ea typeface="Playfair Display"/>
                <a:cs typeface="Playfair Display"/>
                <a:sym typeface="Playfair Display"/>
              </a:rPr>
              <a:t> Might struggle to generalize well to unseen objects if the training data is not diverse enough.</a:t>
            </a:r>
          </a:p>
          <a:p>
            <a:pPr marL="653474" lvl="1" indent="-326737" algn="l">
              <a:lnSpc>
                <a:spcPts val="4540"/>
              </a:lnSpc>
              <a:buAutoNum type="arabicPeriod"/>
            </a:pPr>
            <a:r>
              <a:rPr lang="en-US" sz="3026" spc="15" dirty="0">
                <a:solidFill>
                  <a:srgbClr val="2B2C30"/>
                </a:solidFill>
                <a:latin typeface="Playfair Display Bold"/>
                <a:ea typeface="Playfair Display Bold"/>
                <a:cs typeface="Playfair Display Bold"/>
                <a:sym typeface="Playfair Display Bold"/>
              </a:rPr>
              <a:t> Data Requirements:</a:t>
            </a:r>
            <a:r>
              <a:rPr lang="en-US" sz="3026" spc="15" dirty="0">
                <a:solidFill>
                  <a:srgbClr val="2B2C30"/>
                </a:solidFill>
                <a:latin typeface="Playfair Display"/>
                <a:ea typeface="Playfair Display"/>
                <a:cs typeface="Playfair Display"/>
                <a:sym typeface="Playfair Display"/>
              </a:rPr>
              <a:t> Requires a large and well-annotated 3D-text dataset for training, which might be hard to obtain.</a:t>
            </a:r>
          </a:p>
          <a:p>
            <a:pPr algn="l">
              <a:lnSpc>
                <a:spcPts val="3026"/>
              </a:lnSpc>
            </a:pPr>
            <a:endParaRPr lang="en-US" sz="3026" spc="15" dirty="0">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3946350" cy="546056"/>
            <a:chOff x="0" y="0"/>
            <a:chExt cx="5261800"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3570233"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Drawbacks</a:t>
              </a:r>
            </a:p>
          </p:txBody>
        </p:sp>
      </p:grpSp>
      <p:sp>
        <p:nvSpPr>
          <p:cNvPr id="9" name="TextBox 9"/>
          <p:cNvSpPr txBox="1"/>
          <p:nvPr/>
        </p:nvSpPr>
        <p:spPr>
          <a:xfrm>
            <a:off x="17678401" y="9430248"/>
            <a:ext cx="363670"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#2: Multi-Stage Pipeline with Pretrained Models</a:t>
              </a:r>
            </a:p>
          </p:txBody>
        </p:sp>
      </p:grpSp>
      <p:sp>
        <p:nvSpPr>
          <p:cNvPr id="5" name="TextBox 5"/>
          <p:cNvSpPr txBox="1"/>
          <p:nvPr/>
        </p:nvSpPr>
        <p:spPr>
          <a:xfrm>
            <a:off x="1836185" y="2627593"/>
            <a:ext cx="16230600" cy="7315030"/>
          </a:xfrm>
          <a:prstGeom prst="rect">
            <a:avLst/>
          </a:prstGeom>
        </p:spPr>
        <p:txBody>
          <a:bodyPr lIns="0" tIns="0" rIns="0" bIns="0" rtlCol="0" anchor="t">
            <a:spAutoFit/>
          </a:bodyPr>
          <a:lstStyle/>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Rendering:</a:t>
            </a:r>
            <a:r>
              <a:rPr lang="en-US" sz="3026" spc="15" dirty="0">
                <a:solidFill>
                  <a:srgbClr val="2B2C30"/>
                </a:solidFill>
                <a:latin typeface="Playfair Display"/>
                <a:ea typeface="Playfair Display"/>
                <a:cs typeface="Playfair Display"/>
                <a:sym typeface="Playfair Display"/>
              </a:rPr>
              <a:t> Render 2D images from multiple camera angles/viewpoints.</a:t>
            </a:r>
          </a:p>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Image Captioning: </a:t>
            </a:r>
            <a:r>
              <a:rPr lang="en-US" sz="3026" spc="15" dirty="0">
                <a:solidFill>
                  <a:srgbClr val="2B2C30"/>
                </a:solidFill>
                <a:latin typeface="Playfair Display"/>
                <a:ea typeface="Playfair Display"/>
                <a:cs typeface="Playfair Display"/>
                <a:sym typeface="Playfair Display"/>
              </a:rPr>
              <a:t>Generate multiple captions for each rendered image using an image-text model (e.g. BLIP).</a:t>
            </a:r>
          </a:p>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Caption Selection:</a:t>
            </a:r>
            <a:r>
              <a:rPr lang="en-US" sz="3026" spc="15" dirty="0">
                <a:solidFill>
                  <a:srgbClr val="2B2C30"/>
                </a:solidFill>
                <a:latin typeface="Playfair Display"/>
                <a:ea typeface="Playfair Display"/>
                <a:cs typeface="Playfair Display"/>
                <a:sym typeface="Playfair Display"/>
              </a:rPr>
              <a:t> For each image and its set of captions:</a:t>
            </a:r>
          </a:p>
          <a:p>
            <a:pPr marL="1306948" lvl="2" indent="-435649" algn="l">
              <a:lnSpc>
                <a:spcPts val="4540"/>
              </a:lnSpc>
              <a:buAutoNum type="alphaLcPeriod"/>
            </a:pPr>
            <a:r>
              <a:rPr lang="en-US" sz="3026" spc="15" dirty="0">
                <a:solidFill>
                  <a:srgbClr val="2B2C30"/>
                </a:solidFill>
                <a:latin typeface="Playfair Display"/>
                <a:ea typeface="Playfair Display"/>
                <a:cs typeface="Playfair Display"/>
                <a:sym typeface="Playfair Display"/>
              </a:rPr>
              <a:t>Encode the image using an image encoder (e.g. CLIP).</a:t>
            </a:r>
          </a:p>
          <a:p>
            <a:pPr marL="1306948" lvl="2" indent="-435649" algn="l">
              <a:lnSpc>
                <a:spcPts val="4540"/>
              </a:lnSpc>
              <a:buAutoNum type="alphaLcPeriod"/>
            </a:pPr>
            <a:r>
              <a:rPr lang="en-US" sz="3026" spc="15" dirty="0">
                <a:solidFill>
                  <a:srgbClr val="2B2C30"/>
                </a:solidFill>
                <a:latin typeface="Playfair Display"/>
                <a:ea typeface="Playfair Display"/>
                <a:cs typeface="Playfair Display"/>
                <a:sym typeface="Playfair Display"/>
              </a:rPr>
              <a:t>Encode each caption using a text encoder (e.g. CLIP).</a:t>
            </a:r>
          </a:p>
          <a:p>
            <a:pPr marL="1306948" lvl="2" indent="-435649" algn="l">
              <a:lnSpc>
                <a:spcPts val="4540"/>
              </a:lnSpc>
              <a:buAutoNum type="alphaLcPeriod"/>
            </a:pPr>
            <a:r>
              <a:rPr lang="en-US" sz="3026" spc="15" dirty="0">
                <a:solidFill>
                  <a:srgbClr val="2B2C30"/>
                </a:solidFill>
                <a:latin typeface="Playfair Display"/>
                <a:ea typeface="Playfair Display"/>
                <a:cs typeface="Playfair Display"/>
                <a:sym typeface="Playfair Display"/>
              </a:rPr>
              <a:t>Calculate similarity scores between image and caption embeddings.</a:t>
            </a:r>
          </a:p>
          <a:p>
            <a:pPr marL="1306948" lvl="2" indent="-435649" algn="l">
              <a:lnSpc>
                <a:spcPts val="4540"/>
              </a:lnSpc>
              <a:buAutoNum type="alphaLcPeriod"/>
            </a:pPr>
            <a:r>
              <a:rPr lang="en-US" sz="3026" spc="15" dirty="0">
                <a:solidFill>
                  <a:srgbClr val="2B2C30"/>
                </a:solidFill>
                <a:latin typeface="Playfair Display"/>
                <a:ea typeface="Playfair Display"/>
                <a:cs typeface="Playfair Display"/>
                <a:sym typeface="Playfair Display"/>
              </a:rPr>
              <a:t>Select the caption with the highest similarity score.</a:t>
            </a:r>
          </a:p>
          <a:p>
            <a:pPr marL="653474" lvl="1" indent="-326737" algn="l">
              <a:lnSpc>
                <a:spcPts val="4540"/>
              </a:lnSpc>
              <a:buAutoNum type="arabicPeriod"/>
            </a:pPr>
            <a:r>
              <a:rPr lang="en-US" sz="3026" spc="15" dirty="0">
                <a:solidFill>
                  <a:srgbClr val="2B2C30"/>
                </a:solidFill>
                <a:latin typeface="Playfair Display Bold"/>
                <a:ea typeface="Playfair Display Bold"/>
                <a:cs typeface="Playfair Display Bold"/>
                <a:sym typeface="Playfair Display Bold"/>
              </a:rPr>
              <a:t>Caption Fusion:</a:t>
            </a:r>
            <a:r>
              <a:rPr lang="en-US" sz="3026" spc="15" dirty="0">
                <a:solidFill>
                  <a:srgbClr val="2B2C30"/>
                </a:solidFill>
                <a:latin typeface="Playfair Display"/>
                <a:ea typeface="Playfair Display"/>
                <a:cs typeface="Playfair Display"/>
                <a:sym typeface="Playfair Display"/>
              </a:rPr>
              <a:t> Generate a single coherent caption using a LLM (e.g. GPT-2) for the selected captions from the previous step.</a:t>
            </a:r>
          </a:p>
          <a:p>
            <a:pPr algn="l">
              <a:lnSpc>
                <a:spcPts val="4540"/>
              </a:lnSpc>
            </a:pPr>
            <a:r>
              <a:rPr lang="en-US" sz="3026" spc="15" dirty="0">
                <a:solidFill>
                  <a:srgbClr val="2B2C30"/>
                </a:solidFill>
                <a:latin typeface="Playfair Display"/>
                <a:ea typeface="Playfair Display"/>
                <a:cs typeface="Playfair Display"/>
                <a:sym typeface="Playfair Display"/>
              </a:rPr>
              <a:t>N.B. This approach is inspired from the research paper: </a:t>
            </a:r>
            <a:r>
              <a:rPr lang="en-US" sz="3026" u="sng" spc="15" dirty="0">
                <a:solidFill>
                  <a:srgbClr val="2B2C30"/>
                </a:solidFill>
                <a:latin typeface="Playfair Display"/>
                <a:ea typeface="Playfair Display"/>
                <a:cs typeface="Playfair Display"/>
                <a:sym typeface="Playfair Display"/>
                <a:hlinkClick r:id="rId4" tooltip="https://arxiv.org/pdf/2306.07279"/>
              </a:rPr>
              <a:t>Scalable 3D Captioning with Pretrained Models</a:t>
            </a:r>
            <a:r>
              <a:rPr lang="en-US" sz="3026" spc="15" dirty="0">
                <a:solidFill>
                  <a:srgbClr val="2B2C30"/>
                </a:solidFill>
                <a:latin typeface="Playfair Display"/>
                <a:ea typeface="Playfair Display"/>
                <a:cs typeface="Playfair Display"/>
                <a:sym typeface="Playfair Display"/>
              </a:rPr>
              <a:t>.</a:t>
            </a:r>
          </a:p>
          <a:p>
            <a:pPr algn="l">
              <a:lnSpc>
                <a:spcPts val="3026"/>
              </a:lnSpc>
            </a:pPr>
            <a:endParaRPr lang="en-US" sz="3026" spc="15" dirty="0">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4" y="1748410"/>
            <a:ext cx="2659616" cy="595548"/>
            <a:chOff x="-1" y="-57149"/>
            <a:chExt cx="3546155" cy="794064"/>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49"/>
              <a:ext cx="1854587" cy="794064"/>
            </a:xfrm>
            <a:prstGeom prst="rect">
              <a:avLst/>
            </a:prstGeom>
          </p:spPr>
          <p:txBody>
            <a:bodyPr wrap="square" lIns="0" tIns="0" rIns="0" bIns="0" rtlCol="0" anchor="t">
              <a:spAutoFit/>
            </a:bodyPr>
            <a:lstStyle/>
            <a:p>
              <a:pPr algn="ctr">
                <a:lnSpc>
                  <a:spcPts val="5077"/>
                </a:lnSpc>
                <a:spcBef>
                  <a:spcPct val="0"/>
                </a:spcBef>
              </a:pPr>
              <a:r>
                <a:rPr lang="en-US" sz="3626" spc="18" dirty="0">
                  <a:solidFill>
                    <a:srgbClr val="011B16"/>
                  </a:solidFill>
                  <a:latin typeface="Playfair Display"/>
                  <a:ea typeface="Playfair Display"/>
                  <a:cs typeface="Playfair Display"/>
                  <a:sym typeface="Playfair Display"/>
                </a:rPr>
                <a:t>Steps</a:t>
              </a:r>
            </a:p>
          </p:txBody>
        </p:sp>
      </p:grpSp>
      <p:sp>
        <p:nvSpPr>
          <p:cNvPr id="9" name="TextBox 9"/>
          <p:cNvSpPr txBox="1"/>
          <p:nvPr/>
        </p:nvSpPr>
        <p:spPr>
          <a:xfrm>
            <a:off x="17678400" y="9430248"/>
            <a:ext cx="384566"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#2: Multi-Stage Pipeline with Pretrained Models</a:t>
              </a:r>
            </a:p>
          </p:txBody>
        </p:sp>
      </p:grpSp>
      <p:grpSp>
        <p:nvGrpSpPr>
          <p:cNvPr id="5" name="Group 5"/>
          <p:cNvGrpSpPr/>
          <p:nvPr/>
        </p:nvGrpSpPr>
        <p:grpSpPr>
          <a:xfrm>
            <a:off x="1836185" y="1791272"/>
            <a:ext cx="5286597" cy="546056"/>
            <a:chOff x="0" y="0"/>
            <a:chExt cx="7048796" cy="728075"/>
          </a:xfrm>
        </p:grpSpPr>
        <p:sp>
          <p:nvSpPr>
            <p:cNvPr id="6" name="Freeform 6"/>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691567" y="-57150"/>
              <a:ext cx="5357229"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Steps (illustrated)</a:t>
              </a:r>
            </a:p>
          </p:txBody>
        </p:sp>
      </p:grpSp>
      <p:sp>
        <p:nvSpPr>
          <p:cNvPr id="8" name="Freeform 8"/>
          <p:cNvSpPr/>
          <p:nvPr/>
        </p:nvSpPr>
        <p:spPr>
          <a:xfrm>
            <a:off x="726355" y="2884738"/>
            <a:ext cx="16835289" cy="5068110"/>
          </a:xfrm>
          <a:custGeom>
            <a:avLst/>
            <a:gdLst/>
            <a:ahLst/>
            <a:cxnLst/>
            <a:rect l="l" t="t" r="r" b="b"/>
            <a:pathLst>
              <a:path w="16835289" h="5068110">
                <a:moveTo>
                  <a:pt x="0" y="0"/>
                </a:moveTo>
                <a:lnTo>
                  <a:pt x="16835290" y="0"/>
                </a:lnTo>
                <a:lnTo>
                  <a:pt x="16835290" y="5068110"/>
                </a:lnTo>
                <a:lnTo>
                  <a:pt x="0" y="5068110"/>
                </a:lnTo>
                <a:lnTo>
                  <a:pt x="0" y="0"/>
                </a:lnTo>
                <a:close/>
              </a:path>
            </a:pathLst>
          </a:custGeom>
          <a:blipFill>
            <a:blip r:embed="rId4"/>
            <a:stretch>
              <a:fillRect/>
            </a:stretch>
          </a:blipFill>
        </p:spPr>
      </p:sp>
      <p:sp>
        <p:nvSpPr>
          <p:cNvPr id="9" name="TextBox 9"/>
          <p:cNvSpPr txBox="1"/>
          <p:nvPr/>
        </p:nvSpPr>
        <p:spPr>
          <a:xfrm>
            <a:off x="17678400" y="9430248"/>
            <a:ext cx="379209" cy="491609"/>
          </a:xfrm>
          <a:prstGeom prst="rect">
            <a:avLst/>
          </a:prstGeom>
        </p:spPr>
        <p:txBody>
          <a:bodyPr wrap="square"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13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#2: Multi-Stage Pipeline with Pretrained Models</a:t>
              </a:r>
            </a:p>
          </p:txBody>
        </p:sp>
      </p:grpSp>
      <p:sp>
        <p:nvSpPr>
          <p:cNvPr id="5" name="TextBox 5"/>
          <p:cNvSpPr txBox="1"/>
          <p:nvPr/>
        </p:nvSpPr>
        <p:spPr>
          <a:xfrm>
            <a:off x="1898718" y="2581360"/>
            <a:ext cx="16230600" cy="5578450"/>
          </a:xfrm>
          <a:prstGeom prst="rect">
            <a:avLst/>
          </a:prstGeom>
        </p:spPr>
        <p:txBody>
          <a:bodyPr lIns="0" tIns="0" rIns="0" bIns="0" rtlCol="0" anchor="t">
            <a:spAutoFit/>
          </a:bodyPr>
          <a:lstStyle/>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Leverages pre-trained models:</a:t>
            </a:r>
            <a:r>
              <a:rPr lang="en-US" sz="3026" spc="15" dirty="0">
                <a:solidFill>
                  <a:srgbClr val="2B2C30"/>
                </a:solidFill>
                <a:latin typeface="Playfair Display"/>
                <a:ea typeface="Playfair Display"/>
                <a:cs typeface="Playfair Display"/>
                <a:sym typeface="Playfair Display"/>
              </a:rPr>
              <a:t> Utilizes powerful, pre-trained models like BLIP2, CLIP, and GPT4, benefiting from their broad knowledge and capabilities.</a:t>
            </a:r>
          </a:p>
          <a:p>
            <a:pPr marL="653474" lvl="1" indent="-326737" algn="l">
              <a:lnSpc>
                <a:spcPts val="4540"/>
              </a:lnSpc>
              <a:buAutoNum type="arabicPeriod"/>
            </a:pPr>
            <a:r>
              <a:rPr lang="en-US" sz="3026" spc="15" dirty="0">
                <a:solidFill>
                  <a:srgbClr val="2B2C30"/>
                </a:solidFill>
                <a:latin typeface="Playfair Display"/>
                <a:ea typeface="Playfair Display"/>
                <a:cs typeface="Playfair Display"/>
                <a:sym typeface="Playfair Display"/>
              </a:rPr>
              <a:t> </a:t>
            </a:r>
            <a:r>
              <a:rPr lang="en-US" sz="3026" spc="15" dirty="0">
                <a:solidFill>
                  <a:srgbClr val="2B2C30"/>
                </a:solidFill>
                <a:latin typeface="Playfair Display Bold"/>
                <a:ea typeface="Playfair Display Bold"/>
                <a:cs typeface="Playfair Display Bold"/>
                <a:sym typeface="Playfair Display Bold"/>
              </a:rPr>
              <a:t>Multi-view understanding:</a:t>
            </a:r>
            <a:r>
              <a:rPr lang="en-US" sz="3026" spc="15" dirty="0">
                <a:solidFill>
                  <a:srgbClr val="2B2C30"/>
                </a:solidFill>
                <a:latin typeface="Playfair Display"/>
                <a:ea typeface="Playfair Display"/>
                <a:cs typeface="Playfair Display"/>
                <a:sym typeface="Playfair Display"/>
              </a:rPr>
              <a:t> By rendering multiple views, it can capture different aspects of the 3D object.</a:t>
            </a:r>
          </a:p>
          <a:p>
            <a:pPr marL="849748" lvl="1" indent="-435649">
              <a:lnSpc>
                <a:spcPts val="4540"/>
              </a:lnSpc>
              <a:buAutoNum type="arabicPeriod"/>
            </a:pPr>
            <a:r>
              <a:rPr lang="en-US" sz="3026" b="1" spc="15" dirty="0">
                <a:solidFill>
                  <a:srgbClr val="2B2C30"/>
                </a:solidFill>
                <a:latin typeface="Playfair Display"/>
                <a:ea typeface="Playfair Display"/>
                <a:cs typeface="Playfair Display"/>
                <a:sym typeface="Playfair Display"/>
              </a:rPr>
              <a:t>Flexibility:</a:t>
            </a:r>
            <a:r>
              <a:rPr lang="en-US" sz="3026" spc="15" dirty="0">
                <a:solidFill>
                  <a:srgbClr val="2B2C30"/>
                </a:solidFill>
                <a:latin typeface="Playfair Display"/>
                <a:ea typeface="Playfair Display"/>
                <a:cs typeface="Playfair Display"/>
                <a:sym typeface="Playfair Display"/>
              </a:rPr>
              <a:t> No need for training, captions are generated on the fly.</a:t>
            </a:r>
          </a:p>
          <a:p>
            <a:pPr marL="653474" lvl="1" indent="-326737" algn="l">
              <a:lnSpc>
                <a:spcPts val="4540"/>
              </a:lnSpc>
              <a:buAutoNum type="arabicPeriod"/>
            </a:pPr>
            <a:r>
              <a:rPr lang="en-US" sz="3026" spc="15" dirty="0">
                <a:solidFill>
                  <a:srgbClr val="2B2C30"/>
                </a:solidFill>
                <a:latin typeface="Playfair Display Bold"/>
                <a:ea typeface="Playfair Display Bold"/>
                <a:cs typeface="Playfair Display Bold"/>
                <a:sym typeface="Playfair Display Bold"/>
              </a:rPr>
              <a:t> Reduced need for 3D-specific training data:</a:t>
            </a:r>
            <a:r>
              <a:rPr lang="en-US" sz="3026" spc="15" dirty="0">
                <a:solidFill>
                  <a:srgbClr val="2B2C30"/>
                </a:solidFill>
                <a:latin typeface="Playfair Display"/>
                <a:ea typeface="Playfair Display"/>
                <a:cs typeface="Playfair Display"/>
                <a:sym typeface="Playfair Display"/>
              </a:rPr>
              <a:t> Relies more on 2D image-text pairs, which are more abundant.</a:t>
            </a:r>
          </a:p>
          <a:p>
            <a:pPr marL="653474" lvl="1" indent="-326737" algn="l">
              <a:lnSpc>
                <a:spcPts val="4540"/>
              </a:lnSpc>
              <a:buAutoNum type="arabicPeriod"/>
            </a:pPr>
            <a:r>
              <a:rPr lang="en-US" sz="3026" spc="15" dirty="0">
                <a:solidFill>
                  <a:srgbClr val="2B2C30"/>
                </a:solidFill>
                <a:latin typeface="Playfair Display Bold"/>
                <a:ea typeface="Playfair Display Bold"/>
                <a:cs typeface="Playfair Display Bold"/>
                <a:sym typeface="Playfair Display Bold"/>
              </a:rPr>
              <a:t> Robustness:</a:t>
            </a:r>
            <a:r>
              <a:rPr lang="en-US" sz="3026" spc="15" dirty="0">
                <a:solidFill>
                  <a:srgbClr val="2B2C30"/>
                </a:solidFill>
                <a:latin typeface="Playfair Display"/>
                <a:ea typeface="Playfair Display"/>
                <a:cs typeface="Playfair Display"/>
                <a:sym typeface="Playfair Display"/>
              </a:rPr>
              <a:t> The multi-step process might be more robust to unusual or complex 3D objects.</a:t>
            </a:r>
          </a:p>
          <a:p>
            <a:pPr algn="l">
              <a:lnSpc>
                <a:spcPts val="3026"/>
              </a:lnSpc>
            </a:pPr>
            <a:endParaRPr lang="en-US" sz="3026" spc="15" dirty="0">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3889720" cy="546056"/>
            <a:chOff x="0" y="0"/>
            <a:chExt cx="5186293"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3494726"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Advantages</a:t>
              </a:r>
            </a:p>
          </p:txBody>
        </p:sp>
      </p:grpSp>
      <p:sp>
        <p:nvSpPr>
          <p:cNvPr id="9" name="TextBox 9"/>
          <p:cNvSpPr txBox="1"/>
          <p:nvPr/>
        </p:nvSpPr>
        <p:spPr>
          <a:xfrm>
            <a:off x="17678400" y="9430248"/>
            <a:ext cx="387483"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#2: Multi-Stage Pipeline with Pretrained Models</a:t>
              </a:r>
            </a:p>
          </p:txBody>
        </p:sp>
      </p:grpSp>
      <p:sp>
        <p:nvSpPr>
          <p:cNvPr id="5" name="TextBox 5"/>
          <p:cNvSpPr txBox="1"/>
          <p:nvPr/>
        </p:nvSpPr>
        <p:spPr>
          <a:xfrm>
            <a:off x="1936471" y="2581360"/>
            <a:ext cx="16230600" cy="5029030"/>
          </a:xfrm>
          <a:prstGeom prst="rect">
            <a:avLst/>
          </a:prstGeom>
        </p:spPr>
        <p:txBody>
          <a:bodyPr lIns="0" tIns="0" rIns="0" bIns="0" rtlCol="0" anchor="t">
            <a:spAutoFit/>
          </a:bodyPr>
          <a:lstStyle/>
          <a:p>
            <a:pPr marL="653474" lvl="1" indent="-326737" algn="l">
              <a:lnSpc>
                <a:spcPts val="4540"/>
              </a:lnSpc>
              <a:buAutoNum type="arabicPeriod"/>
            </a:pPr>
            <a:r>
              <a:rPr lang="en-US" sz="3026" spc="15">
                <a:solidFill>
                  <a:srgbClr val="2B2C30"/>
                </a:solidFill>
                <a:latin typeface="Playfair Display"/>
                <a:ea typeface="Playfair Display"/>
                <a:cs typeface="Playfair Display"/>
                <a:sym typeface="Playfair Display"/>
              </a:rPr>
              <a:t> </a:t>
            </a:r>
            <a:r>
              <a:rPr lang="en-US" sz="3026" spc="15">
                <a:solidFill>
                  <a:srgbClr val="2B2C30"/>
                </a:solidFill>
                <a:latin typeface="Playfair Display Bold"/>
                <a:ea typeface="Playfair Display Bold"/>
                <a:cs typeface="Playfair Display Bold"/>
                <a:sym typeface="Playfair Display Bold"/>
              </a:rPr>
              <a:t>Complexity in pipeline:</a:t>
            </a:r>
            <a:r>
              <a:rPr lang="en-US" sz="3026" spc="15">
                <a:solidFill>
                  <a:srgbClr val="2B2C30"/>
                </a:solidFill>
                <a:latin typeface="Playfair Display"/>
                <a:ea typeface="Playfair Display"/>
                <a:cs typeface="Playfair Display"/>
                <a:sym typeface="Playfair Display"/>
              </a:rPr>
              <a:t> More steps mean more potential points of failure or error accumulation.</a:t>
            </a:r>
          </a:p>
          <a:p>
            <a:pPr marL="653474" lvl="1" indent="-326737" algn="l">
              <a:lnSpc>
                <a:spcPts val="4540"/>
              </a:lnSpc>
              <a:buAutoNum type="arabicPeriod"/>
            </a:pPr>
            <a:r>
              <a:rPr lang="en-US" sz="3026" spc="15">
                <a:solidFill>
                  <a:srgbClr val="2B2C30"/>
                </a:solidFill>
                <a:latin typeface="Playfair Display"/>
                <a:ea typeface="Playfair Display"/>
                <a:cs typeface="Playfair Display"/>
                <a:sym typeface="Playfair Display"/>
              </a:rPr>
              <a:t> </a:t>
            </a:r>
            <a:r>
              <a:rPr lang="en-US" sz="3026" spc="15">
                <a:solidFill>
                  <a:srgbClr val="2B2C30"/>
                </a:solidFill>
                <a:latin typeface="Playfair Display Bold"/>
                <a:ea typeface="Playfair Display Bold"/>
                <a:cs typeface="Playfair Display Bold"/>
                <a:sym typeface="Playfair Display Bold"/>
              </a:rPr>
              <a:t>Computational cost:</a:t>
            </a:r>
            <a:r>
              <a:rPr lang="en-US" sz="3026" spc="15">
                <a:solidFill>
                  <a:srgbClr val="2B2C30"/>
                </a:solidFill>
                <a:latin typeface="Playfair Display"/>
                <a:ea typeface="Playfair Display"/>
                <a:cs typeface="Playfair Display"/>
                <a:sym typeface="Playfair Display"/>
              </a:rPr>
              <a:t> Rendering multiple views and running several large models can be computationally expensive.</a:t>
            </a:r>
          </a:p>
          <a:p>
            <a:pPr marL="653474" lvl="1" indent="-326737" algn="l">
              <a:lnSpc>
                <a:spcPts val="4540"/>
              </a:lnSpc>
              <a:buAutoNum type="arabicPeriod"/>
            </a:pPr>
            <a:r>
              <a:rPr lang="en-US" sz="3026" spc="15">
                <a:solidFill>
                  <a:srgbClr val="2B2C30"/>
                </a:solidFill>
                <a:latin typeface="Playfair Display"/>
                <a:ea typeface="Playfair Display"/>
                <a:cs typeface="Playfair Display"/>
                <a:sym typeface="Playfair Display"/>
              </a:rPr>
              <a:t> </a:t>
            </a:r>
            <a:r>
              <a:rPr lang="en-US" sz="3026" spc="15">
                <a:solidFill>
                  <a:srgbClr val="2B2C30"/>
                </a:solidFill>
                <a:latin typeface="Playfair Display Bold"/>
                <a:ea typeface="Playfair Display Bold"/>
                <a:cs typeface="Playfair Display Bold"/>
                <a:sym typeface="Playfair Display Bold"/>
              </a:rPr>
              <a:t>Loss of 3D information:</a:t>
            </a:r>
            <a:r>
              <a:rPr lang="en-US" sz="3026" spc="15">
                <a:solidFill>
                  <a:srgbClr val="2B2C30"/>
                </a:solidFill>
                <a:latin typeface="Playfair Display"/>
                <a:ea typeface="Playfair Display"/>
                <a:cs typeface="Playfair Display"/>
                <a:sym typeface="Playfair Display"/>
              </a:rPr>
              <a:t> Converting to 2D views might lose some spatial information that direct 3D processing could capture.</a:t>
            </a:r>
          </a:p>
          <a:p>
            <a:pPr marL="653474" lvl="1" indent="-326737" algn="l">
              <a:lnSpc>
                <a:spcPts val="4540"/>
              </a:lnSpc>
              <a:buAutoNum type="arabicPeriod"/>
            </a:pPr>
            <a:r>
              <a:rPr lang="en-US" sz="3026" spc="15">
                <a:solidFill>
                  <a:srgbClr val="2B2C30"/>
                </a:solidFill>
                <a:latin typeface="Playfair Display"/>
                <a:ea typeface="Playfair Display"/>
                <a:cs typeface="Playfair Display"/>
                <a:sym typeface="Playfair Display"/>
              </a:rPr>
              <a:t> </a:t>
            </a:r>
            <a:r>
              <a:rPr lang="en-US" sz="3026" spc="15">
                <a:solidFill>
                  <a:srgbClr val="2B2C30"/>
                </a:solidFill>
                <a:latin typeface="Playfair Display Bold"/>
                <a:ea typeface="Playfair Display Bold"/>
                <a:cs typeface="Playfair Display Bold"/>
                <a:sym typeface="Playfair Display Bold"/>
              </a:rPr>
              <a:t>Dependency on view selection:</a:t>
            </a:r>
            <a:r>
              <a:rPr lang="en-US" sz="3026" spc="15">
                <a:solidFill>
                  <a:srgbClr val="2B2C30"/>
                </a:solidFill>
                <a:latin typeface="Playfair Display"/>
                <a:ea typeface="Playfair Display"/>
                <a:cs typeface="Playfair Display"/>
                <a:sym typeface="Playfair Display"/>
              </a:rPr>
              <a:t> The quality of the final caption heavily depends on the chosen rendered views.</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3682076" cy="546056"/>
            <a:chOff x="0" y="0"/>
            <a:chExt cx="4909435"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3217868"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Drawbacks</a:t>
              </a:r>
            </a:p>
          </p:txBody>
        </p:sp>
      </p:grpSp>
      <p:sp>
        <p:nvSpPr>
          <p:cNvPr id="9" name="TextBox 9"/>
          <p:cNvSpPr txBox="1"/>
          <p:nvPr/>
        </p:nvSpPr>
        <p:spPr>
          <a:xfrm>
            <a:off x="17678401" y="9430248"/>
            <a:ext cx="372302"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Comparative Analysis</a:t>
              </a:r>
            </a:p>
          </p:txBody>
        </p:sp>
      </p:grpSp>
      <p:sp>
        <p:nvSpPr>
          <p:cNvPr id="5" name="TextBox 5"/>
          <p:cNvSpPr txBox="1"/>
          <p:nvPr/>
        </p:nvSpPr>
        <p:spPr>
          <a:xfrm>
            <a:off x="2057400" y="2009860"/>
            <a:ext cx="16230600" cy="7315030"/>
          </a:xfrm>
          <a:prstGeom prst="rect">
            <a:avLst/>
          </a:prstGeom>
        </p:spPr>
        <p:txBody>
          <a:bodyPr lIns="0" tIns="0" rIns="0" bIns="0" rtlCol="0" anchor="t">
            <a:spAutoFit/>
          </a:bodyPr>
          <a:lstStyle/>
          <a:p>
            <a:pPr marL="653474" lvl="1" indent="-326737" algn="l">
              <a:lnSpc>
                <a:spcPts val="4540"/>
              </a:lnSpc>
              <a:buFont typeface="Arial"/>
              <a:buChar char="•"/>
            </a:pPr>
            <a:r>
              <a:rPr lang="en-US" sz="3026" spc="15">
                <a:solidFill>
                  <a:srgbClr val="2B2C30"/>
                </a:solidFill>
                <a:latin typeface="Playfair Display Bold"/>
                <a:ea typeface="Playfair Display Bold"/>
                <a:cs typeface="Playfair Display Bold"/>
                <a:sym typeface="Playfair Display Bold"/>
              </a:rPr>
              <a:t>Data Requirements:</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Supervised approach needs paired 3D-text data, which is harder to obtain.</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Pipeline approach requires no training data.</a:t>
            </a:r>
          </a:p>
          <a:p>
            <a:pPr marL="653474" lvl="1" indent="-326737" algn="l">
              <a:lnSpc>
                <a:spcPts val="4540"/>
              </a:lnSpc>
              <a:buFont typeface="Arial"/>
              <a:buChar char="•"/>
            </a:pPr>
            <a:r>
              <a:rPr lang="en-US" sz="3026" spc="15">
                <a:solidFill>
                  <a:srgbClr val="2B2C30"/>
                </a:solidFill>
                <a:latin typeface="Playfair Display Bold"/>
                <a:ea typeface="Playfair Display Bold"/>
                <a:cs typeface="Playfair Display Bold"/>
                <a:sym typeface="Playfair Display Bold"/>
              </a:rPr>
              <a:t>3D Understanding:</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Supervised approach has the potential for deeper 3D understanding.</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Pipeline approach might miss some 3D-specific features due to the 2D rendering step.</a:t>
            </a:r>
          </a:p>
          <a:p>
            <a:pPr marL="653474" lvl="1" indent="-326737" algn="l">
              <a:lnSpc>
                <a:spcPts val="4540"/>
              </a:lnSpc>
              <a:buFont typeface="Arial"/>
              <a:buChar char="•"/>
            </a:pPr>
            <a:r>
              <a:rPr lang="en-US" sz="3026" spc="15">
                <a:solidFill>
                  <a:srgbClr val="2B2C30"/>
                </a:solidFill>
                <a:latin typeface="Playfair Display Bold"/>
                <a:ea typeface="Playfair Display Bold"/>
                <a:cs typeface="Playfair Display Bold"/>
                <a:sym typeface="Playfair Display Bold"/>
              </a:rPr>
              <a:t>Generalization:</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Pipeline approach might generalize better to unseen objects due to pre-trained models.</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Supervised approach could struggle with generalization if the 3D-text dataset is limited.</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sp>
        <p:nvSpPr>
          <p:cNvPr id="6" name="TextBox 6"/>
          <p:cNvSpPr txBox="1"/>
          <p:nvPr/>
        </p:nvSpPr>
        <p:spPr>
          <a:xfrm>
            <a:off x="17602201" y="9430248"/>
            <a:ext cx="468088"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Comparative Analysis</a:t>
              </a:r>
            </a:p>
          </p:txBody>
        </p:sp>
      </p:grpSp>
      <p:sp>
        <p:nvSpPr>
          <p:cNvPr id="5" name="TextBox 5"/>
          <p:cNvSpPr txBox="1"/>
          <p:nvPr/>
        </p:nvSpPr>
        <p:spPr>
          <a:xfrm>
            <a:off x="2057400" y="2009860"/>
            <a:ext cx="16230600" cy="5029030"/>
          </a:xfrm>
          <a:prstGeom prst="rect">
            <a:avLst/>
          </a:prstGeom>
        </p:spPr>
        <p:txBody>
          <a:bodyPr lIns="0" tIns="0" rIns="0" bIns="0" rtlCol="0" anchor="t">
            <a:spAutoFit/>
          </a:bodyPr>
          <a:lstStyle/>
          <a:p>
            <a:pPr marL="653474" lvl="1" indent="-326737" algn="l">
              <a:lnSpc>
                <a:spcPts val="4540"/>
              </a:lnSpc>
              <a:buFont typeface="Arial"/>
              <a:buChar char="•"/>
            </a:pPr>
            <a:r>
              <a:rPr lang="en-US" sz="3026" spc="15">
                <a:solidFill>
                  <a:srgbClr val="2B2C30"/>
                </a:solidFill>
                <a:latin typeface="Playfair Display Bold"/>
                <a:ea typeface="Playfair Display Bold"/>
                <a:cs typeface="Playfair Display Bold"/>
                <a:sym typeface="Playfair Display Bold"/>
              </a:rPr>
              <a:t>Computational Resources:</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Supervised approach might be more efficient during inference but resource-intense during training.</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Pipeline approach could be more computationally intensive during inference.</a:t>
            </a:r>
          </a:p>
          <a:p>
            <a:pPr marL="653474" lvl="1" indent="-326737" algn="l">
              <a:lnSpc>
                <a:spcPts val="4540"/>
              </a:lnSpc>
              <a:buFont typeface="Arial"/>
              <a:buChar char="•"/>
            </a:pPr>
            <a:r>
              <a:rPr lang="en-US" sz="3026" spc="15">
                <a:solidFill>
                  <a:srgbClr val="2B2C30"/>
                </a:solidFill>
                <a:latin typeface="Playfair Display Bold"/>
                <a:ea typeface="Playfair Display Bold"/>
                <a:cs typeface="Playfair Display Bold"/>
                <a:sym typeface="Playfair Display Bold"/>
              </a:rPr>
              <a:t>Flexibility and Upgradability:</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Pipeline approach is more modular and easier to upgrade individual components.</a:t>
            </a:r>
          </a:p>
          <a:p>
            <a:pPr marL="1306948" lvl="2" indent="-435649" algn="l">
              <a:lnSpc>
                <a:spcPts val="4540"/>
              </a:lnSpc>
              <a:buFont typeface="Arial"/>
              <a:buChar char="⚬"/>
            </a:pPr>
            <a:r>
              <a:rPr lang="en-US" sz="3026" spc="15">
                <a:solidFill>
                  <a:srgbClr val="2B2C30"/>
                </a:solidFill>
                <a:latin typeface="Playfair Display"/>
                <a:ea typeface="Playfair Display"/>
                <a:cs typeface="Playfair Display"/>
                <a:sym typeface="Playfair Display"/>
              </a:rPr>
              <a:t>Supervised approach requires retraining the entire model for significant improvements.</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4323108" y="6735911"/>
            <a:ext cx="9641783" cy="3551089"/>
            <a:chOff x="0" y="0"/>
            <a:chExt cx="12855711" cy="4734785"/>
          </a:xfrm>
        </p:grpSpPr>
        <p:grpSp>
          <p:nvGrpSpPr>
            <p:cNvPr id="7" name="Group 7"/>
            <p:cNvGrpSpPr/>
            <p:nvPr/>
          </p:nvGrpSpPr>
          <p:grpSpPr>
            <a:xfrm>
              <a:off x="94235" y="233295"/>
              <a:ext cx="12528742" cy="4273725"/>
              <a:chOff x="0" y="0"/>
              <a:chExt cx="2126541" cy="725392"/>
            </a:xfrm>
          </p:grpSpPr>
          <p:sp>
            <p:nvSpPr>
              <p:cNvPr id="8" name="Freeform 8"/>
              <p:cNvSpPr/>
              <p:nvPr/>
            </p:nvSpPr>
            <p:spPr>
              <a:xfrm>
                <a:off x="0" y="0"/>
                <a:ext cx="2126541" cy="725392"/>
              </a:xfrm>
              <a:custGeom>
                <a:avLst/>
                <a:gdLst/>
                <a:ahLst/>
                <a:cxnLst/>
                <a:rect l="l" t="t" r="r" b="b"/>
                <a:pathLst>
                  <a:path w="2126541" h="725392">
                    <a:moveTo>
                      <a:pt x="0" y="0"/>
                    </a:moveTo>
                    <a:lnTo>
                      <a:pt x="2126541" y="0"/>
                    </a:lnTo>
                    <a:lnTo>
                      <a:pt x="2126541" y="725392"/>
                    </a:lnTo>
                    <a:lnTo>
                      <a:pt x="0" y="725392"/>
                    </a:lnTo>
                    <a:close/>
                  </a:path>
                </a:pathLst>
              </a:custGeom>
              <a:solidFill>
                <a:srgbClr val="FFFFFF"/>
              </a:solidFill>
              <a:ln cap="sq">
                <a:noFill/>
                <a:prstDash val="solid"/>
                <a:miter/>
              </a:ln>
            </p:spPr>
          </p:sp>
          <p:sp>
            <p:nvSpPr>
              <p:cNvPr id="9" name="TextBox 9"/>
              <p:cNvSpPr txBox="1"/>
              <p:nvPr/>
            </p:nvSpPr>
            <p:spPr>
              <a:xfrm>
                <a:off x="0" y="-57150"/>
                <a:ext cx="2126541" cy="782542"/>
              </a:xfrm>
              <a:prstGeom prst="rect">
                <a:avLst/>
              </a:prstGeom>
            </p:spPr>
            <p:txBody>
              <a:bodyPr lIns="50800" tIns="50800" rIns="50800" bIns="50800" rtlCol="0" anchor="ctr"/>
              <a:lstStyle/>
              <a:p>
                <a:pPr algn="ctr">
                  <a:lnSpc>
                    <a:spcPts val="3360"/>
                  </a:lnSpc>
                </a:pPr>
                <a:endParaRPr/>
              </a:p>
            </p:txBody>
          </p:sp>
        </p:grpSp>
        <p:sp>
          <p:nvSpPr>
            <p:cNvPr id="10" name="Freeform 10"/>
            <p:cNvSpPr/>
            <p:nvPr/>
          </p:nvSpPr>
          <p:spPr>
            <a:xfrm rot="-5400000">
              <a:off x="10443850" y="2200539"/>
              <a:ext cx="4358253" cy="261845"/>
            </a:xfrm>
            <a:custGeom>
              <a:avLst/>
              <a:gdLst/>
              <a:ahLst/>
              <a:cxnLst/>
              <a:rect l="l" t="t" r="r" b="b"/>
              <a:pathLst>
                <a:path w="4358253" h="261845">
                  <a:moveTo>
                    <a:pt x="0" y="0"/>
                  </a:moveTo>
                  <a:lnTo>
                    <a:pt x="4358253" y="0"/>
                  </a:lnTo>
                  <a:lnTo>
                    <a:pt x="4358253" y="261844"/>
                  </a:lnTo>
                  <a:lnTo>
                    <a:pt x="0" y="261844"/>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11" name="Freeform 11"/>
            <p:cNvSpPr/>
            <p:nvPr/>
          </p:nvSpPr>
          <p:spPr>
            <a:xfrm>
              <a:off x="0" y="54675"/>
              <a:ext cx="7022489" cy="304670"/>
            </a:xfrm>
            <a:custGeom>
              <a:avLst/>
              <a:gdLst/>
              <a:ahLst/>
              <a:cxnLst/>
              <a:rect l="l" t="t" r="r" b="b"/>
              <a:pathLst>
                <a:path w="7022489" h="304670">
                  <a:moveTo>
                    <a:pt x="0" y="0"/>
                  </a:moveTo>
                  <a:lnTo>
                    <a:pt x="7022489" y="0"/>
                  </a:lnTo>
                  <a:lnTo>
                    <a:pt x="7022489" y="304670"/>
                  </a:lnTo>
                  <a:lnTo>
                    <a:pt x="0" y="304670"/>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12" name="Freeform 12"/>
            <p:cNvSpPr/>
            <p:nvPr/>
          </p:nvSpPr>
          <p:spPr>
            <a:xfrm rot="-5400000">
              <a:off x="-2048204" y="2255214"/>
              <a:ext cx="4358253" cy="261845"/>
            </a:xfrm>
            <a:custGeom>
              <a:avLst/>
              <a:gdLst/>
              <a:ahLst/>
              <a:cxnLst/>
              <a:rect l="l" t="t" r="r" b="b"/>
              <a:pathLst>
                <a:path w="4358253" h="261845">
                  <a:moveTo>
                    <a:pt x="0" y="0"/>
                  </a:moveTo>
                  <a:lnTo>
                    <a:pt x="4358253" y="0"/>
                  </a:lnTo>
                  <a:lnTo>
                    <a:pt x="4358253" y="261845"/>
                  </a:lnTo>
                  <a:lnTo>
                    <a:pt x="0" y="261845"/>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13" name="Freeform 13"/>
            <p:cNvSpPr/>
            <p:nvPr/>
          </p:nvSpPr>
          <p:spPr>
            <a:xfrm rot="-111485" flipH="1">
              <a:off x="172828" y="4316347"/>
              <a:ext cx="7022489" cy="304670"/>
            </a:xfrm>
            <a:custGeom>
              <a:avLst/>
              <a:gdLst/>
              <a:ahLst/>
              <a:cxnLst/>
              <a:rect l="l" t="t" r="r" b="b"/>
              <a:pathLst>
                <a:path w="7022489" h="304670">
                  <a:moveTo>
                    <a:pt x="7022488" y="0"/>
                  </a:moveTo>
                  <a:lnTo>
                    <a:pt x="0" y="0"/>
                  </a:lnTo>
                  <a:lnTo>
                    <a:pt x="0" y="304670"/>
                  </a:lnTo>
                  <a:lnTo>
                    <a:pt x="7022488" y="304670"/>
                  </a:lnTo>
                  <a:lnTo>
                    <a:pt x="7022488"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14" name="Freeform 14"/>
            <p:cNvSpPr/>
            <p:nvPr/>
          </p:nvSpPr>
          <p:spPr>
            <a:xfrm>
              <a:off x="5833223" y="4221152"/>
              <a:ext cx="7022489" cy="304670"/>
            </a:xfrm>
            <a:custGeom>
              <a:avLst/>
              <a:gdLst/>
              <a:ahLst/>
              <a:cxnLst/>
              <a:rect l="l" t="t" r="r" b="b"/>
              <a:pathLst>
                <a:path w="7022489" h="304670">
                  <a:moveTo>
                    <a:pt x="0" y="0"/>
                  </a:moveTo>
                  <a:lnTo>
                    <a:pt x="7022488" y="0"/>
                  </a:lnTo>
                  <a:lnTo>
                    <a:pt x="7022488" y="304670"/>
                  </a:lnTo>
                  <a:lnTo>
                    <a:pt x="0" y="304670"/>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15" name="Freeform 15"/>
            <p:cNvSpPr/>
            <p:nvPr/>
          </p:nvSpPr>
          <p:spPr>
            <a:xfrm rot="-10800000">
              <a:off x="6845724" y="0"/>
              <a:ext cx="5777252" cy="304670"/>
            </a:xfrm>
            <a:custGeom>
              <a:avLst/>
              <a:gdLst/>
              <a:ahLst/>
              <a:cxnLst/>
              <a:rect l="l" t="t" r="r" b="b"/>
              <a:pathLst>
                <a:path w="5777252" h="304670">
                  <a:moveTo>
                    <a:pt x="0" y="0"/>
                  </a:moveTo>
                  <a:lnTo>
                    <a:pt x="5777252" y="0"/>
                  </a:lnTo>
                  <a:lnTo>
                    <a:pt x="5777252" y="304670"/>
                  </a:lnTo>
                  <a:lnTo>
                    <a:pt x="0" y="304670"/>
                  </a:lnTo>
                  <a:lnTo>
                    <a:pt x="0" y="0"/>
                  </a:lnTo>
                  <a:close/>
                </a:path>
              </a:pathLst>
            </a:custGeom>
            <a:blipFill>
              <a:blip r:embed="rId4">
                <a:extLst>
                  <a:ext uri="{96DAC541-7B7A-43D3-8B79-37D633B846F1}">
                    <asvg:svgBlip xmlns:asvg="http://schemas.microsoft.com/office/drawing/2016/SVG/main" r:embed="rId5"/>
                  </a:ext>
                </a:extLst>
              </a:blip>
              <a:stretch>
                <a:fillRect l="-21554" r="-59726"/>
              </a:stretch>
            </a:blipFill>
          </p:spPr>
        </p:sp>
      </p:grpSp>
      <p:sp>
        <p:nvSpPr>
          <p:cNvPr id="16" name="Freeform 16"/>
          <p:cNvSpPr/>
          <p:nvPr/>
        </p:nvSpPr>
        <p:spPr>
          <a:xfrm rot="-9700274">
            <a:off x="3191682" y="8054079"/>
            <a:ext cx="1719569" cy="914753"/>
          </a:xfrm>
          <a:custGeom>
            <a:avLst/>
            <a:gdLst/>
            <a:ahLst/>
            <a:cxnLst/>
            <a:rect l="l" t="t" r="r" b="b"/>
            <a:pathLst>
              <a:path w="1719569" h="914753">
                <a:moveTo>
                  <a:pt x="0" y="0"/>
                </a:moveTo>
                <a:lnTo>
                  <a:pt x="1719570" y="0"/>
                </a:lnTo>
                <a:lnTo>
                  <a:pt x="1719570" y="914753"/>
                </a:lnTo>
                <a:lnTo>
                  <a:pt x="0" y="9147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2669550" y="7837179"/>
            <a:ext cx="970033" cy="2081897"/>
          </a:xfrm>
          <a:custGeom>
            <a:avLst/>
            <a:gdLst/>
            <a:ahLst/>
            <a:cxnLst/>
            <a:rect l="l" t="t" r="r" b="b"/>
            <a:pathLst>
              <a:path w="970033" h="2081897">
                <a:moveTo>
                  <a:pt x="0" y="0"/>
                </a:moveTo>
                <a:lnTo>
                  <a:pt x="970034" y="0"/>
                </a:lnTo>
                <a:lnTo>
                  <a:pt x="970034" y="2081897"/>
                </a:lnTo>
                <a:lnTo>
                  <a:pt x="0" y="2081897"/>
                </a:lnTo>
                <a:lnTo>
                  <a:pt x="0" y="0"/>
                </a:lnTo>
                <a:close/>
              </a:path>
            </a:pathLst>
          </a:custGeom>
          <a:blipFill>
            <a:blip r:embed="rId8"/>
            <a:stretch>
              <a:fillRect t="-925"/>
            </a:stretch>
          </a:blipFill>
        </p:spPr>
      </p:sp>
      <p:sp>
        <p:nvSpPr>
          <p:cNvPr id="18" name="Freeform 18"/>
          <p:cNvSpPr/>
          <p:nvPr/>
        </p:nvSpPr>
        <p:spPr>
          <a:xfrm rot="10635622">
            <a:off x="6704757" y="6475335"/>
            <a:ext cx="3988349" cy="855682"/>
          </a:xfrm>
          <a:custGeom>
            <a:avLst/>
            <a:gdLst/>
            <a:ahLst/>
            <a:cxnLst/>
            <a:rect l="l" t="t" r="r" b="b"/>
            <a:pathLst>
              <a:path w="3988349" h="855682">
                <a:moveTo>
                  <a:pt x="0" y="0"/>
                </a:moveTo>
                <a:lnTo>
                  <a:pt x="3988349" y="0"/>
                </a:lnTo>
                <a:lnTo>
                  <a:pt x="3988349" y="855682"/>
                </a:lnTo>
                <a:lnTo>
                  <a:pt x="0" y="85568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9" name="TextBox 19"/>
          <p:cNvSpPr txBox="1"/>
          <p:nvPr/>
        </p:nvSpPr>
        <p:spPr>
          <a:xfrm rot="-409829">
            <a:off x="7072628" y="6401999"/>
            <a:ext cx="3432344" cy="971550"/>
          </a:xfrm>
          <a:prstGeom prst="rect">
            <a:avLst/>
          </a:prstGeom>
        </p:spPr>
        <p:txBody>
          <a:bodyPr lIns="0" tIns="0" rIns="0" bIns="0" rtlCol="0" anchor="t">
            <a:spAutoFit/>
          </a:bodyPr>
          <a:lstStyle/>
          <a:p>
            <a:pPr algn="ctr">
              <a:lnSpc>
                <a:spcPts val="3834"/>
              </a:lnSpc>
            </a:pPr>
            <a:r>
              <a:rPr lang="en-US" sz="3195">
                <a:solidFill>
                  <a:srgbClr val="36464B"/>
                </a:solidFill>
                <a:latin typeface="Playfair Display Bold"/>
                <a:ea typeface="Playfair Display Bold"/>
                <a:cs typeface="Playfair Display Bold"/>
                <a:sym typeface="Playfair Display Bold"/>
              </a:rPr>
              <a:t>Selected Approach?</a:t>
            </a:r>
          </a:p>
        </p:txBody>
      </p:sp>
      <p:sp>
        <p:nvSpPr>
          <p:cNvPr id="20" name="TextBox 20"/>
          <p:cNvSpPr txBox="1"/>
          <p:nvPr/>
        </p:nvSpPr>
        <p:spPr>
          <a:xfrm>
            <a:off x="5011463" y="7846704"/>
            <a:ext cx="7941238" cy="1304925"/>
          </a:xfrm>
          <a:prstGeom prst="rect">
            <a:avLst/>
          </a:prstGeom>
        </p:spPr>
        <p:txBody>
          <a:bodyPr lIns="0" tIns="0" rIns="0" bIns="0" rtlCol="0" anchor="t">
            <a:spAutoFit/>
          </a:bodyPr>
          <a:lstStyle/>
          <a:p>
            <a:pPr algn="l">
              <a:lnSpc>
                <a:spcPts val="3476"/>
              </a:lnSpc>
            </a:pPr>
            <a:r>
              <a:rPr lang="en-US" sz="2896">
                <a:solidFill>
                  <a:srgbClr val="000000"/>
                </a:solidFill>
                <a:latin typeface="Playfair Display Bold"/>
                <a:ea typeface="Playfair Display Bold"/>
                <a:cs typeface="Playfair Display Bold"/>
                <a:sym typeface="Playfair Display Bold"/>
              </a:rPr>
              <a:t>Multi-Stage Pipeline with Pretrained Models!</a:t>
            </a:r>
          </a:p>
          <a:p>
            <a:pPr marL="1250887" lvl="2" indent="-416962" algn="l">
              <a:lnSpc>
                <a:spcPts val="3476"/>
              </a:lnSpc>
              <a:buFont typeface="Arial"/>
              <a:buChar char="⚬"/>
            </a:pPr>
            <a:r>
              <a:rPr lang="en-US" sz="2896">
                <a:solidFill>
                  <a:srgbClr val="000000"/>
                </a:solidFill>
                <a:latin typeface="Playfair Display Bold"/>
                <a:ea typeface="Playfair Display Bold"/>
                <a:cs typeface="Playfair Display Bold"/>
                <a:sym typeface="Playfair Display Bold"/>
              </a:rPr>
              <a:t>BUT requires optimization to overcome some of the drawbacks.</a:t>
            </a:r>
          </a:p>
        </p:txBody>
      </p:sp>
      <p:sp>
        <p:nvSpPr>
          <p:cNvPr id="21" name="TextBox 21"/>
          <p:cNvSpPr txBox="1"/>
          <p:nvPr/>
        </p:nvSpPr>
        <p:spPr>
          <a:xfrm>
            <a:off x="17609816" y="9430248"/>
            <a:ext cx="439162" cy="491609"/>
          </a:xfrm>
          <a:prstGeom prst="rect">
            <a:avLst/>
          </a:prstGeom>
        </p:spPr>
        <p:txBody>
          <a:bodyPr wrap="square"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17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Optimization Strategies</a:t>
              </a:r>
            </a:p>
          </p:txBody>
        </p:sp>
      </p:grpSp>
      <p:grpSp>
        <p:nvGrpSpPr>
          <p:cNvPr id="5" name="Group 5"/>
          <p:cNvGrpSpPr/>
          <p:nvPr/>
        </p:nvGrpSpPr>
        <p:grpSpPr>
          <a:xfrm>
            <a:off x="1028700" y="2299011"/>
            <a:ext cx="4500589" cy="2926098"/>
            <a:chOff x="0" y="0"/>
            <a:chExt cx="6000785" cy="3901464"/>
          </a:xfrm>
        </p:grpSpPr>
        <p:grpSp>
          <p:nvGrpSpPr>
            <p:cNvPr id="6" name="Group 6"/>
            <p:cNvGrpSpPr/>
            <p:nvPr/>
          </p:nvGrpSpPr>
          <p:grpSpPr>
            <a:xfrm>
              <a:off x="78556" y="148902"/>
              <a:ext cx="5703958" cy="3562691"/>
              <a:chOff x="0" y="0"/>
              <a:chExt cx="1161372" cy="725392"/>
            </a:xfrm>
          </p:grpSpPr>
          <p:sp>
            <p:nvSpPr>
              <p:cNvPr id="7" name="Freeform 7"/>
              <p:cNvSpPr/>
              <p:nvPr/>
            </p:nvSpPr>
            <p:spPr>
              <a:xfrm>
                <a:off x="0" y="0"/>
                <a:ext cx="1161372" cy="725392"/>
              </a:xfrm>
              <a:custGeom>
                <a:avLst/>
                <a:gdLst/>
                <a:ahLst/>
                <a:cxnLst/>
                <a:rect l="l" t="t" r="r" b="b"/>
                <a:pathLst>
                  <a:path w="1161372" h="725392">
                    <a:moveTo>
                      <a:pt x="0" y="0"/>
                    </a:moveTo>
                    <a:lnTo>
                      <a:pt x="1161372" y="0"/>
                    </a:lnTo>
                    <a:lnTo>
                      <a:pt x="1161372" y="725392"/>
                    </a:lnTo>
                    <a:lnTo>
                      <a:pt x="0" y="725392"/>
                    </a:lnTo>
                    <a:close/>
                  </a:path>
                </a:pathLst>
              </a:custGeom>
              <a:solidFill>
                <a:srgbClr val="FFFFFF"/>
              </a:solidFill>
              <a:ln cap="sq">
                <a:noFill/>
                <a:prstDash val="solid"/>
                <a:miter/>
              </a:ln>
            </p:spPr>
          </p:sp>
          <p:sp>
            <p:nvSpPr>
              <p:cNvPr id="8" name="TextBox 8"/>
              <p:cNvSpPr txBox="1"/>
              <p:nvPr/>
            </p:nvSpPr>
            <p:spPr>
              <a:xfrm>
                <a:off x="0" y="-57150"/>
                <a:ext cx="1161372" cy="782542"/>
              </a:xfrm>
              <a:prstGeom prst="rect">
                <a:avLst/>
              </a:prstGeom>
            </p:spPr>
            <p:txBody>
              <a:bodyPr lIns="50800" tIns="50800" rIns="50800" bIns="50800" rtlCol="0" anchor="ctr"/>
              <a:lstStyle/>
              <a:p>
                <a:pPr algn="ctr">
                  <a:lnSpc>
                    <a:spcPts val="3360"/>
                  </a:lnSpc>
                </a:pPr>
                <a:endParaRPr/>
              </a:p>
            </p:txBody>
          </p:sp>
        </p:grpSp>
        <p:sp>
          <p:nvSpPr>
            <p:cNvPr id="9" name="Freeform 9"/>
            <p:cNvSpPr/>
            <p:nvPr/>
          </p:nvSpPr>
          <p:spPr>
            <a:xfrm rot="-5400000">
              <a:off x="4037555" y="1788849"/>
              <a:ext cx="3633155" cy="218281"/>
            </a:xfrm>
            <a:custGeom>
              <a:avLst/>
              <a:gdLst/>
              <a:ahLst/>
              <a:cxnLst/>
              <a:rect l="l" t="t" r="r" b="b"/>
              <a:pathLst>
                <a:path w="3633155" h="218281">
                  <a:moveTo>
                    <a:pt x="0" y="0"/>
                  </a:moveTo>
                  <a:lnTo>
                    <a:pt x="3633155" y="0"/>
                  </a:lnTo>
                  <a:lnTo>
                    <a:pt x="3633155" y="218280"/>
                  </a:lnTo>
                  <a:lnTo>
                    <a:pt x="0" y="218280"/>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10" name="Freeform 10"/>
            <p:cNvSpPr/>
            <p:nvPr/>
          </p:nvSpPr>
          <p:spPr>
            <a:xfrm>
              <a:off x="0" y="0"/>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11" name="Freeform 11"/>
            <p:cNvSpPr/>
            <p:nvPr/>
          </p:nvSpPr>
          <p:spPr>
            <a:xfrm rot="-5400000">
              <a:off x="-1707437"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12" name="Freeform 12"/>
            <p:cNvSpPr/>
            <p:nvPr/>
          </p:nvSpPr>
          <p:spPr>
            <a:xfrm rot="-111485" flipH="1">
              <a:off x="144074" y="3552643"/>
              <a:ext cx="5854133" cy="253981"/>
            </a:xfrm>
            <a:custGeom>
              <a:avLst/>
              <a:gdLst/>
              <a:ahLst/>
              <a:cxnLst/>
              <a:rect l="l" t="t" r="r" b="b"/>
              <a:pathLst>
                <a:path w="5854133" h="253981">
                  <a:moveTo>
                    <a:pt x="5854132" y="0"/>
                  </a:moveTo>
                  <a:lnTo>
                    <a:pt x="0" y="0"/>
                  </a:lnTo>
                  <a:lnTo>
                    <a:pt x="0" y="253980"/>
                  </a:lnTo>
                  <a:lnTo>
                    <a:pt x="5854132" y="253980"/>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grpSp>
      <p:sp>
        <p:nvSpPr>
          <p:cNvPr id="13" name="TextBox 13"/>
          <p:cNvSpPr txBox="1"/>
          <p:nvPr/>
        </p:nvSpPr>
        <p:spPr>
          <a:xfrm>
            <a:off x="6296725" y="3328913"/>
            <a:ext cx="5726200" cy="962025"/>
          </a:xfrm>
          <a:prstGeom prst="rect">
            <a:avLst/>
          </a:prstGeom>
        </p:spPr>
        <p:txBody>
          <a:bodyPr lIns="0" tIns="0" rIns="0" bIns="0" rtlCol="0" anchor="t">
            <a:spAutoFit/>
          </a:bodyPr>
          <a:lstStyle/>
          <a:p>
            <a:pPr marL="0" lvl="0" indent="0" algn="ctr">
              <a:lnSpc>
                <a:spcPts val="7679"/>
              </a:lnSpc>
            </a:pPr>
            <a:r>
              <a:rPr lang="en-US" sz="6399">
                <a:solidFill>
                  <a:srgbClr val="343434"/>
                </a:solidFill>
                <a:latin typeface="Playfair Display Bold"/>
                <a:ea typeface="Playfair Display Bold"/>
                <a:cs typeface="Playfair Display Bold"/>
                <a:sym typeface="Playfair Display Bold"/>
              </a:rPr>
              <a:t>Suggestions</a:t>
            </a:r>
          </a:p>
        </p:txBody>
      </p:sp>
      <p:grpSp>
        <p:nvGrpSpPr>
          <p:cNvPr id="14" name="Group 14"/>
          <p:cNvGrpSpPr/>
          <p:nvPr/>
        </p:nvGrpSpPr>
        <p:grpSpPr>
          <a:xfrm>
            <a:off x="1081761" y="5342709"/>
            <a:ext cx="8037646" cy="2960282"/>
            <a:chOff x="0" y="0"/>
            <a:chExt cx="10716861" cy="3947043"/>
          </a:xfrm>
        </p:grpSpPr>
        <p:grpSp>
          <p:nvGrpSpPr>
            <p:cNvPr id="15" name="Group 15"/>
            <p:cNvGrpSpPr/>
            <p:nvPr/>
          </p:nvGrpSpPr>
          <p:grpSpPr>
            <a:xfrm>
              <a:off x="78556" y="194481"/>
              <a:ext cx="10444291" cy="3562691"/>
              <a:chOff x="0" y="0"/>
              <a:chExt cx="2126541" cy="725392"/>
            </a:xfrm>
          </p:grpSpPr>
          <p:sp>
            <p:nvSpPr>
              <p:cNvPr id="16" name="Freeform 16"/>
              <p:cNvSpPr/>
              <p:nvPr/>
            </p:nvSpPr>
            <p:spPr>
              <a:xfrm>
                <a:off x="0" y="0"/>
                <a:ext cx="2126541" cy="725392"/>
              </a:xfrm>
              <a:custGeom>
                <a:avLst/>
                <a:gdLst/>
                <a:ahLst/>
                <a:cxnLst/>
                <a:rect l="l" t="t" r="r" b="b"/>
                <a:pathLst>
                  <a:path w="2126541" h="725392">
                    <a:moveTo>
                      <a:pt x="0" y="0"/>
                    </a:moveTo>
                    <a:lnTo>
                      <a:pt x="2126541" y="0"/>
                    </a:lnTo>
                    <a:lnTo>
                      <a:pt x="2126541" y="725392"/>
                    </a:lnTo>
                    <a:lnTo>
                      <a:pt x="0" y="725392"/>
                    </a:lnTo>
                    <a:close/>
                  </a:path>
                </a:pathLst>
              </a:custGeom>
              <a:solidFill>
                <a:srgbClr val="FFFFFF"/>
              </a:solidFill>
              <a:ln cap="sq">
                <a:noFill/>
                <a:prstDash val="solid"/>
                <a:miter/>
              </a:ln>
            </p:spPr>
          </p:sp>
          <p:sp>
            <p:nvSpPr>
              <p:cNvPr id="17" name="TextBox 17"/>
              <p:cNvSpPr txBox="1"/>
              <p:nvPr/>
            </p:nvSpPr>
            <p:spPr>
              <a:xfrm>
                <a:off x="0" y="-57150"/>
                <a:ext cx="2126541" cy="782542"/>
              </a:xfrm>
              <a:prstGeom prst="rect">
                <a:avLst/>
              </a:prstGeom>
            </p:spPr>
            <p:txBody>
              <a:bodyPr lIns="50800" tIns="50800" rIns="50800" bIns="50800" rtlCol="0" anchor="ctr"/>
              <a:lstStyle/>
              <a:p>
                <a:pPr algn="ctr">
                  <a:lnSpc>
                    <a:spcPts val="3360"/>
                  </a:lnSpc>
                </a:pPr>
                <a:endParaRPr/>
              </a:p>
            </p:txBody>
          </p:sp>
        </p:grpSp>
        <p:sp>
          <p:nvSpPr>
            <p:cNvPr id="18" name="Freeform 18"/>
            <p:cNvSpPr/>
            <p:nvPr/>
          </p:nvSpPr>
          <p:spPr>
            <a:xfrm rot="-5400000">
              <a:off x="8706270"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19" name="Freeform 19"/>
            <p:cNvSpPr/>
            <p:nvPr/>
          </p:nvSpPr>
          <p:spPr>
            <a:xfrm>
              <a:off x="0" y="45579"/>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20" name="Freeform 20"/>
            <p:cNvSpPr/>
            <p:nvPr/>
          </p:nvSpPr>
          <p:spPr>
            <a:xfrm rot="-5400000">
              <a:off x="-1707437" y="1880006"/>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21" name="Freeform 21"/>
            <p:cNvSpPr/>
            <p:nvPr/>
          </p:nvSpPr>
          <p:spPr>
            <a:xfrm rot="-111485" flipH="1">
              <a:off x="144074" y="3598221"/>
              <a:ext cx="5854133" cy="253981"/>
            </a:xfrm>
            <a:custGeom>
              <a:avLst/>
              <a:gdLst/>
              <a:ahLst/>
              <a:cxnLst/>
              <a:rect l="l" t="t" r="r" b="b"/>
              <a:pathLst>
                <a:path w="5854133" h="253981">
                  <a:moveTo>
                    <a:pt x="5854132" y="0"/>
                  </a:moveTo>
                  <a:lnTo>
                    <a:pt x="0" y="0"/>
                  </a:lnTo>
                  <a:lnTo>
                    <a:pt x="0" y="253981"/>
                  </a:lnTo>
                  <a:lnTo>
                    <a:pt x="5854132" y="253981"/>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22" name="Freeform 22"/>
            <p:cNvSpPr/>
            <p:nvPr/>
          </p:nvSpPr>
          <p:spPr>
            <a:xfrm>
              <a:off x="4862729" y="3518864"/>
              <a:ext cx="5854133" cy="253981"/>
            </a:xfrm>
            <a:custGeom>
              <a:avLst/>
              <a:gdLst/>
              <a:ahLst/>
              <a:cxnLst/>
              <a:rect l="l" t="t" r="r" b="b"/>
              <a:pathLst>
                <a:path w="5854133" h="253981">
                  <a:moveTo>
                    <a:pt x="0" y="0"/>
                  </a:moveTo>
                  <a:lnTo>
                    <a:pt x="5854132" y="0"/>
                  </a:lnTo>
                  <a:lnTo>
                    <a:pt x="5854132"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23" name="Freeform 23"/>
            <p:cNvSpPr/>
            <p:nvPr/>
          </p:nvSpPr>
          <p:spPr>
            <a:xfrm rot="-10800000">
              <a:off x="5706777" y="0"/>
              <a:ext cx="4816070" cy="253981"/>
            </a:xfrm>
            <a:custGeom>
              <a:avLst/>
              <a:gdLst/>
              <a:ahLst/>
              <a:cxnLst/>
              <a:rect l="l" t="t" r="r" b="b"/>
              <a:pathLst>
                <a:path w="4816070" h="253981">
                  <a:moveTo>
                    <a:pt x="0" y="0"/>
                  </a:moveTo>
                  <a:lnTo>
                    <a:pt x="4816070" y="0"/>
                  </a:lnTo>
                  <a:lnTo>
                    <a:pt x="4816070"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l="-21554" r="-59726"/>
              </a:stretch>
            </a:blipFill>
          </p:spPr>
        </p:sp>
      </p:grpSp>
      <p:grpSp>
        <p:nvGrpSpPr>
          <p:cNvPr id="24" name="Group 24"/>
          <p:cNvGrpSpPr/>
          <p:nvPr/>
        </p:nvGrpSpPr>
        <p:grpSpPr>
          <a:xfrm>
            <a:off x="9405703" y="5225109"/>
            <a:ext cx="8037646" cy="2960282"/>
            <a:chOff x="0" y="0"/>
            <a:chExt cx="10716861" cy="3947043"/>
          </a:xfrm>
        </p:grpSpPr>
        <p:grpSp>
          <p:nvGrpSpPr>
            <p:cNvPr id="25" name="Group 25"/>
            <p:cNvGrpSpPr/>
            <p:nvPr/>
          </p:nvGrpSpPr>
          <p:grpSpPr>
            <a:xfrm>
              <a:off x="78556" y="194481"/>
              <a:ext cx="10444291" cy="3562691"/>
              <a:chOff x="0" y="0"/>
              <a:chExt cx="2126541" cy="725392"/>
            </a:xfrm>
          </p:grpSpPr>
          <p:sp>
            <p:nvSpPr>
              <p:cNvPr id="26" name="Freeform 26"/>
              <p:cNvSpPr/>
              <p:nvPr/>
            </p:nvSpPr>
            <p:spPr>
              <a:xfrm>
                <a:off x="0" y="0"/>
                <a:ext cx="2126541" cy="725392"/>
              </a:xfrm>
              <a:custGeom>
                <a:avLst/>
                <a:gdLst/>
                <a:ahLst/>
                <a:cxnLst/>
                <a:rect l="l" t="t" r="r" b="b"/>
                <a:pathLst>
                  <a:path w="2126541" h="725392">
                    <a:moveTo>
                      <a:pt x="0" y="0"/>
                    </a:moveTo>
                    <a:lnTo>
                      <a:pt x="2126541" y="0"/>
                    </a:lnTo>
                    <a:lnTo>
                      <a:pt x="2126541" y="725392"/>
                    </a:lnTo>
                    <a:lnTo>
                      <a:pt x="0" y="725392"/>
                    </a:lnTo>
                    <a:close/>
                  </a:path>
                </a:pathLst>
              </a:custGeom>
              <a:solidFill>
                <a:srgbClr val="FFFFFF"/>
              </a:solidFill>
              <a:ln cap="sq">
                <a:noFill/>
                <a:prstDash val="solid"/>
                <a:miter/>
              </a:ln>
            </p:spPr>
          </p:sp>
          <p:sp>
            <p:nvSpPr>
              <p:cNvPr id="27" name="TextBox 27"/>
              <p:cNvSpPr txBox="1"/>
              <p:nvPr/>
            </p:nvSpPr>
            <p:spPr>
              <a:xfrm>
                <a:off x="0" y="-57150"/>
                <a:ext cx="2126541" cy="782542"/>
              </a:xfrm>
              <a:prstGeom prst="rect">
                <a:avLst/>
              </a:prstGeom>
            </p:spPr>
            <p:txBody>
              <a:bodyPr lIns="50800" tIns="50800" rIns="50800" bIns="50800" rtlCol="0" anchor="ctr"/>
              <a:lstStyle/>
              <a:p>
                <a:pPr algn="ctr">
                  <a:lnSpc>
                    <a:spcPts val="3360"/>
                  </a:lnSpc>
                </a:pPr>
                <a:endParaRPr/>
              </a:p>
            </p:txBody>
          </p:sp>
        </p:grpSp>
        <p:sp>
          <p:nvSpPr>
            <p:cNvPr id="28" name="Freeform 28"/>
            <p:cNvSpPr/>
            <p:nvPr/>
          </p:nvSpPr>
          <p:spPr>
            <a:xfrm rot="-5400000">
              <a:off x="8706270"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29" name="Freeform 29"/>
            <p:cNvSpPr/>
            <p:nvPr/>
          </p:nvSpPr>
          <p:spPr>
            <a:xfrm>
              <a:off x="0" y="45579"/>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30" name="Freeform 30"/>
            <p:cNvSpPr/>
            <p:nvPr/>
          </p:nvSpPr>
          <p:spPr>
            <a:xfrm rot="-5400000">
              <a:off x="-1707437" y="1880006"/>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31" name="Freeform 31"/>
            <p:cNvSpPr/>
            <p:nvPr/>
          </p:nvSpPr>
          <p:spPr>
            <a:xfrm rot="-111485" flipH="1">
              <a:off x="144074" y="3598221"/>
              <a:ext cx="5854133" cy="253981"/>
            </a:xfrm>
            <a:custGeom>
              <a:avLst/>
              <a:gdLst/>
              <a:ahLst/>
              <a:cxnLst/>
              <a:rect l="l" t="t" r="r" b="b"/>
              <a:pathLst>
                <a:path w="5854133" h="253981">
                  <a:moveTo>
                    <a:pt x="5854132" y="0"/>
                  </a:moveTo>
                  <a:lnTo>
                    <a:pt x="0" y="0"/>
                  </a:lnTo>
                  <a:lnTo>
                    <a:pt x="0" y="253981"/>
                  </a:lnTo>
                  <a:lnTo>
                    <a:pt x="5854132" y="253981"/>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32" name="Freeform 32"/>
            <p:cNvSpPr/>
            <p:nvPr/>
          </p:nvSpPr>
          <p:spPr>
            <a:xfrm>
              <a:off x="4862729" y="3518864"/>
              <a:ext cx="5854133" cy="253981"/>
            </a:xfrm>
            <a:custGeom>
              <a:avLst/>
              <a:gdLst/>
              <a:ahLst/>
              <a:cxnLst/>
              <a:rect l="l" t="t" r="r" b="b"/>
              <a:pathLst>
                <a:path w="5854133" h="253981">
                  <a:moveTo>
                    <a:pt x="0" y="0"/>
                  </a:moveTo>
                  <a:lnTo>
                    <a:pt x="5854132" y="0"/>
                  </a:lnTo>
                  <a:lnTo>
                    <a:pt x="5854132"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33" name="Freeform 33"/>
            <p:cNvSpPr/>
            <p:nvPr/>
          </p:nvSpPr>
          <p:spPr>
            <a:xfrm rot="-10800000">
              <a:off x="5706777" y="0"/>
              <a:ext cx="4816070" cy="253981"/>
            </a:xfrm>
            <a:custGeom>
              <a:avLst/>
              <a:gdLst/>
              <a:ahLst/>
              <a:cxnLst/>
              <a:rect l="l" t="t" r="r" b="b"/>
              <a:pathLst>
                <a:path w="4816070" h="253981">
                  <a:moveTo>
                    <a:pt x="0" y="0"/>
                  </a:moveTo>
                  <a:lnTo>
                    <a:pt x="4816070" y="0"/>
                  </a:lnTo>
                  <a:lnTo>
                    <a:pt x="4816070"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l="-21554" r="-59726"/>
              </a:stretch>
            </a:blipFill>
          </p:spPr>
        </p:sp>
      </p:grpSp>
      <p:grpSp>
        <p:nvGrpSpPr>
          <p:cNvPr id="34" name="Group 34"/>
          <p:cNvGrpSpPr/>
          <p:nvPr/>
        </p:nvGrpSpPr>
        <p:grpSpPr>
          <a:xfrm>
            <a:off x="12790361" y="2127511"/>
            <a:ext cx="4500589" cy="2926098"/>
            <a:chOff x="0" y="0"/>
            <a:chExt cx="6000785" cy="3901464"/>
          </a:xfrm>
        </p:grpSpPr>
        <p:grpSp>
          <p:nvGrpSpPr>
            <p:cNvPr id="35" name="Group 35"/>
            <p:cNvGrpSpPr/>
            <p:nvPr/>
          </p:nvGrpSpPr>
          <p:grpSpPr>
            <a:xfrm>
              <a:off x="78556" y="148902"/>
              <a:ext cx="5703958" cy="3562691"/>
              <a:chOff x="0" y="0"/>
              <a:chExt cx="1161372" cy="725392"/>
            </a:xfrm>
          </p:grpSpPr>
          <p:sp>
            <p:nvSpPr>
              <p:cNvPr id="36" name="Freeform 36"/>
              <p:cNvSpPr/>
              <p:nvPr/>
            </p:nvSpPr>
            <p:spPr>
              <a:xfrm>
                <a:off x="0" y="0"/>
                <a:ext cx="1161372" cy="725392"/>
              </a:xfrm>
              <a:custGeom>
                <a:avLst/>
                <a:gdLst/>
                <a:ahLst/>
                <a:cxnLst/>
                <a:rect l="l" t="t" r="r" b="b"/>
                <a:pathLst>
                  <a:path w="1161372" h="725392">
                    <a:moveTo>
                      <a:pt x="0" y="0"/>
                    </a:moveTo>
                    <a:lnTo>
                      <a:pt x="1161372" y="0"/>
                    </a:lnTo>
                    <a:lnTo>
                      <a:pt x="1161372" y="725392"/>
                    </a:lnTo>
                    <a:lnTo>
                      <a:pt x="0" y="725392"/>
                    </a:lnTo>
                    <a:close/>
                  </a:path>
                </a:pathLst>
              </a:custGeom>
              <a:solidFill>
                <a:srgbClr val="FFFFFF"/>
              </a:solidFill>
              <a:ln cap="sq">
                <a:noFill/>
                <a:prstDash val="solid"/>
                <a:miter/>
              </a:ln>
            </p:spPr>
          </p:sp>
          <p:sp>
            <p:nvSpPr>
              <p:cNvPr id="37" name="TextBox 37"/>
              <p:cNvSpPr txBox="1"/>
              <p:nvPr/>
            </p:nvSpPr>
            <p:spPr>
              <a:xfrm>
                <a:off x="0" y="-57150"/>
                <a:ext cx="1161372" cy="782542"/>
              </a:xfrm>
              <a:prstGeom prst="rect">
                <a:avLst/>
              </a:prstGeom>
            </p:spPr>
            <p:txBody>
              <a:bodyPr lIns="50800" tIns="50800" rIns="50800" bIns="50800" rtlCol="0" anchor="ctr"/>
              <a:lstStyle/>
              <a:p>
                <a:pPr algn="ctr">
                  <a:lnSpc>
                    <a:spcPts val="3360"/>
                  </a:lnSpc>
                </a:pPr>
                <a:endParaRPr/>
              </a:p>
            </p:txBody>
          </p:sp>
        </p:grpSp>
        <p:sp>
          <p:nvSpPr>
            <p:cNvPr id="38" name="Freeform 38"/>
            <p:cNvSpPr/>
            <p:nvPr/>
          </p:nvSpPr>
          <p:spPr>
            <a:xfrm rot="-5400000">
              <a:off x="4037555" y="1788849"/>
              <a:ext cx="3633155" cy="218281"/>
            </a:xfrm>
            <a:custGeom>
              <a:avLst/>
              <a:gdLst/>
              <a:ahLst/>
              <a:cxnLst/>
              <a:rect l="l" t="t" r="r" b="b"/>
              <a:pathLst>
                <a:path w="3633155" h="218281">
                  <a:moveTo>
                    <a:pt x="0" y="0"/>
                  </a:moveTo>
                  <a:lnTo>
                    <a:pt x="3633155" y="0"/>
                  </a:lnTo>
                  <a:lnTo>
                    <a:pt x="3633155" y="218280"/>
                  </a:lnTo>
                  <a:lnTo>
                    <a:pt x="0" y="218280"/>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39" name="Freeform 39"/>
            <p:cNvSpPr/>
            <p:nvPr/>
          </p:nvSpPr>
          <p:spPr>
            <a:xfrm>
              <a:off x="0" y="0"/>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40" name="Freeform 40"/>
            <p:cNvSpPr/>
            <p:nvPr/>
          </p:nvSpPr>
          <p:spPr>
            <a:xfrm rot="-5400000">
              <a:off x="-1707437"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41" name="Freeform 41"/>
            <p:cNvSpPr/>
            <p:nvPr/>
          </p:nvSpPr>
          <p:spPr>
            <a:xfrm rot="-111485" flipH="1">
              <a:off x="144074" y="3552643"/>
              <a:ext cx="5854133" cy="253981"/>
            </a:xfrm>
            <a:custGeom>
              <a:avLst/>
              <a:gdLst/>
              <a:ahLst/>
              <a:cxnLst/>
              <a:rect l="l" t="t" r="r" b="b"/>
              <a:pathLst>
                <a:path w="5854133" h="253981">
                  <a:moveTo>
                    <a:pt x="5854132" y="0"/>
                  </a:moveTo>
                  <a:lnTo>
                    <a:pt x="0" y="0"/>
                  </a:lnTo>
                  <a:lnTo>
                    <a:pt x="0" y="253980"/>
                  </a:lnTo>
                  <a:lnTo>
                    <a:pt x="5854132" y="253980"/>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grpSp>
      <p:sp>
        <p:nvSpPr>
          <p:cNvPr id="42" name="Freeform 42"/>
          <p:cNvSpPr/>
          <p:nvPr/>
        </p:nvSpPr>
        <p:spPr>
          <a:xfrm rot="10635622">
            <a:off x="3067166" y="5125485"/>
            <a:ext cx="3324793" cy="713319"/>
          </a:xfrm>
          <a:custGeom>
            <a:avLst/>
            <a:gdLst/>
            <a:ahLst/>
            <a:cxnLst/>
            <a:rect l="l" t="t" r="r" b="b"/>
            <a:pathLst>
              <a:path w="3324793" h="713319">
                <a:moveTo>
                  <a:pt x="0" y="0"/>
                </a:moveTo>
                <a:lnTo>
                  <a:pt x="3324793" y="0"/>
                </a:lnTo>
                <a:lnTo>
                  <a:pt x="3324793" y="713320"/>
                </a:lnTo>
                <a:lnTo>
                  <a:pt x="0" y="7133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3" name="TextBox 43"/>
          <p:cNvSpPr txBox="1"/>
          <p:nvPr/>
        </p:nvSpPr>
        <p:spPr>
          <a:xfrm>
            <a:off x="3373833" y="5107356"/>
            <a:ext cx="2861293" cy="733425"/>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Pipeline Modification</a:t>
            </a:r>
          </a:p>
        </p:txBody>
      </p:sp>
      <p:sp>
        <p:nvSpPr>
          <p:cNvPr id="44" name="Freeform 44"/>
          <p:cNvSpPr/>
          <p:nvPr/>
        </p:nvSpPr>
        <p:spPr>
          <a:xfrm>
            <a:off x="1837280" y="2120901"/>
            <a:ext cx="2773439" cy="595029"/>
          </a:xfrm>
          <a:custGeom>
            <a:avLst/>
            <a:gdLst/>
            <a:ahLst/>
            <a:cxnLst/>
            <a:rect l="l" t="t" r="r" b="b"/>
            <a:pathLst>
              <a:path w="2773439" h="595029">
                <a:moveTo>
                  <a:pt x="0" y="0"/>
                </a:moveTo>
                <a:lnTo>
                  <a:pt x="2773439" y="0"/>
                </a:lnTo>
                <a:lnTo>
                  <a:pt x="2773439" y="595029"/>
                </a:lnTo>
                <a:lnTo>
                  <a:pt x="0" y="59502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45" name="TextBox 45"/>
          <p:cNvSpPr txBox="1"/>
          <p:nvPr/>
        </p:nvSpPr>
        <p:spPr>
          <a:xfrm>
            <a:off x="2261773" y="2076483"/>
            <a:ext cx="2074286" cy="733425"/>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Model Substitution</a:t>
            </a:r>
          </a:p>
        </p:txBody>
      </p:sp>
      <p:sp>
        <p:nvSpPr>
          <p:cNvPr id="46" name="Freeform 46"/>
          <p:cNvSpPr/>
          <p:nvPr/>
        </p:nvSpPr>
        <p:spPr>
          <a:xfrm>
            <a:off x="13535092" y="1984009"/>
            <a:ext cx="3011126" cy="646023"/>
          </a:xfrm>
          <a:custGeom>
            <a:avLst/>
            <a:gdLst/>
            <a:ahLst/>
            <a:cxnLst/>
            <a:rect l="l" t="t" r="r" b="b"/>
            <a:pathLst>
              <a:path w="3011126" h="646023">
                <a:moveTo>
                  <a:pt x="0" y="0"/>
                </a:moveTo>
                <a:lnTo>
                  <a:pt x="3011126" y="0"/>
                </a:lnTo>
                <a:lnTo>
                  <a:pt x="3011126" y="646024"/>
                </a:lnTo>
                <a:lnTo>
                  <a:pt x="0" y="6460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47" name="TextBox 47"/>
          <p:cNvSpPr txBox="1"/>
          <p:nvPr/>
        </p:nvSpPr>
        <p:spPr>
          <a:xfrm>
            <a:off x="13927272" y="2072066"/>
            <a:ext cx="2376601" cy="361950"/>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Quantization</a:t>
            </a:r>
          </a:p>
        </p:txBody>
      </p:sp>
      <p:sp>
        <p:nvSpPr>
          <p:cNvPr id="48" name="Freeform 48"/>
          <p:cNvSpPr/>
          <p:nvPr/>
        </p:nvSpPr>
        <p:spPr>
          <a:xfrm rot="277889">
            <a:off x="11469211" y="4986328"/>
            <a:ext cx="3571444" cy="766237"/>
          </a:xfrm>
          <a:custGeom>
            <a:avLst/>
            <a:gdLst/>
            <a:ahLst/>
            <a:cxnLst/>
            <a:rect l="l" t="t" r="r" b="b"/>
            <a:pathLst>
              <a:path w="3571444" h="766237">
                <a:moveTo>
                  <a:pt x="0" y="0"/>
                </a:moveTo>
                <a:lnTo>
                  <a:pt x="3571444" y="0"/>
                </a:lnTo>
                <a:lnTo>
                  <a:pt x="3571444" y="766238"/>
                </a:lnTo>
                <a:lnTo>
                  <a:pt x="0" y="76623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9" name="TextBox 49"/>
          <p:cNvSpPr txBox="1"/>
          <p:nvPr/>
        </p:nvSpPr>
        <p:spPr>
          <a:xfrm>
            <a:off x="11899204" y="5034163"/>
            <a:ext cx="2861293" cy="733425"/>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Rendering Optimization</a:t>
            </a:r>
          </a:p>
        </p:txBody>
      </p:sp>
      <p:sp>
        <p:nvSpPr>
          <p:cNvPr id="50" name="TextBox 50"/>
          <p:cNvSpPr txBox="1"/>
          <p:nvPr/>
        </p:nvSpPr>
        <p:spPr>
          <a:xfrm>
            <a:off x="9809918" y="5956075"/>
            <a:ext cx="7229217" cy="1724025"/>
          </a:xfrm>
          <a:prstGeom prst="rect">
            <a:avLst/>
          </a:prstGeom>
        </p:spPr>
        <p:txBody>
          <a:bodyPr lIns="0" tIns="0" rIns="0" bIns="0" rtlCol="0" anchor="t">
            <a:spAutoFit/>
          </a:bodyPr>
          <a:lstStyle/>
          <a:p>
            <a:pPr marL="488983" lvl="1" indent="-244491" algn="l">
              <a:lnSpc>
                <a:spcPts val="2717"/>
              </a:lnSpc>
              <a:buFont typeface="Arial"/>
              <a:buChar char="•"/>
            </a:pPr>
            <a:r>
              <a:rPr lang="en-US" sz="2264">
                <a:solidFill>
                  <a:srgbClr val="000000"/>
                </a:solidFill>
                <a:latin typeface="Playfair Display Bold"/>
                <a:ea typeface="Playfair Display Bold"/>
                <a:cs typeface="Playfair Display Bold"/>
                <a:sym typeface="Playfair Display Bold"/>
              </a:rPr>
              <a:t>Reduce the number of rendered views or their resolution and quality.</a:t>
            </a:r>
          </a:p>
          <a:p>
            <a:pPr marL="488983" lvl="1" indent="-244491" algn="l">
              <a:lnSpc>
                <a:spcPts val="2717"/>
              </a:lnSpc>
              <a:buFont typeface="Arial"/>
              <a:buChar char="•"/>
            </a:pPr>
            <a:r>
              <a:rPr lang="en-US" sz="2264">
                <a:solidFill>
                  <a:srgbClr val="000000"/>
                </a:solidFill>
                <a:latin typeface="Playfair Display Bold"/>
                <a:ea typeface="Playfair Display Bold"/>
                <a:cs typeface="Playfair Display Bold"/>
                <a:sym typeface="Playfair Display Bold"/>
              </a:rPr>
              <a:t>Use efficient rendering techniques like depth-based rendering.</a:t>
            </a:r>
          </a:p>
          <a:p>
            <a:pPr algn="l">
              <a:lnSpc>
                <a:spcPts val="2717"/>
              </a:lnSpc>
            </a:pPr>
            <a:endParaRPr lang="en-US" sz="2264">
              <a:solidFill>
                <a:srgbClr val="000000"/>
              </a:solidFill>
              <a:latin typeface="Playfair Display Bold"/>
              <a:ea typeface="Playfair Display Bold"/>
              <a:cs typeface="Playfair Display Bold"/>
              <a:sym typeface="Playfair Display Bold"/>
            </a:endParaRPr>
          </a:p>
        </p:txBody>
      </p:sp>
      <p:sp>
        <p:nvSpPr>
          <p:cNvPr id="51" name="TextBox 51"/>
          <p:cNvSpPr txBox="1"/>
          <p:nvPr/>
        </p:nvSpPr>
        <p:spPr>
          <a:xfrm>
            <a:off x="1494467" y="6038381"/>
            <a:ext cx="6620026" cy="1724025"/>
          </a:xfrm>
          <a:prstGeom prst="rect">
            <a:avLst/>
          </a:prstGeom>
        </p:spPr>
        <p:txBody>
          <a:bodyPr lIns="0" tIns="0" rIns="0" bIns="0" rtlCol="0" anchor="t">
            <a:spAutoFit/>
          </a:bodyPr>
          <a:lstStyle/>
          <a:p>
            <a:pPr marL="488983" lvl="1" indent="-244491" algn="l">
              <a:lnSpc>
                <a:spcPts val="2717"/>
              </a:lnSpc>
              <a:buFont typeface="Arial"/>
              <a:buChar char="•"/>
            </a:pPr>
            <a:r>
              <a:rPr lang="en-US" sz="2264">
                <a:solidFill>
                  <a:srgbClr val="000000"/>
                </a:solidFill>
                <a:latin typeface="Playfair Display Bold"/>
                <a:ea typeface="Playfair Display Bold"/>
                <a:cs typeface="Playfair Display Bold"/>
                <a:sym typeface="Playfair Display Bold"/>
              </a:rPr>
              <a:t>Skip the captions ranking step and go directly from image captioning to the language model.</a:t>
            </a:r>
          </a:p>
          <a:p>
            <a:pPr marL="488983" lvl="1" indent="-244491" algn="l">
              <a:lnSpc>
                <a:spcPts val="2717"/>
              </a:lnSpc>
              <a:buFont typeface="Arial"/>
              <a:buChar char="•"/>
            </a:pPr>
            <a:r>
              <a:rPr lang="en-US" sz="2264">
                <a:solidFill>
                  <a:srgbClr val="000000"/>
                </a:solidFill>
                <a:latin typeface="Playfair Display Bold"/>
                <a:ea typeface="Playfair Display Bold"/>
                <a:cs typeface="Playfair Display Bold"/>
                <a:sym typeface="Playfair Display Bold"/>
              </a:rPr>
              <a:t>Use a single multi-modal model  that can handle both image understanding and text generation.</a:t>
            </a:r>
          </a:p>
        </p:txBody>
      </p:sp>
      <p:sp>
        <p:nvSpPr>
          <p:cNvPr id="52" name="TextBox 52"/>
          <p:cNvSpPr txBox="1"/>
          <p:nvPr/>
        </p:nvSpPr>
        <p:spPr>
          <a:xfrm>
            <a:off x="1382612" y="2883631"/>
            <a:ext cx="3756151" cy="1933575"/>
          </a:xfrm>
          <a:prstGeom prst="rect">
            <a:avLst/>
          </a:prstGeom>
        </p:spPr>
        <p:txBody>
          <a:bodyPr lIns="0" tIns="0" rIns="0" bIns="0" rtlCol="0" anchor="t">
            <a:spAutoFit/>
          </a:bodyPr>
          <a:lstStyle/>
          <a:p>
            <a:pPr algn="l">
              <a:lnSpc>
                <a:spcPts val="2597"/>
              </a:lnSpc>
            </a:pPr>
            <a:r>
              <a:rPr lang="en-US" sz="2164">
                <a:solidFill>
                  <a:srgbClr val="000000"/>
                </a:solidFill>
                <a:latin typeface="Playfair Display Bold"/>
                <a:ea typeface="Playfair Display Bold"/>
                <a:cs typeface="Playfair Display Bold"/>
                <a:sym typeface="Playfair Display Bold"/>
              </a:rPr>
              <a:t>Using Less Resource-Demanding Models.</a:t>
            </a:r>
          </a:p>
          <a:p>
            <a:pPr marL="467393" lvl="1" indent="-233697" algn="l">
              <a:lnSpc>
                <a:spcPts val="2597"/>
              </a:lnSpc>
              <a:buFont typeface="Arial"/>
              <a:buChar char="•"/>
            </a:pPr>
            <a:r>
              <a:rPr lang="en-US" sz="2164">
                <a:solidFill>
                  <a:srgbClr val="000000"/>
                </a:solidFill>
                <a:latin typeface="Playfair Display Bold"/>
                <a:ea typeface="Playfair Display Bold"/>
                <a:cs typeface="Playfair Display Bold"/>
                <a:sym typeface="Playfair Display Bold"/>
              </a:rPr>
              <a:t>GPT-2</a:t>
            </a:r>
          </a:p>
          <a:p>
            <a:pPr marL="467393" lvl="1" indent="-233697" algn="l">
              <a:lnSpc>
                <a:spcPts val="2597"/>
              </a:lnSpc>
              <a:buFont typeface="Arial"/>
              <a:buChar char="•"/>
            </a:pPr>
            <a:r>
              <a:rPr lang="en-US" sz="2164">
                <a:solidFill>
                  <a:srgbClr val="000000"/>
                </a:solidFill>
                <a:latin typeface="Playfair Display Bold"/>
                <a:ea typeface="Playfair Display Bold"/>
                <a:cs typeface="Playfair Display Bold"/>
                <a:sym typeface="Playfair Display Bold"/>
              </a:rPr>
              <a:t>CLIP-vit-base-patch32</a:t>
            </a:r>
          </a:p>
          <a:p>
            <a:pPr marL="467393" lvl="1" indent="-233697" algn="l">
              <a:lnSpc>
                <a:spcPts val="2597"/>
              </a:lnSpc>
              <a:buFont typeface="Arial"/>
              <a:buChar char="•"/>
            </a:pPr>
            <a:r>
              <a:rPr lang="en-US" sz="2164">
                <a:solidFill>
                  <a:srgbClr val="000000"/>
                </a:solidFill>
                <a:latin typeface="Playfair Display Bold"/>
                <a:ea typeface="Playfair Display Bold"/>
                <a:cs typeface="Playfair Display Bold"/>
                <a:sym typeface="Playfair Display Bold"/>
              </a:rPr>
              <a:t>Lightweight image captioning model</a:t>
            </a:r>
          </a:p>
        </p:txBody>
      </p:sp>
      <p:sp>
        <p:nvSpPr>
          <p:cNvPr id="53" name="TextBox 53"/>
          <p:cNvSpPr txBox="1"/>
          <p:nvPr/>
        </p:nvSpPr>
        <p:spPr>
          <a:xfrm>
            <a:off x="13161592" y="2790460"/>
            <a:ext cx="3758127" cy="1609725"/>
          </a:xfrm>
          <a:prstGeom prst="rect">
            <a:avLst/>
          </a:prstGeom>
        </p:spPr>
        <p:txBody>
          <a:bodyPr lIns="0" tIns="0" rIns="0" bIns="0" rtlCol="0" anchor="t">
            <a:spAutoFit/>
          </a:bodyPr>
          <a:lstStyle/>
          <a:p>
            <a:pPr algn="l">
              <a:lnSpc>
                <a:spcPts val="2597"/>
              </a:lnSpc>
            </a:pPr>
            <a:r>
              <a:rPr lang="en-US" sz="2164">
                <a:solidFill>
                  <a:srgbClr val="000000"/>
                </a:solidFill>
                <a:latin typeface="Playfair Display Bold"/>
                <a:ea typeface="Playfair Display Bold"/>
                <a:cs typeface="Playfair Display Bold"/>
                <a:sym typeface="Playfair Display Bold"/>
              </a:rPr>
              <a:t>Apply 8-bit or 4-bit quantization to all models to reduce their size and increase inference speed (e.g. post-training quantization).</a:t>
            </a:r>
          </a:p>
        </p:txBody>
      </p:sp>
      <p:sp>
        <p:nvSpPr>
          <p:cNvPr id="54" name="Freeform 54"/>
          <p:cNvSpPr/>
          <p:nvPr/>
        </p:nvSpPr>
        <p:spPr>
          <a:xfrm rot="-2001272">
            <a:off x="5721870" y="3145054"/>
            <a:ext cx="892130" cy="967794"/>
          </a:xfrm>
          <a:custGeom>
            <a:avLst/>
            <a:gdLst/>
            <a:ahLst/>
            <a:cxnLst/>
            <a:rect l="l" t="t" r="r" b="b"/>
            <a:pathLst>
              <a:path w="892130" h="967794">
                <a:moveTo>
                  <a:pt x="0" y="0"/>
                </a:moveTo>
                <a:lnTo>
                  <a:pt x="892130" y="0"/>
                </a:lnTo>
                <a:lnTo>
                  <a:pt x="892130" y="967794"/>
                </a:lnTo>
                <a:lnTo>
                  <a:pt x="0" y="96779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55" name="Freeform 55"/>
          <p:cNvSpPr/>
          <p:nvPr/>
        </p:nvSpPr>
        <p:spPr>
          <a:xfrm rot="-5400000">
            <a:off x="5829614" y="4295147"/>
            <a:ext cx="892130" cy="967794"/>
          </a:xfrm>
          <a:custGeom>
            <a:avLst/>
            <a:gdLst/>
            <a:ahLst/>
            <a:cxnLst/>
            <a:rect l="l" t="t" r="r" b="b"/>
            <a:pathLst>
              <a:path w="892130" h="967794">
                <a:moveTo>
                  <a:pt x="0" y="0"/>
                </a:moveTo>
                <a:lnTo>
                  <a:pt x="892130" y="0"/>
                </a:lnTo>
                <a:lnTo>
                  <a:pt x="892130" y="967794"/>
                </a:lnTo>
                <a:lnTo>
                  <a:pt x="0" y="96779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56" name="Freeform 56"/>
          <p:cNvSpPr/>
          <p:nvPr/>
        </p:nvSpPr>
        <p:spPr>
          <a:xfrm rot="-6110380" flipV="1">
            <a:off x="11456302" y="4367774"/>
            <a:ext cx="828590" cy="898865"/>
          </a:xfrm>
          <a:custGeom>
            <a:avLst/>
            <a:gdLst/>
            <a:ahLst/>
            <a:cxnLst/>
            <a:rect l="l" t="t" r="r" b="b"/>
            <a:pathLst>
              <a:path w="828590" h="898865">
                <a:moveTo>
                  <a:pt x="0" y="898864"/>
                </a:moveTo>
                <a:lnTo>
                  <a:pt x="828590" y="898864"/>
                </a:lnTo>
                <a:lnTo>
                  <a:pt x="828590" y="0"/>
                </a:lnTo>
                <a:lnTo>
                  <a:pt x="0" y="0"/>
                </a:lnTo>
                <a:lnTo>
                  <a:pt x="0" y="898864"/>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57" name="Freeform 57"/>
          <p:cNvSpPr/>
          <p:nvPr/>
        </p:nvSpPr>
        <p:spPr>
          <a:xfrm rot="6562981">
            <a:off x="11653141" y="2958962"/>
            <a:ext cx="892130" cy="967794"/>
          </a:xfrm>
          <a:custGeom>
            <a:avLst/>
            <a:gdLst/>
            <a:ahLst/>
            <a:cxnLst/>
            <a:rect l="l" t="t" r="r" b="b"/>
            <a:pathLst>
              <a:path w="892130" h="967794">
                <a:moveTo>
                  <a:pt x="0" y="0"/>
                </a:moveTo>
                <a:lnTo>
                  <a:pt x="892130" y="0"/>
                </a:lnTo>
                <a:lnTo>
                  <a:pt x="892130" y="967794"/>
                </a:lnTo>
                <a:lnTo>
                  <a:pt x="0" y="96779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58" name="TextBox 58"/>
          <p:cNvSpPr txBox="1"/>
          <p:nvPr/>
        </p:nvSpPr>
        <p:spPr>
          <a:xfrm>
            <a:off x="17678400" y="9430248"/>
            <a:ext cx="392484"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18</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Optimization Strategies</a:t>
              </a:r>
            </a:p>
          </p:txBody>
        </p:sp>
      </p:grpSp>
      <p:sp>
        <p:nvSpPr>
          <p:cNvPr id="5" name="Freeform 5"/>
          <p:cNvSpPr/>
          <p:nvPr/>
        </p:nvSpPr>
        <p:spPr>
          <a:xfrm>
            <a:off x="3903236" y="2941490"/>
            <a:ext cx="10481528" cy="5658170"/>
          </a:xfrm>
          <a:custGeom>
            <a:avLst/>
            <a:gdLst/>
            <a:ahLst/>
            <a:cxnLst/>
            <a:rect l="l" t="t" r="r" b="b"/>
            <a:pathLst>
              <a:path w="10481528" h="5658170">
                <a:moveTo>
                  <a:pt x="0" y="0"/>
                </a:moveTo>
                <a:lnTo>
                  <a:pt x="10481528" y="0"/>
                </a:lnTo>
                <a:lnTo>
                  <a:pt x="10481528" y="5658170"/>
                </a:lnTo>
                <a:lnTo>
                  <a:pt x="0" y="5658170"/>
                </a:lnTo>
                <a:lnTo>
                  <a:pt x="0" y="0"/>
                </a:lnTo>
                <a:close/>
              </a:path>
            </a:pathLst>
          </a:custGeom>
          <a:blipFill>
            <a:blip r:embed="rId4"/>
            <a:stretch>
              <a:fillRect/>
            </a:stretch>
          </a:blipFill>
        </p:spPr>
      </p:sp>
      <p:sp>
        <p:nvSpPr>
          <p:cNvPr id="6" name="TextBox 6"/>
          <p:cNvSpPr txBox="1"/>
          <p:nvPr/>
        </p:nvSpPr>
        <p:spPr>
          <a:xfrm>
            <a:off x="17526000" y="9430248"/>
            <a:ext cx="544884"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19</a:t>
            </a:r>
          </a:p>
        </p:txBody>
      </p:sp>
      <p:sp>
        <p:nvSpPr>
          <p:cNvPr id="7" name="TextBox 7"/>
          <p:cNvSpPr txBox="1"/>
          <p:nvPr/>
        </p:nvSpPr>
        <p:spPr>
          <a:xfrm>
            <a:off x="2705015" y="1848161"/>
            <a:ext cx="13615851" cy="434690"/>
          </a:xfrm>
          <a:prstGeom prst="rect">
            <a:avLst/>
          </a:prstGeom>
        </p:spPr>
        <p:txBody>
          <a:bodyPr lIns="0" tIns="0" rIns="0" bIns="0" rtlCol="0" anchor="t">
            <a:spAutoFit/>
          </a:bodyPr>
          <a:lstStyle/>
          <a:p>
            <a:pPr marL="761422" lvl="1" indent="-380711" algn="l">
              <a:lnSpc>
                <a:spcPts val="3209"/>
              </a:lnSpc>
              <a:buFont typeface="Arial"/>
              <a:buChar char="•"/>
            </a:pPr>
            <a:r>
              <a:rPr lang="en-US" sz="3526" spc="17">
                <a:solidFill>
                  <a:srgbClr val="2B2C30"/>
                </a:solidFill>
                <a:latin typeface="Playfair Display"/>
                <a:ea typeface="Playfair Display"/>
                <a:cs typeface="Playfair Display"/>
                <a:sym typeface="Playfair Display"/>
              </a:rPr>
              <a:t>Pipeline Modification: Retrieval-augmented Image Captioning</a:t>
            </a:r>
          </a:p>
        </p:txBody>
      </p:sp>
      <p:sp>
        <p:nvSpPr>
          <p:cNvPr id="8" name="TextBox 8"/>
          <p:cNvSpPr txBox="1"/>
          <p:nvPr/>
        </p:nvSpPr>
        <p:spPr>
          <a:xfrm>
            <a:off x="3233726" y="8735104"/>
            <a:ext cx="11597164" cy="523196"/>
          </a:xfrm>
          <a:prstGeom prst="rect">
            <a:avLst/>
          </a:prstGeom>
        </p:spPr>
        <p:txBody>
          <a:bodyPr lIns="0" tIns="0" rIns="0" bIns="0" rtlCol="0" anchor="t">
            <a:spAutoFit/>
          </a:bodyPr>
          <a:lstStyle/>
          <a:p>
            <a:pPr algn="ctr">
              <a:lnSpc>
                <a:spcPts val="4237"/>
              </a:lnSpc>
              <a:spcBef>
                <a:spcPct val="0"/>
              </a:spcBef>
            </a:pPr>
            <a:r>
              <a:rPr lang="en-US" sz="3026" u="sng" spc="15">
                <a:solidFill>
                  <a:srgbClr val="2B2C30"/>
                </a:solidFill>
                <a:latin typeface="Playfair Display"/>
                <a:ea typeface="Playfair Display"/>
                <a:cs typeface="Playfair Display"/>
                <a:sym typeface="Playfair Display"/>
                <a:hlinkClick r:id="rId5" tooltip="https://arxiv.org/pdf/2307.05591"/>
              </a:rPr>
              <a:t>Linear Alignment of Vision-language Models for Image Captioning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sp>
        <p:nvSpPr>
          <p:cNvPr id="2" name="AutoShape 2"/>
          <p:cNvSpPr/>
          <p:nvPr/>
        </p:nvSpPr>
        <p:spPr>
          <a:xfrm flipV="1">
            <a:off x="1096013" y="2030109"/>
            <a:ext cx="1761704" cy="51738"/>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81" y="1162700"/>
            <a:ext cx="6206880" cy="867410"/>
          </a:xfrm>
          <a:prstGeom prst="rect">
            <a:avLst/>
          </a:prstGeom>
        </p:spPr>
        <p:txBody>
          <a:bodyPr lIns="0" tIns="0" rIns="0" bIns="0" rtlCol="0" anchor="t">
            <a:spAutoFit/>
          </a:bodyPr>
          <a:lstStyle/>
          <a:p>
            <a:pPr algn="l">
              <a:lnSpc>
                <a:spcPts val="6369"/>
              </a:lnSpc>
            </a:pPr>
            <a:r>
              <a:rPr lang="en-US" sz="6999" spc="34">
                <a:solidFill>
                  <a:srgbClr val="2B2C30"/>
                </a:solidFill>
                <a:latin typeface="Playfair Display"/>
                <a:ea typeface="Playfair Display"/>
                <a:cs typeface="Playfair Display"/>
                <a:sym typeface="Playfair Display"/>
              </a:rPr>
              <a:t>Plan</a:t>
            </a:r>
          </a:p>
        </p:txBody>
      </p:sp>
      <p:sp>
        <p:nvSpPr>
          <p:cNvPr id="4" name="Freeform 4"/>
          <p:cNvSpPr/>
          <p:nvPr/>
        </p:nvSpPr>
        <p:spPr>
          <a:xfrm rot="5400000">
            <a:off x="1316721" y="3318871"/>
            <a:ext cx="344955" cy="920997"/>
          </a:xfrm>
          <a:custGeom>
            <a:avLst/>
            <a:gdLst/>
            <a:ahLst/>
            <a:cxnLst/>
            <a:rect l="l" t="t" r="r" b="b"/>
            <a:pathLst>
              <a:path w="344955" h="920997">
                <a:moveTo>
                  <a:pt x="0" y="0"/>
                </a:moveTo>
                <a:lnTo>
                  <a:pt x="344955" y="0"/>
                </a:lnTo>
                <a:lnTo>
                  <a:pt x="344955" y="920997"/>
                </a:lnTo>
                <a:lnTo>
                  <a:pt x="0" y="920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1383953" y="4683002"/>
            <a:ext cx="344955" cy="920997"/>
          </a:xfrm>
          <a:custGeom>
            <a:avLst/>
            <a:gdLst/>
            <a:ahLst/>
            <a:cxnLst/>
            <a:rect l="l" t="t" r="r" b="b"/>
            <a:pathLst>
              <a:path w="344955" h="920997">
                <a:moveTo>
                  <a:pt x="0" y="0"/>
                </a:moveTo>
                <a:lnTo>
                  <a:pt x="344955" y="0"/>
                </a:lnTo>
                <a:lnTo>
                  <a:pt x="344955" y="920996"/>
                </a:lnTo>
                <a:lnTo>
                  <a:pt x="0" y="9209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1383953" y="6047132"/>
            <a:ext cx="344955" cy="920997"/>
          </a:xfrm>
          <a:custGeom>
            <a:avLst/>
            <a:gdLst/>
            <a:ahLst/>
            <a:cxnLst/>
            <a:rect l="l" t="t" r="r" b="b"/>
            <a:pathLst>
              <a:path w="344955" h="920997">
                <a:moveTo>
                  <a:pt x="0" y="0"/>
                </a:moveTo>
                <a:lnTo>
                  <a:pt x="344955" y="0"/>
                </a:lnTo>
                <a:lnTo>
                  <a:pt x="344955" y="920997"/>
                </a:lnTo>
                <a:lnTo>
                  <a:pt x="0" y="920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9432021" y="4775002"/>
            <a:ext cx="344955" cy="920997"/>
          </a:xfrm>
          <a:custGeom>
            <a:avLst/>
            <a:gdLst/>
            <a:ahLst/>
            <a:cxnLst/>
            <a:rect l="l" t="t" r="r" b="b"/>
            <a:pathLst>
              <a:path w="344955" h="920997">
                <a:moveTo>
                  <a:pt x="0" y="0"/>
                </a:moveTo>
                <a:lnTo>
                  <a:pt x="344955" y="0"/>
                </a:lnTo>
                <a:lnTo>
                  <a:pt x="344955" y="920996"/>
                </a:lnTo>
                <a:lnTo>
                  <a:pt x="0" y="9209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5400000">
            <a:off x="9499253" y="3318871"/>
            <a:ext cx="344955" cy="920997"/>
          </a:xfrm>
          <a:custGeom>
            <a:avLst/>
            <a:gdLst/>
            <a:ahLst/>
            <a:cxnLst/>
            <a:rect l="l" t="t" r="r" b="b"/>
            <a:pathLst>
              <a:path w="344955" h="920997">
                <a:moveTo>
                  <a:pt x="0" y="0"/>
                </a:moveTo>
                <a:lnTo>
                  <a:pt x="344955" y="0"/>
                </a:lnTo>
                <a:lnTo>
                  <a:pt x="344955" y="920997"/>
                </a:lnTo>
                <a:lnTo>
                  <a:pt x="0" y="920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2443408" y="3518142"/>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Overview</a:t>
            </a:r>
          </a:p>
        </p:txBody>
      </p:sp>
      <p:sp>
        <p:nvSpPr>
          <p:cNvPr id="10" name="TextBox 10"/>
          <p:cNvSpPr txBox="1"/>
          <p:nvPr/>
        </p:nvSpPr>
        <p:spPr>
          <a:xfrm>
            <a:off x="2443408" y="4928272"/>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Proposed Architecture #1</a:t>
            </a:r>
          </a:p>
        </p:txBody>
      </p:sp>
      <p:sp>
        <p:nvSpPr>
          <p:cNvPr id="11" name="TextBox 11"/>
          <p:cNvSpPr txBox="1"/>
          <p:nvPr/>
        </p:nvSpPr>
        <p:spPr>
          <a:xfrm>
            <a:off x="2443408" y="6343053"/>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Proposed Architecture #2</a:t>
            </a:r>
          </a:p>
        </p:txBody>
      </p:sp>
      <p:sp>
        <p:nvSpPr>
          <p:cNvPr id="12" name="TextBox 12"/>
          <p:cNvSpPr txBox="1"/>
          <p:nvPr/>
        </p:nvSpPr>
        <p:spPr>
          <a:xfrm>
            <a:off x="10558708" y="3610142"/>
            <a:ext cx="6848689"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Proposed Optimization Strategies</a:t>
            </a:r>
          </a:p>
        </p:txBody>
      </p:sp>
      <p:sp>
        <p:nvSpPr>
          <p:cNvPr id="13" name="TextBox 13"/>
          <p:cNvSpPr txBox="1"/>
          <p:nvPr/>
        </p:nvSpPr>
        <p:spPr>
          <a:xfrm>
            <a:off x="10560297" y="5066272"/>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Dataset</a:t>
            </a:r>
          </a:p>
        </p:txBody>
      </p:sp>
      <p:sp>
        <p:nvSpPr>
          <p:cNvPr id="14" name="Freeform 14"/>
          <p:cNvSpPr/>
          <p:nvPr/>
        </p:nvSpPr>
        <p:spPr>
          <a:xfrm rot="5400000">
            <a:off x="9499253" y="6047132"/>
            <a:ext cx="344955" cy="920997"/>
          </a:xfrm>
          <a:custGeom>
            <a:avLst/>
            <a:gdLst/>
            <a:ahLst/>
            <a:cxnLst/>
            <a:rect l="l" t="t" r="r" b="b"/>
            <a:pathLst>
              <a:path w="344955" h="920997">
                <a:moveTo>
                  <a:pt x="0" y="0"/>
                </a:moveTo>
                <a:lnTo>
                  <a:pt x="344955" y="0"/>
                </a:lnTo>
                <a:lnTo>
                  <a:pt x="344955" y="920997"/>
                </a:lnTo>
                <a:lnTo>
                  <a:pt x="0" y="920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10627529" y="6338403"/>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Rendering</a:t>
            </a:r>
          </a:p>
        </p:txBody>
      </p:sp>
      <p:sp>
        <p:nvSpPr>
          <p:cNvPr id="16" name="Freeform 16"/>
          <p:cNvSpPr/>
          <p:nvPr/>
        </p:nvSpPr>
        <p:spPr>
          <a:xfrm rot="5400000">
            <a:off x="1384034" y="7461912"/>
            <a:ext cx="344955" cy="920997"/>
          </a:xfrm>
          <a:custGeom>
            <a:avLst/>
            <a:gdLst/>
            <a:ahLst/>
            <a:cxnLst/>
            <a:rect l="l" t="t" r="r" b="b"/>
            <a:pathLst>
              <a:path w="344955" h="920997">
                <a:moveTo>
                  <a:pt x="0" y="0"/>
                </a:moveTo>
                <a:lnTo>
                  <a:pt x="344955" y="0"/>
                </a:lnTo>
                <a:lnTo>
                  <a:pt x="344955" y="920997"/>
                </a:lnTo>
                <a:lnTo>
                  <a:pt x="0" y="920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2443489" y="7757833"/>
            <a:ext cx="6206880" cy="433705"/>
          </a:xfrm>
          <a:prstGeom prst="rect">
            <a:avLst/>
          </a:prstGeom>
        </p:spPr>
        <p:txBody>
          <a:bodyPr lIns="0" tIns="0" rIns="0" bIns="0" rtlCol="0" anchor="t">
            <a:spAutoFit/>
          </a:bodyPr>
          <a:lstStyle/>
          <a:p>
            <a:pPr algn="l">
              <a:lnSpc>
                <a:spcPts val="3185"/>
              </a:lnSpc>
            </a:pPr>
            <a:r>
              <a:rPr lang="en-US" sz="3500" spc="17">
                <a:solidFill>
                  <a:srgbClr val="2B2C30"/>
                </a:solidFill>
                <a:latin typeface="Playfair Display"/>
                <a:ea typeface="Playfair Display"/>
                <a:cs typeface="Playfair Display"/>
                <a:sym typeface="Playfair Display"/>
              </a:rPr>
              <a:t>Comparative Analysis</a:t>
            </a:r>
          </a:p>
        </p:txBody>
      </p:sp>
      <p:sp>
        <p:nvSpPr>
          <p:cNvPr id="18" name="TextBox 18"/>
          <p:cNvSpPr txBox="1"/>
          <p:nvPr/>
        </p:nvSpPr>
        <p:spPr>
          <a:xfrm>
            <a:off x="17804839" y="9430248"/>
            <a:ext cx="186095"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4780655" cy="563220"/>
            <a:chOff x="0" y="0"/>
            <a:chExt cx="6374206"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4365739"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Dataset</a:t>
              </a:r>
            </a:p>
          </p:txBody>
        </p:sp>
      </p:grpSp>
      <p:grpSp>
        <p:nvGrpSpPr>
          <p:cNvPr id="5" name="Group 5"/>
          <p:cNvGrpSpPr/>
          <p:nvPr/>
        </p:nvGrpSpPr>
        <p:grpSpPr>
          <a:xfrm>
            <a:off x="1083695" y="3909539"/>
            <a:ext cx="4500589" cy="2926098"/>
            <a:chOff x="0" y="0"/>
            <a:chExt cx="6000785" cy="3901464"/>
          </a:xfrm>
        </p:grpSpPr>
        <p:grpSp>
          <p:nvGrpSpPr>
            <p:cNvPr id="6" name="Group 6"/>
            <p:cNvGrpSpPr/>
            <p:nvPr/>
          </p:nvGrpSpPr>
          <p:grpSpPr>
            <a:xfrm>
              <a:off x="78556" y="148902"/>
              <a:ext cx="5703958" cy="3562691"/>
              <a:chOff x="0" y="0"/>
              <a:chExt cx="1161372" cy="725392"/>
            </a:xfrm>
          </p:grpSpPr>
          <p:sp>
            <p:nvSpPr>
              <p:cNvPr id="7" name="Freeform 7"/>
              <p:cNvSpPr/>
              <p:nvPr/>
            </p:nvSpPr>
            <p:spPr>
              <a:xfrm>
                <a:off x="0" y="0"/>
                <a:ext cx="1161372" cy="725392"/>
              </a:xfrm>
              <a:custGeom>
                <a:avLst/>
                <a:gdLst/>
                <a:ahLst/>
                <a:cxnLst/>
                <a:rect l="l" t="t" r="r" b="b"/>
                <a:pathLst>
                  <a:path w="1161372" h="725392">
                    <a:moveTo>
                      <a:pt x="0" y="0"/>
                    </a:moveTo>
                    <a:lnTo>
                      <a:pt x="1161372" y="0"/>
                    </a:lnTo>
                    <a:lnTo>
                      <a:pt x="1161372" y="725392"/>
                    </a:lnTo>
                    <a:lnTo>
                      <a:pt x="0" y="725392"/>
                    </a:lnTo>
                    <a:close/>
                  </a:path>
                </a:pathLst>
              </a:custGeom>
              <a:solidFill>
                <a:srgbClr val="FFFFFF"/>
              </a:solidFill>
              <a:ln cap="sq">
                <a:noFill/>
                <a:prstDash val="solid"/>
                <a:miter/>
              </a:ln>
            </p:spPr>
          </p:sp>
          <p:sp>
            <p:nvSpPr>
              <p:cNvPr id="8" name="TextBox 8"/>
              <p:cNvSpPr txBox="1"/>
              <p:nvPr/>
            </p:nvSpPr>
            <p:spPr>
              <a:xfrm>
                <a:off x="0" y="-57150"/>
                <a:ext cx="1161372" cy="782542"/>
              </a:xfrm>
              <a:prstGeom prst="rect">
                <a:avLst/>
              </a:prstGeom>
            </p:spPr>
            <p:txBody>
              <a:bodyPr lIns="50800" tIns="50800" rIns="50800" bIns="50800" rtlCol="0" anchor="ctr"/>
              <a:lstStyle/>
              <a:p>
                <a:pPr algn="ctr">
                  <a:lnSpc>
                    <a:spcPts val="3360"/>
                  </a:lnSpc>
                </a:pPr>
                <a:endParaRPr/>
              </a:p>
            </p:txBody>
          </p:sp>
        </p:grpSp>
        <p:sp>
          <p:nvSpPr>
            <p:cNvPr id="9" name="Freeform 9"/>
            <p:cNvSpPr/>
            <p:nvPr/>
          </p:nvSpPr>
          <p:spPr>
            <a:xfrm rot="-5400000">
              <a:off x="4037555" y="1788849"/>
              <a:ext cx="3633155" cy="218281"/>
            </a:xfrm>
            <a:custGeom>
              <a:avLst/>
              <a:gdLst/>
              <a:ahLst/>
              <a:cxnLst/>
              <a:rect l="l" t="t" r="r" b="b"/>
              <a:pathLst>
                <a:path w="3633155" h="218281">
                  <a:moveTo>
                    <a:pt x="0" y="0"/>
                  </a:moveTo>
                  <a:lnTo>
                    <a:pt x="3633155" y="0"/>
                  </a:lnTo>
                  <a:lnTo>
                    <a:pt x="3633155" y="218280"/>
                  </a:lnTo>
                  <a:lnTo>
                    <a:pt x="0" y="218280"/>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10" name="Freeform 10"/>
            <p:cNvSpPr/>
            <p:nvPr/>
          </p:nvSpPr>
          <p:spPr>
            <a:xfrm>
              <a:off x="0" y="0"/>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11" name="Freeform 11"/>
            <p:cNvSpPr/>
            <p:nvPr/>
          </p:nvSpPr>
          <p:spPr>
            <a:xfrm rot="-5400000">
              <a:off x="-1707437"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12" name="Freeform 12"/>
            <p:cNvSpPr/>
            <p:nvPr/>
          </p:nvSpPr>
          <p:spPr>
            <a:xfrm rot="-111485" flipH="1">
              <a:off x="144074" y="3552643"/>
              <a:ext cx="5854133" cy="253981"/>
            </a:xfrm>
            <a:custGeom>
              <a:avLst/>
              <a:gdLst/>
              <a:ahLst/>
              <a:cxnLst/>
              <a:rect l="l" t="t" r="r" b="b"/>
              <a:pathLst>
                <a:path w="5854133" h="253981">
                  <a:moveTo>
                    <a:pt x="5854132" y="0"/>
                  </a:moveTo>
                  <a:lnTo>
                    <a:pt x="0" y="0"/>
                  </a:lnTo>
                  <a:lnTo>
                    <a:pt x="0" y="253980"/>
                  </a:lnTo>
                  <a:lnTo>
                    <a:pt x="5854132" y="253980"/>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grpSp>
      <p:sp>
        <p:nvSpPr>
          <p:cNvPr id="13" name="TextBox 13"/>
          <p:cNvSpPr txBox="1"/>
          <p:nvPr/>
        </p:nvSpPr>
        <p:spPr>
          <a:xfrm>
            <a:off x="6351719" y="4812005"/>
            <a:ext cx="5726200" cy="1057275"/>
          </a:xfrm>
          <a:prstGeom prst="rect">
            <a:avLst/>
          </a:prstGeom>
        </p:spPr>
        <p:txBody>
          <a:bodyPr lIns="0" tIns="0" rIns="0" bIns="0" rtlCol="0" anchor="t">
            <a:spAutoFit/>
          </a:bodyPr>
          <a:lstStyle/>
          <a:p>
            <a:pPr marL="0" lvl="0" indent="0" algn="ctr">
              <a:lnSpc>
                <a:spcPts val="8399"/>
              </a:lnSpc>
            </a:pPr>
            <a:r>
              <a:rPr lang="en-US" sz="6999">
                <a:solidFill>
                  <a:srgbClr val="343434"/>
                </a:solidFill>
                <a:latin typeface="Playfair Display Heavy"/>
                <a:ea typeface="Playfair Display Heavy"/>
                <a:cs typeface="Playfair Display Heavy"/>
                <a:sym typeface="Playfair Display Heavy"/>
              </a:rPr>
              <a:t>Datasets</a:t>
            </a:r>
          </a:p>
        </p:txBody>
      </p:sp>
      <p:grpSp>
        <p:nvGrpSpPr>
          <p:cNvPr id="14" name="Group 14"/>
          <p:cNvGrpSpPr/>
          <p:nvPr/>
        </p:nvGrpSpPr>
        <p:grpSpPr>
          <a:xfrm>
            <a:off x="1136755" y="6953237"/>
            <a:ext cx="8037646" cy="2960282"/>
            <a:chOff x="0" y="0"/>
            <a:chExt cx="10716861" cy="3947043"/>
          </a:xfrm>
        </p:grpSpPr>
        <p:grpSp>
          <p:nvGrpSpPr>
            <p:cNvPr id="15" name="Group 15"/>
            <p:cNvGrpSpPr/>
            <p:nvPr/>
          </p:nvGrpSpPr>
          <p:grpSpPr>
            <a:xfrm>
              <a:off x="78556" y="194481"/>
              <a:ext cx="10444291" cy="3562691"/>
              <a:chOff x="0" y="0"/>
              <a:chExt cx="2126541" cy="725392"/>
            </a:xfrm>
          </p:grpSpPr>
          <p:sp>
            <p:nvSpPr>
              <p:cNvPr id="16" name="Freeform 16"/>
              <p:cNvSpPr/>
              <p:nvPr/>
            </p:nvSpPr>
            <p:spPr>
              <a:xfrm>
                <a:off x="0" y="0"/>
                <a:ext cx="2126541" cy="725392"/>
              </a:xfrm>
              <a:custGeom>
                <a:avLst/>
                <a:gdLst/>
                <a:ahLst/>
                <a:cxnLst/>
                <a:rect l="l" t="t" r="r" b="b"/>
                <a:pathLst>
                  <a:path w="2126541" h="725392">
                    <a:moveTo>
                      <a:pt x="0" y="0"/>
                    </a:moveTo>
                    <a:lnTo>
                      <a:pt x="2126541" y="0"/>
                    </a:lnTo>
                    <a:lnTo>
                      <a:pt x="2126541" y="725392"/>
                    </a:lnTo>
                    <a:lnTo>
                      <a:pt x="0" y="725392"/>
                    </a:lnTo>
                    <a:close/>
                  </a:path>
                </a:pathLst>
              </a:custGeom>
              <a:solidFill>
                <a:srgbClr val="FFFFFF"/>
              </a:solidFill>
              <a:ln cap="sq">
                <a:noFill/>
                <a:prstDash val="solid"/>
                <a:miter/>
              </a:ln>
            </p:spPr>
          </p:sp>
          <p:sp>
            <p:nvSpPr>
              <p:cNvPr id="17" name="TextBox 17"/>
              <p:cNvSpPr txBox="1"/>
              <p:nvPr/>
            </p:nvSpPr>
            <p:spPr>
              <a:xfrm>
                <a:off x="0" y="-57150"/>
                <a:ext cx="2126541" cy="782542"/>
              </a:xfrm>
              <a:prstGeom prst="rect">
                <a:avLst/>
              </a:prstGeom>
            </p:spPr>
            <p:txBody>
              <a:bodyPr lIns="50800" tIns="50800" rIns="50800" bIns="50800" rtlCol="0" anchor="ctr"/>
              <a:lstStyle/>
              <a:p>
                <a:pPr algn="ctr">
                  <a:lnSpc>
                    <a:spcPts val="3360"/>
                  </a:lnSpc>
                </a:pPr>
                <a:endParaRPr/>
              </a:p>
            </p:txBody>
          </p:sp>
        </p:grpSp>
        <p:sp>
          <p:nvSpPr>
            <p:cNvPr id="18" name="Freeform 18"/>
            <p:cNvSpPr/>
            <p:nvPr/>
          </p:nvSpPr>
          <p:spPr>
            <a:xfrm rot="-5400000">
              <a:off x="8706270"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19" name="Freeform 19"/>
            <p:cNvSpPr/>
            <p:nvPr/>
          </p:nvSpPr>
          <p:spPr>
            <a:xfrm>
              <a:off x="0" y="45579"/>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20" name="Freeform 20"/>
            <p:cNvSpPr/>
            <p:nvPr/>
          </p:nvSpPr>
          <p:spPr>
            <a:xfrm rot="-5400000">
              <a:off x="-1707437" y="1880006"/>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21" name="Freeform 21"/>
            <p:cNvSpPr/>
            <p:nvPr/>
          </p:nvSpPr>
          <p:spPr>
            <a:xfrm rot="-111485" flipH="1">
              <a:off x="144074" y="3598221"/>
              <a:ext cx="5854133" cy="253981"/>
            </a:xfrm>
            <a:custGeom>
              <a:avLst/>
              <a:gdLst/>
              <a:ahLst/>
              <a:cxnLst/>
              <a:rect l="l" t="t" r="r" b="b"/>
              <a:pathLst>
                <a:path w="5854133" h="253981">
                  <a:moveTo>
                    <a:pt x="5854132" y="0"/>
                  </a:moveTo>
                  <a:lnTo>
                    <a:pt x="0" y="0"/>
                  </a:lnTo>
                  <a:lnTo>
                    <a:pt x="0" y="253981"/>
                  </a:lnTo>
                  <a:lnTo>
                    <a:pt x="5854132" y="253981"/>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22" name="Freeform 22"/>
            <p:cNvSpPr/>
            <p:nvPr/>
          </p:nvSpPr>
          <p:spPr>
            <a:xfrm>
              <a:off x="4862729" y="3518864"/>
              <a:ext cx="5854133" cy="253981"/>
            </a:xfrm>
            <a:custGeom>
              <a:avLst/>
              <a:gdLst/>
              <a:ahLst/>
              <a:cxnLst/>
              <a:rect l="l" t="t" r="r" b="b"/>
              <a:pathLst>
                <a:path w="5854133" h="253981">
                  <a:moveTo>
                    <a:pt x="0" y="0"/>
                  </a:moveTo>
                  <a:lnTo>
                    <a:pt x="5854132" y="0"/>
                  </a:lnTo>
                  <a:lnTo>
                    <a:pt x="5854132"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23" name="Freeform 23"/>
            <p:cNvSpPr/>
            <p:nvPr/>
          </p:nvSpPr>
          <p:spPr>
            <a:xfrm rot="-10800000">
              <a:off x="5706777" y="0"/>
              <a:ext cx="4816070" cy="253981"/>
            </a:xfrm>
            <a:custGeom>
              <a:avLst/>
              <a:gdLst/>
              <a:ahLst/>
              <a:cxnLst/>
              <a:rect l="l" t="t" r="r" b="b"/>
              <a:pathLst>
                <a:path w="4816070" h="253981">
                  <a:moveTo>
                    <a:pt x="0" y="0"/>
                  </a:moveTo>
                  <a:lnTo>
                    <a:pt x="4816070" y="0"/>
                  </a:lnTo>
                  <a:lnTo>
                    <a:pt x="4816070"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l="-21554" r="-59726"/>
              </a:stretch>
            </a:blipFill>
          </p:spPr>
        </p:sp>
      </p:grpSp>
      <p:grpSp>
        <p:nvGrpSpPr>
          <p:cNvPr id="24" name="Group 24"/>
          <p:cNvGrpSpPr/>
          <p:nvPr/>
        </p:nvGrpSpPr>
        <p:grpSpPr>
          <a:xfrm>
            <a:off x="9460698" y="6835637"/>
            <a:ext cx="8037646" cy="2960282"/>
            <a:chOff x="0" y="0"/>
            <a:chExt cx="10716861" cy="3947043"/>
          </a:xfrm>
        </p:grpSpPr>
        <p:grpSp>
          <p:nvGrpSpPr>
            <p:cNvPr id="25" name="Group 25"/>
            <p:cNvGrpSpPr/>
            <p:nvPr/>
          </p:nvGrpSpPr>
          <p:grpSpPr>
            <a:xfrm>
              <a:off x="78556" y="194481"/>
              <a:ext cx="10444291" cy="3562691"/>
              <a:chOff x="0" y="0"/>
              <a:chExt cx="2126541" cy="725392"/>
            </a:xfrm>
          </p:grpSpPr>
          <p:sp>
            <p:nvSpPr>
              <p:cNvPr id="26" name="Freeform 26"/>
              <p:cNvSpPr/>
              <p:nvPr/>
            </p:nvSpPr>
            <p:spPr>
              <a:xfrm>
                <a:off x="0" y="0"/>
                <a:ext cx="2126541" cy="725392"/>
              </a:xfrm>
              <a:custGeom>
                <a:avLst/>
                <a:gdLst/>
                <a:ahLst/>
                <a:cxnLst/>
                <a:rect l="l" t="t" r="r" b="b"/>
                <a:pathLst>
                  <a:path w="2126541" h="725392">
                    <a:moveTo>
                      <a:pt x="0" y="0"/>
                    </a:moveTo>
                    <a:lnTo>
                      <a:pt x="2126541" y="0"/>
                    </a:lnTo>
                    <a:lnTo>
                      <a:pt x="2126541" y="725392"/>
                    </a:lnTo>
                    <a:lnTo>
                      <a:pt x="0" y="725392"/>
                    </a:lnTo>
                    <a:close/>
                  </a:path>
                </a:pathLst>
              </a:custGeom>
              <a:solidFill>
                <a:srgbClr val="FFFFFF"/>
              </a:solidFill>
              <a:ln cap="sq">
                <a:noFill/>
                <a:prstDash val="solid"/>
                <a:miter/>
              </a:ln>
            </p:spPr>
          </p:sp>
          <p:sp>
            <p:nvSpPr>
              <p:cNvPr id="27" name="TextBox 27"/>
              <p:cNvSpPr txBox="1"/>
              <p:nvPr/>
            </p:nvSpPr>
            <p:spPr>
              <a:xfrm>
                <a:off x="0" y="-57150"/>
                <a:ext cx="2126541" cy="782542"/>
              </a:xfrm>
              <a:prstGeom prst="rect">
                <a:avLst/>
              </a:prstGeom>
            </p:spPr>
            <p:txBody>
              <a:bodyPr lIns="50800" tIns="50800" rIns="50800" bIns="50800" rtlCol="0" anchor="ctr"/>
              <a:lstStyle/>
              <a:p>
                <a:pPr algn="ctr">
                  <a:lnSpc>
                    <a:spcPts val="3360"/>
                  </a:lnSpc>
                </a:pPr>
                <a:endParaRPr/>
              </a:p>
            </p:txBody>
          </p:sp>
        </p:grpSp>
        <p:sp>
          <p:nvSpPr>
            <p:cNvPr id="28" name="Freeform 28"/>
            <p:cNvSpPr/>
            <p:nvPr/>
          </p:nvSpPr>
          <p:spPr>
            <a:xfrm rot="-5400000">
              <a:off x="8706270"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29" name="Freeform 29"/>
            <p:cNvSpPr/>
            <p:nvPr/>
          </p:nvSpPr>
          <p:spPr>
            <a:xfrm>
              <a:off x="0" y="45579"/>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30" name="Freeform 30"/>
            <p:cNvSpPr/>
            <p:nvPr/>
          </p:nvSpPr>
          <p:spPr>
            <a:xfrm rot="-5400000">
              <a:off x="-1707437" y="1880006"/>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31" name="Freeform 31"/>
            <p:cNvSpPr/>
            <p:nvPr/>
          </p:nvSpPr>
          <p:spPr>
            <a:xfrm rot="-111485" flipH="1">
              <a:off x="144074" y="3598221"/>
              <a:ext cx="5854133" cy="253981"/>
            </a:xfrm>
            <a:custGeom>
              <a:avLst/>
              <a:gdLst/>
              <a:ahLst/>
              <a:cxnLst/>
              <a:rect l="l" t="t" r="r" b="b"/>
              <a:pathLst>
                <a:path w="5854133" h="253981">
                  <a:moveTo>
                    <a:pt x="5854132" y="0"/>
                  </a:moveTo>
                  <a:lnTo>
                    <a:pt x="0" y="0"/>
                  </a:lnTo>
                  <a:lnTo>
                    <a:pt x="0" y="253981"/>
                  </a:lnTo>
                  <a:lnTo>
                    <a:pt x="5854132" y="253981"/>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32" name="Freeform 32"/>
            <p:cNvSpPr/>
            <p:nvPr/>
          </p:nvSpPr>
          <p:spPr>
            <a:xfrm>
              <a:off x="4862729" y="3518864"/>
              <a:ext cx="5854133" cy="253981"/>
            </a:xfrm>
            <a:custGeom>
              <a:avLst/>
              <a:gdLst/>
              <a:ahLst/>
              <a:cxnLst/>
              <a:rect l="l" t="t" r="r" b="b"/>
              <a:pathLst>
                <a:path w="5854133" h="253981">
                  <a:moveTo>
                    <a:pt x="0" y="0"/>
                  </a:moveTo>
                  <a:lnTo>
                    <a:pt x="5854132" y="0"/>
                  </a:lnTo>
                  <a:lnTo>
                    <a:pt x="5854132"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33" name="Freeform 33"/>
            <p:cNvSpPr/>
            <p:nvPr/>
          </p:nvSpPr>
          <p:spPr>
            <a:xfrm rot="-10800000">
              <a:off x="5706777" y="0"/>
              <a:ext cx="4816070" cy="253981"/>
            </a:xfrm>
            <a:custGeom>
              <a:avLst/>
              <a:gdLst/>
              <a:ahLst/>
              <a:cxnLst/>
              <a:rect l="l" t="t" r="r" b="b"/>
              <a:pathLst>
                <a:path w="4816070" h="253981">
                  <a:moveTo>
                    <a:pt x="0" y="0"/>
                  </a:moveTo>
                  <a:lnTo>
                    <a:pt x="4816070" y="0"/>
                  </a:lnTo>
                  <a:lnTo>
                    <a:pt x="4816070"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l="-21554" r="-59726"/>
              </a:stretch>
            </a:blipFill>
          </p:spPr>
        </p:sp>
      </p:grpSp>
      <p:grpSp>
        <p:nvGrpSpPr>
          <p:cNvPr id="34" name="Group 34"/>
          <p:cNvGrpSpPr/>
          <p:nvPr/>
        </p:nvGrpSpPr>
        <p:grpSpPr>
          <a:xfrm>
            <a:off x="12845355" y="3738039"/>
            <a:ext cx="4500589" cy="2926098"/>
            <a:chOff x="0" y="0"/>
            <a:chExt cx="6000785" cy="3901464"/>
          </a:xfrm>
        </p:grpSpPr>
        <p:grpSp>
          <p:nvGrpSpPr>
            <p:cNvPr id="35" name="Group 35"/>
            <p:cNvGrpSpPr/>
            <p:nvPr/>
          </p:nvGrpSpPr>
          <p:grpSpPr>
            <a:xfrm>
              <a:off x="78556" y="148902"/>
              <a:ext cx="5703958" cy="3562691"/>
              <a:chOff x="0" y="0"/>
              <a:chExt cx="1161372" cy="725392"/>
            </a:xfrm>
          </p:grpSpPr>
          <p:sp>
            <p:nvSpPr>
              <p:cNvPr id="36" name="Freeform 36"/>
              <p:cNvSpPr/>
              <p:nvPr/>
            </p:nvSpPr>
            <p:spPr>
              <a:xfrm>
                <a:off x="0" y="0"/>
                <a:ext cx="1161372" cy="725392"/>
              </a:xfrm>
              <a:custGeom>
                <a:avLst/>
                <a:gdLst/>
                <a:ahLst/>
                <a:cxnLst/>
                <a:rect l="l" t="t" r="r" b="b"/>
                <a:pathLst>
                  <a:path w="1161372" h="725392">
                    <a:moveTo>
                      <a:pt x="0" y="0"/>
                    </a:moveTo>
                    <a:lnTo>
                      <a:pt x="1161372" y="0"/>
                    </a:lnTo>
                    <a:lnTo>
                      <a:pt x="1161372" y="725392"/>
                    </a:lnTo>
                    <a:lnTo>
                      <a:pt x="0" y="725392"/>
                    </a:lnTo>
                    <a:close/>
                  </a:path>
                </a:pathLst>
              </a:custGeom>
              <a:solidFill>
                <a:srgbClr val="FFFFFF"/>
              </a:solidFill>
              <a:ln cap="sq">
                <a:noFill/>
                <a:prstDash val="solid"/>
                <a:miter/>
              </a:ln>
            </p:spPr>
          </p:sp>
          <p:sp>
            <p:nvSpPr>
              <p:cNvPr id="37" name="TextBox 37"/>
              <p:cNvSpPr txBox="1"/>
              <p:nvPr/>
            </p:nvSpPr>
            <p:spPr>
              <a:xfrm>
                <a:off x="0" y="-57150"/>
                <a:ext cx="1161372" cy="782542"/>
              </a:xfrm>
              <a:prstGeom prst="rect">
                <a:avLst/>
              </a:prstGeom>
            </p:spPr>
            <p:txBody>
              <a:bodyPr lIns="50800" tIns="50800" rIns="50800" bIns="50800" rtlCol="0" anchor="ctr"/>
              <a:lstStyle/>
              <a:p>
                <a:pPr algn="ctr">
                  <a:lnSpc>
                    <a:spcPts val="3360"/>
                  </a:lnSpc>
                </a:pPr>
                <a:endParaRPr/>
              </a:p>
            </p:txBody>
          </p:sp>
        </p:grpSp>
        <p:sp>
          <p:nvSpPr>
            <p:cNvPr id="38" name="Freeform 38"/>
            <p:cNvSpPr/>
            <p:nvPr/>
          </p:nvSpPr>
          <p:spPr>
            <a:xfrm rot="-5400000">
              <a:off x="4037555" y="1788849"/>
              <a:ext cx="3633155" cy="218281"/>
            </a:xfrm>
            <a:custGeom>
              <a:avLst/>
              <a:gdLst/>
              <a:ahLst/>
              <a:cxnLst/>
              <a:rect l="l" t="t" r="r" b="b"/>
              <a:pathLst>
                <a:path w="3633155" h="218281">
                  <a:moveTo>
                    <a:pt x="0" y="0"/>
                  </a:moveTo>
                  <a:lnTo>
                    <a:pt x="3633155" y="0"/>
                  </a:lnTo>
                  <a:lnTo>
                    <a:pt x="3633155" y="218280"/>
                  </a:lnTo>
                  <a:lnTo>
                    <a:pt x="0" y="218280"/>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39" name="Freeform 39"/>
            <p:cNvSpPr/>
            <p:nvPr/>
          </p:nvSpPr>
          <p:spPr>
            <a:xfrm>
              <a:off x="0" y="0"/>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40" name="Freeform 40"/>
            <p:cNvSpPr/>
            <p:nvPr/>
          </p:nvSpPr>
          <p:spPr>
            <a:xfrm rot="-5400000">
              <a:off x="-1707437"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41" name="Freeform 41"/>
            <p:cNvSpPr/>
            <p:nvPr/>
          </p:nvSpPr>
          <p:spPr>
            <a:xfrm rot="-111485" flipH="1">
              <a:off x="144074" y="3552643"/>
              <a:ext cx="5854133" cy="253981"/>
            </a:xfrm>
            <a:custGeom>
              <a:avLst/>
              <a:gdLst/>
              <a:ahLst/>
              <a:cxnLst/>
              <a:rect l="l" t="t" r="r" b="b"/>
              <a:pathLst>
                <a:path w="5854133" h="253981">
                  <a:moveTo>
                    <a:pt x="5854132" y="0"/>
                  </a:moveTo>
                  <a:lnTo>
                    <a:pt x="0" y="0"/>
                  </a:lnTo>
                  <a:lnTo>
                    <a:pt x="0" y="253980"/>
                  </a:lnTo>
                  <a:lnTo>
                    <a:pt x="5854132" y="253980"/>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grpSp>
      <p:grpSp>
        <p:nvGrpSpPr>
          <p:cNvPr id="42" name="Group 42"/>
          <p:cNvGrpSpPr/>
          <p:nvPr/>
        </p:nvGrpSpPr>
        <p:grpSpPr>
          <a:xfrm rot="-10800000">
            <a:off x="12758711" y="583031"/>
            <a:ext cx="4500589" cy="2926098"/>
            <a:chOff x="0" y="0"/>
            <a:chExt cx="6000785" cy="3901464"/>
          </a:xfrm>
        </p:grpSpPr>
        <p:grpSp>
          <p:nvGrpSpPr>
            <p:cNvPr id="43" name="Group 43"/>
            <p:cNvGrpSpPr/>
            <p:nvPr/>
          </p:nvGrpSpPr>
          <p:grpSpPr>
            <a:xfrm>
              <a:off x="78556" y="148902"/>
              <a:ext cx="5703958" cy="3562691"/>
              <a:chOff x="0" y="0"/>
              <a:chExt cx="1161372" cy="725392"/>
            </a:xfrm>
          </p:grpSpPr>
          <p:sp>
            <p:nvSpPr>
              <p:cNvPr id="44" name="Freeform 44"/>
              <p:cNvSpPr/>
              <p:nvPr/>
            </p:nvSpPr>
            <p:spPr>
              <a:xfrm>
                <a:off x="0" y="0"/>
                <a:ext cx="1161372" cy="725392"/>
              </a:xfrm>
              <a:custGeom>
                <a:avLst/>
                <a:gdLst/>
                <a:ahLst/>
                <a:cxnLst/>
                <a:rect l="l" t="t" r="r" b="b"/>
                <a:pathLst>
                  <a:path w="1161372" h="725392">
                    <a:moveTo>
                      <a:pt x="0" y="0"/>
                    </a:moveTo>
                    <a:lnTo>
                      <a:pt x="1161372" y="0"/>
                    </a:lnTo>
                    <a:lnTo>
                      <a:pt x="1161372" y="725392"/>
                    </a:lnTo>
                    <a:lnTo>
                      <a:pt x="0" y="725392"/>
                    </a:lnTo>
                    <a:close/>
                  </a:path>
                </a:pathLst>
              </a:custGeom>
              <a:solidFill>
                <a:srgbClr val="FFFFFF"/>
              </a:solidFill>
              <a:ln cap="sq">
                <a:noFill/>
                <a:prstDash val="solid"/>
                <a:miter/>
              </a:ln>
            </p:spPr>
          </p:sp>
          <p:sp>
            <p:nvSpPr>
              <p:cNvPr id="45" name="TextBox 45"/>
              <p:cNvSpPr txBox="1"/>
              <p:nvPr/>
            </p:nvSpPr>
            <p:spPr>
              <a:xfrm>
                <a:off x="0" y="-57150"/>
                <a:ext cx="1161372" cy="782542"/>
              </a:xfrm>
              <a:prstGeom prst="rect">
                <a:avLst/>
              </a:prstGeom>
            </p:spPr>
            <p:txBody>
              <a:bodyPr lIns="50800" tIns="50800" rIns="50800" bIns="50800" rtlCol="0" anchor="ctr"/>
              <a:lstStyle/>
              <a:p>
                <a:pPr algn="ctr">
                  <a:lnSpc>
                    <a:spcPts val="3360"/>
                  </a:lnSpc>
                </a:pPr>
                <a:endParaRPr/>
              </a:p>
            </p:txBody>
          </p:sp>
        </p:grpSp>
        <p:sp>
          <p:nvSpPr>
            <p:cNvPr id="46" name="Freeform 46"/>
            <p:cNvSpPr/>
            <p:nvPr/>
          </p:nvSpPr>
          <p:spPr>
            <a:xfrm rot="-5400000">
              <a:off x="4037555" y="1788849"/>
              <a:ext cx="3633155" cy="218281"/>
            </a:xfrm>
            <a:custGeom>
              <a:avLst/>
              <a:gdLst/>
              <a:ahLst/>
              <a:cxnLst/>
              <a:rect l="l" t="t" r="r" b="b"/>
              <a:pathLst>
                <a:path w="3633155" h="218281">
                  <a:moveTo>
                    <a:pt x="0" y="0"/>
                  </a:moveTo>
                  <a:lnTo>
                    <a:pt x="3633155" y="0"/>
                  </a:lnTo>
                  <a:lnTo>
                    <a:pt x="3633155" y="218280"/>
                  </a:lnTo>
                  <a:lnTo>
                    <a:pt x="0" y="218280"/>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47" name="Freeform 47"/>
            <p:cNvSpPr/>
            <p:nvPr/>
          </p:nvSpPr>
          <p:spPr>
            <a:xfrm>
              <a:off x="0" y="0"/>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48" name="Freeform 48"/>
            <p:cNvSpPr/>
            <p:nvPr/>
          </p:nvSpPr>
          <p:spPr>
            <a:xfrm rot="-5400000">
              <a:off x="-1707437"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49" name="Freeform 49"/>
            <p:cNvSpPr/>
            <p:nvPr/>
          </p:nvSpPr>
          <p:spPr>
            <a:xfrm rot="-111485" flipH="1">
              <a:off x="144074" y="3552643"/>
              <a:ext cx="5854133" cy="253981"/>
            </a:xfrm>
            <a:custGeom>
              <a:avLst/>
              <a:gdLst/>
              <a:ahLst/>
              <a:cxnLst/>
              <a:rect l="l" t="t" r="r" b="b"/>
              <a:pathLst>
                <a:path w="5854133" h="253981">
                  <a:moveTo>
                    <a:pt x="5854132" y="0"/>
                  </a:moveTo>
                  <a:lnTo>
                    <a:pt x="0" y="0"/>
                  </a:lnTo>
                  <a:lnTo>
                    <a:pt x="0" y="253980"/>
                  </a:lnTo>
                  <a:lnTo>
                    <a:pt x="5854132" y="253980"/>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grpSp>
      <p:sp>
        <p:nvSpPr>
          <p:cNvPr id="50" name="Freeform 50"/>
          <p:cNvSpPr/>
          <p:nvPr/>
        </p:nvSpPr>
        <p:spPr>
          <a:xfrm>
            <a:off x="13503443" y="405441"/>
            <a:ext cx="3011126" cy="646023"/>
          </a:xfrm>
          <a:custGeom>
            <a:avLst/>
            <a:gdLst/>
            <a:ahLst/>
            <a:cxnLst/>
            <a:rect l="l" t="t" r="r" b="b"/>
            <a:pathLst>
              <a:path w="3011126" h="646023">
                <a:moveTo>
                  <a:pt x="0" y="0"/>
                </a:moveTo>
                <a:lnTo>
                  <a:pt x="3011126" y="0"/>
                </a:lnTo>
                <a:lnTo>
                  <a:pt x="3011126" y="646024"/>
                </a:lnTo>
                <a:lnTo>
                  <a:pt x="0" y="6460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1" name="Freeform 51"/>
          <p:cNvSpPr/>
          <p:nvPr/>
        </p:nvSpPr>
        <p:spPr>
          <a:xfrm rot="10635622">
            <a:off x="3122161" y="6736014"/>
            <a:ext cx="3324793" cy="713319"/>
          </a:xfrm>
          <a:custGeom>
            <a:avLst/>
            <a:gdLst/>
            <a:ahLst/>
            <a:cxnLst/>
            <a:rect l="l" t="t" r="r" b="b"/>
            <a:pathLst>
              <a:path w="3324793" h="713319">
                <a:moveTo>
                  <a:pt x="0" y="0"/>
                </a:moveTo>
                <a:lnTo>
                  <a:pt x="3324793" y="0"/>
                </a:lnTo>
                <a:lnTo>
                  <a:pt x="3324793" y="713319"/>
                </a:lnTo>
                <a:lnTo>
                  <a:pt x="0" y="7133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52" name="Freeform 52"/>
          <p:cNvSpPr/>
          <p:nvPr/>
        </p:nvSpPr>
        <p:spPr>
          <a:xfrm>
            <a:off x="1892275" y="3731429"/>
            <a:ext cx="2773439" cy="595029"/>
          </a:xfrm>
          <a:custGeom>
            <a:avLst/>
            <a:gdLst/>
            <a:ahLst/>
            <a:cxnLst/>
            <a:rect l="l" t="t" r="r" b="b"/>
            <a:pathLst>
              <a:path w="2773439" h="595029">
                <a:moveTo>
                  <a:pt x="0" y="0"/>
                </a:moveTo>
                <a:lnTo>
                  <a:pt x="2773439" y="0"/>
                </a:lnTo>
                <a:lnTo>
                  <a:pt x="2773439" y="595029"/>
                </a:lnTo>
                <a:lnTo>
                  <a:pt x="0" y="59502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53" name="Freeform 53"/>
          <p:cNvSpPr/>
          <p:nvPr/>
        </p:nvSpPr>
        <p:spPr>
          <a:xfrm>
            <a:off x="13590087" y="3594537"/>
            <a:ext cx="3011126" cy="646023"/>
          </a:xfrm>
          <a:custGeom>
            <a:avLst/>
            <a:gdLst/>
            <a:ahLst/>
            <a:cxnLst/>
            <a:rect l="l" t="t" r="r" b="b"/>
            <a:pathLst>
              <a:path w="3011126" h="646023">
                <a:moveTo>
                  <a:pt x="0" y="0"/>
                </a:moveTo>
                <a:lnTo>
                  <a:pt x="3011126" y="0"/>
                </a:lnTo>
                <a:lnTo>
                  <a:pt x="3011126" y="646024"/>
                </a:lnTo>
                <a:lnTo>
                  <a:pt x="0" y="64602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54" name="Freeform 54"/>
          <p:cNvSpPr/>
          <p:nvPr/>
        </p:nvSpPr>
        <p:spPr>
          <a:xfrm rot="277889">
            <a:off x="11524205" y="6596857"/>
            <a:ext cx="3571444" cy="766237"/>
          </a:xfrm>
          <a:custGeom>
            <a:avLst/>
            <a:gdLst/>
            <a:ahLst/>
            <a:cxnLst/>
            <a:rect l="l" t="t" r="r" b="b"/>
            <a:pathLst>
              <a:path w="3571444" h="766237">
                <a:moveTo>
                  <a:pt x="0" y="0"/>
                </a:moveTo>
                <a:lnTo>
                  <a:pt x="3571445" y="0"/>
                </a:lnTo>
                <a:lnTo>
                  <a:pt x="3571445" y="766237"/>
                </a:lnTo>
                <a:lnTo>
                  <a:pt x="0" y="76623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55" name="TextBox 55"/>
          <p:cNvSpPr txBox="1"/>
          <p:nvPr/>
        </p:nvSpPr>
        <p:spPr>
          <a:xfrm>
            <a:off x="11954198" y="6830429"/>
            <a:ext cx="2861293" cy="361950"/>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ModelNet </a:t>
            </a:r>
          </a:p>
        </p:txBody>
      </p:sp>
      <p:sp>
        <p:nvSpPr>
          <p:cNvPr id="56" name="Freeform 56"/>
          <p:cNvSpPr/>
          <p:nvPr/>
        </p:nvSpPr>
        <p:spPr>
          <a:xfrm rot="-2001272">
            <a:off x="5776865" y="4755582"/>
            <a:ext cx="892130" cy="967794"/>
          </a:xfrm>
          <a:custGeom>
            <a:avLst/>
            <a:gdLst/>
            <a:ahLst/>
            <a:cxnLst/>
            <a:rect l="l" t="t" r="r" b="b"/>
            <a:pathLst>
              <a:path w="892130" h="967794">
                <a:moveTo>
                  <a:pt x="0" y="0"/>
                </a:moveTo>
                <a:lnTo>
                  <a:pt x="892130" y="0"/>
                </a:lnTo>
                <a:lnTo>
                  <a:pt x="892130" y="967794"/>
                </a:lnTo>
                <a:lnTo>
                  <a:pt x="0" y="96779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57" name="Freeform 57"/>
          <p:cNvSpPr/>
          <p:nvPr/>
        </p:nvSpPr>
        <p:spPr>
          <a:xfrm rot="-5400000">
            <a:off x="5884608" y="5905675"/>
            <a:ext cx="892130" cy="967794"/>
          </a:xfrm>
          <a:custGeom>
            <a:avLst/>
            <a:gdLst/>
            <a:ahLst/>
            <a:cxnLst/>
            <a:rect l="l" t="t" r="r" b="b"/>
            <a:pathLst>
              <a:path w="892130" h="967794">
                <a:moveTo>
                  <a:pt x="0" y="0"/>
                </a:moveTo>
                <a:lnTo>
                  <a:pt x="892131" y="0"/>
                </a:lnTo>
                <a:lnTo>
                  <a:pt x="892131" y="967794"/>
                </a:lnTo>
                <a:lnTo>
                  <a:pt x="0" y="96779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58" name="Freeform 58"/>
          <p:cNvSpPr/>
          <p:nvPr/>
        </p:nvSpPr>
        <p:spPr>
          <a:xfrm rot="-6110380" flipV="1">
            <a:off x="11511297" y="5978302"/>
            <a:ext cx="828590" cy="898865"/>
          </a:xfrm>
          <a:custGeom>
            <a:avLst/>
            <a:gdLst/>
            <a:ahLst/>
            <a:cxnLst/>
            <a:rect l="l" t="t" r="r" b="b"/>
            <a:pathLst>
              <a:path w="828590" h="898865">
                <a:moveTo>
                  <a:pt x="0" y="898864"/>
                </a:moveTo>
                <a:lnTo>
                  <a:pt x="828590" y="898864"/>
                </a:lnTo>
                <a:lnTo>
                  <a:pt x="828590" y="0"/>
                </a:lnTo>
                <a:lnTo>
                  <a:pt x="0" y="0"/>
                </a:lnTo>
                <a:lnTo>
                  <a:pt x="0" y="898864"/>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59" name="Freeform 59"/>
          <p:cNvSpPr/>
          <p:nvPr/>
        </p:nvSpPr>
        <p:spPr>
          <a:xfrm rot="6562981">
            <a:off x="11708135" y="4569490"/>
            <a:ext cx="892130" cy="967794"/>
          </a:xfrm>
          <a:custGeom>
            <a:avLst/>
            <a:gdLst/>
            <a:ahLst/>
            <a:cxnLst/>
            <a:rect l="l" t="t" r="r" b="b"/>
            <a:pathLst>
              <a:path w="892130" h="967794">
                <a:moveTo>
                  <a:pt x="0" y="0"/>
                </a:moveTo>
                <a:lnTo>
                  <a:pt x="892130" y="0"/>
                </a:lnTo>
                <a:lnTo>
                  <a:pt x="892130" y="967794"/>
                </a:lnTo>
                <a:lnTo>
                  <a:pt x="0" y="96779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60" name="Freeform 60"/>
          <p:cNvSpPr/>
          <p:nvPr/>
        </p:nvSpPr>
        <p:spPr>
          <a:xfrm rot="5478296">
            <a:off x="11645053" y="3696078"/>
            <a:ext cx="892130" cy="967794"/>
          </a:xfrm>
          <a:custGeom>
            <a:avLst/>
            <a:gdLst/>
            <a:ahLst/>
            <a:cxnLst/>
            <a:rect l="l" t="t" r="r" b="b"/>
            <a:pathLst>
              <a:path w="892130" h="967794">
                <a:moveTo>
                  <a:pt x="0" y="0"/>
                </a:moveTo>
                <a:lnTo>
                  <a:pt x="892130" y="0"/>
                </a:lnTo>
                <a:lnTo>
                  <a:pt x="892130" y="967794"/>
                </a:lnTo>
                <a:lnTo>
                  <a:pt x="0" y="96779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61" name="Freeform 61"/>
          <p:cNvSpPr/>
          <p:nvPr/>
        </p:nvSpPr>
        <p:spPr>
          <a:xfrm rot="-209414" flipH="1">
            <a:off x="10820928" y="3615320"/>
            <a:ext cx="706101" cy="765987"/>
          </a:xfrm>
          <a:custGeom>
            <a:avLst/>
            <a:gdLst/>
            <a:ahLst/>
            <a:cxnLst/>
            <a:rect l="l" t="t" r="r" b="b"/>
            <a:pathLst>
              <a:path w="706101" h="765987">
                <a:moveTo>
                  <a:pt x="706100" y="0"/>
                </a:moveTo>
                <a:lnTo>
                  <a:pt x="0" y="0"/>
                </a:lnTo>
                <a:lnTo>
                  <a:pt x="0" y="765987"/>
                </a:lnTo>
                <a:lnTo>
                  <a:pt x="706100" y="765987"/>
                </a:lnTo>
                <a:lnTo>
                  <a:pt x="70610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62" name="Group 62"/>
          <p:cNvGrpSpPr/>
          <p:nvPr/>
        </p:nvGrpSpPr>
        <p:grpSpPr>
          <a:xfrm>
            <a:off x="7590530" y="583031"/>
            <a:ext cx="4500589" cy="2926098"/>
            <a:chOff x="0" y="0"/>
            <a:chExt cx="6000785" cy="3901464"/>
          </a:xfrm>
        </p:grpSpPr>
        <p:grpSp>
          <p:nvGrpSpPr>
            <p:cNvPr id="63" name="Group 63"/>
            <p:cNvGrpSpPr/>
            <p:nvPr/>
          </p:nvGrpSpPr>
          <p:grpSpPr>
            <a:xfrm>
              <a:off x="78556" y="148902"/>
              <a:ext cx="5703958" cy="3562691"/>
              <a:chOff x="0" y="0"/>
              <a:chExt cx="1161372" cy="725392"/>
            </a:xfrm>
          </p:grpSpPr>
          <p:sp>
            <p:nvSpPr>
              <p:cNvPr id="64" name="Freeform 64"/>
              <p:cNvSpPr/>
              <p:nvPr/>
            </p:nvSpPr>
            <p:spPr>
              <a:xfrm>
                <a:off x="0" y="0"/>
                <a:ext cx="1161372" cy="725392"/>
              </a:xfrm>
              <a:custGeom>
                <a:avLst/>
                <a:gdLst/>
                <a:ahLst/>
                <a:cxnLst/>
                <a:rect l="l" t="t" r="r" b="b"/>
                <a:pathLst>
                  <a:path w="1161372" h="725392">
                    <a:moveTo>
                      <a:pt x="0" y="0"/>
                    </a:moveTo>
                    <a:lnTo>
                      <a:pt x="1161372" y="0"/>
                    </a:lnTo>
                    <a:lnTo>
                      <a:pt x="1161372" y="725392"/>
                    </a:lnTo>
                    <a:lnTo>
                      <a:pt x="0" y="725392"/>
                    </a:lnTo>
                    <a:close/>
                  </a:path>
                </a:pathLst>
              </a:custGeom>
              <a:solidFill>
                <a:srgbClr val="FFFFFF"/>
              </a:solidFill>
              <a:ln cap="sq">
                <a:noFill/>
                <a:prstDash val="solid"/>
                <a:miter/>
              </a:ln>
            </p:spPr>
          </p:sp>
          <p:sp>
            <p:nvSpPr>
              <p:cNvPr id="65" name="TextBox 65"/>
              <p:cNvSpPr txBox="1"/>
              <p:nvPr/>
            </p:nvSpPr>
            <p:spPr>
              <a:xfrm>
                <a:off x="0" y="-57150"/>
                <a:ext cx="1161372" cy="782542"/>
              </a:xfrm>
              <a:prstGeom prst="rect">
                <a:avLst/>
              </a:prstGeom>
            </p:spPr>
            <p:txBody>
              <a:bodyPr lIns="50800" tIns="50800" rIns="50800" bIns="50800" rtlCol="0" anchor="ctr"/>
              <a:lstStyle/>
              <a:p>
                <a:pPr algn="ctr">
                  <a:lnSpc>
                    <a:spcPts val="3360"/>
                  </a:lnSpc>
                </a:pPr>
                <a:endParaRPr/>
              </a:p>
            </p:txBody>
          </p:sp>
        </p:grpSp>
        <p:sp>
          <p:nvSpPr>
            <p:cNvPr id="66" name="Freeform 66"/>
            <p:cNvSpPr/>
            <p:nvPr/>
          </p:nvSpPr>
          <p:spPr>
            <a:xfrm rot="-5400000">
              <a:off x="4037555" y="1788849"/>
              <a:ext cx="3633155" cy="218281"/>
            </a:xfrm>
            <a:custGeom>
              <a:avLst/>
              <a:gdLst/>
              <a:ahLst/>
              <a:cxnLst/>
              <a:rect l="l" t="t" r="r" b="b"/>
              <a:pathLst>
                <a:path w="3633155" h="218281">
                  <a:moveTo>
                    <a:pt x="0" y="0"/>
                  </a:moveTo>
                  <a:lnTo>
                    <a:pt x="3633155" y="0"/>
                  </a:lnTo>
                  <a:lnTo>
                    <a:pt x="3633155" y="218280"/>
                  </a:lnTo>
                  <a:lnTo>
                    <a:pt x="0" y="218280"/>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67" name="Freeform 67"/>
            <p:cNvSpPr/>
            <p:nvPr/>
          </p:nvSpPr>
          <p:spPr>
            <a:xfrm>
              <a:off x="0" y="0"/>
              <a:ext cx="5854133" cy="253981"/>
            </a:xfrm>
            <a:custGeom>
              <a:avLst/>
              <a:gdLst/>
              <a:ahLst/>
              <a:cxnLst/>
              <a:rect l="l" t="t" r="r" b="b"/>
              <a:pathLst>
                <a:path w="5854133" h="253981">
                  <a:moveTo>
                    <a:pt x="0" y="0"/>
                  </a:moveTo>
                  <a:lnTo>
                    <a:pt x="5854133" y="0"/>
                  </a:lnTo>
                  <a:lnTo>
                    <a:pt x="5854133" y="253981"/>
                  </a:lnTo>
                  <a:lnTo>
                    <a:pt x="0" y="253981"/>
                  </a:lnTo>
                  <a:lnTo>
                    <a:pt x="0" y="0"/>
                  </a:lnTo>
                  <a:close/>
                </a:path>
              </a:pathLst>
            </a:custGeom>
            <a:blipFill>
              <a:blip r:embed="rId4">
                <a:extLst>
                  <a:ext uri="{96DAC541-7B7A-43D3-8B79-37D633B846F1}">
                    <asvg:svgBlip xmlns:asvg="http://schemas.microsoft.com/office/drawing/2016/SVG/main" r:embed="rId5"/>
                  </a:ext>
                </a:extLst>
              </a:blip>
              <a:stretch>
                <a:fillRect r="-49135"/>
              </a:stretch>
            </a:blipFill>
          </p:spPr>
        </p:sp>
        <p:sp>
          <p:nvSpPr>
            <p:cNvPr id="68" name="Freeform 68"/>
            <p:cNvSpPr/>
            <p:nvPr/>
          </p:nvSpPr>
          <p:spPr>
            <a:xfrm rot="-5400000">
              <a:off x="-1707437" y="1834427"/>
              <a:ext cx="3633155" cy="218281"/>
            </a:xfrm>
            <a:custGeom>
              <a:avLst/>
              <a:gdLst/>
              <a:ahLst/>
              <a:cxnLst/>
              <a:rect l="l" t="t" r="r" b="b"/>
              <a:pathLst>
                <a:path w="3633155" h="218281">
                  <a:moveTo>
                    <a:pt x="0" y="0"/>
                  </a:moveTo>
                  <a:lnTo>
                    <a:pt x="3633155" y="0"/>
                  </a:lnTo>
                  <a:lnTo>
                    <a:pt x="3633155" y="218281"/>
                  </a:lnTo>
                  <a:lnTo>
                    <a:pt x="0" y="218281"/>
                  </a:lnTo>
                  <a:lnTo>
                    <a:pt x="0" y="0"/>
                  </a:lnTo>
                  <a:close/>
                </a:path>
              </a:pathLst>
            </a:custGeom>
            <a:blipFill>
              <a:blip r:embed="rId4">
                <a:extLst>
                  <a:ext uri="{96DAC541-7B7A-43D3-8B79-37D633B846F1}">
                    <asvg:svgBlip xmlns:asvg="http://schemas.microsoft.com/office/drawing/2016/SVG/main" r:embed="rId5"/>
                  </a:ext>
                </a:extLst>
              </a:blip>
              <a:stretch>
                <a:fillRect r="-106525"/>
              </a:stretch>
            </a:blipFill>
          </p:spPr>
        </p:sp>
        <p:sp>
          <p:nvSpPr>
            <p:cNvPr id="69" name="Freeform 69"/>
            <p:cNvSpPr/>
            <p:nvPr/>
          </p:nvSpPr>
          <p:spPr>
            <a:xfrm rot="-111485" flipH="1">
              <a:off x="144074" y="3552643"/>
              <a:ext cx="5854133" cy="253981"/>
            </a:xfrm>
            <a:custGeom>
              <a:avLst/>
              <a:gdLst/>
              <a:ahLst/>
              <a:cxnLst/>
              <a:rect l="l" t="t" r="r" b="b"/>
              <a:pathLst>
                <a:path w="5854133" h="253981">
                  <a:moveTo>
                    <a:pt x="5854132" y="0"/>
                  </a:moveTo>
                  <a:lnTo>
                    <a:pt x="0" y="0"/>
                  </a:lnTo>
                  <a:lnTo>
                    <a:pt x="0" y="253980"/>
                  </a:lnTo>
                  <a:lnTo>
                    <a:pt x="5854132" y="253980"/>
                  </a:lnTo>
                  <a:lnTo>
                    <a:pt x="5854132" y="0"/>
                  </a:lnTo>
                  <a:close/>
                </a:path>
              </a:pathLst>
            </a:custGeom>
            <a:blipFill>
              <a:blip r:embed="rId4">
                <a:extLst>
                  <a:ext uri="{96DAC541-7B7A-43D3-8B79-37D633B846F1}">
                    <asvg:svgBlip xmlns:asvg="http://schemas.microsoft.com/office/drawing/2016/SVG/main" r:embed="rId5"/>
                  </a:ext>
                </a:extLst>
              </a:blip>
              <a:stretch>
                <a:fillRect r="-49135"/>
              </a:stretch>
            </a:blipFill>
          </p:spPr>
        </p:sp>
      </p:grpSp>
      <p:sp>
        <p:nvSpPr>
          <p:cNvPr id="70" name="Freeform 70"/>
          <p:cNvSpPr/>
          <p:nvPr/>
        </p:nvSpPr>
        <p:spPr>
          <a:xfrm>
            <a:off x="8454105" y="423711"/>
            <a:ext cx="2773439" cy="595029"/>
          </a:xfrm>
          <a:custGeom>
            <a:avLst/>
            <a:gdLst/>
            <a:ahLst/>
            <a:cxnLst/>
            <a:rect l="l" t="t" r="r" b="b"/>
            <a:pathLst>
              <a:path w="2773439" h="595029">
                <a:moveTo>
                  <a:pt x="0" y="0"/>
                </a:moveTo>
                <a:lnTo>
                  <a:pt x="2773438" y="0"/>
                </a:lnTo>
                <a:lnTo>
                  <a:pt x="2773438" y="595029"/>
                </a:lnTo>
                <a:lnTo>
                  <a:pt x="0" y="595029"/>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71" name="Freeform 71"/>
          <p:cNvSpPr/>
          <p:nvPr/>
        </p:nvSpPr>
        <p:spPr>
          <a:xfrm>
            <a:off x="4461962" y="5524659"/>
            <a:ext cx="1387233" cy="1113254"/>
          </a:xfrm>
          <a:custGeom>
            <a:avLst/>
            <a:gdLst/>
            <a:ahLst/>
            <a:cxnLst/>
            <a:rect l="l" t="t" r="r" b="b"/>
            <a:pathLst>
              <a:path w="1387233" h="1113254">
                <a:moveTo>
                  <a:pt x="0" y="0"/>
                </a:moveTo>
                <a:lnTo>
                  <a:pt x="1387233" y="0"/>
                </a:lnTo>
                <a:lnTo>
                  <a:pt x="1387233" y="1113254"/>
                </a:lnTo>
                <a:lnTo>
                  <a:pt x="0" y="1113254"/>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72" name="TextBox 72"/>
          <p:cNvSpPr txBox="1"/>
          <p:nvPr/>
        </p:nvSpPr>
        <p:spPr>
          <a:xfrm>
            <a:off x="13895622" y="578907"/>
            <a:ext cx="2376601" cy="361950"/>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ABO</a:t>
            </a:r>
          </a:p>
        </p:txBody>
      </p:sp>
      <p:sp>
        <p:nvSpPr>
          <p:cNvPr id="73" name="TextBox 73"/>
          <p:cNvSpPr txBox="1"/>
          <p:nvPr/>
        </p:nvSpPr>
        <p:spPr>
          <a:xfrm>
            <a:off x="3428828" y="6903621"/>
            <a:ext cx="2861293" cy="361950"/>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ShapeNet</a:t>
            </a:r>
          </a:p>
        </p:txBody>
      </p:sp>
      <p:sp>
        <p:nvSpPr>
          <p:cNvPr id="74" name="TextBox 74"/>
          <p:cNvSpPr txBox="1"/>
          <p:nvPr/>
        </p:nvSpPr>
        <p:spPr>
          <a:xfrm>
            <a:off x="2316768" y="3872749"/>
            <a:ext cx="2074286" cy="361950"/>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Cap3D</a:t>
            </a:r>
          </a:p>
        </p:txBody>
      </p:sp>
      <p:sp>
        <p:nvSpPr>
          <p:cNvPr id="75" name="TextBox 75"/>
          <p:cNvSpPr txBox="1"/>
          <p:nvPr/>
        </p:nvSpPr>
        <p:spPr>
          <a:xfrm>
            <a:off x="13982266" y="3682594"/>
            <a:ext cx="2376601" cy="361950"/>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Objaverse</a:t>
            </a:r>
          </a:p>
        </p:txBody>
      </p:sp>
      <p:sp>
        <p:nvSpPr>
          <p:cNvPr id="76" name="TextBox 76"/>
          <p:cNvSpPr txBox="1"/>
          <p:nvPr/>
        </p:nvSpPr>
        <p:spPr>
          <a:xfrm>
            <a:off x="9770236" y="7667959"/>
            <a:ext cx="7229217" cy="1285875"/>
          </a:xfrm>
          <a:prstGeom prst="rect">
            <a:avLst/>
          </a:prstGeom>
        </p:spPr>
        <p:txBody>
          <a:bodyPr lIns="0" tIns="0" rIns="0" bIns="0" rtlCol="0" anchor="t">
            <a:spAutoFit/>
          </a:bodyPr>
          <a:lstStyle/>
          <a:p>
            <a:pPr algn="l">
              <a:lnSpc>
                <a:spcPts val="2597"/>
              </a:lnSpc>
            </a:pPr>
            <a:r>
              <a:rPr lang="en-US" sz="2164">
                <a:solidFill>
                  <a:srgbClr val="000000"/>
                </a:solidFill>
                <a:latin typeface="Playfair Display Bold"/>
                <a:ea typeface="Playfair Display Bold"/>
                <a:cs typeface="Playfair Display Bold"/>
                <a:sym typeface="Playfair Display Bold"/>
              </a:rPr>
              <a:t>offers a comprehensive, clean collection of 3D CAD models for objects, organized into common categories derived from the SUN database, with human-verified categorization and alignment.</a:t>
            </a:r>
          </a:p>
        </p:txBody>
      </p:sp>
      <p:sp>
        <p:nvSpPr>
          <p:cNvPr id="77" name="TextBox 77"/>
          <p:cNvSpPr txBox="1"/>
          <p:nvPr/>
        </p:nvSpPr>
        <p:spPr>
          <a:xfrm>
            <a:off x="1474544" y="7556958"/>
            <a:ext cx="6620026" cy="1933575"/>
          </a:xfrm>
          <a:prstGeom prst="rect">
            <a:avLst/>
          </a:prstGeom>
        </p:spPr>
        <p:txBody>
          <a:bodyPr lIns="0" tIns="0" rIns="0" bIns="0" rtlCol="0" anchor="t">
            <a:spAutoFit/>
          </a:bodyPr>
          <a:lstStyle/>
          <a:p>
            <a:pPr algn="l">
              <a:lnSpc>
                <a:spcPts val="2597"/>
              </a:lnSpc>
            </a:pPr>
            <a:r>
              <a:rPr lang="en-US" sz="2164">
                <a:solidFill>
                  <a:srgbClr val="000000"/>
                </a:solidFill>
                <a:latin typeface="Playfair Display Bold"/>
                <a:ea typeface="Playfair Display Bold"/>
                <a:cs typeface="Playfair Display Bold"/>
                <a:sym typeface="Playfair Display Bold"/>
              </a:rPr>
              <a:t>ShapeNet is a richly-annotated, large-scale repository of over 3,000,000 3D CAD models organized into 3,135 categories under the WordNet taxonomy, featuring semantic annotations like alignments, parts, symmetry planes, and physical sizes.</a:t>
            </a:r>
          </a:p>
        </p:txBody>
      </p:sp>
      <p:sp>
        <p:nvSpPr>
          <p:cNvPr id="78" name="TextBox 78"/>
          <p:cNvSpPr txBox="1"/>
          <p:nvPr/>
        </p:nvSpPr>
        <p:spPr>
          <a:xfrm>
            <a:off x="1399427" y="4659833"/>
            <a:ext cx="3756151" cy="1285875"/>
          </a:xfrm>
          <a:prstGeom prst="rect">
            <a:avLst/>
          </a:prstGeom>
        </p:spPr>
        <p:txBody>
          <a:bodyPr lIns="0" tIns="0" rIns="0" bIns="0" rtlCol="0" anchor="t">
            <a:spAutoFit/>
          </a:bodyPr>
          <a:lstStyle/>
          <a:p>
            <a:pPr algn="l">
              <a:lnSpc>
                <a:spcPts val="2597"/>
              </a:lnSpc>
            </a:pPr>
            <a:r>
              <a:rPr lang="en-US" sz="2164">
                <a:solidFill>
                  <a:srgbClr val="000000"/>
                </a:solidFill>
                <a:latin typeface="Playfair Display Bold"/>
                <a:ea typeface="Playfair Display Bold"/>
                <a:cs typeface="Playfair Display Bold"/>
                <a:sym typeface="Playfair Display Bold"/>
              </a:rPr>
              <a:t>3D-text pairs generated by Cap3D from the paper: </a:t>
            </a:r>
            <a:r>
              <a:rPr lang="en-US" sz="2164" u="sng">
                <a:solidFill>
                  <a:srgbClr val="000000"/>
                </a:solidFill>
                <a:latin typeface="Playfair Display Bold"/>
                <a:ea typeface="Playfair Display Bold"/>
                <a:cs typeface="Playfair Display Bold"/>
                <a:sym typeface="Playfair Display Bold"/>
                <a:hlinkClick r:id="rId22" tooltip="https://arxiv.org/abs/2306.07279"/>
              </a:rPr>
              <a:t>Scalable 3D Captioning with Pretrained Models</a:t>
            </a:r>
          </a:p>
        </p:txBody>
      </p:sp>
      <p:sp>
        <p:nvSpPr>
          <p:cNvPr id="79" name="TextBox 79"/>
          <p:cNvSpPr txBox="1"/>
          <p:nvPr/>
        </p:nvSpPr>
        <p:spPr>
          <a:xfrm>
            <a:off x="13158761" y="4335983"/>
            <a:ext cx="3758127" cy="1933575"/>
          </a:xfrm>
          <a:prstGeom prst="rect">
            <a:avLst/>
          </a:prstGeom>
        </p:spPr>
        <p:txBody>
          <a:bodyPr lIns="0" tIns="0" rIns="0" bIns="0" rtlCol="0" anchor="t">
            <a:spAutoFit/>
          </a:bodyPr>
          <a:lstStyle/>
          <a:p>
            <a:pPr algn="l">
              <a:lnSpc>
                <a:spcPts val="2597"/>
              </a:lnSpc>
            </a:pPr>
            <a:r>
              <a:rPr lang="en-US" sz="2164">
                <a:solidFill>
                  <a:srgbClr val="000000"/>
                </a:solidFill>
                <a:latin typeface="Playfair Display Bold"/>
                <a:ea typeface="Playfair Display Bold"/>
                <a:cs typeface="Playfair Display Bold"/>
                <a:sym typeface="Playfair Display Bold"/>
              </a:rPr>
              <a:t>Objaverse 1.0 is a large-scale dataset of over 800,000 3D models with captions, tags, and animations, designed to improve upon current 3D repositories.</a:t>
            </a:r>
          </a:p>
        </p:txBody>
      </p:sp>
      <p:sp>
        <p:nvSpPr>
          <p:cNvPr id="80" name="TextBox 80"/>
          <p:cNvSpPr txBox="1"/>
          <p:nvPr/>
        </p:nvSpPr>
        <p:spPr>
          <a:xfrm>
            <a:off x="13138732" y="1028265"/>
            <a:ext cx="3740547" cy="2257425"/>
          </a:xfrm>
          <a:prstGeom prst="rect">
            <a:avLst/>
          </a:prstGeom>
        </p:spPr>
        <p:txBody>
          <a:bodyPr lIns="0" tIns="0" rIns="0" bIns="0" rtlCol="0" anchor="t">
            <a:spAutoFit/>
          </a:bodyPr>
          <a:lstStyle/>
          <a:p>
            <a:pPr algn="l">
              <a:lnSpc>
                <a:spcPts val="2597"/>
              </a:lnSpc>
            </a:pPr>
            <a:r>
              <a:rPr lang="en-US" sz="2164">
                <a:solidFill>
                  <a:srgbClr val="000000"/>
                </a:solidFill>
                <a:latin typeface="Playfair Display Bold"/>
                <a:ea typeface="Playfair Display Bold"/>
                <a:cs typeface="Playfair Display Bold"/>
                <a:sym typeface="Playfair Display Bold"/>
              </a:rPr>
              <a:t>The Amazon Berkeley Objects (ABO) dataset is a large-scale collection of product images, metadata, and artist-created 3D models with complex geometries and materials.</a:t>
            </a:r>
          </a:p>
        </p:txBody>
      </p:sp>
      <p:sp>
        <p:nvSpPr>
          <p:cNvPr id="81" name="TextBox 81"/>
          <p:cNvSpPr txBox="1"/>
          <p:nvPr/>
        </p:nvSpPr>
        <p:spPr>
          <a:xfrm>
            <a:off x="8705423" y="318040"/>
            <a:ext cx="2522121" cy="733425"/>
          </a:xfrm>
          <a:prstGeom prst="rect">
            <a:avLst/>
          </a:prstGeom>
        </p:spPr>
        <p:txBody>
          <a:bodyPr lIns="0" tIns="0" rIns="0" bIns="0" rtlCol="0" anchor="t">
            <a:spAutoFit/>
          </a:bodyPr>
          <a:lstStyle/>
          <a:p>
            <a:pPr algn="ctr">
              <a:lnSpc>
                <a:spcPts val="2996"/>
              </a:lnSpc>
            </a:pPr>
            <a:r>
              <a:rPr lang="en-US" sz="2497">
                <a:solidFill>
                  <a:srgbClr val="36464B"/>
                </a:solidFill>
                <a:latin typeface="Playfair Display Bold"/>
                <a:ea typeface="Playfair Display Bold"/>
                <a:cs typeface="Playfair Display Bold"/>
                <a:sym typeface="Playfair Display Bold"/>
              </a:rPr>
              <a:t>3D-FUTURE: 3D Furniture shape</a:t>
            </a:r>
          </a:p>
        </p:txBody>
      </p:sp>
      <p:sp>
        <p:nvSpPr>
          <p:cNvPr id="82" name="TextBox 82"/>
          <p:cNvSpPr txBox="1"/>
          <p:nvPr/>
        </p:nvSpPr>
        <p:spPr>
          <a:xfrm>
            <a:off x="7962749" y="1137087"/>
            <a:ext cx="3756151" cy="1933575"/>
          </a:xfrm>
          <a:prstGeom prst="rect">
            <a:avLst/>
          </a:prstGeom>
        </p:spPr>
        <p:txBody>
          <a:bodyPr lIns="0" tIns="0" rIns="0" bIns="0" rtlCol="0" anchor="t">
            <a:spAutoFit/>
          </a:bodyPr>
          <a:lstStyle/>
          <a:p>
            <a:pPr algn="l">
              <a:lnSpc>
                <a:spcPts val="2597"/>
              </a:lnSpc>
            </a:pPr>
            <a:r>
              <a:rPr lang="en-US" sz="2164">
                <a:solidFill>
                  <a:srgbClr val="000000"/>
                </a:solidFill>
                <a:latin typeface="Playfair Display Bold"/>
                <a:ea typeface="Playfair Display Bold"/>
                <a:cs typeface="Playfair Display Bold"/>
                <a:sym typeface="Playfair Display Bold"/>
              </a:rPr>
              <a:t>The 3D-FUTURE dataset is a richly-annotated, large-scale repository of 3D furniture shapes with high-resolution textures and detailed geometries, </a:t>
            </a:r>
          </a:p>
        </p:txBody>
      </p:sp>
      <p:sp>
        <p:nvSpPr>
          <p:cNvPr id="83" name="Freeform 83"/>
          <p:cNvSpPr/>
          <p:nvPr/>
        </p:nvSpPr>
        <p:spPr>
          <a:xfrm>
            <a:off x="16272223" y="5332298"/>
            <a:ext cx="1387233" cy="1113254"/>
          </a:xfrm>
          <a:custGeom>
            <a:avLst/>
            <a:gdLst/>
            <a:ahLst/>
            <a:cxnLst/>
            <a:rect l="l" t="t" r="r" b="b"/>
            <a:pathLst>
              <a:path w="1387233" h="1113254">
                <a:moveTo>
                  <a:pt x="0" y="0"/>
                </a:moveTo>
                <a:lnTo>
                  <a:pt x="1387233" y="0"/>
                </a:lnTo>
                <a:lnTo>
                  <a:pt x="1387233" y="1113254"/>
                </a:lnTo>
                <a:lnTo>
                  <a:pt x="0" y="1113254"/>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84" name="TextBox 84"/>
          <p:cNvSpPr txBox="1"/>
          <p:nvPr/>
        </p:nvSpPr>
        <p:spPr>
          <a:xfrm>
            <a:off x="17624359" y="9430248"/>
            <a:ext cx="444382"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20</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Rendering: Render a set of 2D views for each 3D object</a:t>
              </a:r>
            </a:p>
          </p:txBody>
        </p:sp>
      </p:grpSp>
      <p:grpSp>
        <p:nvGrpSpPr>
          <p:cNvPr id="5" name="Group 5"/>
          <p:cNvGrpSpPr/>
          <p:nvPr/>
        </p:nvGrpSpPr>
        <p:grpSpPr>
          <a:xfrm>
            <a:off x="1878939" y="1909460"/>
            <a:ext cx="7634001" cy="6468081"/>
            <a:chOff x="0" y="0"/>
            <a:chExt cx="10178668" cy="8624108"/>
          </a:xfrm>
        </p:grpSpPr>
        <p:sp>
          <p:nvSpPr>
            <p:cNvPr id="6" name="Freeform 6"/>
            <p:cNvSpPr/>
            <p:nvPr/>
          </p:nvSpPr>
          <p:spPr>
            <a:xfrm>
              <a:off x="0" y="0"/>
              <a:ext cx="10178668" cy="8624108"/>
            </a:xfrm>
            <a:custGeom>
              <a:avLst/>
              <a:gdLst/>
              <a:ahLst/>
              <a:cxnLst/>
              <a:rect l="l" t="t" r="r" b="b"/>
              <a:pathLst>
                <a:path w="10178668" h="8624108">
                  <a:moveTo>
                    <a:pt x="0" y="0"/>
                  </a:moveTo>
                  <a:lnTo>
                    <a:pt x="10178668" y="0"/>
                  </a:lnTo>
                  <a:lnTo>
                    <a:pt x="10178668" y="8624108"/>
                  </a:lnTo>
                  <a:lnTo>
                    <a:pt x="0" y="86241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605202" y="322958"/>
              <a:ext cx="8548696" cy="7289800"/>
            </a:xfrm>
            <a:prstGeom prst="rect">
              <a:avLst/>
            </a:prstGeom>
          </p:spPr>
          <p:txBody>
            <a:bodyPr lIns="0" tIns="0" rIns="0" bIns="0" rtlCol="0" anchor="t">
              <a:spAutoFit/>
            </a:bodyPr>
            <a:lstStyle/>
            <a:p>
              <a:pPr algn="l">
                <a:lnSpc>
                  <a:spcPts val="3084"/>
                </a:lnSpc>
              </a:pPr>
              <a:r>
                <a:rPr lang="en-US" sz="2570">
                  <a:solidFill>
                    <a:srgbClr val="000000"/>
                  </a:solidFill>
                  <a:latin typeface="Playfair Display Bold"/>
                  <a:ea typeface="Playfair Display Bold"/>
                  <a:cs typeface="Playfair Display Bold"/>
                  <a:sym typeface="Playfair Display Bold"/>
                </a:rPr>
                <a:t>“We render using Blender at 512×512 from M = 8 high-information camera angles rotating horizontally around the object, with two slightly below and the rest slightly above the object, to cover all the object details. The reason we prefer multiple views is a forward-facing view may miss self-occluded object details or face strange appearance and/or lighting. In contrast, multiple views will see much of the object from different viewpoints, increasing the number of chances for a captioning model to predict objects in detail”.</a:t>
              </a:r>
            </a:p>
          </p:txBody>
        </p:sp>
      </p:grpSp>
      <p:sp>
        <p:nvSpPr>
          <p:cNvPr id="8" name="TextBox 8"/>
          <p:cNvSpPr txBox="1"/>
          <p:nvPr/>
        </p:nvSpPr>
        <p:spPr>
          <a:xfrm>
            <a:off x="9938511" y="6534301"/>
            <a:ext cx="6449275" cy="1266825"/>
          </a:xfrm>
          <a:prstGeom prst="rect">
            <a:avLst/>
          </a:prstGeom>
        </p:spPr>
        <p:txBody>
          <a:bodyPr lIns="0" tIns="0" rIns="0" bIns="0" rtlCol="0" anchor="t">
            <a:spAutoFit/>
          </a:bodyPr>
          <a:lstStyle/>
          <a:p>
            <a:pPr algn="l">
              <a:lnSpc>
                <a:spcPts val="3324"/>
              </a:lnSpc>
            </a:pPr>
            <a:r>
              <a:rPr lang="en-US" sz="2770" u="sng">
                <a:solidFill>
                  <a:srgbClr val="000000"/>
                </a:solidFill>
                <a:latin typeface="Playfair Display Bold"/>
                <a:ea typeface="Playfair Display Bold"/>
                <a:cs typeface="Playfair Display Bold"/>
                <a:sym typeface="Playfair Display Bold"/>
                <a:hlinkClick r:id="rId6" tooltip="https://arxiv.org/pdf/2306.07279"/>
              </a:rPr>
              <a:t>Scalable 3D Captioning with Pretrained Models: Tiange Lu and Chris Rockwell</a:t>
            </a:r>
          </a:p>
          <a:p>
            <a:pPr algn="l">
              <a:lnSpc>
                <a:spcPts val="3324"/>
              </a:lnSpc>
            </a:pPr>
            <a:r>
              <a:rPr lang="en-US" sz="2770">
                <a:solidFill>
                  <a:srgbClr val="000000"/>
                </a:solidFill>
                <a:latin typeface="Playfair Display Bold"/>
                <a:ea typeface="Playfair Display Bold"/>
                <a:cs typeface="Playfair Display Bold"/>
                <a:sym typeface="Playfair Display Bold"/>
              </a:rPr>
              <a:t>(Section 3.1)</a:t>
            </a:r>
          </a:p>
        </p:txBody>
      </p:sp>
      <p:sp>
        <p:nvSpPr>
          <p:cNvPr id="9" name="TextBox 9"/>
          <p:cNvSpPr txBox="1"/>
          <p:nvPr/>
        </p:nvSpPr>
        <p:spPr>
          <a:xfrm>
            <a:off x="17602200" y="9430248"/>
            <a:ext cx="504998"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21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Rendering: Render a set of 2D views for each 3D object</a:t>
              </a:r>
            </a:p>
          </p:txBody>
        </p:sp>
      </p:grpSp>
      <p:grpSp>
        <p:nvGrpSpPr>
          <p:cNvPr id="5" name="Group 5"/>
          <p:cNvGrpSpPr/>
          <p:nvPr/>
        </p:nvGrpSpPr>
        <p:grpSpPr>
          <a:xfrm>
            <a:off x="1215973" y="2540025"/>
            <a:ext cx="3734602" cy="3476575"/>
            <a:chOff x="0" y="0"/>
            <a:chExt cx="4979469" cy="4635433"/>
          </a:xfrm>
        </p:grpSpPr>
        <p:sp>
          <p:nvSpPr>
            <p:cNvPr id="6" name="Freeform 6"/>
            <p:cNvSpPr/>
            <p:nvPr/>
          </p:nvSpPr>
          <p:spPr>
            <a:xfrm>
              <a:off x="0" y="0"/>
              <a:ext cx="4979469" cy="4635433"/>
            </a:xfrm>
            <a:custGeom>
              <a:avLst/>
              <a:gdLst/>
              <a:ahLst/>
              <a:cxnLst/>
              <a:rect l="l" t="t" r="r" b="b"/>
              <a:pathLst>
                <a:path w="4979469" h="4635433">
                  <a:moveTo>
                    <a:pt x="0" y="0"/>
                  </a:moveTo>
                  <a:lnTo>
                    <a:pt x="4979469" y="0"/>
                  </a:lnTo>
                  <a:lnTo>
                    <a:pt x="4979469" y="4635433"/>
                  </a:lnTo>
                  <a:lnTo>
                    <a:pt x="0" y="46354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rot="-173320">
              <a:off x="979287" y="2140190"/>
              <a:ext cx="3089002" cy="1608553"/>
            </a:xfrm>
            <a:prstGeom prst="rect">
              <a:avLst/>
            </a:prstGeom>
          </p:spPr>
          <p:txBody>
            <a:bodyPr lIns="0" tIns="0" rIns="0" bIns="0" rtlCol="0" anchor="t">
              <a:spAutoFit/>
            </a:bodyPr>
            <a:lstStyle/>
            <a:p>
              <a:pPr algn="ctr">
                <a:lnSpc>
                  <a:spcPts val="2370"/>
                </a:lnSpc>
              </a:pPr>
              <a:r>
                <a:rPr lang="en-US" sz="2215">
                  <a:solidFill>
                    <a:srgbClr val="141A37"/>
                  </a:solidFill>
                  <a:latin typeface="Playfair Display"/>
                  <a:ea typeface="Playfair Display"/>
                  <a:cs typeface="Playfair Display"/>
                  <a:sym typeface="Playfair Display"/>
                </a:rPr>
                <a:t>Import necessary libraries.</a:t>
              </a:r>
            </a:p>
            <a:p>
              <a:pPr algn="ctr">
                <a:lnSpc>
                  <a:spcPts val="2370"/>
                </a:lnSpc>
              </a:pPr>
              <a:r>
                <a:rPr lang="en-US" sz="2215">
                  <a:solidFill>
                    <a:srgbClr val="141A37"/>
                  </a:solidFill>
                  <a:latin typeface="Playfair Display"/>
                  <a:ea typeface="Playfair Display"/>
                  <a:cs typeface="Playfair Display"/>
                  <a:sym typeface="Playfair Display"/>
                </a:rPr>
                <a:t>Load 3D object file paths.</a:t>
              </a:r>
            </a:p>
          </p:txBody>
        </p:sp>
        <p:sp>
          <p:nvSpPr>
            <p:cNvPr id="8" name="TextBox 8"/>
            <p:cNvSpPr txBox="1"/>
            <p:nvPr/>
          </p:nvSpPr>
          <p:spPr>
            <a:xfrm rot="-173320">
              <a:off x="892601" y="935838"/>
              <a:ext cx="3210417" cy="1018762"/>
            </a:xfrm>
            <a:prstGeom prst="rect">
              <a:avLst/>
            </a:prstGeom>
          </p:spPr>
          <p:txBody>
            <a:bodyPr lIns="0" tIns="0" rIns="0" bIns="0" rtlCol="0" anchor="t">
              <a:spAutoFit/>
            </a:bodyPr>
            <a:lstStyle/>
            <a:p>
              <a:pPr marL="0" lvl="0" indent="0" algn="ctr">
                <a:lnSpc>
                  <a:spcPts val="2907"/>
                </a:lnSpc>
                <a:spcBef>
                  <a:spcPct val="0"/>
                </a:spcBef>
              </a:pPr>
              <a:r>
                <a:rPr lang="en-US" sz="2907">
                  <a:solidFill>
                    <a:srgbClr val="494949"/>
                  </a:solidFill>
                  <a:latin typeface="Playfair Display"/>
                  <a:ea typeface="Playfair Display"/>
                  <a:cs typeface="Playfair Display"/>
                  <a:sym typeface="Playfair Display"/>
                </a:rPr>
                <a:t>Setup and Initialization</a:t>
              </a:r>
            </a:p>
          </p:txBody>
        </p:sp>
      </p:grpSp>
      <p:grpSp>
        <p:nvGrpSpPr>
          <p:cNvPr id="9" name="Group 9"/>
          <p:cNvGrpSpPr/>
          <p:nvPr/>
        </p:nvGrpSpPr>
        <p:grpSpPr>
          <a:xfrm>
            <a:off x="6806118" y="2861777"/>
            <a:ext cx="3682505" cy="3428077"/>
            <a:chOff x="0" y="0"/>
            <a:chExt cx="4910007" cy="4570770"/>
          </a:xfrm>
        </p:grpSpPr>
        <p:sp>
          <p:nvSpPr>
            <p:cNvPr id="10" name="Freeform 10"/>
            <p:cNvSpPr/>
            <p:nvPr/>
          </p:nvSpPr>
          <p:spPr>
            <a:xfrm>
              <a:off x="0" y="0"/>
              <a:ext cx="4910007" cy="4570770"/>
            </a:xfrm>
            <a:custGeom>
              <a:avLst/>
              <a:gdLst/>
              <a:ahLst/>
              <a:cxnLst/>
              <a:rect l="l" t="t" r="r" b="b"/>
              <a:pathLst>
                <a:path w="4910007" h="4570770">
                  <a:moveTo>
                    <a:pt x="0" y="0"/>
                  </a:moveTo>
                  <a:lnTo>
                    <a:pt x="4910007" y="0"/>
                  </a:lnTo>
                  <a:lnTo>
                    <a:pt x="4910007" y="4570770"/>
                  </a:lnTo>
                  <a:lnTo>
                    <a:pt x="0" y="45707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rot="-173320">
              <a:off x="932712" y="2281644"/>
              <a:ext cx="3045912" cy="1979270"/>
            </a:xfrm>
            <a:prstGeom prst="rect">
              <a:avLst/>
            </a:prstGeom>
          </p:spPr>
          <p:txBody>
            <a:bodyPr lIns="0" tIns="0" rIns="0" bIns="0" rtlCol="0" anchor="t">
              <a:spAutoFit/>
            </a:bodyPr>
            <a:lstStyle/>
            <a:p>
              <a:pPr algn="ctr">
                <a:lnSpc>
                  <a:spcPts val="2375"/>
                </a:lnSpc>
              </a:pPr>
              <a:r>
                <a:rPr lang="en-US" sz="2220">
                  <a:solidFill>
                    <a:srgbClr val="141A37"/>
                  </a:solidFill>
                  <a:latin typeface="Playfair Display"/>
                  <a:ea typeface="Playfair Display"/>
                  <a:cs typeface="Playfair Display"/>
                  <a:sym typeface="Playfair Display"/>
                </a:rPr>
                <a:t>Set up Blender to use the Cycles render engine and configure it to use GPU.</a:t>
              </a:r>
            </a:p>
          </p:txBody>
        </p:sp>
        <p:sp>
          <p:nvSpPr>
            <p:cNvPr id="12" name="TextBox 12"/>
            <p:cNvSpPr txBox="1"/>
            <p:nvPr/>
          </p:nvSpPr>
          <p:spPr>
            <a:xfrm rot="-173320">
              <a:off x="824928" y="1093369"/>
              <a:ext cx="3165633" cy="995607"/>
            </a:xfrm>
            <a:prstGeom prst="rect">
              <a:avLst/>
            </a:prstGeom>
          </p:spPr>
          <p:txBody>
            <a:bodyPr lIns="0" tIns="0" rIns="0" bIns="0" rtlCol="0" anchor="t">
              <a:spAutoFit/>
            </a:bodyPr>
            <a:lstStyle/>
            <a:p>
              <a:pPr marL="0" lvl="0" indent="0" algn="ctr">
                <a:lnSpc>
                  <a:spcPts val="2866"/>
                </a:lnSpc>
                <a:spcBef>
                  <a:spcPct val="0"/>
                </a:spcBef>
              </a:pPr>
              <a:r>
                <a:rPr lang="en-US" sz="2866">
                  <a:solidFill>
                    <a:srgbClr val="494949"/>
                  </a:solidFill>
                  <a:latin typeface="Playfair Display"/>
                  <a:ea typeface="Playfair Display"/>
                  <a:cs typeface="Playfair Display"/>
                  <a:sym typeface="Playfair Display"/>
                </a:rPr>
                <a:t>Blender Configuration</a:t>
              </a:r>
            </a:p>
          </p:txBody>
        </p:sp>
      </p:grpSp>
      <p:grpSp>
        <p:nvGrpSpPr>
          <p:cNvPr id="13" name="Group 13"/>
          <p:cNvGrpSpPr/>
          <p:nvPr/>
        </p:nvGrpSpPr>
        <p:grpSpPr>
          <a:xfrm>
            <a:off x="11691823" y="1849138"/>
            <a:ext cx="3525196" cy="4167462"/>
            <a:chOff x="0" y="0"/>
            <a:chExt cx="4700261" cy="5556615"/>
          </a:xfrm>
        </p:grpSpPr>
        <p:sp>
          <p:nvSpPr>
            <p:cNvPr id="14" name="Freeform 14"/>
            <p:cNvSpPr/>
            <p:nvPr/>
          </p:nvSpPr>
          <p:spPr>
            <a:xfrm flipH="1">
              <a:off x="0" y="0"/>
              <a:ext cx="4700261" cy="5556615"/>
            </a:xfrm>
            <a:custGeom>
              <a:avLst/>
              <a:gdLst/>
              <a:ahLst/>
              <a:cxnLst/>
              <a:rect l="l" t="t" r="r" b="b"/>
              <a:pathLst>
                <a:path w="4700261" h="5556615">
                  <a:moveTo>
                    <a:pt x="4700261" y="0"/>
                  </a:moveTo>
                  <a:lnTo>
                    <a:pt x="0" y="0"/>
                  </a:lnTo>
                  <a:lnTo>
                    <a:pt x="0" y="5556615"/>
                  </a:lnTo>
                  <a:lnTo>
                    <a:pt x="4700261" y="5556615"/>
                  </a:lnTo>
                  <a:lnTo>
                    <a:pt x="4700261" y="0"/>
                  </a:lnTo>
                  <a:close/>
                </a:path>
              </a:pathLst>
            </a:custGeom>
            <a:blipFill>
              <a:blip r:embed="rId8">
                <a:extLst>
                  <a:ext uri="{96DAC541-7B7A-43D3-8B79-37D633B846F1}">
                    <asvg:svgBlip xmlns:asvg="http://schemas.microsoft.com/office/drawing/2016/SVG/main" r:embed="rId9"/>
                  </a:ext>
                </a:extLst>
              </a:blip>
              <a:stretch>
                <a:fillRect l="-13496" r="-13496"/>
              </a:stretch>
            </a:blipFill>
          </p:spPr>
        </p:sp>
        <p:sp>
          <p:nvSpPr>
            <p:cNvPr id="15" name="TextBox 15"/>
            <p:cNvSpPr txBox="1"/>
            <p:nvPr/>
          </p:nvSpPr>
          <p:spPr>
            <a:xfrm>
              <a:off x="892232" y="2116754"/>
              <a:ext cx="2915796" cy="3160370"/>
            </a:xfrm>
            <a:prstGeom prst="rect">
              <a:avLst/>
            </a:prstGeom>
          </p:spPr>
          <p:txBody>
            <a:bodyPr lIns="0" tIns="0" rIns="0" bIns="0" rtlCol="0" anchor="t">
              <a:spAutoFit/>
            </a:bodyPr>
            <a:lstStyle/>
            <a:p>
              <a:pPr algn="ctr">
                <a:lnSpc>
                  <a:spcPts val="2375"/>
                </a:lnSpc>
              </a:pPr>
              <a:r>
                <a:rPr lang="en-US" sz="2219">
                  <a:solidFill>
                    <a:srgbClr val="141A37"/>
                  </a:solidFill>
                  <a:latin typeface="Playfair Display"/>
                  <a:ea typeface="Playfair Display"/>
                  <a:cs typeface="Playfair Display"/>
                  <a:sym typeface="Playfair Display"/>
                </a:rPr>
                <a:t>Normalize and center the object. Position camera based on the object's size. Render object from 8 different viewpoints</a:t>
              </a:r>
            </a:p>
          </p:txBody>
        </p:sp>
        <p:sp>
          <p:nvSpPr>
            <p:cNvPr id="16" name="TextBox 16"/>
            <p:cNvSpPr txBox="1"/>
            <p:nvPr/>
          </p:nvSpPr>
          <p:spPr>
            <a:xfrm>
              <a:off x="834929" y="980209"/>
              <a:ext cx="3030403" cy="959710"/>
            </a:xfrm>
            <a:prstGeom prst="rect">
              <a:avLst/>
            </a:prstGeom>
          </p:spPr>
          <p:txBody>
            <a:bodyPr lIns="0" tIns="0" rIns="0" bIns="0" rtlCol="0" anchor="t">
              <a:spAutoFit/>
            </a:bodyPr>
            <a:lstStyle/>
            <a:p>
              <a:pPr marL="0" lvl="0" indent="0" algn="ctr">
                <a:lnSpc>
                  <a:spcPts val="2744"/>
                </a:lnSpc>
                <a:spcBef>
                  <a:spcPct val="0"/>
                </a:spcBef>
              </a:pPr>
              <a:r>
                <a:rPr lang="en-US" sz="2744">
                  <a:solidFill>
                    <a:srgbClr val="494949"/>
                  </a:solidFill>
                  <a:latin typeface="Playfair Display"/>
                  <a:ea typeface="Playfair Display"/>
                  <a:cs typeface="Playfair Display"/>
                  <a:sym typeface="Playfair Display"/>
                </a:rPr>
                <a:t>Helper Functions</a:t>
              </a:r>
            </a:p>
          </p:txBody>
        </p:sp>
      </p:grpSp>
      <p:grpSp>
        <p:nvGrpSpPr>
          <p:cNvPr id="17" name="Group 17"/>
          <p:cNvGrpSpPr/>
          <p:nvPr/>
        </p:nvGrpSpPr>
        <p:grpSpPr>
          <a:xfrm>
            <a:off x="13629401" y="6192386"/>
            <a:ext cx="3734602" cy="3476575"/>
            <a:chOff x="0" y="0"/>
            <a:chExt cx="4979469" cy="4635433"/>
          </a:xfrm>
        </p:grpSpPr>
        <p:sp>
          <p:nvSpPr>
            <p:cNvPr id="18" name="Freeform 18"/>
            <p:cNvSpPr/>
            <p:nvPr/>
          </p:nvSpPr>
          <p:spPr>
            <a:xfrm>
              <a:off x="0" y="0"/>
              <a:ext cx="4979469" cy="4635433"/>
            </a:xfrm>
            <a:custGeom>
              <a:avLst/>
              <a:gdLst/>
              <a:ahLst/>
              <a:cxnLst/>
              <a:rect l="l" t="t" r="r" b="b"/>
              <a:pathLst>
                <a:path w="4979469" h="4635433">
                  <a:moveTo>
                    <a:pt x="0" y="0"/>
                  </a:moveTo>
                  <a:lnTo>
                    <a:pt x="4979469" y="0"/>
                  </a:lnTo>
                  <a:lnTo>
                    <a:pt x="4979469" y="4635433"/>
                  </a:lnTo>
                  <a:lnTo>
                    <a:pt x="0" y="463543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TextBox 19"/>
            <p:cNvSpPr txBox="1"/>
            <p:nvPr/>
          </p:nvSpPr>
          <p:spPr>
            <a:xfrm rot="-173320">
              <a:off x="999299" y="2139685"/>
              <a:ext cx="3089002" cy="2402737"/>
            </a:xfrm>
            <a:prstGeom prst="rect">
              <a:avLst/>
            </a:prstGeom>
          </p:spPr>
          <p:txBody>
            <a:bodyPr lIns="0" tIns="0" rIns="0" bIns="0" rtlCol="0" anchor="t">
              <a:spAutoFit/>
            </a:bodyPr>
            <a:lstStyle/>
            <a:p>
              <a:pPr algn="ctr">
                <a:lnSpc>
                  <a:spcPts val="2370"/>
                </a:lnSpc>
              </a:pPr>
              <a:r>
                <a:rPr lang="en-US" sz="2215">
                  <a:solidFill>
                    <a:srgbClr val="141A37"/>
                  </a:solidFill>
                  <a:latin typeface="Playfair Display"/>
                  <a:ea typeface="Playfair Display"/>
                  <a:cs typeface="Playfair Display"/>
                  <a:sym typeface="Playfair Display"/>
                </a:rPr>
                <a:t>Delete default cube.</a:t>
              </a:r>
            </a:p>
            <a:p>
              <a:pPr algn="ctr">
                <a:lnSpc>
                  <a:spcPts val="2370"/>
                </a:lnSpc>
              </a:pPr>
              <a:r>
                <a:rPr lang="en-US" sz="2215">
                  <a:solidFill>
                    <a:srgbClr val="141A37"/>
                  </a:solidFill>
                  <a:latin typeface="Playfair Display"/>
                  <a:ea typeface="Playfair Display"/>
                  <a:cs typeface="Playfair Display"/>
                  <a:sym typeface="Playfair Display"/>
                </a:rPr>
                <a:t>A three-point lighting setup is created.</a:t>
              </a:r>
            </a:p>
            <a:p>
              <a:pPr algn="ctr">
                <a:lnSpc>
                  <a:spcPts val="2370"/>
                </a:lnSpc>
              </a:pPr>
              <a:endParaRPr lang="en-US" sz="2215">
                <a:solidFill>
                  <a:srgbClr val="141A37"/>
                </a:solidFill>
                <a:latin typeface="Playfair Display"/>
                <a:ea typeface="Playfair Display"/>
                <a:cs typeface="Playfair Display"/>
                <a:sym typeface="Playfair Display"/>
              </a:endParaRPr>
            </a:p>
          </p:txBody>
        </p:sp>
        <p:sp>
          <p:nvSpPr>
            <p:cNvPr id="20" name="TextBox 20"/>
            <p:cNvSpPr txBox="1"/>
            <p:nvPr/>
          </p:nvSpPr>
          <p:spPr>
            <a:xfrm rot="-173320">
              <a:off x="892601" y="935838"/>
              <a:ext cx="3210417" cy="1018762"/>
            </a:xfrm>
            <a:prstGeom prst="rect">
              <a:avLst/>
            </a:prstGeom>
          </p:spPr>
          <p:txBody>
            <a:bodyPr lIns="0" tIns="0" rIns="0" bIns="0" rtlCol="0" anchor="t">
              <a:spAutoFit/>
            </a:bodyPr>
            <a:lstStyle/>
            <a:p>
              <a:pPr marL="0" lvl="0" indent="0" algn="ctr">
                <a:lnSpc>
                  <a:spcPts val="2907"/>
                </a:lnSpc>
                <a:spcBef>
                  <a:spcPct val="0"/>
                </a:spcBef>
              </a:pPr>
              <a:r>
                <a:rPr lang="en-US" sz="2907">
                  <a:solidFill>
                    <a:srgbClr val="494949"/>
                  </a:solidFill>
                  <a:latin typeface="Playfair Display"/>
                  <a:ea typeface="Playfair Display"/>
                  <a:cs typeface="Playfair Display"/>
                  <a:sym typeface="Playfair Display"/>
                </a:rPr>
                <a:t>Scene Preparation</a:t>
              </a:r>
            </a:p>
          </p:txBody>
        </p:sp>
      </p:grpSp>
      <p:grpSp>
        <p:nvGrpSpPr>
          <p:cNvPr id="21" name="Group 21"/>
          <p:cNvGrpSpPr/>
          <p:nvPr/>
        </p:nvGrpSpPr>
        <p:grpSpPr>
          <a:xfrm>
            <a:off x="3109323" y="6189763"/>
            <a:ext cx="3682505" cy="3428077"/>
            <a:chOff x="0" y="0"/>
            <a:chExt cx="4910007" cy="4570770"/>
          </a:xfrm>
        </p:grpSpPr>
        <p:sp>
          <p:nvSpPr>
            <p:cNvPr id="22" name="Freeform 22"/>
            <p:cNvSpPr/>
            <p:nvPr/>
          </p:nvSpPr>
          <p:spPr>
            <a:xfrm>
              <a:off x="0" y="0"/>
              <a:ext cx="4910007" cy="4570770"/>
            </a:xfrm>
            <a:custGeom>
              <a:avLst/>
              <a:gdLst/>
              <a:ahLst/>
              <a:cxnLst/>
              <a:rect l="l" t="t" r="r" b="b"/>
              <a:pathLst>
                <a:path w="4910007" h="4570770">
                  <a:moveTo>
                    <a:pt x="0" y="0"/>
                  </a:moveTo>
                  <a:lnTo>
                    <a:pt x="4910007" y="0"/>
                  </a:lnTo>
                  <a:lnTo>
                    <a:pt x="4910007" y="4570770"/>
                  </a:lnTo>
                  <a:lnTo>
                    <a:pt x="0" y="457077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3" name="TextBox 23"/>
            <p:cNvSpPr txBox="1"/>
            <p:nvPr/>
          </p:nvSpPr>
          <p:spPr>
            <a:xfrm rot="-173320">
              <a:off x="1196563" y="2292364"/>
              <a:ext cx="3045912" cy="1979270"/>
            </a:xfrm>
            <a:prstGeom prst="rect">
              <a:avLst/>
            </a:prstGeom>
          </p:spPr>
          <p:txBody>
            <a:bodyPr lIns="0" tIns="0" rIns="0" bIns="0" rtlCol="0" anchor="t">
              <a:spAutoFit/>
            </a:bodyPr>
            <a:lstStyle/>
            <a:p>
              <a:pPr algn="ctr">
                <a:lnSpc>
                  <a:spcPts val="2375"/>
                </a:lnSpc>
              </a:pPr>
              <a:r>
                <a:rPr lang="en-US" sz="2220">
                  <a:solidFill>
                    <a:srgbClr val="141A37"/>
                  </a:solidFill>
                  <a:latin typeface="Playfair Display"/>
                  <a:ea typeface="Playfair Display"/>
                  <a:cs typeface="Playfair Display"/>
                  <a:sym typeface="Playfair Display"/>
                </a:rPr>
                <a:t>create a consistent set of renderings for each object from multiple angles.</a:t>
              </a:r>
            </a:p>
          </p:txBody>
        </p:sp>
        <p:sp>
          <p:nvSpPr>
            <p:cNvPr id="24" name="TextBox 24"/>
            <p:cNvSpPr txBox="1"/>
            <p:nvPr/>
          </p:nvSpPr>
          <p:spPr>
            <a:xfrm rot="-173320">
              <a:off x="873350" y="621795"/>
              <a:ext cx="3165633" cy="1478207"/>
            </a:xfrm>
            <a:prstGeom prst="rect">
              <a:avLst/>
            </a:prstGeom>
          </p:spPr>
          <p:txBody>
            <a:bodyPr lIns="0" tIns="0" rIns="0" bIns="0" rtlCol="0" anchor="t">
              <a:spAutoFit/>
            </a:bodyPr>
            <a:lstStyle/>
            <a:p>
              <a:pPr marL="0" lvl="0" indent="0" algn="ctr">
                <a:lnSpc>
                  <a:spcPts val="2866"/>
                </a:lnSpc>
                <a:spcBef>
                  <a:spcPct val="0"/>
                </a:spcBef>
              </a:pPr>
              <a:r>
                <a:rPr lang="en-US" sz="2866">
                  <a:solidFill>
                    <a:srgbClr val="494949"/>
                  </a:solidFill>
                  <a:latin typeface="Playfair Display"/>
                  <a:ea typeface="Playfair Display"/>
                  <a:cs typeface="Playfair Display"/>
                  <a:sym typeface="Playfair Display"/>
                </a:rPr>
                <a:t>Main Rendering Loop</a:t>
              </a:r>
            </a:p>
          </p:txBody>
        </p:sp>
      </p:grpSp>
      <p:grpSp>
        <p:nvGrpSpPr>
          <p:cNvPr id="25" name="Group 25"/>
          <p:cNvGrpSpPr/>
          <p:nvPr/>
        </p:nvGrpSpPr>
        <p:grpSpPr>
          <a:xfrm>
            <a:off x="8327993" y="6547030"/>
            <a:ext cx="3525196" cy="3033987"/>
            <a:chOff x="0" y="0"/>
            <a:chExt cx="4700261" cy="4045315"/>
          </a:xfrm>
        </p:grpSpPr>
        <p:sp>
          <p:nvSpPr>
            <p:cNvPr id="26" name="Freeform 26"/>
            <p:cNvSpPr/>
            <p:nvPr/>
          </p:nvSpPr>
          <p:spPr>
            <a:xfrm flipH="1">
              <a:off x="0" y="0"/>
              <a:ext cx="4700261" cy="4045315"/>
            </a:xfrm>
            <a:custGeom>
              <a:avLst/>
              <a:gdLst/>
              <a:ahLst/>
              <a:cxnLst/>
              <a:rect l="l" t="t" r="r" b="b"/>
              <a:pathLst>
                <a:path w="4700261" h="4045315">
                  <a:moveTo>
                    <a:pt x="4700261" y="0"/>
                  </a:moveTo>
                  <a:lnTo>
                    <a:pt x="0" y="0"/>
                  </a:lnTo>
                  <a:lnTo>
                    <a:pt x="0" y="4045315"/>
                  </a:lnTo>
                  <a:lnTo>
                    <a:pt x="4700261" y="4045315"/>
                  </a:lnTo>
                  <a:lnTo>
                    <a:pt x="4700261" y="0"/>
                  </a:lnTo>
                  <a:close/>
                </a:path>
              </a:pathLst>
            </a:custGeom>
            <a:blipFill>
              <a:blip r:embed="rId14">
                <a:extLst>
                  <a:ext uri="{96DAC541-7B7A-43D3-8B79-37D633B846F1}">
                    <asvg:svgBlip xmlns:asvg="http://schemas.microsoft.com/office/drawing/2016/SVG/main" r:embed="rId15"/>
                  </a:ext>
                </a:extLst>
              </a:blip>
              <a:stretch>
                <a:fillRect t="-4081" b="-4081"/>
              </a:stretch>
            </a:blipFill>
          </p:spPr>
        </p:sp>
        <p:sp>
          <p:nvSpPr>
            <p:cNvPr id="27" name="TextBox 27"/>
            <p:cNvSpPr txBox="1"/>
            <p:nvPr/>
          </p:nvSpPr>
          <p:spPr>
            <a:xfrm>
              <a:off x="892232" y="2573954"/>
              <a:ext cx="2915796" cy="1191870"/>
            </a:xfrm>
            <a:prstGeom prst="rect">
              <a:avLst/>
            </a:prstGeom>
          </p:spPr>
          <p:txBody>
            <a:bodyPr lIns="0" tIns="0" rIns="0" bIns="0" rtlCol="0" anchor="t">
              <a:spAutoFit/>
            </a:bodyPr>
            <a:lstStyle/>
            <a:p>
              <a:pPr algn="ctr">
                <a:lnSpc>
                  <a:spcPts val="2375"/>
                </a:lnSpc>
              </a:pPr>
              <a:r>
                <a:rPr lang="en-US" sz="2219">
                  <a:solidFill>
                    <a:srgbClr val="141A37"/>
                  </a:solidFill>
                  <a:latin typeface="Playfair Display"/>
                  <a:ea typeface="Playfair Display"/>
                  <a:cs typeface="Playfair Display"/>
                  <a:sym typeface="Playfair Display"/>
                </a:rPr>
                <a:t>Store rendered images and camera matrices.</a:t>
              </a:r>
            </a:p>
          </p:txBody>
        </p:sp>
        <p:sp>
          <p:nvSpPr>
            <p:cNvPr id="28" name="TextBox 28"/>
            <p:cNvSpPr txBox="1"/>
            <p:nvPr/>
          </p:nvSpPr>
          <p:spPr>
            <a:xfrm>
              <a:off x="834929" y="980209"/>
              <a:ext cx="3030403" cy="1416910"/>
            </a:xfrm>
            <a:prstGeom prst="rect">
              <a:avLst/>
            </a:prstGeom>
          </p:spPr>
          <p:txBody>
            <a:bodyPr lIns="0" tIns="0" rIns="0" bIns="0" rtlCol="0" anchor="t">
              <a:spAutoFit/>
            </a:bodyPr>
            <a:lstStyle/>
            <a:p>
              <a:pPr marL="0" lvl="0" indent="0" algn="ctr">
                <a:lnSpc>
                  <a:spcPts val="2744"/>
                </a:lnSpc>
                <a:spcBef>
                  <a:spcPct val="0"/>
                </a:spcBef>
              </a:pPr>
              <a:r>
                <a:rPr lang="en-US" sz="2744">
                  <a:solidFill>
                    <a:srgbClr val="494949"/>
                  </a:solidFill>
                  <a:latin typeface="Playfair Display"/>
                  <a:ea typeface="Playfair Display"/>
                  <a:cs typeface="Playfair Display"/>
                  <a:sym typeface="Playfair Display"/>
                </a:rPr>
                <a:t>Output Directory Setup</a:t>
              </a:r>
            </a:p>
          </p:txBody>
        </p:sp>
      </p:grpSp>
      <p:grpSp>
        <p:nvGrpSpPr>
          <p:cNvPr id="29" name="Group 29"/>
          <p:cNvGrpSpPr/>
          <p:nvPr/>
        </p:nvGrpSpPr>
        <p:grpSpPr>
          <a:xfrm>
            <a:off x="1727376" y="1752911"/>
            <a:ext cx="6919995" cy="529940"/>
            <a:chOff x="0" y="0"/>
            <a:chExt cx="9226660" cy="706586"/>
          </a:xfrm>
        </p:grpSpPr>
        <p:sp>
          <p:nvSpPr>
            <p:cNvPr id="30" name="Freeform 30"/>
            <p:cNvSpPr/>
            <p:nvPr/>
          </p:nvSpPr>
          <p:spPr>
            <a:xfrm rot="5400000">
              <a:off x="408904" y="-192052"/>
              <a:ext cx="489734" cy="1307543"/>
            </a:xfrm>
            <a:custGeom>
              <a:avLst/>
              <a:gdLst/>
              <a:ahLst/>
              <a:cxnLst/>
              <a:rect l="l" t="t" r="r" b="b"/>
              <a:pathLst>
                <a:path w="489734" h="1307543">
                  <a:moveTo>
                    <a:pt x="0" y="0"/>
                  </a:moveTo>
                  <a:lnTo>
                    <a:pt x="489735" y="0"/>
                  </a:lnTo>
                  <a:lnTo>
                    <a:pt x="489735" y="1307542"/>
                  </a:lnTo>
                  <a:lnTo>
                    <a:pt x="0" y="1307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TextBox 31"/>
            <p:cNvSpPr txBox="1"/>
            <p:nvPr/>
          </p:nvSpPr>
          <p:spPr>
            <a:xfrm>
              <a:off x="2008467" y="95250"/>
              <a:ext cx="7218193" cy="611336"/>
            </a:xfrm>
            <a:prstGeom prst="rect">
              <a:avLst/>
            </a:prstGeom>
          </p:spPr>
          <p:txBody>
            <a:bodyPr lIns="0" tIns="0" rIns="0" bIns="0" rtlCol="0" anchor="t">
              <a:spAutoFit/>
            </a:bodyPr>
            <a:lstStyle/>
            <a:p>
              <a:pPr algn="l">
                <a:lnSpc>
                  <a:spcPts val="3209"/>
                </a:lnSpc>
              </a:pPr>
              <a:r>
                <a:rPr lang="en-US" sz="3526" spc="17">
                  <a:solidFill>
                    <a:srgbClr val="2B2C30"/>
                  </a:solidFill>
                  <a:latin typeface="Playfair Display"/>
                  <a:ea typeface="Playfair Display"/>
                  <a:cs typeface="Playfair Display"/>
                  <a:sym typeface="Playfair Display"/>
                </a:rPr>
                <a:t>Script Break-down (so far)</a:t>
              </a:r>
            </a:p>
          </p:txBody>
        </p:sp>
      </p:grpSp>
      <p:sp>
        <p:nvSpPr>
          <p:cNvPr id="32" name="TextBox 32"/>
          <p:cNvSpPr txBox="1"/>
          <p:nvPr/>
        </p:nvSpPr>
        <p:spPr>
          <a:xfrm>
            <a:off x="17602200" y="9430248"/>
            <a:ext cx="460766"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22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968481" cy="563220"/>
            <a:chOff x="0" y="0"/>
            <a:chExt cx="22624641"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20616174"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Rendering: Render a set of 2D views for each 3D object</a:t>
              </a:r>
            </a:p>
          </p:txBody>
        </p:sp>
      </p:grpSp>
      <p:grpSp>
        <p:nvGrpSpPr>
          <p:cNvPr id="5" name="Group 5"/>
          <p:cNvGrpSpPr/>
          <p:nvPr/>
        </p:nvGrpSpPr>
        <p:grpSpPr>
          <a:xfrm>
            <a:off x="1727376" y="1752911"/>
            <a:ext cx="10901445" cy="529940"/>
            <a:chOff x="0" y="0"/>
            <a:chExt cx="14535260" cy="706586"/>
          </a:xfrm>
        </p:grpSpPr>
        <p:sp>
          <p:nvSpPr>
            <p:cNvPr id="6" name="Freeform 6"/>
            <p:cNvSpPr/>
            <p:nvPr/>
          </p:nvSpPr>
          <p:spPr>
            <a:xfrm rot="5400000">
              <a:off x="408904" y="-192052"/>
              <a:ext cx="489734" cy="1307543"/>
            </a:xfrm>
            <a:custGeom>
              <a:avLst/>
              <a:gdLst/>
              <a:ahLst/>
              <a:cxnLst/>
              <a:rect l="l" t="t" r="r" b="b"/>
              <a:pathLst>
                <a:path w="489734" h="1307543">
                  <a:moveTo>
                    <a:pt x="0" y="0"/>
                  </a:moveTo>
                  <a:lnTo>
                    <a:pt x="489735" y="0"/>
                  </a:lnTo>
                  <a:lnTo>
                    <a:pt x="489735" y="1307542"/>
                  </a:lnTo>
                  <a:lnTo>
                    <a:pt x="0" y="1307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2008467" y="95250"/>
              <a:ext cx="12526793" cy="611336"/>
            </a:xfrm>
            <a:prstGeom prst="rect">
              <a:avLst/>
            </a:prstGeom>
          </p:spPr>
          <p:txBody>
            <a:bodyPr lIns="0" tIns="0" rIns="0" bIns="0" rtlCol="0" anchor="t">
              <a:spAutoFit/>
            </a:bodyPr>
            <a:lstStyle/>
            <a:p>
              <a:pPr algn="l">
                <a:lnSpc>
                  <a:spcPts val="3209"/>
                </a:lnSpc>
              </a:pPr>
              <a:r>
                <a:rPr lang="en-US" sz="3526" spc="17">
                  <a:solidFill>
                    <a:srgbClr val="2B2C30"/>
                  </a:solidFill>
                  <a:latin typeface="Playfair Display"/>
                  <a:ea typeface="Playfair Display"/>
                  <a:cs typeface="Playfair Display"/>
                  <a:sym typeface="Playfair Display"/>
                </a:rPr>
                <a:t>Example: Rendered 2D images of a 3D object</a:t>
              </a:r>
            </a:p>
          </p:txBody>
        </p:sp>
      </p:grpSp>
      <p:sp>
        <p:nvSpPr>
          <p:cNvPr id="8" name="Freeform 8"/>
          <p:cNvSpPr/>
          <p:nvPr/>
        </p:nvSpPr>
        <p:spPr>
          <a:xfrm>
            <a:off x="10081981" y="5143500"/>
            <a:ext cx="3625219" cy="3625219"/>
          </a:xfrm>
          <a:custGeom>
            <a:avLst/>
            <a:gdLst/>
            <a:ahLst/>
            <a:cxnLst/>
            <a:rect l="l" t="t" r="r" b="b"/>
            <a:pathLst>
              <a:path w="3625219" h="3625219">
                <a:moveTo>
                  <a:pt x="0" y="0"/>
                </a:moveTo>
                <a:lnTo>
                  <a:pt x="3625219" y="0"/>
                </a:lnTo>
                <a:lnTo>
                  <a:pt x="3625219" y="3625219"/>
                </a:lnTo>
                <a:lnTo>
                  <a:pt x="0" y="3625219"/>
                </a:lnTo>
                <a:lnTo>
                  <a:pt x="0" y="0"/>
                </a:lnTo>
                <a:close/>
              </a:path>
            </a:pathLst>
          </a:custGeom>
          <a:blipFill>
            <a:blip r:embed="rId4"/>
            <a:stretch>
              <a:fillRect/>
            </a:stretch>
          </a:blipFill>
        </p:spPr>
      </p:sp>
      <p:sp>
        <p:nvSpPr>
          <p:cNvPr id="9" name="Freeform 9"/>
          <p:cNvSpPr/>
          <p:nvPr/>
        </p:nvSpPr>
        <p:spPr>
          <a:xfrm>
            <a:off x="10081981" y="2232193"/>
            <a:ext cx="3596837" cy="3596837"/>
          </a:xfrm>
          <a:custGeom>
            <a:avLst/>
            <a:gdLst/>
            <a:ahLst/>
            <a:cxnLst/>
            <a:rect l="l" t="t" r="r" b="b"/>
            <a:pathLst>
              <a:path w="3596837" h="3596837">
                <a:moveTo>
                  <a:pt x="0" y="0"/>
                </a:moveTo>
                <a:lnTo>
                  <a:pt x="3596837" y="0"/>
                </a:lnTo>
                <a:lnTo>
                  <a:pt x="3596837" y="3596837"/>
                </a:lnTo>
                <a:lnTo>
                  <a:pt x="0" y="3596837"/>
                </a:lnTo>
                <a:lnTo>
                  <a:pt x="0" y="0"/>
                </a:lnTo>
                <a:close/>
              </a:path>
            </a:pathLst>
          </a:custGeom>
          <a:blipFill>
            <a:blip r:embed="rId5"/>
            <a:stretch>
              <a:fillRect/>
            </a:stretch>
          </a:blipFill>
        </p:spPr>
      </p:sp>
      <p:sp>
        <p:nvSpPr>
          <p:cNvPr id="10" name="Freeform 10"/>
          <p:cNvSpPr/>
          <p:nvPr/>
        </p:nvSpPr>
        <p:spPr>
          <a:xfrm>
            <a:off x="5456444" y="2450666"/>
            <a:ext cx="3378364" cy="3378364"/>
          </a:xfrm>
          <a:custGeom>
            <a:avLst/>
            <a:gdLst/>
            <a:ahLst/>
            <a:cxnLst/>
            <a:rect l="l" t="t" r="r" b="b"/>
            <a:pathLst>
              <a:path w="3378364" h="3378364">
                <a:moveTo>
                  <a:pt x="0" y="0"/>
                </a:moveTo>
                <a:lnTo>
                  <a:pt x="3378364" y="0"/>
                </a:lnTo>
                <a:lnTo>
                  <a:pt x="3378364" y="3378364"/>
                </a:lnTo>
                <a:lnTo>
                  <a:pt x="0" y="3378364"/>
                </a:lnTo>
                <a:lnTo>
                  <a:pt x="0" y="0"/>
                </a:lnTo>
                <a:close/>
              </a:path>
            </a:pathLst>
          </a:custGeom>
          <a:blipFill>
            <a:blip r:embed="rId6"/>
            <a:stretch>
              <a:fillRect/>
            </a:stretch>
          </a:blipFill>
        </p:spPr>
      </p:sp>
      <p:sp>
        <p:nvSpPr>
          <p:cNvPr id="11" name="Freeform 11"/>
          <p:cNvSpPr/>
          <p:nvPr/>
        </p:nvSpPr>
        <p:spPr>
          <a:xfrm>
            <a:off x="1028700" y="2641145"/>
            <a:ext cx="3607158" cy="3607158"/>
          </a:xfrm>
          <a:custGeom>
            <a:avLst/>
            <a:gdLst/>
            <a:ahLst/>
            <a:cxnLst/>
            <a:rect l="l" t="t" r="r" b="b"/>
            <a:pathLst>
              <a:path w="3607158" h="3607158">
                <a:moveTo>
                  <a:pt x="0" y="0"/>
                </a:moveTo>
                <a:lnTo>
                  <a:pt x="3607158" y="0"/>
                </a:lnTo>
                <a:lnTo>
                  <a:pt x="3607158" y="3607158"/>
                </a:lnTo>
                <a:lnTo>
                  <a:pt x="0" y="3607158"/>
                </a:lnTo>
                <a:lnTo>
                  <a:pt x="0" y="0"/>
                </a:lnTo>
                <a:close/>
              </a:path>
            </a:pathLst>
          </a:custGeom>
          <a:blipFill>
            <a:blip r:embed="rId7"/>
            <a:stretch>
              <a:fillRect/>
            </a:stretch>
          </a:blipFill>
        </p:spPr>
      </p:sp>
      <p:sp>
        <p:nvSpPr>
          <p:cNvPr id="12" name="Freeform 12"/>
          <p:cNvSpPr/>
          <p:nvPr/>
        </p:nvSpPr>
        <p:spPr>
          <a:xfrm>
            <a:off x="5456444" y="5143500"/>
            <a:ext cx="3806387" cy="3806387"/>
          </a:xfrm>
          <a:custGeom>
            <a:avLst/>
            <a:gdLst/>
            <a:ahLst/>
            <a:cxnLst/>
            <a:rect l="l" t="t" r="r" b="b"/>
            <a:pathLst>
              <a:path w="3806387" h="3806387">
                <a:moveTo>
                  <a:pt x="0" y="0"/>
                </a:moveTo>
                <a:lnTo>
                  <a:pt x="3806387" y="0"/>
                </a:lnTo>
                <a:lnTo>
                  <a:pt x="3806387" y="3806387"/>
                </a:lnTo>
                <a:lnTo>
                  <a:pt x="0" y="3806387"/>
                </a:lnTo>
                <a:lnTo>
                  <a:pt x="0" y="0"/>
                </a:lnTo>
                <a:close/>
              </a:path>
            </a:pathLst>
          </a:custGeom>
          <a:blipFill>
            <a:blip r:embed="rId8"/>
            <a:stretch>
              <a:fillRect/>
            </a:stretch>
          </a:blipFill>
        </p:spPr>
      </p:sp>
      <p:sp>
        <p:nvSpPr>
          <p:cNvPr id="13" name="Freeform 13"/>
          <p:cNvSpPr/>
          <p:nvPr/>
        </p:nvSpPr>
        <p:spPr>
          <a:xfrm>
            <a:off x="1028700" y="5442388"/>
            <a:ext cx="3815912" cy="3815912"/>
          </a:xfrm>
          <a:custGeom>
            <a:avLst/>
            <a:gdLst/>
            <a:ahLst/>
            <a:cxnLst/>
            <a:rect l="l" t="t" r="r" b="b"/>
            <a:pathLst>
              <a:path w="3815912" h="3815912">
                <a:moveTo>
                  <a:pt x="0" y="0"/>
                </a:moveTo>
                <a:lnTo>
                  <a:pt x="3815912" y="0"/>
                </a:lnTo>
                <a:lnTo>
                  <a:pt x="3815912" y="3815912"/>
                </a:lnTo>
                <a:lnTo>
                  <a:pt x="0" y="3815912"/>
                </a:lnTo>
                <a:lnTo>
                  <a:pt x="0" y="0"/>
                </a:lnTo>
                <a:close/>
              </a:path>
            </a:pathLst>
          </a:custGeom>
          <a:blipFill>
            <a:blip r:embed="rId9"/>
            <a:stretch>
              <a:fillRect/>
            </a:stretch>
          </a:blipFill>
        </p:spPr>
      </p:sp>
      <p:sp>
        <p:nvSpPr>
          <p:cNvPr id="14" name="Freeform 14"/>
          <p:cNvSpPr/>
          <p:nvPr/>
        </p:nvSpPr>
        <p:spPr>
          <a:xfrm>
            <a:off x="13678818" y="2017881"/>
            <a:ext cx="4025462" cy="4025462"/>
          </a:xfrm>
          <a:custGeom>
            <a:avLst/>
            <a:gdLst/>
            <a:ahLst/>
            <a:cxnLst/>
            <a:rect l="l" t="t" r="r" b="b"/>
            <a:pathLst>
              <a:path w="4025462" h="4025462">
                <a:moveTo>
                  <a:pt x="0" y="0"/>
                </a:moveTo>
                <a:lnTo>
                  <a:pt x="4025463" y="0"/>
                </a:lnTo>
                <a:lnTo>
                  <a:pt x="4025463" y="4025462"/>
                </a:lnTo>
                <a:lnTo>
                  <a:pt x="0" y="4025462"/>
                </a:lnTo>
                <a:lnTo>
                  <a:pt x="0" y="0"/>
                </a:lnTo>
                <a:close/>
              </a:path>
            </a:pathLst>
          </a:custGeom>
          <a:blipFill>
            <a:blip r:embed="rId10"/>
            <a:stretch>
              <a:fillRect/>
            </a:stretch>
          </a:blipFill>
        </p:spPr>
      </p:sp>
      <p:sp>
        <p:nvSpPr>
          <p:cNvPr id="15" name="Freeform 15"/>
          <p:cNvSpPr/>
          <p:nvPr/>
        </p:nvSpPr>
        <p:spPr>
          <a:xfrm>
            <a:off x="14316800" y="5514975"/>
            <a:ext cx="3434912" cy="3434912"/>
          </a:xfrm>
          <a:custGeom>
            <a:avLst/>
            <a:gdLst/>
            <a:ahLst/>
            <a:cxnLst/>
            <a:rect l="l" t="t" r="r" b="b"/>
            <a:pathLst>
              <a:path w="3434912" h="3434912">
                <a:moveTo>
                  <a:pt x="0" y="0"/>
                </a:moveTo>
                <a:lnTo>
                  <a:pt x="3434912" y="0"/>
                </a:lnTo>
                <a:lnTo>
                  <a:pt x="3434912" y="3434912"/>
                </a:lnTo>
                <a:lnTo>
                  <a:pt x="0" y="3434912"/>
                </a:lnTo>
                <a:lnTo>
                  <a:pt x="0" y="0"/>
                </a:lnTo>
                <a:close/>
              </a:path>
            </a:pathLst>
          </a:custGeom>
          <a:blipFill>
            <a:blip r:embed="rId11"/>
            <a:stretch>
              <a:fillRect/>
            </a:stretch>
          </a:blipFill>
        </p:spPr>
      </p:sp>
      <p:sp>
        <p:nvSpPr>
          <p:cNvPr id="16" name="TextBox 16"/>
          <p:cNvSpPr txBox="1"/>
          <p:nvPr/>
        </p:nvSpPr>
        <p:spPr>
          <a:xfrm>
            <a:off x="17602200" y="9430248"/>
            <a:ext cx="460766" cy="491609"/>
          </a:xfrm>
          <a:prstGeom prst="rect">
            <a:avLst/>
          </a:prstGeom>
        </p:spPr>
        <p:txBody>
          <a:bodyPr wrap="square" lIns="0" tIns="0" rIns="0" bIns="0" rtlCol="0" anchor="t">
            <a:spAutoFit/>
          </a:bodyPr>
          <a:lstStyle/>
          <a:p>
            <a:pPr algn="ctr">
              <a:lnSpc>
                <a:spcPts val="4237"/>
              </a:lnSpc>
              <a:spcBef>
                <a:spcPct val="0"/>
              </a:spcBef>
            </a:pPr>
            <a:r>
              <a:rPr lang="en-US" sz="3026" spc="15" dirty="0">
                <a:solidFill>
                  <a:srgbClr val="2B2C30"/>
                </a:solidFill>
                <a:latin typeface="Playfair Display"/>
                <a:ea typeface="Playfair Display"/>
                <a:cs typeface="Playfair Display"/>
                <a:sym typeface="Playfair Display"/>
              </a:rPr>
              <a:t>23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sp>
        <p:nvSpPr>
          <p:cNvPr id="2" name="Freeform 2"/>
          <p:cNvSpPr/>
          <p:nvPr/>
        </p:nvSpPr>
        <p:spPr>
          <a:xfrm rot="-10800000" flipH="1">
            <a:off x="2332154" y="3086100"/>
            <a:ext cx="1511254" cy="4114800"/>
          </a:xfrm>
          <a:custGeom>
            <a:avLst/>
            <a:gdLst/>
            <a:ahLst/>
            <a:cxnLst/>
            <a:rect l="l" t="t" r="r" b="b"/>
            <a:pathLst>
              <a:path w="1511254" h="4114800">
                <a:moveTo>
                  <a:pt x="1511254" y="0"/>
                </a:moveTo>
                <a:lnTo>
                  <a:pt x="0" y="0"/>
                </a:lnTo>
                <a:lnTo>
                  <a:pt x="0" y="4114800"/>
                </a:lnTo>
                <a:lnTo>
                  <a:pt x="1511254" y="4114800"/>
                </a:lnTo>
                <a:lnTo>
                  <a:pt x="1511254"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4446393" y="3633183"/>
            <a:ext cx="1511254" cy="4114800"/>
          </a:xfrm>
          <a:custGeom>
            <a:avLst/>
            <a:gdLst/>
            <a:ahLst/>
            <a:cxnLst/>
            <a:rect l="l" t="t" r="r" b="b"/>
            <a:pathLst>
              <a:path w="1511254" h="4114800">
                <a:moveTo>
                  <a:pt x="1511253" y="0"/>
                </a:moveTo>
                <a:lnTo>
                  <a:pt x="0" y="0"/>
                </a:lnTo>
                <a:lnTo>
                  <a:pt x="0" y="4114800"/>
                </a:lnTo>
                <a:lnTo>
                  <a:pt x="1511253" y="4114800"/>
                </a:lnTo>
                <a:lnTo>
                  <a:pt x="151125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841607" y="4099908"/>
            <a:ext cx="10604785"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id="5" name="TextBox 5"/>
          <p:cNvSpPr txBox="1"/>
          <p:nvPr/>
        </p:nvSpPr>
        <p:spPr>
          <a:xfrm>
            <a:off x="4595883" y="6422116"/>
            <a:ext cx="9096234" cy="1079411"/>
          </a:xfrm>
          <a:prstGeom prst="rect">
            <a:avLst/>
          </a:prstGeom>
        </p:spPr>
        <p:txBody>
          <a:bodyPr lIns="0" tIns="0" rIns="0" bIns="0" rtlCol="0" anchor="t">
            <a:spAutoFit/>
          </a:bodyPr>
          <a:lstStyle/>
          <a:p>
            <a:pPr algn="l">
              <a:lnSpc>
                <a:spcPts val="7877"/>
              </a:lnSpc>
            </a:pPr>
            <a:r>
              <a:rPr lang="en-US" sz="8656" spc="43">
                <a:solidFill>
                  <a:srgbClr val="2B2C30"/>
                </a:solidFill>
                <a:latin typeface="Playfair Display"/>
                <a:ea typeface="Playfair Display"/>
                <a:cs typeface="Playfair Display"/>
                <a:sym typeface="Playfair Display"/>
              </a:rPr>
              <a:t>for your attention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sp>
        <p:nvSpPr>
          <p:cNvPr id="2" name="Freeform 2"/>
          <p:cNvSpPr/>
          <p:nvPr/>
        </p:nvSpPr>
        <p:spPr>
          <a:xfrm rot="5400000">
            <a:off x="1335378" y="917941"/>
            <a:ext cx="367301" cy="980657"/>
          </a:xfrm>
          <a:custGeom>
            <a:avLst/>
            <a:gdLst/>
            <a:ahLst/>
            <a:cxnLst/>
            <a:rect l="l" t="t" r="r" b="b"/>
            <a:pathLst>
              <a:path w="367301" h="980657">
                <a:moveTo>
                  <a:pt x="0" y="0"/>
                </a:moveTo>
                <a:lnTo>
                  <a:pt x="367301" y="0"/>
                </a:lnTo>
                <a:lnTo>
                  <a:pt x="367301" y="980657"/>
                </a:lnTo>
                <a:lnTo>
                  <a:pt x="0" y="9806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535050" y="1143000"/>
            <a:ext cx="6608950" cy="44892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Overview</a:t>
            </a:r>
          </a:p>
        </p:txBody>
      </p:sp>
      <p:sp>
        <p:nvSpPr>
          <p:cNvPr id="4" name="TextBox 4"/>
          <p:cNvSpPr txBox="1"/>
          <p:nvPr/>
        </p:nvSpPr>
        <p:spPr>
          <a:xfrm>
            <a:off x="1028700" y="2274895"/>
            <a:ext cx="16230600" cy="6172030"/>
          </a:xfrm>
          <a:prstGeom prst="rect">
            <a:avLst/>
          </a:prstGeom>
        </p:spPr>
        <p:txBody>
          <a:bodyPr lIns="0" tIns="0" rIns="0" bIns="0" rtlCol="0" anchor="t">
            <a:spAutoFit/>
          </a:bodyPr>
          <a:lstStyle/>
          <a:p>
            <a:pPr algn="l">
              <a:lnSpc>
                <a:spcPts val="4540"/>
              </a:lnSpc>
            </a:pPr>
            <a:r>
              <a:rPr lang="en-US" sz="3026" spc="15">
                <a:solidFill>
                  <a:srgbClr val="2B2C30"/>
                </a:solidFill>
                <a:latin typeface="Playfair Display"/>
                <a:ea typeface="Playfair Display"/>
                <a:cs typeface="Playfair Display"/>
                <a:sym typeface="Playfair Display"/>
              </a:rPr>
              <a:t>In my proposed methodology, I’ve suggested two model architectures: a supervised learning-based architecture and a pipeline using pretrained models. I dove deep into both approaches and compared them in various aspects. This presentation shows the results of that comparison.</a:t>
            </a:r>
          </a:p>
          <a:p>
            <a:pPr algn="l">
              <a:lnSpc>
                <a:spcPts val="4540"/>
              </a:lnSpc>
            </a:pPr>
            <a:r>
              <a:rPr lang="en-US" sz="3026" spc="15">
                <a:solidFill>
                  <a:srgbClr val="2B2C30"/>
                </a:solidFill>
                <a:latin typeface="Playfair Display"/>
                <a:ea typeface="Playfair Display"/>
                <a:cs typeface="Playfair Display"/>
                <a:sym typeface="Playfair Display"/>
              </a:rPr>
              <a:t>--</a:t>
            </a:r>
            <a:r>
              <a:rPr lang="en-US" sz="3026" spc="15">
                <a:solidFill>
                  <a:srgbClr val="2B2C30"/>
                </a:solidFill>
                <a:latin typeface="Playfair Display Italics"/>
                <a:ea typeface="Playfair Display Italics"/>
                <a:cs typeface="Playfair Display Italics"/>
                <a:sym typeface="Playfair Display Italics"/>
              </a:rPr>
              <a:t>Spoiler: I decided to go with the pretrained pipeline approach--</a:t>
            </a:r>
          </a:p>
          <a:p>
            <a:pPr algn="l">
              <a:lnSpc>
                <a:spcPts val="4540"/>
              </a:lnSpc>
            </a:pPr>
            <a:r>
              <a:rPr lang="en-US" sz="3026" spc="15">
                <a:solidFill>
                  <a:srgbClr val="2B2C30"/>
                </a:solidFill>
                <a:latin typeface="Playfair Display"/>
                <a:ea typeface="Playfair Display"/>
                <a:cs typeface="Playfair Display"/>
                <a:sym typeface="Playfair Display"/>
              </a:rPr>
              <a:t>Additionally, I present some optimization strategies for the chosen architecture. I plan to try different techniques, compare their impacts, and ensure I'm not sacrificing too much quality for performance.</a:t>
            </a:r>
          </a:p>
          <a:p>
            <a:pPr algn="l">
              <a:lnSpc>
                <a:spcPts val="4540"/>
              </a:lnSpc>
            </a:pPr>
            <a:r>
              <a:rPr lang="en-US" sz="3026" spc="15">
                <a:solidFill>
                  <a:srgbClr val="2B2C30"/>
                </a:solidFill>
                <a:latin typeface="Playfair Display"/>
                <a:ea typeface="Playfair Display"/>
                <a:cs typeface="Playfair Display"/>
                <a:sym typeface="Playfair Display"/>
              </a:rPr>
              <a:t>Lastly, I found and experimented with a rendering script to produce 2D images from the given 3D object.</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sp>
        <p:nvSpPr>
          <p:cNvPr id="5" name="TextBox 5"/>
          <p:cNvSpPr txBox="1"/>
          <p:nvPr/>
        </p:nvSpPr>
        <p:spPr>
          <a:xfrm>
            <a:off x="17810196" y="9430248"/>
            <a:ext cx="175379"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3</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2249301" cy="563220"/>
            <a:chOff x="0" y="0"/>
            <a:chExt cx="1633240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1432393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#1: End-to-End Training</a:t>
              </a:r>
            </a:p>
          </p:txBody>
        </p:sp>
      </p:grpSp>
      <p:sp>
        <p:nvSpPr>
          <p:cNvPr id="5" name="TextBox 5"/>
          <p:cNvSpPr txBox="1"/>
          <p:nvPr/>
        </p:nvSpPr>
        <p:spPr>
          <a:xfrm>
            <a:off x="1028700" y="2630870"/>
            <a:ext cx="16230600" cy="3886030"/>
          </a:xfrm>
          <a:prstGeom prst="rect">
            <a:avLst/>
          </a:prstGeom>
        </p:spPr>
        <p:txBody>
          <a:bodyPr lIns="0" tIns="0" rIns="0" bIns="0" rtlCol="0" anchor="t">
            <a:spAutoFit/>
          </a:bodyPr>
          <a:lstStyle/>
          <a:p>
            <a:pPr marL="653474" lvl="1" indent="-326737" algn="l">
              <a:lnSpc>
                <a:spcPts val="4540"/>
              </a:lnSpc>
              <a:buAutoNum type="arabicPeriod"/>
            </a:pPr>
            <a:r>
              <a:rPr lang="en-US" sz="3026" spc="15">
                <a:solidFill>
                  <a:srgbClr val="2B2C30"/>
                </a:solidFill>
                <a:latin typeface="Playfair Display"/>
                <a:ea typeface="Playfair Display"/>
                <a:cs typeface="Playfair Display"/>
                <a:sym typeface="Playfair Display"/>
              </a:rPr>
              <a:t> </a:t>
            </a:r>
            <a:r>
              <a:rPr lang="en-US" sz="3026" spc="15">
                <a:solidFill>
                  <a:srgbClr val="2B2C30"/>
                </a:solidFill>
                <a:latin typeface="Playfair Display Bold"/>
                <a:ea typeface="Playfair Display Bold"/>
                <a:cs typeface="Playfair Display Bold"/>
                <a:sym typeface="Playfair Display Bold"/>
              </a:rPr>
              <a:t>Data Preparation:</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Gather a dataset containing 3D models and corresponding textual descriptions.</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Preprocess the 3D models and text data for training and validation:</a:t>
            </a:r>
          </a:p>
          <a:p>
            <a:pPr marL="1960423" lvl="3" indent="-490106" algn="l">
              <a:lnSpc>
                <a:spcPts val="4540"/>
              </a:lnSpc>
              <a:buAutoNum type="romanLcPeriod"/>
            </a:pPr>
            <a:r>
              <a:rPr lang="en-US" sz="3026" spc="15">
                <a:solidFill>
                  <a:srgbClr val="2B2C30"/>
                </a:solidFill>
                <a:latin typeface="Playfair Display"/>
                <a:ea typeface="Playfair Display"/>
                <a:cs typeface="Playfair Display"/>
                <a:sym typeface="Playfair Display"/>
              </a:rPr>
              <a:t>Preprocess the 3D data (e.g., normalize, center, scale) and ensure it’s in a consistent format (e.g., OBJ, PLY).</a:t>
            </a:r>
          </a:p>
          <a:p>
            <a:pPr marL="1960423" lvl="3" indent="-490106" algn="l">
              <a:lnSpc>
                <a:spcPts val="4540"/>
              </a:lnSpc>
              <a:buAutoNum type="romanLcPeriod"/>
            </a:pPr>
            <a:r>
              <a:rPr lang="en-US" sz="3026" spc="15">
                <a:solidFill>
                  <a:srgbClr val="2B2C30"/>
                </a:solidFill>
                <a:latin typeface="Playfair Display"/>
                <a:ea typeface="Playfair Display"/>
                <a:cs typeface="Playfair Display"/>
                <a:sym typeface="Playfair Display"/>
              </a:rPr>
              <a:t>Tokenize and preprocess the text descriptions.</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2530596" cy="546056"/>
            <a:chOff x="0" y="0"/>
            <a:chExt cx="3374128"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1682561"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Steps</a:t>
              </a:r>
            </a:p>
          </p:txBody>
        </p:sp>
      </p:grpSp>
      <p:sp>
        <p:nvSpPr>
          <p:cNvPr id="9" name="TextBox 9"/>
          <p:cNvSpPr txBox="1"/>
          <p:nvPr/>
        </p:nvSpPr>
        <p:spPr>
          <a:xfrm>
            <a:off x="17801981" y="9430248"/>
            <a:ext cx="191810"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2249301" cy="563220"/>
            <a:chOff x="0" y="0"/>
            <a:chExt cx="1633240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1432393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#1: End-to-End Training</a:t>
              </a:r>
            </a:p>
          </p:txBody>
        </p:sp>
      </p:grpSp>
      <p:sp>
        <p:nvSpPr>
          <p:cNvPr id="5" name="TextBox 5"/>
          <p:cNvSpPr txBox="1"/>
          <p:nvPr/>
        </p:nvSpPr>
        <p:spPr>
          <a:xfrm>
            <a:off x="1028700" y="2715414"/>
            <a:ext cx="16230600" cy="2743030"/>
          </a:xfrm>
          <a:prstGeom prst="rect">
            <a:avLst/>
          </a:prstGeom>
        </p:spPr>
        <p:txBody>
          <a:bodyPr lIns="0" tIns="0" rIns="0" bIns="0" rtlCol="0" anchor="t">
            <a:spAutoFit/>
          </a:bodyPr>
          <a:lstStyle/>
          <a:p>
            <a:pPr algn="l">
              <a:lnSpc>
                <a:spcPts val="4540"/>
              </a:lnSpc>
            </a:pPr>
            <a:r>
              <a:rPr lang="en-US" sz="3026" spc="15">
                <a:solidFill>
                  <a:srgbClr val="2B2C30"/>
                </a:solidFill>
                <a:latin typeface="Playfair Display"/>
                <a:ea typeface="Playfair Display"/>
                <a:cs typeface="Playfair Display"/>
                <a:sym typeface="Playfair Display"/>
              </a:rPr>
              <a:t>   2. </a:t>
            </a:r>
            <a:r>
              <a:rPr lang="en-US" sz="3026" spc="15">
                <a:solidFill>
                  <a:srgbClr val="2B2C30"/>
                </a:solidFill>
                <a:latin typeface="Playfair Display Bold"/>
                <a:ea typeface="Playfair Display Bold"/>
                <a:cs typeface="Playfair Display Bold"/>
                <a:sym typeface="Playfair Display Bold"/>
              </a:rPr>
              <a:t>Model Input</a:t>
            </a:r>
            <a:r>
              <a:rPr lang="en-US" sz="3026" spc="15">
                <a:solidFill>
                  <a:srgbClr val="2B2C30"/>
                </a:solidFill>
                <a:latin typeface="Playfair Display"/>
                <a:ea typeface="Playfair Display"/>
                <a:cs typeface="Playfair Display"/>
                <a:sym typeface="Playfair Display"/>
              </a:rPr>
              <a:t>:</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Define how the 3D model data will be input into the model: voxel grids, point clouds, or mesh representations.</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Decide on how much of the initial text description to provide.</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2606103" cy="546056"/>
            <a:chOff x="0" y="0"/>
            <a:chExt cx="3474804"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1783237"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Steps</a:t>
              </a:r>
            </a:p>
          </p:txBody>
        </p:sp>
      </p:grpSp>
      <p:sp>
        <p:nvSpPr>
          <p:cNvPr id="9" name="TextBox 9"/>
          <p:cNvSpPr txBox="1"/>
          <p:nvPr/>
        </p:nvSpPr>
        <p:spPr>
          <a:xfrm>
            <a:off x="17817162" y="9430248"/>
            <a:ext cx="161449"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2249301" cy="563220"/>
            <a:chOff x="0" y="0"/>
            <a:chExt cx="1633240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1432393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#1: End-to-End Training</a:t>
              </a:r>
            </a:p>
          </p:txBody>
        </p:sp>
      </p:grpSp>
      <p:sp>
        <p:nvSpPr>
          <p:cNvPr id="5" name="TextBox 5"/>
          <p:cNvSpPr txBox="1"/>
          <p:nvPr/>
        </p:nvSpPr>
        <p:spPr>
          <a:xfrm>
            <a:off x="1028700" y="2715414"/>
            <a:ext cx="16230600" cy="2743030"/>
          </a:xfrm>
          <a:prstGeom prst="rect">
            <a:avLst/>
          </a:prstGeom>
        </p:spPr>
        <p:txBody>
          <a:bodyPr lIns="0" tIns="0" rIns="0" bIns="0" rtlCol="0" anchor="t">
            <a:spAutoFit/>
          </a:bodyPr>
          <a:lstStyle/>
          <a:p>
            <a:pPr algn="l">
              <a:lnSpc>
                <a:spcPts val="4540"/>
              </a:lnSpc>
            </a:pPr>
            <a:r>
              <a:rPr lang="en-US" sz="3026" spc="15">
                <a:solidFill>
                  <a:srgbClr val="2B2C30"/>
                </a:solidFill>
                <a:latin typeface="Playfair Display"/>
                <a:ea typeface="Playfair Display"/>
                <a:cs typeface="Playfair Display"/>
                <a:sym typeface="Playfair Display"/>
              </a:rPr>
              <a:t>   3. </a:t>
            </a:r>
            <a:r>
              <a:rPr lang="en-US" sz="3026" spc="15">
                <a:solidFill>
                  <a:srgbClr val="2B2C30"/>
                </a:solidFill>
                <a:latin typeface="Playfair Display Bold"/>
                <a:ea typeface="Playfair Display Bold"/>
                <a:cs typeface="Playfair Display Bold"/>
                <a:sym typeface="Playfair Display Bold"/>
              </a:rPr>
              <a:t>3D Feature Extraction:</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Extract relevant features from the 3D model using a suitable neural network architecture (e.g. 3D CNN), or a pretrained model (e.g. PointNet).</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Output a fixed-size feature vector for each 3D object.</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2662733" cy="546056"/>
            <a:chOff x="0" y="0"/>
            <a:chExt cx="3550311"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1858744"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Steps</a:t>
              </a:r>
            </a:p>
          </p:txBody>
        </p:sp>
      </p:grpSp>
      <p:sp>
        <p:nvSpPr>
          <p:cNvPr id="9" name="TextBox 9"/>
          <p:cNvSpPr txBox="1"/>
          <p:nvPr/>
        </p:nvSpPr>
        <p:spPr>
          <a:xfrm>
            <a:off x="17797516" y="9430248"/>
            <a:ext cx="200739"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2249301" cy="563220"/>
            <a:chOff x="0" y="0"/>
            <a:chExt cx="1633240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1432393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#1: End-to-End Training</a:t>
              </a:r>
            </a:p>
          </p:txBody>
        </p:sp>
      </p:grpSp>
      <p:sp>
        <p:nvSpPr>
          <p:cNvPr id="5" name="TextBox 5"/>
          <p:cNvSpPr txBox="1"/>
          <p:nvPr/>
        </p:nvSpPr>
        <p:spPr>
          <a:xfrm>
            <a:off x="1028700" y="2699819"/>
            <a:ext cx="16230600" cy="4457530"/>
          </a:xfrm>
          <a:prstGeom prst="rect">
            <a:avLst/>
          </a:prstGeom>
        </p:spPr>
        <p:txBody>
          <a:bodyPr lIns="0" tIns="0" rIns="0" bIns="0" rtlCol="0" anchor="t">
            <a:spAutoFit/>
          </a:bodyPr>
          <a:lstStyle/>
          <a:p>
            <a:pPr algn="l">
              <a:lnSpc>
                <a:spcPts val="4540"/>
              </a:lnSpc>
            </a:pPr>
            <a:r>
              <a:rPr lang="en-US" sz="3026" spc="15">
                <a:solidFill>
                  <a:srgbClr val="2B2C30"/>
                </a:solidFill>
                <a:latin typeface="Playfair Display"/>
                <a:ea typeface="Playfair Display"/>
                <a:cs typeface="Playfair Display"/>
                <a:sym typeface="Playfair Display"/>
              </a:rPr>
              <a:t>   4. </a:t>
            </a:r>
            <a:r>
              <a:rPr lang="en-US" sz="3026" spc="15">
                <a:solidFill>
                  <a:srgbClr val="2B2C30"/>
                </a:solidFill>
                <a:latin typeface="Playfair Display Bold"/>
                <a:ea typeface="Playfair Display Bold"/>
                <a:cs typeface="Playfair Display Bold"/>
                <a:sym typeface="Playfair Display Bold"/>
              </a:rPr>
              <a:t>Text Generation and Integration:</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Select a language model architecture (e.g., Transformer, LSTM).</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Modify the model to accept both text input and 3D feature vectors to guide the language model in generating relevant text:</a:t>
            </a:r>
          </a:p>
          <a:p>
            <a:pPr marL="1960423" lvl="3" indent="-490106" algn="l">
              <a:lnSpc>
                <a:spcPts val="4540"/>
              </a:lnSpc>
              <a:buAutoNum type="romanLcPeriod"/>
            </a:pPr>
            <a:r>
              <a:rPr lang="en-US" sz="3026" spc="15">
                <a:solidFill>
                  <a:srgbClr val="2B2C30"/>
                </a:solidFill>
                <a:latin typeface="Playfair Display"/>
                <a:ea typeface="Playfair Display"/>
                <a:cs typeface="Playfair Display"/>
                <a:sym typeface="Playfair Display"/>
              </a:rPr>
              <a:t>Concatenation: Concatenate 3D features with the text embeddings.</a:t>
            </a:r>
          </a:p>
          <a:p>
            <a:pPr marL="1960423" lvl="3" indent="-490106" algn="l">
              <a:lnSpc>
                <a:spcPts val="4540"/>
              </a:lnSpc>
              <a:buAutoNum type="romanLcPeriod"/>
            </a:pPr>
            <a:r>
              <a:rPr lang="en-US" sz="3026" spc="15">
                <a:solidFill>
                  <a:srgbClr val="2B2C30"/>
                </a:solidFill>
                <a:latin typeface="Playfair Display"/>
                <a:ea typeface="Playfair Display"/>
                <a:cs typeface="Playfair Display"/>
                <a:sym typeface="Playfair Display"/>
              </a:rPr>
              <a:t>Attention Mechanism: Use an attention layer to focus on specific 3D features while generating text.</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2700487" cy="546056"/>
            <a:chOff x="0" y="0"/>
            <a:chExt cx="3600649"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1909082"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Steps</a:t>
              </a:r>
            </a:p>
          </p:txBody>
        </p:sp>
      </p:grpSp>
      <p:sp>
        <p:nvSpPr>
          <p:cNvPr id="9" name="TextBox 9"/>
          <p:cNvSpPr txBox="1"/>
          <p:nvPr/>
        </p:nvSpPr>
        <p:spPr>
          <a:xfrm>
            <a:off x="17818888" y="9430248"/>
            <a:ext cx="157996"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2249301" cy="563220"/>
            <a:chOff x="0" y="0"/>
            <a:chExt cx="1633240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1432393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#1: End-to-End Training</a:t>
              </a:r>
            </a:p>
          </p:txBody>
        </p:sp>
      </p:grpSp>
      <p:sp>
        <p:nvSpPr>
          <p:cNvPr id="5" name="TextBox 5"/>
          <p:cNvSpPr txBox="1"/>
          <p:nvPr/>
        </p:nvSpPr>
        <p:spPr>
          <a:xfrm>
            <a:off x="1028700" y="2763564"/>
            <a:ext cx="16230600" cy="2171530"/>
          </a:xfrm>
          <a:prstGeom prst="rect">
            <a:avLst/>
          </a:prstGeom>
        </p:spPr>
        <p:txBody>
          <a:bodyPr lIns="0" tIns="0" rIns="0" bIns="0" rtlCol="0" anchor="t">
            <a:spAutoFit/>
          </a:bodyPr>
          <a:lstStyle/>
          <a:p>
            <a:pPr algn="l">
              <a:lnSpc>
                <a:spcPts val="4540"/>
              </a:lnSpc>
            </a:pPr>
            <a:r>
              <a:rPr lang="en-US" sz="3026" spc="15">
                <a:solidFill>
                  <a:srgbClr val="2B2C30"/>
                </a:solidFill>
                <a:latin typeface="Playfair Display"/>
                <a:ea typeface="Playfair Display"/>
                <a:cs typeface="Playfair Display"/>
                <a:sym typeface="Playfair Display"/>
              </a:rPr>
              <a:t>   5. </a:t>
            </a:r>
            <a:r>
              <a:rPr lang="en-US" sz="3026" spc="15">
                <a:solidFill>
                  <a:srgbClr val="2B2C30"/>
                </a:solidFill>
                <a:latin typeface="Playfair Display Bold"/>
                <a:ea typeface="Playfair Display Bold"/>
                <a:cs typeface="Playfair Display Bold"/>
                <a:sym typeface="Playfair Display Bold"/>
              </a:rPr>
              <a:t>Loss Calculation:</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Compare the generated text with the actual description.</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Calculate the loss (e.g., cross-entropy loss) based on the differences.</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2624980" cy="546056"/>
            <a:chOff x="0" y="0"/>
            <a:chExt cx="3499973"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1808406"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Steps</a:t>
              </a:r>
            </a:p>
          </p:txBody>
        </p:sp>
      </p:grpSp>
      <p:sp>
        <p:nvSpPr>
          <p:cNvPr id="9" name="TextBox 9"/>
          <p:cNvSpPr txBox="1"/>
          <p:nvPr/>
        </p:nvSpPr>
        <p:spPr>
          <a:xfrm>
            <a:off x="17796981" y="9430248"/>
            <a:ext cx="201811"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8</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2249301" cy="563220"/>
            <a:chOff x="0" y="0"/>
            <a:chExt cx="16332402" cy="750960"/>
          </a:xfrm>
        </p:grpSpPr>
        <p:sp>
          <p:nvSpPr>
            <p:cNvPr id="3" name="Freeform 3"/>
            <p:cNvSpPr/>
            <p:nvPr/>
          </p:nvSpPr>
          <p:spPr>
            <a:xfrm rot="5400000">
              <a:off x="408904" y="-147679"/>
              <a:ext cx="489734" cy="1307543"/>
            </a:xfrm>
            <a:custGeom>
              <a:avLst/>
              <a:gdLst/>
              <a:ahLst/>
              <a:cxnLst/>
              <a:rect l="l" t="t" r="r" b="b"/>
              <a:pathLst>
                <a:path w="489734" h="1307543">
                  <a:moveTo>
                    <a:pt x="0" y="0"/>
                  </a:moveTo>
                  <a:lnTo>
                    <a:pt x="489735" y="0"/>
                  </a:lnTo>
                  <a:lnTo>
                    <a:pt x="489735" y="1307543"/>
                  </a:lnTo>
                  <a:lnTo>
                    <a:pt x="0" y="13075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008467" y="114300"/>
              <a:ext cx="14323935" cy="636660"/>
            </a:xfrm>
            <a:prstGeom prst="rect">
              <a:avLst/>
            </a:prstGeom>
          </p:spPr>
          <p:txBody>
            <a:bodyPr lIns="0" tIns="0" rIns="0" bIns="0" rtlCol="0" anchor="t">
              <a:spAutoFit/>
            </a:bodyPr>
            <a:lstStyle/>
            <a:p>
              <a:pPr algn="l">
                <a:lnSpc>
                  <a:spcPts val="3391"/>
                </a:lnSpc>
              </a:pPr>
              <a:r>
                <a:rPr lang="en-US" sz="3726" spc="18">
                  <a:solidFill>
                    <a:srgbClr val="2B2C30"/>
                  </a:solidFill>
                  <a:latin typeface="Playfair Display"/>
                  <a:ea typeface="Playfair Display"/>
                  <a:cs typeface="Playfair Display"/>
                  <a:sym typeface="Playfair Display"/>
                </a:rPr>
                <a:t>Proposed Architecture #1: End-to-End Training</a:t>
              </a:r>
            </a:p>
          </p:txBody>
        </p:sp>
      </p:grpSp>
      <p:sp>
        <p:nvSpPr>
          <p:cNvPr id="5" name="TextBox 5"/>
          <p:cNvSpPr txBox="1"/>
          <p:nvPr/>
        </p:nvSpPr>
        <p:spPr>
          <a:xfrm>
            <a:off x="1028700" y="2796119"/>
            <a:ext cx="16230600" cy="2743030"/>
          </a:xfrm>
          <a:prstGeom prst="rect">
            <a:avLst/>
          </a:prstGeom>
        </p:spPr>
        <p:txBody>
          <a:bodyPr lIns="0" tIns="0" rIns="0" bIns="0" rtlCol="0" anchor="t">
            <a:spAutoFit/>
          </a:bodyPr>
          <a:lstStyle/>
          <a:p>
            <a:pPr algn="l">
              <a:lnSpc>
                <a:spcPts val="4540"/>
              </a:lnSpc>
            </a:pPr>
            <a:r>
              <a:rPr lang="en-US" sz="3026" spc="15">
                <a:solidFill>
                  <a:srgbClr val="2B2C30"/>
                </a:solidFill>
                <a:latin typeface="Playfair Display"/>
                <a:ea typeface="Playfair Display"/>
                <a:cs typeface="Playfair Display"/>
                <a:sym typeface="Playfair Display"/>
              </a:rPr>
              <a:t>   6. </a:t>
            </a:r>
            <a:r>
              <a:rPr lang="en-US" sz="3026" spc="15">
                <a:solidFill>
                  <a:srgbClr val="2B2C30"/>
                </a:solidFill>
                <a:latin typeface="Playfair Display Bold"/>
                <a:ea typeface="Playfair Display Bold"/>
                <a:cs typeface="Playfair Display Bold"/>
                <a:sym typeface="Playfair Display Bold"/>
              </a:rPr>
              <a:t>Backpropagation and Optimization:</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Gradient Calculation: Compute gradients based on the loss.</a:t>
            </a:r>
          </a:p>
          <a:p>
            <a:pPr marL="1306948" lvl="2" indent="-435649" algn="l">
              <a:lnSpc>
                <a:spcPts val="4540"/>
              </a:lnSpc>
              <a:buAutoNum type="alphaLcPeriod"/>
            </a:pPr>
            <a:r>
              <a:rPr lang="en-US" sz="3026" spc="15">
                <a:solidFill>
                  <a:srgbClr val="2B2C30"/>
                </a:solidFill>
                <a:latin typeface="Playfair Display"/>
                <a:ea typeface="Playfair Display"/>
                <a:cs typeface="Playfair Display"/>
                <a:sym typeface="Playfair Display"/>
              </a:rPr>
              <a:t> Parameter Update: Update the model parameters using an optimizer (e.g., Adam, SGD).</a:t>
            </a:r>
          </a:p>
          <a:p>
            <a:pPr algn="l">
              <a:lnSpc>
                <a:spcPts val="3026"/>
              </a:lnSpc>
            </a:pPr>
            <a:endParaRPr lang="en-US" sz="3026" spc="15">
              <a:solidFill>
                <a:srgbClr val="2B2C30"/>
              </a:solidFill>
              <a:latin typeface="Playfair Display"/>
              <a:ea typeface="Playfair Display"/>
              <a:cs typeface="Playfair Display"/>
              <a:sym typeface="Playfair Display"/>
            </a:endParaRPr>
          </a:p>
        </p:txBody>
      </p:sp>
      <p:grpSp>
        <p:nvGrpSpPr>
          <p:cNvPr id="6" name="Group 6"/>
          <p:cNvGrpSpPr/>
          <p:nvPr/>
        </p:nvGrpSpPr>
        <p:grpSpPr>
          <a:xfrm>
            <a:off x="1836185" y="1791272"/>
            <a:ext cx="2643856" cy="546056"/>
            <a:chOff x="0" y="0"/>
            <a:chExt cx="3525142" cy="728075"/>
          </a:xfrm>
        </p:grpSpPr>
        <p:sp>
          <p:nvSpPr>
            <p:cNvPr id="7" name="Freeform 7"/>
            <p:cNvSpPr/>
            <p:nvPr/>
          </p:nvSpPr>
          <p:spPr>
            <a:xfrm rot="5400000">
              <a:off x="416692" y="-302186"/>
              <a:ext cx="499062" cy="1332447"/>
            </a:xfrm>
            <a:custGeom>
              <a:avLst/>
              <a:gdLst/>
              <a:ahLst/>
              <a:cxnLst/>
              <a:rect l="l" t="t" r="r" b="b"/>
              <a:pathLst>
                <a:path w="499062" h="1332447">
                  <a:moveTo>
                    <a:pt x="0" y="0"/>
                  </a:moveTo>
                  <a:lnTo>
                    <a:pt x="499062" y="0"/>
                  </a:lnTo>
                  <a:lnTo>
                    <a:pt x="499062" y="1332447"/>
                  </a:lnTo>
                  <a:lnTo>
                    <a:pt x="0" y="1332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1691567" y="-57150"/>
              <a:ext cx="1833575" cy="785225"/>
            </a:xfrm>
            <a:prstGeom prst="rect">
              <a:avLst/>
            </a:prstGeom>
          </p:spPr>
          <p:txBody>
            <a:bodyPr lIns="0" tIns="0" rIns="0" bIns="0" rtlCol="0" anchor="t">
              <a:spAutoFit/>
            </a:bodyPr>
            <a:lstStyle/>
            <a:p>
              <a:pPr algn="ctr">
                <a:lnSpc>
                  <a:spcPts val="5077"/>
                </a:lnSpc>
                <a:spcBef>
                  <a:spcPct val="0"/>
                </a:spcBef>
              </a:pPr>
              <a:r>
                <a:rPr lang="en-US" sz="3626" spc="18">
                  <a:solidFill>
                    <a:srgbClr val="011B16"/>
                  </a:solidFill>
                  <a:latin typeface="Playfair Display"/>
                  <a:ea typeface="Playfair Display"/>
                  <a:cs typeface="Playfair Display"/>
                  <a:sym typeface="Playfair Display"/>
                </a:rPr>
                <a:t>Steps</a:t>
              </a:r>
            </a:p>
          </p:txBody>
        </p:sp>
      </p:grpSp>
      <p:sp>
        <p:nvSpPr>
          <p:cNvPr id="9" name="TextBox 9"/>
          <p:cNvSpPr txBox="1"/>
          <p:nvPr/>
        </p:nvSpPr>
        <p:spPr>
          <a:xfrm>
            <a:off x="17799064" y="9430248"/>
            <a:ext cx="197644" cy="523196"/>
          </a:xfrm>
          <a:prstGeom prst="rect">
            <a:avLst/>
          </a:prstGeom>
        </p:spPr>
        <p:txBody>
          <a:bodyPr lIns="0" tIns="0" rIns="0" bIns="0" rtlCol="0" anchor="t">
            <a:spAutoFit/>
          </a:bodyPr>
          <a:lstStyle/>
          <a:p>
            <a:pPr algn="ctr">
              <a:lnSpc>
                <a:spcPts val="4237"/>
              </a:lnSpc>
              <a:spcBef>
                <a:spcPct val="0"/>
              </a:spcBef>
            </a:pPr>
            <a:r>
              <a:rPr lang="en-US" sz="3026" spc="15">
                <a:solidFill>
                  <a:srgbClr val="2B2C30"/>
                </a:solidFill>
                <a:latin typeface="Playfair Display"/>
                <a:ea typeface="Playfair Display"/>
                <a:cs typeface="Playfair Display"/>
                <a:sym typeface="Playfair Display"/>
              </a:rPr>
              <a:t>9</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1738</Words>
  <Application>Microsoft Office PowerPoint</Application>
  <PresentationFormat>Custom</PresentationFormat>
  <Paragraphs>188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Playfair Display Bold</vt:lpstr>
      <vt:lpstr>Public Sans Bold</vt:lpstr>
      <vt:lpstr>Calibri</vt:lpstr>
      <vt:lpstr>Playfair Display Italics</vt:lpstr>
      <vt:lpstr>Public Sans</vt:lpstr>
      <vt:lpstr>Playfair Display</vt:lpstr>
      <vt:lpstr>Arial</vt:lpstr>
      <vt:lpstr>Playfair Display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Vision LLM - 3D Object Captioning (week #3)</dc:title>
  <cp:lastModifiedBy>Smith_Hannah</cp:lastModifiedBy>
  <cp:revision>9</cp:revision>
  <dcterms:created xsi:type="dcterms:W3CDTF">2006-08-16T00:00:00Z</dcterms:created>
  <dcterms:modified xsi:type="dcterms:W3CDTF">2024-11-29T23:12:34Z</dcterms:modified>
  <dc:identifier>DAGNNAgEIWE</dc:identifier>
</cp:coreProperties>
</file>