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ublic Sans Bold" charset="1" panose="00000000000000000000"/>
      <p:regular r:id="rId14"/>
    </p:embeddedFont>
    <p:embeddedFont>
      <p:font typeface="Playfair Display" charset="1" panose="00000500000000000000"/>
      <p:regular r:id="rId15"/>
    </p:embeddedFont>
    <p:embeddedFont>
      <p:font typeface="Public Sans" charset="1" panose="00000000000000000000"/>
      <p:regular r:id="rId16"/>
    </p:embeddedFont>
    <p:embeddedFont>
      <p:font typeface="Playfair Display Heavy" charset="1" panose="00000A00000000000000"/>
      <p:regular r:id="rId17"/>
    </p:embeddedFont>
    <p:embeddedFont>
      <p:font typeface="Playfair Display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16" Target="../media/image16.png" Type="http://schemas.openxmlformats.org/officeDocument/2006/relationships/image"/><Relationship Id="rId17" Target="../media/image17.svg" Type="http://schemas.openxmlformats.org/officeDocument/2006/relationships/image"/><Relationship Id="rId18" Target="../media/image18.png" Type="http://schemas.openxmlformats.org/officeDocument/2006/relationships/image"/><Relationship Id="rId19" Target="../media/image19.svg" Type="http://schemas.openxmlformats.org/officeDocument/2006/relationships/image"/><Relationship Id="rId2" Target="../media/image2.png" Type="http://schemas.openxmlformats.org/officeDocument/2006/relationships/image"/><Relationship Id="rId20" Target="https://arxiv.org/abs/2306.07279" TargetMode="External" Type="http://schemas.openxmlformats.org/officeDocument/2006/relationships/hyperlink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673171" y="8555355"/>
            <a:ext cx="702945" cy="702945"/>
          </a:xfrm>
          <a:custGeom>
            <a:avLst/>
            <a:gdLst/>
            <a:ahLst/>
            <a:cxnLst/>
            <a:rect r="r" b="b" t="t" l="l"/>
            <a:pathLst>
              <a:path h="702945" w="702945">
                <a:moveTo>
                  <a:pt x="0" y="0"/>
                </a:moveTo>
                <a:lnTo>
                  <a:pt x="702945" y="0"/>
                </a:lnTo>
                <a:lnTo>
                  <a:pt x="702945" y="702945"/>
                </a:lnTo>
                <a:lnTo>
                  <a:pt x="0" y="702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3D OBJECT CAPTIONING - WEEK #4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 Vision LLM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8479155"/>
            <a:ext cx="8038733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Submitted by: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Mr. FAZZA Abdellah - ENSAM Casablanca (Big Data &amp; IoT)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63090" y="8630746"/>
            <a:ext cx="191008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3D SMART FACTORY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67446" y="5722791"/>
            <a:ext cx="2170037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spc="52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8-15-2024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780655" cy="563220"/>
            <a:chOff x="0" y="0"/>
            <a:chExt cx="6374206" cy="750960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408904" y="-147679"/>
              <a:ext cx="489734" cy="1307543"/>
            </a:xfrm>
            <a:custGeom>
              <a:avLst/>
              <a:gdLst/>
              <a:ahLst/>
              <a:cxnLst/>
              <a:rect r="r" b="b" t="t" l="l"/>
              <a:pathLst>
                <a:path h="1307543" w="489734">
                  <a:moveTo>
                    <a:pt x="0" y="0"/>
                  </a:moveTo>
                  <a:lnTo>
                    <a:pt x="489735" y="0"/>
                  </a:lnTo>
                  <a:lnTo>
                    <a:pt x="489735" y="1307543"/>
                  </a:lnTo>
                  <a:lnTo>
                    <a:pt x="0" y="130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08467" y="114300"/>
              <a:ext cx="4365739" cy="636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1"/>
                </a:lnSpc>
              </a:pPr>
              <a:r>
                <a:rPr lang="en-US" sz="3726" spc="18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Datasets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83695" y="3909539"/>
            <a:ext cx="4500589" cy="2926098"/>
            <a:chOff x="0" y="0"/>
            <a:chExt cx="6000785" cy="390146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8556" y="148902"/>
              <a:ext cx="5703958" cy="3562691"/>
              <a:chOff x="0" y="0"/>
              <a:chExt cx="1161372" cy="72539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161372" cy="725392"/>
              </a:xfrm>
              <a:custGeom>
                <a:avLst/>
                <a:gdLst/>
                <a:ahLst/>
                <a:cxnLst/>
                <a:rect r="r" b="b" t="t" l="l"/>
                <a:pathLst>
                  <a:path h="725392" w="1161372">
                    <a:moveTo>
                      <a:pt x="0" y="0"/>
                    </a:moveTo>
                    <a:lnTo>
                      <a:pt x="1161372" y="0"/>
                    </a:lnTo>
                    <a:lnTo>
                      <a:pt x="1161372" y="725392"/>
                    </a:lnTo>
                    <a:lnTo>
                      <a:pt x="0" y="72539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1161372" cy="7825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-5400000">
              <a:off x="4037555" y="1788849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0"/>
                  </a:lnTo>
                  <a:lnTo>
                    <a:pt x="0" y="218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0" y="0"/>
                  </a:moveTo>
                  <a:lnTo>
                    <a:pt x="5854133" y="0"/>
                  </a:lnTo>
                  <a:lnTo>
                    <a:pt x="5854133" y="253981"/>
                  </a:lnTo>
                  <a:lnTo>
                    <a:pt x="0" y="253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5400000">
              <a:off x="-1707437" y="1834427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1"/>
                  </a:lnTo>
                  <a:lnTo>
                    <a:pt x="0" y="218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true" flipV="false" rot="-111485">
              <a:off x="144074" y="3552643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5854132" y="0"/>
                  </a:moveTo>
                  <a:lnTo>
                    <a:pt x="0" y="0"/>
                  </a:lnTo>
                  <a:lnTo>
                    <a:pt x="0" y="253980"/>
                  </a:lnTo>
                  <a:lnTo>
                    <a:pt x="5854132" y="253980"/>
                  </a:lnTo>
                  <a:lnTo>
                    <a:pt x="585413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351719" y="4812005"/>
            <a:ext cx="572620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>
                <a:solidFill>
                  <a:srgbClr val="343434"/>
                </a:solidFill>
                <a:latin typeface="Playfair Display Heavy"/>
                <a:ea typeface="Playfair Display Heavy"/>
                <a:cs typeface="Playfair Display Heavy"/>
                <a:sym typeface="Playfair Display Heavy"/>
              </a:rPr>
              <a:t>Datasets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6755" y="6953237"/>
            <a:ext cx="8037646" cy="2960282"/>
            <a:chOff x="0" y="0"/>
            <a:chExt cx="10716861" cy="394704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78556" y="194481"/>
              <a:ext cx="10444291" cy="3562691"/>
              <a:chOff x="0" y="0"/>
              <a:chExt cx="2126541" cy="72539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126541" cy="725392"/>
              </a:xfrm>
              <a:custGeom>
                <a:avLst/>
                <a:gdLst/>
                <a:ahLst/>
                <a:cxnLst/>
                <a:rect r="r" b="b" t="t" l="l"/>
                <a:pathLst>
                  <a:path h="725392" w="2126541">
                    <a:moveTo>
                      <a:pt x="0" y="0"/>
                    </a:moveTo>
                    <a:lnTo>
                      <a:pt x="2126541" y="0"/>
                    </a:lnTo>
                    <a:lnTo>
                      <a:pt x="2126541" y="725392"/>
                    </a:lnTo>
                    <a:lnTo>
                      <a:pt x="0" y="72539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57150"/>
                <a:ext cx="2126541" cy="7825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-5400000">
              <a:off x="8706270" y="1834427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1"/>
                  </a:lnTo>
                  <a:lnTo>
                    <a:pt x="0" y="218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45579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0" y="0"/>
                  </a:moveTo>
                  <a:lnTo>
                    <a:pt x="5854133" y="0"/>
                  </a:lnTo>
                  <a:lnTo>
                    <a:pt x="5854133" y="253981"/>
                  </a:lnTo>
                  <a:lnTo>
                    <a:pt x="0" y="253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-5400000">
              <a:off x="-1707437" y="1880006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1"/>
                  </a:lnTo>
                  <a:lnTo>
                    <a:pt x="0" y="218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true" flipV="false" rot="-111485">
              <a:off x="144074" y="3598221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5854132" y="0"/>
                  </a:moveTo>
                  <a:lnTo>
                    <a:pt x="0" y="0"/>
                  </a:lnTo>
                  <a:lnTo>
                    <a:pt x="0" y="253981"/>
                  </a:lnTo>
                  <a:lnTo>
                    <a:pt x="5854132" y="253981"/>
                  </a:lnTo>
                  <a:lnTo>
                    <a:pt x="585413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4862729" y="3518864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0" y="0"/>
                  </a:moveTo>
                  <a:lnTo>
                    <a:pt x="5854132" y="0"/>
                  </a:lnTo>
                  <a:lnTo>
                    <a:pt x="5854132" y="253981"/>
                  </a:lnTo>
                  <a:lnTo>
                    <a:pt x="0" y="253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-10800000">
              <a:off x="5706777" y="0"/>
              <a:ext cx="4816070" cy="253981"/>
            </a:xfrm>
            <a:custGeom>
              <a:avLst/>
              <a:gdLst/>
              <a:ahLst/>
              <a:cxnLst/>
              <a:rect r="r" b="b" t="t" l="l"/>
              <a:pathLst>
                <a:path h="253981" w="4816070">
                  <a:moveTo>
                    <a:pt x="0" y="0"/>
                  </a:moveTo>
                  <a:lnTo>
                    <a:pt x="4816070" y="0"/>
                  </a:lnTo>
                  <a:lnTo>
                    <a:pt x="4816070" y="253981"/>
                  </a:lnTo>
                  <a:lnTo>
                    <a:pt x="0" y="253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21554" t="0" r="-59726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460698" y="6835637"/>
            <a:ext cx="8037646" cy="2960282"/>
            <a:chOff x="0" y="0"/>
            <a:chExt cx="10716861" cy="3947043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78556" y="194481"/>
              <a:ext cx="10444291" cy="3562691"/>
              <a:chOff x="0" y="0"/>
              <a:chExt cx="2126541" cy="725392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2126541" cy="725392"/>
              </a:xfrm>
              <a:custGeom>
                <a:avLst/>
                <a:gdLst/>
                <a:ahLst/>
                <a:cxnLst/>
                <a:rect r="r" b="b" t="t" l="l"/>
                <a:pathLst>
                  <a:path h="725392" w="2126541">
                    <a:moveTo>
                      <a:pt x="0" y="0"/>
                    </a:moveTo>
                    <a:lnTo>
                      <a:pt x="2126541" y="0"/>
                    </a:lnTo>
                    <a:lnTo>
                      <a:pt x="2126541" y="725392"/>
                    </a:lnTo>
                    <a:lnTo>
                      <a:pt x="0" y="72539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57150"/>
                <a:ext cx="2126541" cy="7825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-5400000">
              <a:off x="8706270" y="1834427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1"/>
                  </a:lnTo>
                  <a:lnTo>
                    <a:pt x="0" y="218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45579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0" y="0"/>
                  </a:moveTo>
                  <a:lnTo>
                    <a:pt x="5854133" y="0"/>
                  </a:lnTo>
                  <a:lnTo>
                    <a:pt x="5854133" y="253981"/>
                  </a:lnTo>
                  <a:lnTo>
                    <a:pt x="0" y="253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-5400000">
              <a:off x="-1707437" y="1880006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1"/>
                  </a:lnTo>
                  <a:lnTo>
                    <a:pt x="0" y="218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true" flipV="false" rot="-111485">
              <a:off x="144074" y="3598221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5854132" y="0"/>
                  </a:moveTo>
                  <a:lnTo>
                    <a:pt x="0" y="0"/>
                  </a:lnTo>
                  <a:lnTo>
                    <a:pt x="0" y="253981"/>
                  </a:lnTo>
                  <a:lnTo>
                    <a:pt x="5854132" y="253981"/>
                  </a:lnTo>
                  <a:lnTo>
                    <a:pt x="585413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4862729" y="3518864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0" y="0"/>
                  </a:moveTo>
                  <a:lnTo>
                    <a:pt x="5854132" y="0"/>
                  </a:lnTo>
                  <a:lnTo>
                    <a:pt x="5854132" y="253981"/>
                  </a:lnTo>
                  <a:lnTo>
                    <a:pt x="0" y="253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-10800000">
              <a:off x="5706777" y="0"/>
              <a:ext cx="4816070" cy="253981"/>
            </a:xfrm>
            <a:custGeom>
              <a:avLst/>
              <a:gdLst/>
              <a:ahLst/>
              <a:cxnLst/>
              <a:rect r="r" b="b" t="t" l="l"/>
              <a:pathLst>
                <a:path h="253981" w="4816070">
                  <a:moveTo>
                    <a:pt x="0" y="0"/>
                  </a:moveTo>
                  <a:lnTo>
                    <a:pt x="4816070" y="0"/>
                  </a:lnTo>
                  <a:lnTo>
                    <a:pt x="4816070" y="253981"/>
                  </a:lnTo>
                  <a:lnTo>
                    <a:pt x="0" y="253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21554" t="0" r="-59726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2845355" y="3738039"/>
            <a:ext cx="4500589" cy="2926098"/>
            <a:chOff x="0" y="0"/>
            <a:chExt cx="6000785" cy="3901464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78556" y="148902"/>
              <a:ext cx="5703958" cy="3562691"/>
              <a:chOff x="0" y="0"/>
              <a:chExt cx="1161372" cy="725392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161372" cy="725392"/>
              </a:xfrm>
              <a:custGeom>
                <a:avLst/>
                <a:gdLst/>
                <a:ahLst/>
                <a:cxnLst/>
                <a:rect r="r" b="b" t="t" l="l"/>
                <a:pathLst>
                  <a:path h="725392" w="1161372">
                    <a:moveTo>
                      <a:pt x="0" y="0"/>
                    </a:moveTo>
                    <a:lnTo>
                      <a:pt x="1161372" y="0"/>
                    </a:lnTo>
                    <a:lnTo>
                      <a:pt x="1161372" y="725392"/>
                    </a:lnTo>
                    <a:lnTo>
                      <a:pt x="0" y="72539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57150"/>
                <a:ext cx="1161372" cy="7825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sp>
          <p:nvSpPr>
            <p:cNvPr name="Freeform 38" id="38"/>
            <p:cNvSpPr/>
            <p:nvPr/>
          </p:nvSpPr>
          <p:spPr>
            <a:xfrm flipH="false" flipV="false" rot="-5400000">
              <a:off x="4037555" y="1788849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0"/>
                  </a:lnTo>
                  <a:lnTo>
                    <a:pt x="0" y="218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0" y="0"/>
                  </a:moveTo>
                  <a:lnTo>
                    <a:pt x="5854133" y="0"/>
                  </a:lnTo>
                  <a:lnTo>
                    <a:pt x="5854133" y="253981"/>
                  </a:lnTo>
                  <a:lnTo>
                    <a:pt x="0" y="253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-5400000">
              <a:off x="-1707437" y="1834427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1"/>
                  </a:lnTo>
                  <a:lnTo>
                    <a:pt x="0" y="218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true" flipV="false" rot="-111485">
              <a:off x="144074" y="3552643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5854132" y="0"/>
                  </a:moveTo>
                  <a:lnTo>
                    <a:pt x="0" y="0"/>
                  </a:lnTo>
                  <a:lnTo>
                    <a:pt x="0" y="253980"/>
                  </a:lnTo>
                  <a:lnTo>
                    <a:pt x="5854132" y="253980"/>
                  </a:lnTo>
                  <a:lnTo>
                    <a:pt x="585413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</p:grpSp>
      <p:grpSp>
        <p:nvGrpSpPr>
          <p:cNvPr name="Group 42" id="42"/>
          <p:cNvGrpSpPr/>
          <p:nvPr/>
        </p:nvGrpSpPr>
        <p:grpSpPr>
          <a:xfrm rot="-10800000">
            <a:off x="12758711" y="583031"/>
            <a:ext cx="4500589" cy="2926098"/>
            <a:chOff x="0" y="0"/>
            <a:chExt cx="6000785" cy="3901464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78556" y="148902"/>
              <a:ext cx="5703958" cy="3562691"/>
              <a:chOff x="0" y="0"/>
              <a:chExt cx="1161372" cy="725392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1161372" cy="725392"/>
              </a:xfrm>
              <a:custGeom>
                <a:avLst/>
                <a:gdLst/>
                <a:ahLst/>
                <a:cxnLst/>
                <a:rect r="r" b="b" t="t" l="l"/>
                <a:pathLst>
                  <a:path h="725392" w="1161372">
                    <a:moveTo>
                      <a:pt x="0" y="0"/>
                    </a:moveTo>
                    <a:lnTo>
                      <a:pt x="1161372" y="0"/>
                    </a:lnTo>
                    <a:lnTo>
                      <a:pt x="1161372" y="725392"/>
                    </a:lnTo>
                    <a:lnTo>
                      <a:pt x="0" y="72539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57150"/>
                <a:ext cx="1161372" cy="7825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sp>
          <p:nvSpPr>
            <p:cNvPr name="Freeform 46" id="46"/>
            <p:cNvSpPr/>
            <p:nvPr/>
          </p:nvSpPr>
          <p:spPr>
            <a:xfrm flipH="false" flipV="false" rot="-5400000">
              <a:off x="4037555" y="1788849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0"/>
                  </a:lnTo>
                  <a:lnTo>
                    <a:pt x="0" y="218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0" y="0"/>
                  </a:moveTo>
                  <a:lnTo>
                    <a:pt x="5854133" y="0"/>
                  </a:lnTo>
                  <a:lnTo>
                    <a:pt x="5854133" y="253981"/>
                  </a:lnTo>
                  <a:lnTo>
                    <a:pt x="0" y="253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-5400000">
              <a:off x="-1707437" y="1834427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1"/>
                  </a:lnTo>
                  <a:lnTo>
                    <a:pt x="0" y="218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true" flipV="false" rot="-111485">
              <a:off x="144074" y="3552643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5854132" y="0"/>
                  </a:moveTo>
                  <a:lnTo>
                    <a:pt x="0" y="0"/>
                  </a:lnTo>
                  <a:lnTo>
                    <a:pt x="0" y="253980"/>
                  </a:lnTo>
                  <a:lnTo>
                    <a:pt x="5854132" y="253980"/>
                  </a:lnTo>
                  <a:lnTo>
                    <a:pt x="585413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</p:grpSp>
      <p:sp>
        <p:nvSpPr>
          <p:cNvPr name="Freeform 50" id="50"/>
          <p:cNvSpPr/>
          <p:nvPr/>
        </p:nvSpPr>
        <p:spPr>
          <a:xfrm flipH="false" flipV="false" rot="0">
            <a:off x="13503443" y="405441"/>
            <a:ext cx="3011126" cy="646023"/>
          </a:xfrm>
          <a:custGeom>
            <a:avLst/>
            <a:gdLst/>
            <a:ahLst/>
            <a:cxnLst/>
            <a:rect r="r" b="b" t="t" l="l"/>
            <a:pathLst>
              <a:path h="646023" w="3011126">
                <a:moveTo>
                  <a:pt x="0" y="0"/>
                </a:moveTo>
                <a:lnTo>
                  <a:pt x="3011126" y="0"/>
                </a:lnTo>
                <a:lnTo>
                  <a:pt x="3011126" y="646024"/>
                </a:lnTo>
                <a:lnTo>
                  <a:pt x="0" y="6460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10635622">
            <a:off x="3122161" y="6736014"/>
            <a:ext cx="3324793" cy="713319"/>
          </a:xfrm>
          <a:custGeom>
            <a:avLst/>
            <a:gdLst/>
            <a:ahLst/>
            <a:cxnLst/>
            <a:rect r="r" b="b" t="t" l="l"/>
            <a:pathLst>
              <a:path h="713319" w="3324793">
                <a:moveTo>
                  <a:pt x="0" y="0"/>
                </a:moveTo>
                <a:lnTo>
                  <a:pt x="3324793" y="0"/>
                </a:lnTo>
                <a:lnTo>
                  <a:pt x="3324793" y="713319"/>
                </a:lnTo>
                <a:lnTo>
                  <a:pt x="0" y="7133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1892275" y="3731429"/>
            <a:ext cx="2773439" cy="595029"/>
          </a:xfrm>
          <a:custGeom>
            <a:avLst/>
            <a:gdLst/>
            <a:ahLst/>
            <a:cxnLst/>
            <a:rect r="r" b="b" t="t" l="l"/>
            <a:pathLst>
              <a:path h="595029" w="2773439">
                <a:moveTo>
                  <a:pt x="0" y="0"/>
                </a:moveTo>
                <a:lnTo>
                  <a:pt x="2773439" y="0"/>
                </a:lnTo>
                <a:lnTo>
                  <a:pt x="2773439" y="595029"/>
                </a:lnTo>
                <a:lnTo>
                  <a:pt x="0" y="5950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3590087" y="3594537"/>
            <a:ext cx="3011126" cy="646023"/>
          </a:xfrm>
          <a:custGeom>
            <a:avLst/>
            <a:gdLst/>
            <a:ahLst/>
            <a:cxnLst/>
            <a:rect r="r" b="b" t="t" l="l"/>
            <a:pathLst>
              <a:path h="646023" w="3011126">
                <a:moveTo>
                  <a:pt x="0" y="0"/>
                </a:moveTo>
                <a:lnTo>
                  <a:pt x="3011126" y="0"/>
                </a:lnTo>
                <a:lnTo>
                  <a:pt x="3011126" y="646024"/>
                </a:lnTo>
                <a:lnTo>
                  <a:pt x="0" y="6460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277889">
            <a:off x="11524205" y="6596857"/>
            <a:ext cx="3571444" cy="766237"/>
          </a:xfrm>
          <a:custGeom>
            <a:avLst/>
            <a:gdLst/>
            <a:ahLst/>
            <a:cxnLst/>
            <a:rect r="r" b="b" t="t" l="l"/>
            <a:pathLst>
              <a:path h="766237" w="3571444">
                <a:moveTo>
                  <a:pt x="0" y="0"/>
                </a:moveTo>
                <a:lnTo>
                  <a:pt x="3571445" y="0"/>
                </a:lnTo>
                <a:lnTo>
                  <a:pt x="3571445" y="766237"/>
                </a:lnTo>
                <a:lnTo>
                  <a:pt x="0" y="76623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11954198" y="6830429"/>
            <a:ext cx="286129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6"/>
              </a:lnSpc>
            </a:pPr>
            <a:r>
              <a:rPr lang="en-US" sz="2497">
                <a:solidFill>
                  <a:srgbClr val="36464B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ModelNet </a:t>
            </a:r>
          </a:p>
        </p:txBody>
      </p:sp>
      <p:sp>
        <p:nvSpPr>
          <p:cNvPr name="Freeform 56" id="56"/>
          <p:cNvSpPr/>
          <p:nvPr/>
        </p:nvSpPr>
        <p:spPr>
          <a:xfrm flipH="false" flipV="false" rot="-2001272">
            <a:off x="5776865" y="4755582"/>
            <a:ext cx="892130" cy="967794"/>
          </a:xfrm>
          <a:custGeom>
            <a:avLst/>
            <a:gdLst/>
            <a:ahLst/>
            <a:cxnLst/>
            <a:rect r="r" b="b" t="t" l="l"/>
            <a:pathLst>
              <a:path h="967794" w="892130">
                <a:moveTo>
                  <a:pt x="0" y="0"/>
                </a:moveTo>
                <a:lnTo>
                  <a:pt x="892130" y="0"/>
                </a:lnTo>
                <a:lnTo>
                  <a:pt x="892130" y="967794"/>
                </a:lnTo>
                <a:lnTo>
                  <a:pt x="0" y="9677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-5400000">
            <a:off x="5884608" y="5905675"/>
            <a:ext cx="892130" cy="967794"/>
          </a:xfrm>
          <a:custGeom>
            <a:avLst/>
            <a:gdLst/>
            <a:ahLst/>
            <a:cxnLst/>
            <a:rect r="r" b="b" t="t" l="l"/>
            <a:pathLst>
              <a:path h="967794" w="892130">
                <a:moveTo>
                  <a:pt x="0" y="0"/>
                </a:moveTo>
                <a:lnTo>
                  <a:pt x="892131" y="0"/>
                </a:lnTo>
                <a:lnTo>
                  <a:pt x="892131" y="967794"/>
                </a:lnTo>
                <a:lnTo>
                  <a:pt x="0" y="9677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true" rot="-6110380">
            <a:off x="11511297" y="5978302"/>
            <a:ext cx="828590" cy="898865"/>
          </a:xfrm>
          <a:custGeom>
            <a:avLst/>
            <a:gdLst/>
            <a:ahLst/>
            <a:cxnLst/>
            <a:rect r="r" b="b" t="t" l="l"/>
            <a:pathLst>
              <a:path h="898865" w="828590">
                <a:moveTo>
                  <a:pt x="0" y="898864"/>
                </a:moveTo>
                <a:lnTo>
                  <a:pt x="828590" y="898864"/>
                </a:lnTo>
                <a:lnTo>
                  <a:pt x="828590" y="0"/>
                </a:lnTo>
                <a:lnTo>
                  <a:pt x="0" y="0"/>
                </a:lnTo>
                <a:lnTo>
                  <a:pt x="0" y="898864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6562981">
            <a:off x="11708135" y="4569490"/>
            <a:ext cx="892130" cy="967794"/>
          </a:xfrm>
          <a:custGeom>
            <a:avLst/>
            <a:gdLst/>
            <a:ahLst/>
            <a:cxnLst/>
            <a:rect r="r" b="b" t="t" l="l"/>
            <a:pathLst>
              <a:path h="967794" w="892130">
                <a:moveTo>
                  <a:pt x="0" y="0"/>
                </a:moveTo>
                <a:lnTo>
                  <a:pt x="892130" y="0"/>
                </a:lnTo>
                <a:lnTo>
                  <a:pt x="892130" y="967794"/>
                </a:lnTo>
                <a:lnTo>
                  <a:pt x="0" y="9677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5478296">
            <a:off x="11645053" y="3696078"/>
            <a:ext cx="892130" cy="967794"/>
          </a:xfrm>
          <a:custGeom>
            <a:avLst/>
            <a:gdLst/>
            <a:ahLst/>
            <a:cxnLst/>
            <a:rect r="r" b="b" t="t" l="l"/>
            <a:pathLst>
              <a:path h="967794" w="892130">
                <a:moveTo>
                  <a:pt x="0" y="0"/>
                </a:moveTo>
                <a:lnTo>
                  <a:pt x="892130" y="0"/>
                </a:lnTo>
                <a:lnTo>
                  <a:pt x="892130" y="967794"/>
                </a:lnTo>
                <a:lnTo>
                  <a:pt x="0" y="9677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true" flipV="false" rot="-209414">
            <a:off x="10820928" y="3615320"/>
            <a:ext cx="706101" cy="765987"/>
          </a:xfrm>
          <a:custGeom>
            <a:avLst/>
            <a:gdLst/>
            <a:ahLst/>
            <a:cxnLst/>
            <a:rect r="r" b="b" t="t" l="l"/>
            <a:pathLst>
              <a:path h="765987" w="706101">
                <a:moveTo>
                  <a:pt x="706100" y="0"/>
                </a:moveTo>
                <a:lnTo>
                  <a:pt x="0" y="0"/>
                </a:lnTo>
                <a:lnTo>
                  <a:pt x="0" y="765987"/>
                </a:lnTo>
                <a:lnTo>
                  <a:pt x="706100" y="765987"/>
                </a:lnTo>
                <a:lnTo>
                  <a:pt x="70610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2" id="62"/>
          <p:cNvGrpSpPr/>
          <p:nvPr/>
        </p:nvGrpSpPr>
        <p:grpSpPr>
          <a:xfrm rot="0">
            <a:off x="7590530" y="583031"/>
            <a:ext cx="4500589" cy="2926098"/>
            <a:chOff x="0" y="0"/>
            <a:chExt cx="6000785" cy="3901464"/>
          </a:xfrm>
        </p:grpSpPr>
        <p:grpSp>
          <p:nvGrpSpPr>
            <p:cNvPr name="Group 63" id="63"/>
            <p:cNvGrpSpPr/>
            <p:nvPr/>
          </p:nvGrpSpPr>
          <p:grpSpPr>
            <a:xfrm rot="0">
              <a:off x="78556" y="148902"/>
              <a:ext cx="5703958" cy="3562691"/>
              <a:chOff x="0" y="0"/>
              <a:chExt cx="1161372" cy="725392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1161372" cy="725392"/>
              </a:xfrm>
              <a:custGeom>
                <a:avLst/>
                <a:gdLst/>
                <a:ahLst/>
                <a:cxnLst/>
                <a:rect r="r" b="b" t="t" l="l"/>
                <a:pathLst>
                  <a:path h="725392" w="1161372">
                    <a:moveTo>
                      <a:pt x="0" y="0"/>
                    </a:moveTo>
                    <a:lnTo>
                      <a:pt x="1161372" y="0"/>
                    </a:lnTo>
                    <a:lnTo>
                      <a:pt x="1161372" y="725392"/>
                    </a:lnTo>
                    <a:lnTo>
                      <a:pt x="0" y="72539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0" y="-57150"/>
                <a:ext cx="1161372" cy="7825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sp>
          <p:nvSpPr>
            <p:cNvPr name="Freeform 66" id="66"/>
            <p:cNvSpPr/>
            <p:nvPr/>
          </p:nvSpPr>
          <p:spPr>
            <a:xfrm flipH="false" flipV="false" rot="-5400000">
              <a:off x="4037555" y="1788849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0"/>
                  </a:lnTo>
                  <a:lnTo>
                    <a:pt x="0" y="218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0" y="0"/>
                  </a:moveTo>
                  <a:lnTo>
                    <a:pt x="5854133" y="0"/>
                  </a:lnTo>
                  <a:lnTo>
                    <a:pt x="5854133" y="253981"/>
                  </a:lnTo>
                  <a:lnTo>
                    <a:pt x="0" y="253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  <p:sp>
          <p:nvSpPr>
            <p:cNvPr name="Freeform 68" id="68"/>
            <p:cNvSpPr/>
            <p:nvPr/>
          </p:nvSpPr>
          <p:spPr>
            <a:xfrm flipH="false" flipV="false" rot="-5400000">
              <a:off x="-1707437" y="1834427"/>
              <a:ext cx="3633155" cy="218281"/>
            </a:xfrm>
            <a:custGeom>
              <a:avLst/>
              <a:gdLst/>
              <a:ahLst/>
              <a:cxnLst/>
              <a:rect r="r" b="b" t="t" l="l"/>
              <a:pathLst>
                <a:path h="218281" w="3633155">
                  <a:moveTo>
                    <a:pt x="0" y="0"/>
                  </a:moveTo>
                  <a:lnTo>
                    <a:pt x="3633155" y="0"/>
                  </a:lnTo>
                  <a:lnTo>
                    <a:pt x="3633155" y="218281"/>
                  </a:lnTo>
                  <a:lnTo>
                    <a:pt x="0" y="218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6525" b="0"/>
              </a:stretch>
            </a:blipFill>
          </p:spPr>
        </p:sp>
        <p:sp>
          <p:nvSpPr>
            <p:cNvPr name="Freeform 69" id="69"/>
            <p:cNvSpPr/>
            <p:nvPr/>
          </p:nvSpPr>
          <p:spPr>
            <a:xfrm flipH="true" flipV="false" rot="-111485">
              <a:off x="144074" y="3552643"/>
              <a:ext cx="5854133" cy="253981"/>
            </a:xfrm>
            <a:custGeom>
              <a:avLst/>
              <a:gdLst/>
              <a:ahLst/>
              <a:cxnLst/>
              <a:rect r="r" b="b" t="t" l="l"/>
              <a:pathLst>
                <a:path h="253981" w="5854133">
                  <a:moveTo>
                    <a:pt x="5854132" y="0"/>
                  </a:moveTo>
                  <a:lnTo>
                    <a:pt x="0" y="0"/>
                  </a:lnTo>
                  <a:lnTo>
                    <a:pt x="0" y="253980"/>
                  </a:lnTo>
                  <a:lnTo>
                    <a:pt x="5854132" y="253980"/>
                  </a:lnTo>
                  <a:lnTo>
                    <a:pt x="5854132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49135" b="0"/>
              </a:stretch>
            </a:blipFill>
          </p:spPr>
        </p:sp>
      </p:grpSp>
      <p:sp>
        <p:nvSpPr>
          <p:cNvPr name="Freeform 70" id="70"/>
          <p:cNvSpPr/>
          <p:nvPr/>
        </p:nvSpPr>
        <p:spPr>
          <a:xfrm flipH="false" flipV="false" rot="0">
            <a:off x="8454105" y="423711"/>
            <a:ext cx="2773439" cy="595029"/>
          </a:xfrm>
          <a:custGeom>
            <a:avLst/>
            <a:gdLst/>
            <a:ahLst/>
            <a:cxnLst/>
            <a:rect r="r" b="b" t="t" l="l"/>
            <a:pathLst>
              <a:path h="595029" w="2773439">
                <a:moveTo>
                  <a:pt x="0" y="0"/>
                </a:moveTo>
                <a:lnTo>
                  <a:pt x="2773438" y="0"/>
                </a:lnTo>
                <a:lnTo>
                  <a:pt x="2773438" y="595029"/>
                </a:lnTo>
                <a:lnTo>
                  <a:pt x="0" y="59502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1" id="71"/>
          <p:cNvSpPr txBox="true"/>
          <p:nvPr/>
        </p:nvSpPr>
        <p:spPr>
          <a:xfrm rot="0">
            <a:off x="13895622" y="578907"/>
            <a:ext cx="2376601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6"/>
              </a:lnSpc>
            </a:pPr>
            <a:r>
              <a:rPr lang="en-US" sz="2497">
                <a:solidFill>
                  <a:srgbClr val="36464B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ABO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3428828" y="6903621"/>
            <a:ext cx="286129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6"/>
              </a:lnSpc>
            </a:pPr>
            <a:r>
              <a:rPr lang="en-US" sz="2497">
                <a:solidFill>
                  <a:srgbClr val="36464B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ShapeNet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2316768" y="3872749"/>
            <a:ext cx="2074286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6"/>
              </a:lnSpc>
            </a:pPr>
            <a:r>
              <a:rPr lang="en-US" sz="2497">
                <a:solidFill>
                  <a:srgbClr val="36464B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Cap3D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3982266" y="3682594"/>
            <a:ext cx="2376601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6"/>
              </a:lnSpc>
            </a:pPr>
            <a:r>
              <a:rPr lang="en-US" sz="2497">
                <a:solidFill>
                  <a:srgbClr val="36464B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Objaverse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9770236" y="7667959"/>
            <a:ext cx="7229217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2164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offers a comprehensive, clean collection of 3D CAD models for objects, organized into common categories derived from the SUN database, with human-verified categorization and alignment.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474544" y="7556958"/>
            <a:ext cx="6620026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2164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ShapeNet is a richly-annotated, large-scale repository of over 3,000,000 3D CAD models organized into 3,135 categories under the WordNet taxonomy, featuring semantic annotations like alignments, parts, symmetry planes, and physical sizes.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399427" y="4659833"/>
            <a:ext cx="3756151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2164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3D-text pairs generated by Cap3D from the paper: </a:t>
            </a:r>
            <a:r>
              <a:rPr lang="en-US" sz="2164" u="sng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  <a:hlinkClick r:id="rId20" tooltip="https://arxiv.org/abs/2306.07279"/>
              </a:rPr>
              <a:t>Scalable 3D Captioning with Pretrained Models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3158761" y="4335983"/>
            <a:ext cx="3758127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2164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Objaverse 1.0 is a large-scale dataset of over 800,000 3D models with captions, tags, and animations, designed to improve upon current 3D repositories.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3138732" y="1028265"/>
            <a:ext cx="3740547" cy="225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2164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The Amazon Berkeley Objects (ABO) dataset is a large-scale collection of product images, metadata, and artist-created 3D models with complex geometries and materials.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8705423" y="318040"/>
            <a:ext cx="2522121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6"/>
              </a:lnSpc>
            </a:pPr>
            <a:r>
              <a:rPr lang="en-US" sz="2497">
                <a:solidFill>
                  <a:srgbClr val="36464B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3D-FUTURE: 3D Furniture shape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7962749" y="1137087"/>
            <a:ext cx="3756151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sz="2164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The 3D-FUTURE dataset is a richly-annotated, large-scale repository of 3D furniture shapes with high-resolution textures and detailed geometries, 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7825794" y="9430248"/>
            <a:ext cx="144185" cy="52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7"/>
              </a:lnSpc>
              <a:spcBef>
                <a:spcPct val="0"/>
              </a:spcBef>
            </a:pPr>
            <a:r>
              <a:rPr lang="en-US" sz="3026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5895080" cy="563220"/>
            <a:chOff x="0" y="0"/>
            <a:chExt cx="7860106" cy="750960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408904" y="-147679"/>
              <a:ext cx="489734" cy="1307543"/>
            </a:xfrm>
            <a:custGeom>
              <a:avLst/>
              <a:gdLst/>
              <a:ahLst/>
              <a:cxnLst/>
              <a:rect r="r" b="b" t="t" l="l"/>
              <a:pathLst>
                <a:path h="1307543" w="489734">
                  <a:moveTo>
                    <a:pt x="0" y="0"/>
                  </a:moveTo>
                  <a:lnTo>
                    <a:pt x="489735" y="0"/>
                  </a:lnTo>
                  <a:lnTo>
                    <a:pt x="489735" y="1307543"/>
                  </a:lnTo>
                  <a:lnTo>
                    <a:pt x="0" y="130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08467" y="114300"/>
              <a:ext cx="5851639" cy="636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1"/>
                </a:lnSpc>
              </a:pPr>
              <a:r>
                <a:rPr lang="en-US" sz="3726" spc="18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Pipeline (Reminder)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2631" y="3522230"/>
            <a:ext cx="3153490" cy="2671866"/>
          </a:xfrm>
          <a:custGeom>
            <a:avLst/>
            <a:gdLst/>
            <a:ahLst/>
            <a:cxnLst/>
            <a:rect r="r" b="b" t="t" l="l"/>
            <a:pathLst>
              <a:path h="2671866" w="3153490">
                <a:moveTo>
                  <a:pt x="0" y="0"/>
                </a:moveTo>
                <a:lnTo>
                  <a:pt x="3153490" y="0"/>
                </a:lnTo>
                <a:lnTo>
                  <a:pt x="3153490" y="2671867"/>
                </a:lnTo>
                <a:lnTo>
                  <a:pt x="0" y="2671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968889">
            <a:off x="3819582" y="4659603"/>
            <a:ext cx="892130" cy="967794"/>
          </a:xfrm>
          <a:custGeom>
            <a:avLst/>
            <a:gdLst/>
            <a:ahLst/>
            <a:cxnLst/>
            <a:rect r="r" b="b" t="t" l="l"/>
            <a:pathLst>
              <a:path h="967794" w="892130">
                <a:moveTo>
                  <a:pt x="0" y="0"/>
                </a:moveTo>
                <a:lnTo>
                  <a:pt x="892130" y="0"/>
                </a:lnTo>
                <a:lnTo>
                  <a:pt x="892130" y="967794"/>
                </a:lnTo>
                <a:lnTo>
                  <a:pt x="0" y="9677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04746" y="3522230"/>
            <a:ext cx="3153490" cy="2671866"/>
          </a:xfrm>
          <a:custGeom>
            <a:avLst/>
            <a:gdLst/>
            <a:ahLst/>
            <a:cxnLst/>
            <a:rect r="r" b="b" t="t" l="l"/>
            <a:pathLst>
              <a:path h="2671866" w="3153490">
                <a:moveTo>
                  <a:pt x="0" y="0"/>
                </a:moveTo>
                <a:lnTo>
                  <a:pt x="3153490" y="0"/>
                </a:lnTo>
                <a:lnTo>
                  <a:pt x="3153490" y="2671867"/>
                </a:lnTo>
                <a:lnTo>
                  <a:pt x="0" y="2671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968889">
            <a:off x="8651271" y="4659603"/>
            <a:ext cx="892130" cy="967794"/>
          </a:xfrm>
          <a:custGeom>
            <a:avLst/>
            <a:gdLst/>
            <a:ahLst/>
            <a:cxnLst/>
            <a:rect r="r" b="b" t="t" l="l"/>
            <a:pathLst>
              <a:path h="967794" w="892130">
                <a:moveTo>
                  <a:pt x="0" y="0"/>
                </a:moveTo>
                <a:lnTo>
                  <a:pt x="892130" y="0"/>
                </a:lnTo>
                <a:lnTo>
                  <a:pt x="892130" y="967794"/>
                </a:lnTo>
                <a:lnTo>
                  <a:pt x="0" y="9677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36435" y="3522230"/>
            <a:ext cx="3153490" cy="2671866"/>
          </a:xfrm>
          <a:custGeom>
            <a:avLst/>
            <a:gdLst/>
            <a:ahLst/>
            <a:cxnLst/>
            <a:rect r="r" b="b" t="t" l="l"/>
            <a:pathLst>
              <a:path h="2671866" w="3153490">
                <a:moveTo>
                  <a:pt x="0" y="0"/>
                </a:moveTo>
                <a:lnTo>
                  <a:pt x="3153490" y="0"/>
                </a:lnTo>
                <a:lnTo>
                  <a:pt x="3153490" y="2671867"/>
                </a:lnTo>
                <a:lnTo>
                  <a:pt x="0" y="2671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804839" y="9430248"/>
            <a:ext cx="186095" cy="52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7"/>
              </a:lnSpc>
              <a:spcBef>
                <a:spcPct val="0"/>
              </a:spcBef>
            </a:pPr>
            <a:r>
              <a:rPr lang="en-US" sz="3026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7968889">
            <a:off x="13482959" y="4659603"/>
            <a:ext cx="892130" cy="967794"/>
          </a:xfrm>
          <a:custGeom>
            <a:avLst/>
            <a:gdLst/>
            <a:ahLst/>
            <a:cxnLst/>
            <a:rect r="r" b="b" t="t" l="l"/>
            <a:pathLst>
              <a:path h="967794" w="892130">
                <a:moveTo>
                  <a:pt x="0" y="0"/>
                </a:moveTo>
                <a:lnTo>
                  <a:pt x="892130" y="0"/>
                </a:lnTo>
                <a:lnTo>
                  <a:pt x="892130" y="967794"/>
                </a:lnTo>
                <a:lnTo>
                  <a:pt x="0" y="9677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953708" y="3522230"/>
            <a:ext cx="3153490" cy="2671866"/>
          </a:xfrm>
          <a:custGeom>
            <a:avLst/>
            <a:gdLst/>
            <a:ahLst/>
            <a:cxnLst/>
            <a:rect r="r" b="b" t="t" l="l"/>
            <a:pathLst>
              <a:path h="2671866" w="3153490">
                <a:moveTo>
                  <a:pt x="0" y="0"/>
                </a:moveTo>
                <a:lnTo>
                  <a:pt x="3153490" y="0"/>
                </a:lnTo>
                <a:lnTo>
                  <a:pt x="3153490" y="2671867"/>
                </a:lnTo>
                <a:lnTo>
                  <a:pt x="0" y="2671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78447" y="4591463"/>
            <a:ext cx="2541858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7"/>
              </a:lnSpc>
            </a:pPr>
            <a:r>
              <a:rPr lang="en-US" sz="3664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Rendering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54428" y="4315238"/>
            <a:ext cx="254185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664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Image Captioning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52767" y="4315238"/>
            <a:ext cx="254185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664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Caption Selection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259524" y="4315238"/>
            <a:ext cx="254185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664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Captions Fusing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968481" cy="563220"/>
            <a:chOff x="0" y="0"/>
            <a:chExt cx="22624641" cy="750960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408904" y="-147679"/>
              <a:ext cx="489734" cy="1307543"/>
            </a:xfrm>
            <a:custGeom>
              <a:avLst/>
              <a:gdLst/>
              <a:ahLst/>
              <a:cxnLst/>
              <a:rect r="r" b="b" t="t" l="l"/>
              <a:pathLst>
                <a:path h="1307543" w="489734">
                  <a:moveTo>
                    <a:pt x="0" y="0"/>
                  </a:moveTo>
                  <a:lnTo>
                    <a:pt x="489735" y="0"/>
                  </a:lnTo>
                  <a:lnTo>
                    <a:pt x="489735" y="1307543"/>
                  </a:lnTo>
                  <a:lnTo>
                    <a:pt x="0" y="130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08467" y="114300"/>
              <a:ext cx="20616174" cy="636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1"/>
                </a:lnSpc>
              </a:pPr>
              <a:r>
                <a:rPr lang="en-US" sz="3726" spc="18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Rendering: Render a set of 2D views for each 3D object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5973" y="2540025"/>
            <a:ext cx="3734602" cy="3476575"/>
            <a:chOff x="0" y="0"/>
            <a:chExt cx="4979469" cy="46354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9469" cy="4635433"/>
            </a:xfrm>
            <a:custGeom>
              <a:avLst/>
              <a:gdLst/>
              <a:ahLst/>
              <a:cxnLst/>
              <a:rect r="r" b="b" t="t" l="l"/>
              <a:pathLst>
                <a:path h="4635433" w="4979469">
                  <a:moveTo>
                    <a:pt x="0" y="0"/>
                  </a:moveTo>
                  <a:lnTo>
                    <a:pt x="4979469" y="0"/>
                  </a:lnTo>
                  <a:lnTo>
                    <a:pt x="4979469" y="4635433"/>
                  </a:lnTo>
                  <a:lnTo>
                    <a:pt x="0" y="4635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-173320">
              <a:off x="979287" y="2140190"/>
              <a:ext cx="3089002" cy="16085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0"/>
                </a:lnSpc>
              </a:pPr>
              <a:r>
                <a:rPr lang="en-US" sz="2215">
                  <a:solidFill>
                    <a:srgbClr val="141A37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Import necessary libraries.</a:t>
              </a:r>
            </a:p>
            <a:p>
              <a:pPr algn="ctr">
                <a:lnSpc>
                  <a:spcPts val="2370"/>
                </a:lnSpc>
              </a:pPr>
              <a:r>
                <a:rPr lang="en-US" sz="2215">
                  <a:solidFill>
                    <a:srgbClr val="141A37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Load 3D object file paths.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173320">
              <a:off x="892601" y="935838"/>
              <a:ext cx="3210417" cy="1018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07"/>
                </a:lnSpc>
                <a:spcBef>
                  <a:spcPct val="0"/>
                </a:spcBef>
              </a:pPr>
              <a:r>
                <a:rPr lang="en-US" sz="2907">
                  <a:solidFill>
                    <a:srgbClr val="494949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Setup and Initialization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671688" y="2700901"/>
            <a:ext cx="3682505" cy="3428077"/>
            <a:chOff x="0" y="0"/>
            <a:chExt cx="4910007" cy="45707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10007" cy="4570770"/>
            </a:xfrm>
            <a:custGeom>
              <a:avLst/>
              <a:gdLst/>
              <a:ahLst/>
              <a:cxnLst/>
              <a:rect r="r" b="b" t="t" l="l"/>
              <a:pathLst>
                <a:path h="4570770" w="4910007">
                  <a:moveTo>
                    <a:pt x="0" y="0"/>
                  </a:moveTo>
                  <a:lnTo>
                    <a:pt x="4910007" y="0"/>
                  </a:lnTo>
                  <a:lnTo>
                    <a:pt x="4910007" y="4570770"/>
                  </a:lnTo>
                  <a:lnTo>
                    <a:pt x="0" y="45707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-173320">
              <a:off x="932712" y="2281644"/>
              <a:ext cx="3045912" cy="1979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5"/>
                </a:lnSpc>
              </a:pPr>
              <a:r>
                <a:rPr lang="en-US" sz="2220">
                  <a:solidFill>
                    <a:srgbClr val="141A37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Set up </a:t>
              </a:r>
              <a:r>
                <a:rPr lang="en-US" sz="2220">
                  <a:solidFill>
                    <a:srgbClr val="5E17EB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Blender </a:t>
              </a:r>
              <a:r>
                <a:rPr lang="en-US" sz="2220">
                  <a:solidFill>
                    <a:srgbClr val="141A37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to use the Cycles render engine and configure it to use GPU.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-173320">
              <a:off x="824928" y="1093369"/>
              <a:ext cx="3165633" cy="995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66"/>
                </a:lnSpc>
                <a:spcBef>
                  <a:spcPct val="0"/>
                </a:spcBef>
              </a:pPr>
              <a:r>
                <a:rPr lang="en-US" sz="2866">
                  <a:solidFill>
                    <a:srgbClr val="494949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Blender Configuration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794296" y="1808422"/>
            <a:ext cx="3525196" cy="4167462"/>
            <a:chOff x="0" y="0"/>
            <a:chExt cx="4700261" cy="5556615"/>
          </a:xfrm>
        </p:grpSpPr>
        <p:sp>
          <p:nvSpPr>
            <p:cNvPr name="Freeform 14" id="14"/>
            <p:cNvSpPr/>
            <p:nvPr/>
          </p:nvSpPr>
          <p:spPr>
            <a:xfrm flipH="true" flipV="false" rot="0">
              <a:off x="0" y="0"/>
              <a:ext cx="4700261" cy="5556615"/>
            </a:xfrm>
            <a:custGeom>
              <a:avLst/>
              <a:gdLst/>
              <a:ahLst/>
              <a:cxnLst/>
              <a:rect r="r" b="b" t="t" l="l"/>
              <a:pathLst>
                <a:path h="5556615" w="4700261">
                  <a:moveTo>
                    <a:pt x="4700261" y="0"/>
                  </a:moveTo>
                  <a:lnTo>
                    <a:pt x="0" y="0"/>
                  </a:lnTo>
                  <a:lnTo>
                    <a:pt x="0" y="5556615"/>
                  </a:lnTo>
                  <a:lnTo>
                    <a:pt x="4700261" y="5556615"/>
                  </a:lnTo>
                  <a:lnTo>
                    <a:pt x="4700261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13496" t="0" r="-13496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892232" y="2116754"/>
              <a:ext cx="2915796" cy="3160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5"/>
                </a:lnSpc>
              </a:pPr>
              <a:r>
                <a:rPr lang="en-US" sz="2219">
                  <a:solidFill>
                    <a:srgbClr val="141A37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Normalize and center the object. Position camera based on the object's size. Render object from 8 different viewpoints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834929" y="980209"/>
              <a:ext cx="3030403" cy="959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44"/>
                </a:lnSpc>
                <a:spcBef>
                  <a:spcPct val="0"/>
                </a:spcBef>
              </a:pPr>
              <a:r>
                <a:rPr lang="en-US" sz="2744">
                  <a:solidFill>
                    <a:srgbClr val="494949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Helper Functions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629401" y="6192386"/>
            <a:ext cx="3734602" cy="3476575"/>
            <a:chOff x="0" y="0"/>
            <a:chExt cx="4979469" cy="46354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979469" cy="4635433"/>
            </a:xfrm>
            <a:custGeom>
              <a:avLst/>
              <a:gdLst/>
              <a:ahLst/>
              <a:cxnLst/>
              <a:rect r="r" b="b" t="t" l="l"/>
              <a:pathLst>
                <a:path h="4635433" w="4979469">
                  <a:moveTo>
                    <a:pt x="0" y="0"/>
                  </a:moveTo>
                  <a:lnTo>
                    <a:pt x="4979469" y="0"/>
                  </a:lnTo>
                  <a:lnTo>
                    <a:pt x="4979469" y="4635433"/>
                  </a:lnTo>
                  <a:lnTo>
                    <a:pt x="0" y="4635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-173320">
              <a:off x="999299" y="2139685"/>
              <a:ext cx="3089002" cy="2402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0"/>
                </a:lnSpc>
              </a:pPr>
              <a:r>
                <a:rPr lang="en-US" sz="2215">
                  <a:solidFill>
                    <a:srgbClr val="141A37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Delete default cube.</a:t>
              </a:r>
            </a:p>
            <a:p>
              <a:pPr algn="ctr">
                <a:lnSpc>
                  <a:spcPts val="2370"/>
                </a:lnSpc>
              </a:pPr>
              <a:r>
                <a:rPr lang="en-US" sz="2215">
                  <a:solidFill>
                    <a:srgbClr val="141A37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A three-point lighting setup is created.</a:t>
              </a:r>
            </a:p>
            <a:p>
              <a:pPr algn="ctr">
                <a:lnSpc>
                  <a:spcPts val="2370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-173320">
              <a:off x="892601" y="935838"/>
              <a:ext cx="3210417" cy="1018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07"/>
                </a:lnSpc>
                <a:spcBef>
                  <a:spcPct val="0"/>
                </a:spcBef>
              </a:pPr>
              <a:r>
                <a:rPr lang="en-US" sz="2907">
                  <a:solidFill>
                    <a:srgbClr val="494949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Scene Preparation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109323" y="6189763"/>
            <a:ext cx="3682505" cy="3428077"/>
            <a:chOff x="0" y="0"/>
            <a:chExt cx="4910007" cy="45707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910007" cy="4570770"/>
            </a:xfrm>
            <a:custGeom>
              <a:avLst/>
              <a:gdLst/>
              <a:ahLst/>
              <a:cxnLst/>
              <a:rect r="r" b="b" t="t" l="l"/>
              <a:pathLst>
                <a:path h="4570770" w="4910007">
                  <a:moveTo>
                    <a:pt x="0" y="0"/>
                  </a:moveTo>
                  <a:lnTo>
                    <a:pt x="4910007" y="0"/>
                  </a:lnTo>
                  <a:lnTo>
                    <a:pt x="4910007" y="4570770"/>
                  </a:lnTo>
                  <a:lnTo>
                    <a:pt x="0" y="45707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-173320">
              <a:off x="1196563" y="2292364"/>
              <a:ext cx="3045912" cy="1979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5"/>
                </a:lnSpc>
              </a:pPr>
              <a:r>
                <a:rPr lang="en-US" sz="2220">
                  <a:solidFill>
                    <a:srgbClr val="141A37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create a consistent set of renderings for each object from multiple angles.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-173320">
              <a:off x="873350" y="621795"/>
              <a:ext cx="3165633" cy="1478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66"/>
                </a:lnSpc>
                <a:spcBef>
                  <a:spcPct val="0"/>
                </a:spcBef>
              </a:pPr>
              <a:r>
                <a:rPr lang="en-US" sz="2866">
                  <a:solidFill>
                    <a:srgbClr val="494949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Main Rendering Loop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327993" y="6547030"/>
            <a:ext cx="3525196" cy="3033987"/>
            <a:chOff x="0" y="0"/>
            <a:chExt cx="4700261" cy="4045315"/>
          </a:xfrm>
        </p:grpSpPr>
        <p:sp>
          <p:nvSpPr>
            <p:cNvPr name="Freeform 26" id="26"/>
            <p:cNvSpPr/>
            <p:nvPr/>
          </p:nvSpPr>
          <p:spPr>
            <a:xfrm flipH="true" flipV="false" rot="0">
              <a:off x="0" y="0"/>
              <a:ext cx="4700261" cy="4045315"/>
            </a:xfrm>
            <a:custGeom>
              <a:avLst/>
              <a:gdLst/>
              <a:ahLst/>
              <a:cxnLst/>
              <a:rect r="r" b="b" t="t" l="l"/>
              <a:pathLst>
                <a:path h="4045315" w="4700261">
                  <a:moveTo>
                    <a:pt x="4700261" y="0"/>
                  </a:moveTo>
                  <a:lnTo>
                    <a:pt x="0" y="0"/>
                  </a:lnTo>
                  <a:lnTo>
                    <a:pt x="0" y="4045315"/>
                  </a:lnTo>
                  <a:lnTo>
                    <a:pt x="4700261" y="4045315"/>
                  </a:lnTo>
                  <a:lnTo>
                    <a:pt x="4700261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-4081" r="0" b="-4081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892232" y="2573954"/>
              <a:ext cx="2915796" cy="1191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75"/>
                </a:lnSpc>
              </a:pPr>
              <a:r>
                <a:rPr lang="en-US" sz="2219">
                  <a:solidFill>
                    <a:srgbClr val="141A37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Store rendered images and camera matrices.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834929" y="980209"/>
              <a:ext cx="3030403" cy="1416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44"/>
                </a:lnSpc>
                <a:spcBef>
                  <a:spcPct val="0"/>
                </a:spcBef>
              </a:pPr>
              <a:r>
                <a:rPr lang="en-US" sz="2744">
                  <a:solidFill>
                    <a:srgbClr val="494949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Output Directory Setup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5400000">
            <a:off x="2034054" y="1608871"/>
            <a:ext cx="367301" cy="980657"/>
          </a:xfrm>
          <a:custGeom>
            <a:avLst/>
            <a:gdLst/>
            <a:ahLst/>
            <a:cxnLst/>
            <a:rect r="r" b="b" t="t" l="l"/>
            <a:pathLst>
              <a:path h="980657" w="367301">
                <a:moveTo>
                  <a:pt x="0" y="0"/>
                </a:moveTo>
                <a:lnTo>
                  <a:pt x="367301" y="0"/>
                </a:lnTo>
                <a:lnTo>
                  <a:pt x="367301" y="980658"/>
                </a:lnTo>
                <a:lnTo>
                  <a:pt x="0" y="980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3233726" y="1848161"/>
            <a:ext cx="9560570" cy="43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9"/>
              </a:lnSpc>
            </a:pPr>
            <a:r>
              <a:rPr lang="en-US" sz="3526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Script Rendering using Blender (Break-down)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810196" y="9430248"/>
            <a:ext cx="175379" cy="52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7"/>
              </a:lnSpc>
              <a:spcBef>
                <a:spcPct val="0"/>
              </a:spcBef>
            </a:pPr>
            <a:r>
              <a:rPr lang="en-US" sz="3026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968481" cy="563220"/>
            <a:chOff x="0" y="0"/>
            <a:chExt cx="22624641" cy="750960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408904" y="-147679"/>
              <a:ext cx="489734" cy="1307543"/>
            </a:xfrm>
            <a:custGeom>
              <a:avLst/>
              <a:gdLst/>
              <a:ahLst/>
              <a:cxnLst/>
              <a:rect r="r" b="b" t="t" l="l"/>
              <a:pathLst>
                <a:path h="1307543" w="489734">
                  <a:moveTo>
                    <a:pt x="0" y="0"/>
                  </a:moveTo>
                  <a:lnTo>
                    <a:pt x="489735" y="0"/>
                  </a:lnTo>
                  <a:lnTo>
                    <a:pt x="489735" y="1307543"/>
                  </a:lnTo>
                  <a:lnTo>
                    <a:pt x="0" y="130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08467" y="114300"/>
              <a:ext cx="20616174" cy="636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1"/>
                </a:lnSpc>
              </a:pPr>
              <a:r>
                <a:rPr lang="en-US" sz="3726" spc="18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Rendering: Render a set of 2D views for each 3D object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06815" y="2281883"/>
            <a:ext cx="13674370" cy="341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7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N.B. I render 3D objects using Blender at 512×512 resolution from M = 8 high-information camera angles rotating horizontally around the object, with two slightly below and the rest slightly above the object, to cover all the object details. The reason I prefer multiple views over a forward-facing view is that the latter may miss self-occluded object details or face strange appearance and/or lighting. In contrast, multiple views will see much of the object from different viewpoints, increasing the number of chances for a captioning model to predict objects in detail.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01981" y="9430248"/>
            <a:ext cx="191810" cy="52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7"/>
              </a:lnSpc>
              <a:spcBef>
                <a:spcPct val="0"/>
              </a:spcBef>
            </a:pPr>
            <a:r>
              <a:rPr lang="en-US" sz="3026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968481" cy="563220"/>
            <a:chOff x="0" y="0"/>
            <a:chExt cx="22624641" cy="750960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408904" y="-147679"/>
              <a:ext cx="489734" cy="1307543"/>
            </a:xfrm>
            <a:custGeom>
              <a:avLst/>
              <a:gdLst/>
              <a:ahLst/>
              <a:cxnLst/>
              <a:rect r="r" b="b" t="t" l="l"/>
              <a:pathLst>
                <a:path h="1307543" w="489734">
                  <a:moveTo>
                    <a:pt x="0" y="0"/>
                  </a:moveTo>
                  <a:lnTo>
                    <a:pt x="489735" y="0"/>
                  </a:lnTo>
                  <a:lnTo>
                    <a:pt x="489735" y="1307543"/>
                  </a:lnTo>
                  <a:lnTo>
                    <a:pt x="0" y="130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08467" y="114300"/>
              <a:ext cx="20616174" cy="636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1"/>
                </a:lnSpc>
              </a:pPr>
              <a:r>
                <a:rPr lang="en-US" sz="3726" spc="18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Rendering: Render a set of 2D views for each 3D object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7376" y="1752911"/>
            <a:ext cx="10901445" cy="529940"/>
            <a:chOff x="0" y="0"/>
            <a:chExt cx="14535260" cy="706586"/>
          </a:xfrm>
        </p:grpSpPr>
        <p:sp>
          <p:nvSpPr>
            <p:cNvPr name="Freeform 6" id="6"/>
            <p:cNvSpPr/>
            <p:nvPr/>
          </p:nvSpPr>
          <p:spPr>
            <a:xfrm flipH="false" flipV="false" rot="5400000">
              <a:off x="408904" y="-192052"/>
              <a:ext cx="489734" cy="1307543"/>
            </a:xfrm>
            <a:custGeom>
              <a:avLst/>
              <a:gdLst/>
              <a:ahLst/>
              <a:cxnLst/>
              <a:rect r="r" b="b" t="t" l="l"/>
              <a:pathLst>
                <a:path h="1307543" w="489734">
                  <a:moveTo>
                    <a:pt x="0" y="0"/>
                  </a:moveTo>
                  <a:lnTo>
                    <a:pt x="489735" y="0"/>
                  </a:lnTo>
                  <a:lnTo>
                    <a:pt x="489735" y="1307542"/>
                  </a:lnTo>
                  <a:lnTo>
                    <a:pt x="0" y="1307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008467" y="95250"/>
              <a:ext cx="12526793" cy="611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09"/>
                </a:lnSpc>
              </a:pPr>
              <a:r>
                <a:rPr lang="en-US" sz="3526" spc="17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Samples: Rendered 2D images of a 3D object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61988" y="3121172"/>
            <a:ext cx="6523782" cy="3400341"/>
          </a:xfrm>
          <a:custGeom>
            <a:avLst/>
            <a:gdLst/>
            <a:ahLst/>
            <a:cxnLst/>
            <a:rect r="r" b="b" t="t" l="l"/>
            <a:pathLst>
              <a:path h="3400341" w="6523782">
                <a:moveTo>
                  <a:pt x="0" y="0"/>
                </a:moveTo>
                <a:lnTo>
                  <a:pt x="6523781" y="0"/>
                </a:lnTo>
                <a:lnTo>
                  <a:pt x="6523781" y="3400341"/>
                </a:lnTo>
                <a:lnTo>
                  <a:pt x="0" y="34003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26026" y="3014704"/>
            <a:ext cx="5976997" cy="3400341"/>
          </a:xfrm>
          <a:custGeom>
            <a:avLst/>
            <a:gdLst/>
            <a:ahLst/>
            <a:cxnLst/>
            <a:rect r="r" b="b" t="t" l="l"/>
            <a:pathLst>
              <a:path h="3400341" w="5976997">
                <a:moveTo>
                  <a:pt x="0" y="0"/>
                </a:moveTo>
                <a:lnTo>
                  <a:pt x="5976997" y="0"/>
                </a:lnTo>
                <a:lnTo>
                  <a:pt x="5976997" y="3400342"/>
                </a:lnTo>
                <a:lnTo>
                  <a:pt x="0" y="34003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183325" y="6683438"/>
            <a:ext cx="4481107" cy="3391466"/>
          </a:xfrm>
          <a:custGeom>
            <a:avLst/>
            <a:gdLst/>
            <a:ahLst/>
            <a:cxnLst/>
            <a:rect r="r" b="b" t="t" l="l"/>
            <a:pathLst>
              <a:path h="3391466" w="4481107">
                <a:moveTo>
                  <a:pt x="0" y="0"/>
                </a:moveTo>
                <a:lnTo>
                  <a:pt x="4481107" y="0"/>
                </a:lnTo>
                <a:lnTo>
                  <a:pt x="4481107" y="3391466"/>
                </a:lnTo>
                <a:lnTo>
                  <a:pt x="0" y="3391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56" r="0" b="-25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461731" y="6683438"/>
            <a:ext cx="4905587" cy="3334136"/>
          </a:xfrm>
          <a:custGeom>
            <a:avLst/>
            <a:gdLst/>
            <a:ahLst/>
            <a:cxnLst/>
            <a:rect r="r" b="b" t="t" l="l"/>
            <a:pathLst>
              <a:path h="3334136" w="4905587">
                <a:moveTo>
                  <a:pt x="0" y="0"/>
                </a:moveTo>
                <a:lnTo>
                  <a:pt x="4905587" y="0"/>
                </a:lnTo>
                <a:lnTo>
                  <a:pt x="4905587" y="3334136"/>
                </a:lnTo>
                <a:lnTo>
                  <a:pt x="0" y="33341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817162" y="9430248"/>
            <a:ext cx="161449" cy="52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7"/>
              </a:lnSpc>
              <a:spcBef>
                <a:spcPct val="0"/>
              </a:spcBef>
            </a:pPr>
            <a:r>
              <a:rPr lang="en-US" sz="3026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5050" y="4724400"/>
            <a:ext cx="130232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7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View_0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414883" y="4510087"/>
            <a:ext cx="130232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7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View_1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0825" y="8174384"/>
            <a:ext cx="130232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7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View_2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56974" y="7960071"/>
            <a:ext cx="130232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7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View_4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968481" cy="563220"/>
            <a:chOff x="0" y="0"/>
            <a:chExt cx="22624641" cy="750960"/>
          </a:xfrm>
        </p:grpSpPr>
        <p:sp>
          <p:nvSpPr>
            <p:cNvPr name="Freeform 3" id="3"/>
            <p:cNvSpPr/>
            <p:nvPr/>
          </p:nvSpPr>
          <p:spPr>
            <a:xfrm flipH="false" flipV="false" rot="5400000">
              <a:off x="408904" y="-147679"/>
              <a:ext cx="489734" cy="1307543"/>
            </a:xfrm>
            <a:custGeom>
              <a:avLst/>
              <a:gdLst/>
              <a:ahLst/>
              <a:cxnLst/>
              <a:rect r="r" b="b" t="t" l="l"/>
              <a:pathLst>
                <a:path h="1307543" w="489734">
                  <a:moveTo>
                    <a:pt x="0" y="0"/>
                  </a:moveTo>
                  <a:lnTo>
                    <a:pt x="489735" y="0"/>
                  </a:lnTo>
                  <a:lnTo>
                    <a:pt x="489735" y="1307543"/>
                  </a:lnTo>
                  <a:lnTo>
                    <a:pt x="0" y="13075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008467" y="114300"/>
              <a:ext cx="20616174" cy="636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1"/>
                </a:lnSpc>
              </a:pPr>
              <a:r>
                <a:rPr lang="en-US" sz="3726" spc="18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Rendering: Render a set of 2D views for each 3D object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7376" y="1752911"/>
            <a:ext cx="10901445" cy="529940"/>
            <a:chOff x="0" y="0"/>
            <a:chExt cx="14535260" cy="706586"/>
          </a:xfrm>
        </p:grpSpPr>
        <p:sp>
          <p:nvSpPr>
            <p:cNvPr name="Freeform 6" id="6"/>
            <p:cNvSpPr/>
            <p:nvPr/>
          </p:nvSpPr>
          <p:spPr>
            <a:xfrm flipH="false" flipV="false" rot="5400000">
              <a:off x="408904" y="-192052"/>
              <a:ext cx="489734" cy="1307543"/>
            </a:xfrm>
            <a:custGeom>
              <a:avLst/>
              <a:gdLst/>
              <a:ahLst/>
              <a:cxnLst/>
              <a:rect r="r" b="b" t="t" l="l"/>
              <a:pathLst>
                <a:path h="1307543" w="489734">
                  <a:moveTo>
                    <a:pt x="0" y="0"/>
                  </a:moveTo>
                  <a:lnTo>
                    <a:pt x="489735" y="0"/>
                  </a:lnTo>
                  <a:lnTo>
                    <a:pt x="489735" y="1307542"/>
                  </a:lnTo>
                  <a:lnTo>
                    <a:pt x="0" y="13075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008467" y="95250"/>
              <a:ext cx="12526793" cy="611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09"/>
                </a:lnSpc>
              </a:pPr>
              <a:r>
                <a:rPr lang="en-US" sz="3526" spc="17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Samples: Rendered 2D images of a 3D object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216684" y="3497419"/>
            <a:ext cx="4016822" cy="4009097"/>
          </a:xfrm>
          <a:custGeom>
            <a:avLst/>
            <a:gdLst/>
            <a:ahLst/>
            <a:cxnLst/>
            <a:rect r="r" b="b" t="t" l="l"/>
            <a:pathLst>
              <a:path h="4009097" w="4016822">
                <a:moveTo>
                  <a:pt x="0" y="0"/>
                </a:moveTo>
                <a:lnTo>
                  <a:pt x="4016821" y="0"/>
                </a:lnTo>
                <a:lnTo>
                  <a:pt x="4016821" y="4009097"/>
                </a:lnTo>
                <a:lnTo>
                  <a:pt x="0" y="40090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447407" y="3497419"/>
            <a:ext cx="3623909" cy="4009097"/>
          </a:xfrm>
          <a:custGeom>
            <a:avLst/>
            <a:gdLst/>
            <a:ahLst/>
            <a:cxnLst/>
            <a:rect r="r" b="b" t="t" l="l"/>
            <a:pathLst>
              <a:path h="4009097" w="3623909">
                <a:moveTo>
                  <a:pt x="0" y="0"/>
                </a:moveTo>
                <a:lnTo>
                  <a:pt x="3623909" y="0"/>
                </a:lnTo>
                <a:lnTo>
                  <a:pt x="3623909" y="4009097"/>
                </a:lnTo>
                <a:lnTo>
                  <a:pt x="0" y="40090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17953" y="3497419"/>
            <a:ext cx="3485241" cy="4009097"/>
          </a:xfrm>
          <a:custGeom>
            <a:avLst/>
            <a:gdLst/>
            <a:ahLst/>
            <a:cxnLst/>
            <a:rect r="r" b="b" t="t" l="l"/>
            <a:pathLst>
              <a:path h="4009097" w="3485241">
                <a:moveTo>
                  <a:pt x="0" y="0"/>
                </a:moveTo>
                <a:lnTo>
                  <a:pt x="3485240" y="0"/>
                </a:lnTo>
                <a:lnTo>
                  <a:pt x="3485240" y="4009097"/>
                </a:lnTo>
                <a:lnTo>
                  <a:pt x="0" y="40090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641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797516" y="9430248"/>
            <a:ext cx="200739" cy="52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7"/>
              </a:lnSpc>
              <a:spcBef>
                <a:spcPct val="0"/>
              </a:spcBef>
            </a:pPr>
            <a:r>
              <a:rPr lang="en-US" sz="3026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73932" y="7817411"/>
            <a:ext cx="130232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7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View_0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08198" y="7817411"/>
            <a:ext cx="130232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7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View_1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09410" y="7817411"/>
            <a:ext cx="130232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7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View_5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2332154" y="3086100"/>
            <a:ext cx="1511254" cy="4114800"/>
          </a:xfrm>
          <a:custGeom>
            <a:avLst/>
            <a:gdLst/>
            <a:ahLst/>
            <a:cxnLst/>
            <a:rect r="r" b="b" t="t" l="l"/>
            <a:pathLst>
              <a:path h="4114800" w="1511254">
                <a:moveTo>
                  <a:pt x="1511254" y="0"/>
                </a:moveTo>
                <a:lnTo>
                  <a:pt x="0" y="0"/>
                </a:lnTo>
                <a:lnTo>
                  <a:pt x="0" y="4114800"/>
                </a:lnTo>
                <a:lnTo>
                  <a:pt x="1511254" y="4114800"/>
                </a:lnTo>
                <a:lnTo>
                  <a:pt x="15112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446393" y="3633183"/>
            <a:ext cx="1511254" cy="4114800"/>
          </a:xfrm>
          <a:custGeom>
            <a:avLst/>
            <a:gdLst/>
            <a:ahLst/>
            <a:cxnLst/>
            <a:rect r="r" b="b" t="t" l="l"/>
            <a:pathLst>
              <a:path h="4114800" w="1511254">
                <a:moveTo>
                  <a:pt x="1511253" y="0"/>
                </a:moveTo>
                <a:lnTo>
                  <a:pt x="0" y="0"/>
                </a:lnTo>
                <a:lnTo>
                  <a:pt x="0" y="4114800"/>
                </a:lnTo>
                <a:lnTo>
                  <a:pt x="1511253" y="4114800"/>
                </a:lnTo>
                <a:lnTo>
                  <a:pt x="15112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41607" y="4099908"/>
            <a:ext cx="10604785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95883" y="6422116"/>
            <a:ext cx="9096234" cy="107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7"/>
              </a:lnSpc>
            </a:pPr>
            <a:r>
              <a:rPr lang="en-US" sz="8656" spc="4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for your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DAGN6P2O6bo</dc:identifier>
  <dcterms:modified xsi:type="dcterms:W3CDTF">2011-08-01T06:04:30Z</dcterms:modified>
  <cp:revision>1</cp:revision>
  <dc:title>3D Vision LLM - 3D Object Captioning (week #4)</dc:title>
</cp:coreProperties>
</file>