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8288000" cy="10287000"/>
  <p:notesSz cx="6858000" cy="9144000"/>
  <p:embeddedFontLst>
    <p:embeddedFont>
      <p:font typeface="Calibri" panose="020F0502020204030204" pitchFamily="34" charset="0"/>
      <p:regular r:id="rId16"/>
      <p:bold r:id="rId17"/>
      <p:italic r:id="rId18"/>
      <p:boldItalic r:id="rId19"/>
    </p:embeddedFont>
    <p:embeddedFont>
      <p:font typeface="Open Sans Bold" panose="020B0604020202020204" charset="0"/>
      <p:regular r:id="rId20"/>
    </p:embeddedFont>
    <p:embeddedFont>
      <p:font typeface="Playfair Display" pitchFamily="2" charset="0"/>
      <p:regular r:id="rId21"/>
      <p:bold r:id="rId22"/>
      <p:italic r:id="rId23"/>
      <p:boldItalic r:id="rId24"/>
    </p:embeddedFont>
    <p:embeddedFont>
      <p:font typeface="Playfair Display Bold" pitchFamily="2" charset="0"/>
      <p:regular r:id="rId25"/>
      <p:bold r:id="rId26"/>
    </p:embeddedFont>
    <p:embeddedFont>
      <p:font typeface="Playfair Display Italics" panose="020B0604020202020204" charset="0"/>
      <p:regular r:id="rId27"/>
    </p:embeddedFont>
    <p:embeddedFont>
      <p:font typeface="Public Sans" panose="020B0604020202020204" charset="0"/>
      <p:regular r:id="rId28"/>
    </p:embeddedFont>
    <p:embeddedFont>
      <p:font typeface="Public Sans Bold" panose="020B0604020202020204" charset="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62" d="100"/>
          <a:sy n="62" d="100"/>
        </p:scale>
        <p:origin x="274"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sv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svg"/><Relationship Id="rId18" Type="http://schemas.openxmlformats.org/officeDocument/2006/relationships/image" Target="../media/image25.png"/><Relationship Id="rId3" Type="http://schemas.openxmlformats.org/officeDocument/2006/relationships/image" Target="../media/image3.svg"/><Relationship Id="rId21" Type="http://schemas.openxmlformats.org/officeDocument/2006/relationships/image" Target="../media/image28.svg"/><Relationship Id="rId7" Type="http://schemas.openxmlformats.org/officeDocument/2006/relationships/image" Target="../media/image14.svg"/><Relationship Id="rId12" Type="http://schemas.openxmlformats.org/officeDocument/2006/relationships/image" Target="../media/image19.png"/><Relationship Id="rId17" Type="http://schemas.openxmlformats.org/officeDocument/2006/relationships/image" Target="../media/image24.svg"/><Relationship Id="rId2" Type="http://schemas.openxmlformats.org/officeDocument/2006/relationships/image" Target="../media/image2.png"/><Relationship Id="rId16" Type="http://schemas.openxmlformats.org/officeDocument/2006/relationships/image" Target="../media/image23.png"/><Relationship Id="rId20"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18.svg"/><Relationship Id="rId5" Type="http://schemas.openxmlformats.org/officeDocument/2006/relationships/image" Target="../media/image12.svg"/><Relationship Id="rId15" Type="http://schemas.openxmlformats.org/officeDocument/2006/relationships/image" Target="../media/image22.svg"/><Relationship Id="rId10" Type="http://schemas.openxmlformats.org/officeDocument/2006/relationships/image" Target="../media/image17.png"/><Relationship Id="rId19" Type="http://schemas.openxmlformats.org/officeDocument/2006/relationships/image" Target="../media/image26.svg"/><Relationship Id="rId4" Type="http://schemas.openxmlformats.org/officeDocument/2006/relationships/image" Target="../media/image11.png"/><Relationship Id="rId9" Type="http://schemas.openxmlformats.org/officeDocument/2006/relationships/image" Target="../media/image16.svg"/><Relationship Id="rId1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28.svg"/><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3.svg"/><Relationship Id="rId7"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5F6F7"/>
        </a:solidFill>
        <a:effectLst/>
      </p:bgPr>
    </p:bg>
    <p:spTree>
      <p:nvGrpSpPr>
        <p:cNvPr id="1" name=""/>
        <p:cNvGrpSpPr/>
        <p:nvPr/>
      </p:nvGrpSpPr>
      <p:grpSpPr>
        <a:xfrm>
          <a:off x="0" y="0"/>
          <a:ext cx="0" cy="0"/>
          <a:chOff x="0" y="0"/>
          <a:chExt cx="0" cy="0"/>
        </a:xfrm>
      </p:grpSpPr>
      <p:sp>
        <p:nvSpPr>
          <p:cNvPr id="2" name="AutoShape 2"/>
          <p:cNvSpPr/>
          <p:nvPr/>
        </p:nvSpPr>
        <p:spPr>
          <a:xfrm flipV="1">
            <a:off x="1028706" y="4514765"/>
            <a:ext cx="16230594" cy="38509"/>
          </a:xfrm>
          <a:prstGeom prst="line">
            <a:avLst/>
          </a:prstGeom>
          <a:ln w="9525" cap="flat">
            <a:solidFill>
              <a:srgbClr val="2B2C30"/>
            </a:solidFill>
            <a:prstDash val="solid"/>
            <a:headEnd type="none" w="sm" len="sm"/>
            <a:tailEnd type="none" w="sm" len="sm"/>
          </a:ln>
        </p:spPr>
      </p:sp>
      <p:sp>
        <p:nvSpPr>
          <p:cNvPr id="3" name="Freeform 3"/>
          <p:cNvSpPr/>
          <p:nvPr/>
        </p:nvSpPr>
        <p:spPr>
          <a:xfrm>
            <a:off x="16673171" y="8555355"/>
            <a:ext cx="702945" cy="702945"/>
          </a:xfrm>
          <a:custGeom>
            <a:avLst/>
            <a:gdLst/>
            <a:ahLst/>
            <a:cxnLst/>
            <a:rect l="l" t="t" r="r" b="b"/>
            <a:pathLst>
              <a:path w="702945" h="702945">
                <a:moveTo>
                  <a:pt x="0" y="0"/>
                </a:moveTo>
                <a:lnTo>
                  <a:pt x="702945" y="0"/>
                </a:lnTo>
                <a:lnTo>
                  <a:pt x="702945" y="702945"/>
                </a:lnTo>
                <a:lnTo>
                  <a:pt x="0" y="702945"/>
                </a:lnTo>
                <a:lnTo>
                  <a:pt x="0" y="0"/>
                </a:lnTo>
                <a:close/>
              </a:path>
            </a:pathLst>
          </a:custGeom>
          <a:blipFill>
            <a:blip r:embed="rId2"/>
            <a:stretch>
              <a:fillRect/>
            </a:stretch>
          </a:blipFill>
        </p:spPr>
      </p:sp>
      <p:sp>
        <p:nvSpPr>
          <p:cNvPr id="4" name="TextBox 4"/>
          <p:cNvSpPr txBox="1"/>
          <p:nvPr/>
        </p:nvSpPr>
        <p:spPr>
          <a:xfrm>
            <a:off x="1006882" y="4728792"/>
            <a:ext cx="16230600" cy="651099"/>
          </a:xfrm>
          <a:prstGeom prst="rect">
            <a:avLst/>
          </a:prstGeom>
        </p:spPr>
        <p:txBody>
          <a:bodyPr lIns="0" tIns="0" rIns="0" bIns="0" rtlCol="0" anchor="t">
            <a:spAutoFit/>
          </a:bodyPr>
          <a:lstStyle/>
          <a:p>
            <a:pPr algn="l">
              <a:lnSpc>
                <a:spcPts val="5200"/>
              </a:lnSpc>
              <a:spcBef>
                <a:spcPct val="0"/>
              </a:spcBef>
            </a:pPr>
            <a:r>
              <a:rPr lang="en-US" sz="3714" b="1" spc="843">
                <a:solidFill>
                  <a:srgbClr val="2B2C30"/>
                </a:solidFill>
                <a:latin typeface="Public Sans Bold"/>
                <a:ea typeface="Public Sans Bold"/>
                <a:cs typeface="Public Sans Bold"/>
                <a:sym typeface="Public Sans Bold"/>
              </a:rPr>
              <a:t>3D OBJECT CAPTIONING - WEEK #7</a:t>
            </a:r>
          </a:p>
        </p:txBody>
      </p:sp>
      <p:sp>
        <p:nvSpPr>
          <p:cNvPr id="5" name="TextBox 5"/>
          <p:cNvSpPr txBox="1"/>
          <p:nvPr/>
        </p:nvSpPr>
        <p:spPr>
          <a:xfrm>
            <a:off x="850974" y="2332416"/>
            <a:ext cx="16408332" cy="2084083"/>
          </a:xfrm>
          <a:prstGeom prst="rect">
            <a:avLst/>
          </a:prstGeom>
        </p:spPr>
        <p:txBody>
          <a:bodyPr lIns="0" tIns="0" rIns="0" bIns="0" rtlCol="0" anchor="t">
            <a:spAutoFit/>
          </a:bodyPr>
          <a:lstStyle/>
          <a:p>
            <a:pPr algn="l">
              <a:lnSpc>
                <a:spcPts val="15250"/>
              </a:lnSpc>
            </a:pPr>
            <a:r>
              <a:rPr lang="en-US" sz="16758" spc="83">
                <a:solidFill>
                  <a:srgbClr val="2B2C30"/>
                </a:solidFill>
                <a:latin typeface="Playfair Display"/>
                <a:ea typeface="Playfair Display"/>
                <a:cs typeface="Playfair Display"/>
                <a:sym typeface="Playfair Display"/>
              </a:rPr>
              <a:t>3D Vision LLM</a:t>
            </a:r>
          </a:p>
        </p:txBody>
      </p:sp>
      <p:sp>
        <p:nvSpPr>
          <p:cNvPr id="6" name="TextBox 6"/>
          <p:cNvSpPr txBox="1"/>
          <p:nvPr/>
        </p:nvSpPr>
        <p:spPr>
          <a:xfrm>
            <a:off x="1016407" y="8479155"/>
            <a:ext cx="8038733" cy="864870"/>
          </a:xfrm>
          <a:prstGeom prst="rect">
            <a:avLst/>
          </a:prstGeom>
        </p:spPr>
        <p:txBody>
          <a:bodyPr lIns="0" tIns="0" rIns="0" bIns="0" rtlCol="0" anchor="t">
            <a:spAutoFit/>
          </a:bodyPr>
          <a:lstStyle/>
          <a:p>
            <a:pPr algn="l">
              <a:lnSpc>
                <a:spcPts val="3450"/>
              </a:lnSpc>
            </a:pPr>
            <a:r>
              <a:rPr lang="en-US" sz="2300">
                <a:solidFill>
                  <a:srgbClr val="2B2C30"/>
                </a:solidFill>
                <a:latin typeface="Public Sans"/>
                <a:ea typeface="Public Sans"/>
                <a:cs typeface="Public Sans"/>
                <a:sym typeface="Public Sans"/>
              </a:rPr>
              <a:t>Submitted by:</a:t>
            </a:r>
          </a:p>
          <a:p>
            <a:pPr algn="l">
              <a:lnSpc>
                <a:spcPts val="3450"/>
              </a:lnSpc>
            </a:pPr>
            <a:r>
              <a:rPr lang="en-US" sz="2300">
                <a:solidFill>
                  <a:srgbClr val="2B2C30"/>
                </a:solidFill>
                <a:latin typeface="Public Sans"/>
                <a:ea typeface="Public Sans"/>
                <a:cs typeface="Public Sans"/>
                <a:sym typeface="Public Sans"/>
              </a:rPr>
              <a:t>Mr. FAZZA Abdellah - ENSAM Casablanca (Big Data &amp; IoT)</a:t>
            </a:r>
          </a:p>
        </p:txBody>
      </p:sp>
      <p:sp>
        <p:nvSpPr>
          <p:cNvPr id="7" name="TextBox 7"/>
          <p:cNvSpPr txBox="1"/>
          <p:nvPr/>
        </p:nvSpPr>
        <p:spPr>
          <a:xfrm>
            <a:off x="14763090" y="8630746"/>
            <a:ext cx="1910081" cy="713279"/>
          </a:xfrm>
          <a:prstGeom prst="rect">
            <a:avLst/>
          </a:prstGeom>
        </p:spPr>
        <p:txBody>
          <a:bodyPr lIns="0" tIns="0" rIns="0" bIns="0" rtlCol="0" anchor="t">
            <a:spAutoFit/>
          </a:bodyPr>
          <a:lstStyle/>
          <a:p>
            <a:pPr algn="l">
              <a:lnSpc>
                <a:spcPts val="2717"/>
              </a:lnSpc>
            </a:pPr>
            <a:r>
              <a:rPr lang="en-US" sz="2986" spc="14">
                <a:solidFill>
                  <a:srgbClr val="2B2C30"/>
                </a:solidFill>
                <a:latin typeface="Playfair Display"/>
                <a:ea typeface="Playfair Display"/>
                <a:cs typeface="Playfair Display"/>
                <a:sym typeface="Playfair Display"/>
              </a:rPr>
              <a:t>3D SMART FACTORY</a:t>
            </a:r>
          </a:p>
        </p:txBody>
      </p:sp>
      <p:sp>
        <p:nvSpPr>
          <p:cNvPr id="8" name="TextBox 8"/>
          <p:cNvSpPr txBox="1"/>
          <p:nvPr/>
        </p:nvSpPr>
        <p:spPr>
          <a:xfrm>
            <a:off x="14763090" y="5722791"/>
            <a:ext cx="2613026" cy="398780"/>
          </a:xfrm>
          <a:prstGeom prst="rect">
            <a:avLst/>
          </a:prstGeom>
        </p:spPr>
        <p:txBody>
          <a:bodyPr lIns="0" tIns="0" rIns="0" bIns="0" rtlCol="0" anchor="t">
            <a:spAutoFit/>
          </a:bodyPr>
          <a:lstStyle/>
          <a:p>
            <a:pPr algn="l">
              <a:lnSpc>
                <a:spcPts val="3220"/>
              </a:lnSpc>
              <a:spcBef>
                <a:spcPct val="0"/>
              </a:spcBef>
            </a:pPr>
            <a:r>
              <a:rPr lang="en-US" sz="2300" spc="522">
                <a:solidFill>
                  <a:srgbClr val="2B2C30"/>
                </a:solidFill>
                <a:latin typeface="Public Sans"/>
                <a:ea typeface="Public Sans"/>
                <a:cs typeface="Public Sans"/>
                <a:sym typeface="Public Sans"/>
              </a:rPr>
              <a:t>09-05-2024</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5F6F7"/>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8671498" cy="563220"/>
            <a:chOff x="0" y="0"/>
            <a:chExt cx="11561998" cy="750960"/>
          </a:xfrm>
        </p:grpSpPr>
        <p:sp>
          <p:nvSpPr>
            <p:cNvPr id="3" name="Freeform 3"/>
            <p:cNvSpPr/>
            <p:nvPr/>
          </p:nvSpPr>
          <p:spPr>
            <a:xfrm rot="5400000">
              <a:off x="408904" y="-147679"/>
              <a:ext cx="489734" cy="1307543"/>
            </a:xfrm>
            <a:custGeom>
              <a:avLst/>
              <a:gdLst/>
              <a:ahLst/>
              <a:cxnLst/>
              <a:rect l="l" t="t" r="r" b="b"/>
              <a:pathLst>
                <a:path w="489734" h="1307543">
                  <a:moveTo>
                    <a:pt x="0" y="0"/>
                  </a:moveTo>
                  <a:lnTo>
                    <a:pt x="489735" y="0"/>
                  </a:lnTo>
                  <a:lnTo>
                    <a:pt x="489735" y="1307543"/>
                  </a:lnTo>
                  <a:lnTo>
                    <a:pt x="0" y="13075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2008467" y="114300"/>
              <a:ext cx="9553531" cy="636660"/>
            </a:xfrm>
            <a:prstGeom prst="rect">
              <a:avLst/>
            </a:prstGeom>
          </p:spPr>
          <p:txBody>
            <a:bodyPr lIns="0" tIns="0" rIns="0" bIns="0" rtlCol="0" anchor="t">
              <a:spAutoFit/>
            </a:bodyPr>
            <a:lstStyle/>
            <a:p>
              <a:pPr algn="l">
                <a:lnSpc>
                  <a:spcPts val="3391"/>
                </a:lnSpc>
              </a:pPr>
              <a:r>
                <a:rPr lang="en-US" sz="3726" spc="18">
                  <a:solidFill>
                    <a:srgbClr val="2B2C30"/>
                  </a:solidFill>
                  <a:latin typeface="Playfair Display"/>
                  <a:ea typeface="Playfair Display"/>
                  <a:cs typeface="Playfair Display"/>
                  <a:sym typeface="Playfair Display"/>
                </a:rPr>
                <a:t>VLM Fine-Tuning (Paligemma)</a:t>
              </a:r>
            </a:p>
          </p:txBody>
        </p:sp>
      </p:grpSp>
      <p:sp>
        <p:nvSpPr>
          <p:cNvPr id="5" name="Freeform 5"/>
          <p:cNvSpPr/>
          <p:nvPr/>
        </p:nvSpPr>
        <p:spPr>
          <a:xfrm rot="5400000">
            <a:off x="2110951" y="1799159"/>
            <a:ext cx="374296" cy="999335"/>
          </a:xfrm>
          <a:custGeom>
            <a:avLst/>
            <a:gdLst/>
            <a:ahLst/>
            <a:cxnLst/>
            <a:rect l="l" t="t" r="r" b="b"/>
            <a:pathLst>
              <a:path w="374296" h="999335">
                <a:moveTo>
                  <a:pt x="0" y="0"/>
                </a:moveTo>
                <a:lnTo>
                  <a:pt x="374296" y="0"/>
                </a:lnTo>
                <a:lnTo>
                  <a:pt x="374296" y="999335"/>
                </a:lnTo>
                <a:lnTo>
                  <a:pt x="0" y="99933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3172716" y="2013077"/>
            <a:ext cx="3454171" cy="514350"/>
          </a:xfrm>
          <a:prstGeom prst="rect">
            <a:avLst/>
          </a:prstGeom>
        </p:spPr>
        <p:txBody>
          <a:bodyPr lIns="0" tIns="0" rIns="0" bIns="0" rtlCol="0" anchor="t">
            <a:spAutoFit/>
          </a:bodyPr>
          <a:lstStyle/>
          <a:p>
            <a:pPr algn="l">
              <a:lnSpc>
                <a:spcPts val="4200"/>
              </a:lnSpc>
            </a:pPr>
            <a:r>
              <a:rPr lang="en-US" sz="3000" b="1">
                <a:solidFill>
                  <a:srgbClr val="389984"/>
                </a:solidFill>
                <a:latin typeface="Open Sans Bold"/>
                <a:ea typeface="Open Sans Bold"/>
                <a:cs typeface="Open Sans Bold"/>
                <a:sym typeface="Open Sans Bold"/>
              </a:rPr>
              <a:t>Current State</a:t>
            </a:r>
          </a:p>
        </p:txBody>
      </p:sp>
      <p:sp>
        <p:nvSpPr>
          <p:cNvPr id="7" name="TextBox 7"/>
          <p:cNvSpPr txBox="1"/>
          <p:nvPr/>
        </p:nvSpPr>
        <p:spPr>
          <a:xfrm>
            <a:off x="17678400" y="9430248"/>
            <a:ext cx="407843" cy="491609"/>
          </a:xfrm>
          <a:prstGeom prst="rect">
            <a:avLst/>
          </a:prstGeom>
        </p:spPr>
        <p:txBody>
          <a:bodyPr wrap="square" lIns="0" tIns="0" rIns="0" bIns="0" rtlCol="0" anchor="t">
            <a:spAutoFit/>
          </a:bodyPr>
          <a:lstStyle/>
          <a:p>
            <a:pPr algn="ctr">
              <a:lnSpc>
                <a:spcPts val="4237"/>
              </a:lnSpc>
              <a:spcBef>
                <a:spcPct val="0"/>
              </a:spcBef>
            </a:pPr>
            <a:r>
              <a:rPr lang="en-US" sz="3026" spc="15" dirty="0">
                <a:solidFill>
                  <a:srgbClr val="2B2C30"/>
                </a:solidFill>
                <a:latin typeface="Playfair Display"/>
                <a:ea typeface="Playfair Display"/>
                <a:cs typeface="Playfair Display"/>
                <a:sym typeface="Playfair Display"/>
              </a:rPr>
              <a:t>10</a:t>
            </a:r>
          </a:p>
        </p:txBody>
      </p:sp>
      <p:sp>
        <p:nvSpPr>
          <p:cNvPr id="8" name="TextBox 8"/>
          <p:cNvSpPr txBox="1"/>
          <p:nvPr/>
        </p:nvSpPr>
        <p:spPr>
          <a:xfrm>
            <a:off x="1028700" y="2937002"/>
            <a:ext cx="16230600" cy="5323796"/>
          </a:xfrm>
          <a:prstGeom prst="rect">
            <a:avLst/>
          </a:prstGeom>
        </p:spPr>
        <p:txBody>
          <a:bodyPr lIns="0" tIns="0" rIns="0" bIns="0" rtlCol="0" anchor="t">
            <a:spAutoFit/>
          </a:bodyPr>
          <a:lstStyle/>
          <a:p>
            <a:pPr algn="l">
              <a:lnSpc>
                <a:spcPts val="4237"/>
              </a:lnSpc>
            </a:pPr>
            <a:r>
              <a:rPr lang="en-US" sz="3026" spc="15">
                <a:solidFill>
                  <a:srgbClr val="000000"/>
                </a:solidFill>
                <a:latin typeface="Playfair Display"/>
                <a:ea typeface="Playfair Display"/>
                <a:cs typeface="Playfair Display"/>
                <a:sym typeface="Playfair Display"/>
              </a:rPr>
              <a:t>The project is technically complete, and the results are quite satisfying, with the generated captions being coherent and sufficiently descriptive. However, there is still room for improvement, particularly through </a:t>
            </a:r>
            <a:r>
              <a:rPr lang="en-US" sz="3026" u="sng" spc="15">
                <a:solidFill>
                  <a:srgbClr val="000000"/>
                </a:solidFill>
                <a:latin typeface="Playfair Display"/>
                <a:ea typeface="Playfair Display"/>
                <a:cs typeface="Playfair Display"/>
                <a:sym typeface="Playfair Display"/>
              </a:rPr>
              <a:t>fine-tuning</a:t>
            </a:r>
            <a:r>
              <a:rPr lang="en-US" sz="3026" spc="15">
                <a:solidFill>
                  <a:srgbClr val="000000"/>
                </a:solidFill>
                <a:latin typeface="Playfair Display"/>
                <a:ea typeface="Playfair Display"/>
                <a:cs typeface="Playfair Display"/>
                <a:sym typeface="Playfair Display"/>
              </a:rPr>
              <a:t> the Paligemma VLM, since the quality of the fused captions produced by Gemma is largely influenced by the quality of the individual image captions.</a:t>
            </a:r>
          </a:p>
          <a:p>
            <a:pPr algn="l">
              <a:lnSpc>
                <a:spcPts val="4237"/>
              </a:lnSpc>
            </a:pPr>
            <a:r>
              <a:rPr lang="en-US" sz="3026" spc="15">
                <a:solidFill>
                  <a:srgbClr val="000000"/>
                </a:solidFill>
                <a:latin typeface="Playfair Display"/>
                <a:ea typeface="Playfair Display"/>
                <a:cs typeface="Playfair Display"/>
                <a:sym typeface="Playfair Display"/>
              </a:rPr>
              <a:t>Fine-tuning a model involves retraining it on a specific dataset to better adapt it to the task at hand. In this case, we could further train Paligemma on a dataset of 2D images of 3D objects and captions to improve its understanding and output. This process typically involves adjusting the model's weights on new data while preserving its pre-learned knowledge, enhancing performance for the specific task.</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5F6F7"/>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8671498" cy="563220"/>
            <a:chOff x="0" y="0"/>
            <a:chExt cx="11561998" cy="750960"/>
          </a:xfrm>
        </p:grpSpPr>
        <p:sp>
          <p:nvSpPr>
            <p:cNvPr id="3" name="Freeform 3"/>
            <p:cNvSpPr/>
            <p:nvPr/>
          </p:nvSpPr>
          <p:spPr>
            <a:xfrm rot="5400000">
              <a:off x="408904" y="-147679"/>
              <a:ext cx="489734" cy="1307543"/>
            </a:xfrm>
            <a:custGeom>
              <a:avLst/>
              <a:gdLst/>
              <a:ahLst/>
              <a:cxnLst/>
              <a:rect l="l" t="t" r="r" b="b"/>
              <a:pathLst>
                <a:path w="489734" h="1307543">
                  <a:moveTo>
                    <a:pt x="0" y="0"/>
                  </a:moveTo>
                  <a:lnTo>
                    <a:pt x="489735" y="0"/>
                  </a:lnTo>
                  <a:lnTo>
                    <a:pt x="489735" y="1307543"/>
                  </a:lnTo>
                  <a:lnTo>
                    <a:pt x="0" y="13075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2008467" y="114300"/>
              <a:ext cx="9553531" cy="636660"/>
            </a:xfrm>
            <a:prstGeom prst="rect">
              <a:avLst/>
            </a:prstGeom>
          </p:spPr>
          <p:txBody>
            <a:bodyPr lIns="0" tIns="0" rIns="0" bIns="0" rtlCol="0" anchor="t">
              <a:spAutoFit/>
            </a:bodyPr>
            <a:lstStyle/>
            <a:p>
              <a:pPr algn="l">
                <a:lnSpc>
                  <a:spcPts val="3391"/>
                </a:lnSpc>
              </a:pPr>
              <a:r>
                <a:rPr lang="en-US" sz="3726" spc="18">
                  <a:solidFill>
                    <a:srgbClr val="2B2C30"/>
                  </a:solidFill>
                  <a:latin typeface="Playfair Display"/>
                  <a:ea typeface="Playfair Display"/>
                  <a:cs typeface="Playfair Display"/>
                  <a:sym typeface="Playfair Display"/>
                </a:rPr>
                <a:t>VLM Fine-Tuning (Paligemma)</a:t>
              </a:r>
            </a:p>
          </p:txBody>
        </p:sp>
      </p:grpSp>
      <p:sp>
        <p:nvSpPr>
          <p:cNvPr id="5" name="Freeform 5"/>
          <p:cNvSpPr/>
          <p:nvPr/>
        </p:nvSpPr>
        <p:spPr>
          <a:xfrm rot="5400000">
            <a:off x="2110951" y="1799159"/>
            <a:ext cx="374296" cy="999335"/>
          </a:xfrm>
          <a:custGeom>
            <a:avLst/>
            <a:gdLst/>
            <a:ahLst/>
            <a:cxnLst/>
            <a:rect l="l" t="t" r="r" b="b"/>
            <a:pathLst>
              <a:path w="374296" h="999335">
                <a:moveTo>
                  <a:pt x="0" y="0"/>
                </a:moveTo>
                <a:lnTo>
                  <a:pt x="374296" y="0"/>
                </a:lnTo>
                <a:lnTo>
                  <a:pt x="374296" y="999335"/>
                </a:lnTo>
                <a:lnTo>
                  <a:pt x="0" y="99933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3172716" y="2013077"/>
            <a:ext cx="3454171" cy="514350"/>
          </a:xfrm>
          <a:prstGeom prst="rect">
            <a:avLst/>
          </a:prstGeom>
        </p:spPr>
        <p:txBody>
          <a:bodyPr lIns="0" tIns="0" rIns="0" bIns="0" rtlCol="0" anchor="t">
            <a:spAutoFit/>
          </a:bodyPr>
          <a:lstStyle/>
          <a:p>
            <a:pPr algn="l">
              <a:lnSpc>
                <a:spcPts val="4200"/>
              </a:lnSpc>
            </a:pPr>
            <a:r>
              <a:rPr lang="en-US" sz="3000" b="1">
                <a:solidFill>
                  <a:srgbClr val="389984"/>
                </a:solidFill>
                <a:latin typeface="Open Sans Bold"/>
                <a:ea typeface="Open Sans Bold"/>
                <a:cs typeface="Open Sans Bold"/>
                <a:sym typeface="Open Sans Bold"/>
              </a:rPr>
              <a:t>Fine-Tuning Plan</a:t>
            </a:r>
          </a:p>
        </p:txBody>
      </p:sp>
      <p:sp>
        <p:nvSpPr>
          <p:cNvPr id="7" name="TextBox 7"/>
          <p:cNvSpPr txBox="1"/>
          <p:nvPr/>
        </p:nvSpPr>
        <p:spPr>
          <a:xfrm>
            <a:off x="17678401" y="9430248"/>
            <a:ext cx="363670" cy="491609"/>
          </a:xfrm>
          <a:prstGeom prst="rect">
            <a:avLst/>
          </a:prstGeom>
        </p:spPr>
        <p:txBody>
          <a:bodyPr wrap="square" lIns="0" tIns="0" rIns="0" bIns="0" rtlCol="0" anchor="t">
            <a:spAutoFit/>
          </a:bodyPr>
          <a:lstStyle/>
          <a:p>
            <a:pPr algn="ctr">
              <a:lnSpc>
                <a:spcPts val="4237"/>
              </a:lnSpc>
              <a:spcBef>
                <a:spcPct val="0"/>
              </a:spcBef>
            </a:pPr>
            <a:r>
              <a:rPr lang="en-US" sz="3026" spc="15" dirty="0">
                <a:solidFill>
                  <a:srgbClr val="2B2C30"/>
                </a:solidFill>
                <a:latin typeface="Playfair Display"/>
                <a:ea typeface="Playfair Display"/>
                <a:cs typeface="Playfair Display"/>
                <a:sym typeface="Playfair Display"/>
              </a:rPr>
              <a:t>11</a:t>
            </a:r>
          </a:p>
        </p:txBody>
      </p:sp>
      <p:sp>
        <p:nvSpPr>
          <p:cNvPr id="8" name="TextBox 8"/>
          <p:cNvSpPr txBox="1"/>
          <p:nvPr/>
        </p:nvSpPr>
        <p:spPr>
          <a:xfrm>
            <a:off x="1366392" y="2937002"/>
            <a:ext cx="15892908" cy="2656796"/>
          </a:xfrm>
          <a:prstGeom prst="rect">
            <a:avLst/>
          </a:prstGeom>
        </p:spPr>
        <p:txBody>
          <a:bodyPr lIns="0" tIns="0" rIns="0" bIns="0" rtlCol="0" anchor="t">
            <a:spAutoFit/>
          </a:bodyPr>
          <a:lstStyle/>
          <a:p>
            <a:pPr algn="l">
              <a:lnSpc>
                <a:spcPts val="4237"/>
              </a:lnSpc>
            </a:pPr>
            <a:r>
              <a:rPr lang="en-US" sz="3026" spc="15">
                <a:solidFill>
                  <a:srgbClr val="000000"/>
                </a:solidFill>
                <a:latin typeface="Playfair Display"/>
                <a:ea typeface="Playfair Display"/>
                <a:cs typeface="Playfair Display"/>
                <a:sym typeface="Playfair Display"/>
              </a:rPr>
              <a:t>The plan for fine-tuning the Paligemma model involves </a:t>
            </a:r>
            <a:r>
              <a:rPr lang="en-US" sz="3026" spc="15">
                <a:solidFill>
                  <a:srgbClr val="B50009"/>
                </a:solidFill>
                <a:latin typeface="Playfair Display"/>
                <a:ea typeface="Playfair Display"/>
                <a:cs typeface="Playfair Display"/>
                <a:sym typeface="Playfair Display"/>
              </a:rPr>
              <a:t>rendering multiple 2D images for each 3D object and assigning a label corresponding to the 3D object to those images</a:t>
            </a:r>
            <a:r>
              <a:rPr lang="en-US" sz="3026" spc="15">
                <a:solidFill>
                  <a:srgbClr val="000000"/>
                </a:solidFill>
                <a:latin typeface="Playfair Display"/>
                <a:ea typeface="Playfair Display"/>
                <a:cs typeface="Playfair Display"/>
                <a:sym typeface="Playfair Display"/>
              </a:rPr>
              <a:t>. The model will then be retrained on this new dataset, enhancing its ability to generate more accurate captions.</a:t>
            </a:r>
          </a:p>
          <a:p>
            <a:pPr algn="l">
              <a:lnSpc>
                <a:spcPts val="4237"/>
              </a:lnSpc>
            </a:pPr>
            <a:r>
              <a:rPr lang="en-US" sz="3026" spc="15">
                <a:solidFill>
                  <a:srgbClr val="000000"/>
                </a:solidFill>
                <a:latin typeface="Playfair Display"/>
                <a:ea typeface="Playfair Display"/>
                <a:cs typeface="Playfair Display"/>
                <a:sym typeface="Playfair Display"/>
              </a:rPr>
              <a:t>Feasibility? </a:t>
            </a:r>
            <a:r>
              <a:rPr lang="en-US" sz="3026" i="1" spc="15">
                <a:solidFill>
                  <a:srgbClr val="000000"/>
                </a:solidFill>
                <a:latin typeface="Playfair Display Italics"/>
                <a:ea typeface="Playfair Display Italics"/>
                <a:cs typeface="Playfair Display Italics"/>
                <a:sym typeface="Playfair Display Italics"/>
              </a:rPr>
              <a:t>To Be Decided...</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5F6F7"/>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8671498" cy="563220"/>
            <a:chOff x="0" y="0"/>
            <a:chExt cx="11561998" cy="750960"/>
          </a:xfrm>
        </p:grpSpPr>
        <p:sp>
          <p:nvSpPr>
            <p:cNvPr id="3" name="Freeform 3"/>
            <p:cNvSpPr/>
            <p:nvPr/>
          </p:nvSpPr>
          <p:spPr>
            <a:xfrm rot="5400000">
              <a:off x="408904" y="-147679"/>
              <a:ext cx="489734" cy="1307543"/>
            </a:xfrm>
            <a:custGeom>
              <a:avLst/>
              <a:gdLst/>
              <a:ahLst/>
              <a:cxnLst/>
              <a:rect l="l" t="t" r="r" b="b"/>
              <a:pathLst>
                <a:path w="489734" h="1307543">
                  <a:moveTo>
                    <a:pt x="0" y="0"/>
                  </a:moveTo>
                  <a:lnTo>
                    <a:pt x="489735" y="0"/>
                  </a:lnTo>
                  <a:lnTo>
                    <a:pt x="489735" y="1307543"/>
                  </a:lnTo>
                  <a:lnTo>
                    <a:pt x="0" y="13075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2008467" y="114300"/>
              <a:ext cx="9553531" cy="636660"/>
            </a:xfrm>
            <a:prstGeom prst="rect">
              <a:avLst/>
            </a:prstGeom>
          </p:spPr>
          <p:txBody>
            <a:bodyPr lIns="0" tIns="0" rIns="0" bIns="0" rtlCol="0" anchor="t">
              <a:spAutoFit/>
            </a:bodyPr>
            <a:lstStyle/>
            <a:p>
              <a:pPr algn="l">
                <a:lnSpc>
                  <a:spcPts val="3391"/>
                </a:lnSpc>
              </a:pPr>
              <a:r>
                <a:rPr lang="en-US" sz="3726" spc="18">
                  <a:solidFill>
                    <a:srgbClr val="2B2C30"/>
                  </a:solidFill>
                  <a:latin typeface="Playfair Display"/>
                  <a:ea typeface="Playfair Display"/>
                  <a:cs typeface="Playfair Display"/>
                  <a:sym typeface="Playfair Display"/>
                </a:rPr>
                <a:t>VLM Fine-Tuning (Paligemma)</a:t>
              </a:r>
            </a:p>
          </p:txBody>
        </p:sp>
      </p:grpSp>
      <p:sp>
        <p:nvSpPr>
          <p:cNvPr id="5" name="Freeform 5"/>
          <p:cNvSpPr/>
          <p:nvPr/>
        </p:nvSpPr>
        <p:spPr>
          <a:xfrm rot="5400000">
            <a:off x="2110951" y="1799159"/>
            <a:ext cx="374296" cy="999335"/>
          </a:xfrm>
          <a:custGeom>
            <a:avLst/>
            <a:gdLst/>
            <a:ahLst/>
            <a:cxnLst/>
            <a:rect l="l" t="t" r="r" b="b"/>
            <a:pathLst>
              <a:path w="374296" h="999335">
                <a:moveTo>
                  <a:pt x="0" y="0"/>
                </a:moveTo>
                <a:lnTo>
                  <a:pt x="374296" y="0"/>
                </a:lnTo>
                <a:lnTo>
                  <a:pt x="374296" y="999335"/>
                </a:lnTo>
                <a:lnTo>
                  <a:pt x="0" y="99933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3172716" y="2013077"/>
            <a:ext cx="7738564" cy="514350"/>
          </a:xfrm>
          <a:prstGeom prst="rect">
            <a:avLst/>
          </a:prstGeom>
        </p:spPr>
        <p:txBody>
          <a:bodyPr lIns="0" tIns="0" rIns="0" bIns="0" rtlCol="0" anchor="t">
            <a:spAutoFit/>
          </a:bodyPr>
          <a:lstStyle/>
          <a:p>
            <a:pPr algn="l">
              <a:lnSpc>
                <a:spcPts val="4200"/>
              </a:lnSpc>
            </a:pPr>
            <a:r>
              <a:rPr lang="en-US" sz="3000" b="1">
                <a:solidFill>
                  <a:srgbClr val="389984"/>
                </a:solidFill>
                <a:latin typeface="Open Sans Bold"/>
                <a:ea typeface="Open Sans Bold"/>
                <a:cs typeface="Open Sans Bold"/>
                <a:sym typeface="Open Sans Bold"/>
              </a:rPr>
              <a:t>Fine-Tuning Plan - Key Considirations</a:t>
            </a:r>
          </a:p>
        </p:txBody>
      </p:sp>
      <p:sp>
        <p:nvSpPr>
          <p:cNvPr id="7" name="TextBox 7"/>
          <p:cNvSpPr txBox="1"/>
          <p:nvPr/>
        </p:nvSpPr>
        <p:spPr>
          <a:xfrm>
            <a:off x="17678400" y="9430248"/>
            <a:ext cx="384566" cy="491609"/>
          </a:xfrm>
          <a:prstGeom prst="rect">
            <a:avLst/>
          </a:prstGeom>
        </p:spPr>
        <p:txBody>
          <a:bodyPr wrap="square" lIns="0" tIns="0" rIns="0" bIns="0" rtlCol="0" anchor="t">
            <a:spAutoFit/>
          </a:bodyPr>
          <a:lstStyle/>
          <a:p>
            <a:pPr algn="ctr">
              <a:lnSpc>
                <a:spcPts val="4237"/>
              </a:lnSpc>
              <a:spcBef>
                <a:spcPct val="0"/>
              </a:spcBef>
            </a:pPr>
            <a:r>
              <a:rPr lang="en-US" sz="3026" spc="15" dirty="0">
                <a:solidFill>
                  <a:srgbClr val="2B2C30"/>
                </a:solidFill>
                <a:latin typeface="Playfair Display"/>
                <a:ea typeface="Playfair Display"/>
                <a:cs typeface="Playfair Display"/>
                <a:sym typeface="Playfair Display"/>
              </a:rPr>
              <a:t>12</a:t>
            </a:r>
          </a:p>
        </p:txBody>
      </p:sp>
      <p:sp>
        <p:nvSpPr>
          <p:cNvPr id="8" name="TextBox 8"/>
          <p:cNvSpPr txBox="1"/>
          <p:nvPr/>
        </p:nvSpPr>
        <p:spPr>
          <a:xfrm>
            <a:off x="1366392" y="2937002"/>
            <a:ext cx="15892908" cy="4790396"/>
          </a:xfrm>
          <a:prstGeom prst="rect">
            <a:avLst/>
          </a:prstGeom>
        </p:spPr>
        <p:txBody>
          <a:bodyPr lIns="0" tIns="0" rIns="0" bIns="0" rtlCol="0" anchor="t">
            <a:spAutoFit/>
          </a:bodyPr>
          <a:lstStyle/>
          <a:p>
            <a:pPr algn="l">
              <a:lnSpc>
                <a:spcPts val="4237"/>
              </a:lnSpc>
            </a:pPr>
            <a:r>
              <a:rPr lang="en-US" sz="3026" spc="15">
                <a:solidFill>
                  <a:srgbClr val="000000"/>
                </a:solidFill>
                <a:latin typeface="Playfair Display"/>
                <a:ea typeface="Playfair Display"/>
                <a:cs typeface="Playfair Display"/>
                <a:sym typeface="Playfair Display"/>
              </a:rPr>
              <a:t>This fine-tuning plan is feasible but </a:t>
            </a:r>
            <a:r>
              <a:rPr lang="en-US" sz="3026" u="sng" spc="15">
                <a:solidFill>
                  <a:srgbClr val="000000"/>
                </a:solidFill>
                <a:latin typeface="Playfair Display"/>
                <a:ea typeface="Playfair Display"/>
                <a:cs typeface="Playfair Display"/>
                <a:sym typeface="Playfair Display"/>
              </a:rPr>
              <a:t>computationally demanding</a:t>
            </a:r>
            <a:r>
              <a:rPr lang="en-US" sz="3026" spc="15">
                <a:solidFill>
                  <a:srgbClr val="000000"/>
                </a:solidFill>
                <a:latin typeface="Playfair Display"/>
                <a:ea typeface="Playfair Display"/>
                <a:cs typeface="Playfair Display"/>
                <a:sym typeface="Playfair Display"/>
              </a:rPr>
              <a:t> due to the 3B-parameter Paligemma model. Generating multiple 2D images from 3D objects is straightforward, but fine-tuning the model </a:t>
            </a:r>
            <a:r>
              <a:rPr lang="en-US" sz="3026" u="sng" spc="15">
                <a:solidFill>
                  <a:srgbClr val="000000"/>
                </a:solidFill>
                <a:latin typeface="Playfair Display"/>
                <a:ea typeface="Playfair Display"/>
                <a:cs typeface="Playfair Display"/>
                <a:sym typeface="Playfair Display"/>
              </a:rPr>
              <a:t>will require substantial GPU resources</a:t>
            </a:r>
            <a:r>
              <a:rPr lang="en-US" sz="3026" spc="15">
                <a:solidFill>
                  <a:srgbClr val="000000"/>
                </a:solidFill>
                <a:latin typeface="Playfair Display"/>
                <a:ea typeface="Playfair Display"/>
                <a:cs typeface="Playfair Display"/>
                <a:sym typeface="Playfair Display"/>
              </a:rPr>
              <a:t>, particularly for high-resolution images.</a:t>
            </a:r>
          </a:p>
          <a:p>
            <a:pPr algn="l">
              <a:lnSpc>
                <a:spcPts val="4237"/>
              </a:lnSpc>
            </a:pPr>
            <a:r>
              <a:rPr lang="en-US" sz="3026" spc="15">
                <a:solidFill>
                  <a:srgbClr val="000000"/>
                </a:solidFill>
                <a:latin typeface="Playfair Display"/>
                <a:ea typeface="Playfair Display"/>
                <a:cs typeface="Playfair Display"/>
                <a:sym typeface="Playfair Display"/>
              </a:rPr>
              <a:t>Regarding the dataset, a dataset of 5,000 to 10,000 images should be enough to avoid overfitting.</a:t>
            </a:r>
          </a:p>
          <a:p>
            <a:pPr algn="l">
              <a:lnSpc>
                <a:spcPts val="4237"/>
              </a:lnSpc>
            </a:pPr>
            <a:r>
              <a:rPr lang="en-US" sz="3026" spc="15">
                <a:solidFill>
                  <a:srgbClr val="000000"/>
                </a:solidFill>
                <a:latin typeface="Playfair Display"/>
                <a:ea typeface="Playfair Display"/>
                <a:cs typeface="Playfair Display"/>
                <a:sym typeface="Playfair Display"/>
              </a:rPr>
              <a:t>To reduce computational costs, techniques such as model </a:t>
            </a:r>
            <a:r>
              <a:rPr lang="en-US" sz="3026" u="sng" spc="15">
                <a:solidFill>
                  <a:srgbClr val="000000"/>
                </a:solidFill>
                <a:latin typeface="Playfair Display"/>
                <a:ea typeface="Playfair Display"/>
                <a:cs typeface="Playfair Display"/>
                <a:sym typeface="Playfair Display"/>
              </a:rPr>
              <a:t>quantization</a:t>
            </a:r>
            <a:r>
              <a:rPr lang="en-US" sz="3026" spc="15">
                <a:solidFill>
                  <a:srgbClr val="000000"/>
                </a:solidFill>
                <a:latin typeface="Playfair Display"/>
                <a:ea typeface="Playfair Display"/>
                <a:cs typeface="Playfair Display"/>
                <a:sym typeface="Playfair Display"/>
              </a:rPr>
              <a:t>, </a:t>
            </a:r>
            <a:r>
              <a:rPr lang="en-US" sz="3026" u="sng" spc="15">
                <a:solidFill>
                  <a:srgbClr val="000000"/>
                </a:solidFill>
                <a:latin typeface="Playfair Display"/>
                <a:ea typeface="Playfair Display"/>
                <a:cs typeface="Playfair Display"/>
                <a:sym typeface="Playfair Display"/>
              </a:rPr>
              <a:t>few-shot fine-tuning</a:t>
            </a:r>
            <a:r>
              <a:rPr lang="en-US" sz="3026" spc="15">
                <a:solidFill>
                  <a:srgbClr val="000000"/>
                </a:solidFill>
                <a:latin typeface="Playfair Display"/>
                <a:ea typeface="Playfair Display"/>
                <a:cs typeface="Playfair Display"/>
                <a:sym typeface="Playfair Display"/>
              </a:rPr>
              <a:t> or </a:t>
            </a:r>
            <a:r>
              <a:rPr lang="en-US" sz="3026" u="sng" spc="15">
                <a:solidFill>
                  <a:srgbClr val="000000"/>
                </a:solidFill>
                <a:latin typeface="Playfair Display"/>
                <a:ea typeface="Playfair Display"/>
                <a:cs typeface="Playfair Display"/>
                <a:sym typeface="Playfair Display"/>
              </a:rPr>
              <a:t>parameter-efficient fine-tuning</a:t>
            </a:r>
            <a:r>
              <a:rPr lang="en-US" sz="3026" spc="15">
                <a:solidFill>
                  <a:srgbClr val="000000"/>
                </a:solidFill>
                <a:latin typeface="Playfair Display"/>
                <a:ea typeface="Playfair Display"/>
                <a:cs typeface="Playfair Display"/>
                <a:sym typeface="Playfair Display"/>
              </a:rPr>
              <a:t> (LoRA) will be explored to optimize performance without retraining the entire model.</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5F6F7"/>
        </a:solidFill>
        <a:effectLst/>
      </p:bgPr>
    </p:bg>
    <p:spTree>
      <p:nvGrpSpPr>
        <p:cNvPr id="1" name=""/>
        <p:cNvGrpSpPr/>
        <p:nvPr/>
      </p:nvGrpSpPr>
      <p:grpSpPr>
        <a:xfrm>
          <a:off x="0" y="0"/>
          <a:ext cx="0" cy="0"/>
          <a:chOff x="0" y="0"/>
          <a:chExt cx="0" cy="0"/>
        </a:xfrm>
      </p:grpSpPr>
      <p:sp>
        <p:nvSpPr>
          <p:cNvPr id="2" name="Freeform 2"/>
          <p:cNvSpPr/>
          <p:nvPr/>
        </p:nvSpPr>
        <p:spPr>
          <a:xfrm rot="5400000">
            <a:off x="1335378" y="917941"/>
            <a:ext cx="367301" cy="980657"/>
          </a:xfrm>
          <a:custGeom>
            <a:avLst/>
            <a:gdLst/>
            <a:ahLst/>
            <a:cxnLst/>
            <a:rect l="l" t="t" r="r" b="b"/>
            <a:pathLst>
              <a:path w="367301" h="980657">
                <a:moveTo>
                  <a:pt x="0" y="0"/>
                </a:moveTo>
                <a:lnTo>
                  <a:pt x="367301" y="0"/>
                </a:lnTo>
                <a:lnTo>
                  <a:pt x="367301" y="980657"/>
                </a:lnTo>
                <a:lnTo>
                  <a:pt x="0" y="98065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2535050" y="1143000"/>
            <a:ext cx="10661252" cy="448920"/>
          </a:xfrm>
          <a:prstGeom prst="rect">
            <a:avLst/>
          </a:prstGeom>
        </p:spPr>
        <p:txBody>
          <a:bodyPr lIns="0" tIns="0" rIns="0" bIns="0" rtlCol="0" anchor="t">
            <a:spAutoFit/>
          </a:bodyPr>
          <a:lstStyle/>
          <a:p>
            <a:pPr algn="l">
              <a:lnSpc>
                <a:spcPts val="3391"/>
              </a:lnSpc>
            </a:pPr>
            <a:r>
              <a:rPr lang="en-US" sz="3726" spc="18">
                <a:solidFill>
                  <a:srgbClr val="2B2C30"/>
                </a:solidFill>
                <a:latin typeface="Playfair Display"/>
                <a:ea typeface="Playfair Display"/>
                <a:cs typeface="Playfair Display"/>
                <a:sym typeface="Playfair Display"/>
              </a:rPr>
              <a:t>Conclusion and Future Work</a:t>
            </a:r>
          </a:p>
        </p:txBody>
      </p:sp>
      <p:sp>
        <p:nvSpPr>
          <p:cNvPr id="4" name="TextBox 4"/>
          <p:cNvSpPr txBox="1"/>
          <p:nvPr/>
        </p:nvSpPr>
        <p:spPr>
          <a:xfrm>
            <a:off x="1519029" y="2252048"/>
            <a:ext cx="15513354" cy="2295525"/>
          </a:xfrm>
          <a:prstGeom prst="rect">
            <a:avLst/>
          </a:prstGeom>
        </p:spPr>
        <p:txBody>
          <a:bodyPr lIns="0" tIns="0" rIns="0" bIns="0" rtlCol="0" anchor="t">
            <a:spAutoFit/>
          </a:bodyPr>
          <a:lstStyle/>
          <a:p>
            <a:pPr algn="l">
              <a:lnSpc>
                <a:spcPts val="3632"/>
              </a:lnSpc>
            </a:pPr>
            <a:r>
              <a:rPr lang="en-US" sz="3026" spc="15">
                <a:solidFill>
                  <a:srgbClr val="2B2C30"/>
                </a:solidFill>
                <a:latin typeface="Playfair Display"/>
                <a:ea typeface="Playfair Display"/>
                <a:cs typeface="Playfair Display"/>
                <a:sym typeface="Playfair Display"/>
              </a:rPr>
              <a:t>Currently, fine-tuning the Paligemma model is my priority. Looking ahead, I plan to </a:t>
            </a:r>
            <a:r>
              <a:rPr lang="en-US" sz="3026" u="sng" spc="15">
                <a:solidFill>
                  <a:srgbClr val="2B2C30"/>
                </a:solidFill>
                <a:latin typeface="Playfair Display"/>
                <a:ea typeface="Playfair Display"/>
                <a:cs typeface="Playfair Display"/>
                <a:sym typeface="Playfair Display"/>
              </a:rPr>
              <a:t>explore alternative libraries for rendering 2D images from 3D objects</a:t>
            </a:r>
            <a:r>
              <a:rPr lang="en-US" sz="3026" spc="15">
                <a:solidFill>
                  <a:srgbClr val="2B2C30"/>
                </a:solidFill>
                <a:latin typeface="Playfair Display"/>
                <a:ea typeface="Playfair Display"/>
                <a:cs typeface="Playfair Display"/>
                <a:sym typeface="Playfair Display"/>
              </a:rPr>
              <a:t>, aiming to avoid Blender, as my previous attempts with Trimesh were unsatisfactory.</a:t>
            </a:r>
          </a:p>
          <a:p>
            <a:pPr algn="l">
              <a:lnSpc>
                <a:spcPts val="3632"/>
              </a:lnSpc>
            </a:pPr>
            <a:r>
              <a:rPr lang="en-US" sz="3026" spc="15">
                <a:solidFill>
                  <a:srgbClr val="2B2C30"/>
                </a:solidFill>
                <a:latin typeface="Playfair Display"/>
                <a:ea typeface="Playfair Display"/>
                <a:cs typeface="Playfair Display"/>
                <a:sym typeface="Playfair Display"/>
              </a:rPr>
              <a:t>Additionally, I'll focus on making the entire pipeline less computationally expensive to optimize resource usage and improve efficiency.</a:t>
            </a:r>
          </a:p>
        </p:txBody>
      </p:sp>
      <p:sp>
        <p:nvSpPr>
          <p:cNvPr id="5" name="TextBox 5"/>
          <p:cNvSpPr txBox="1"/>
          <p:nvPr/>
        </p:nvSpPr>
        <p:spPr>
          <a:xfrm>
            <a:off x="17678400" y="9430248"/>
            <a:ext cx="379209" cy="491609"/>
          </a:xfrm>
          <a:prstGeom prst="rect">
            <a:avLst/>
          </a:prstGeom>
        </p:spPr>
        <p:txBody>
          <a:bodyPr wrap="square" lIns="0" tIns="0" rIns="0" bIns="0" rtlCol="0" anchor="t">
            <a:spAutoFit/>
          </a:bodyPr>
          <a:lstStyle/>
          <a:p>
            <a:pPr algn="ctr">
              <a:lnSpc>
                <a:spcPts val="4237"/>
              </a:lnSpc>
              <a:spcBef>
                <a:spcPct val="0"/>
              </a:spcBef>
            </a:pPr>
            <a:r>
              <a:rPr lang="en-US" sz="3026" spc="15" dirty="0">
                <a:solidFill>
                  <a:srgbClr val="2B2C30"/>
                </a:solidFill>
                <a:latin typeface="Playfair Display"/>
                <a:ea typeface="Playfair Display"/>
                <a:cs typeface="Playfair Display"/>
                <a:sym typeface="Playfair Display"/>
              </a:rPr>
              <a:t>13</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5F6F7"/>
        </a:solidFill>
        <a:effectLst/>
      </p:bgPr>
    </p:bg>
    <p:spTree>
      <p:nvGrpSpPr>
        <p:cNvPr id="1" name=""/>
        <p:cNvGrpSpPr/>
        <p:nvPr/>
      </p:nvGrpSpPr>
      <p:grpSpPr>
        <a:xfrm>
          <a:off x="0" y="0"/>
          <a:ext cx="0" cy="0"/>
          <a:chOff x="0" y="0"/>
          <a:chExt cx="0" cy="0"/>
        </a:xfrm>
      </p:grpSpPr>
      <p:sp>
        <p:nvSpPr>
          <p:cNvPr id="2" name="Freeform 2"/>
          <p:cNvSpPr/>
          <p:nvPr/>
        </p:nvSpPr>
        <p:spPr>
          <a:xfrm rot="-10800000" flipH="1">
            <a:off x="2332154" y="3086100"/>
            <a:ext cx="1511254" cy="4114800"/>
          </a:xfrm>
          <a:custGeom>
            <a:avLst/>
            <a:gdLst/>
            <a:ahLst/>
            <a:cxnLst/>
            <a:rect l="l" t="t" r="r" b="b"/>
            <a:pathLst>
              <a:path w="1511254" h="4114800">
                <a:moveTo>
                  <a:pt x="1511254" y="0"/>
                </a:moveTo>
                <a:lnTo>
                  <a:pt x="0" y="0"/>
                </a:lnTo>
                <a:lnTo>
                  <a:pt x="0" y="4114800"/>
                </a:lnTo>
                <a:lnTo>
                  <a:pt x="1511254" y="4114800"/>
                </a:lnTo>
                <a:lnTo>
                  <a:pt x="1511254"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a:off x="14446393" y="3633183"/>
            <a:ext cx="1511254" cy="4114800"/>
          </a:xfrm>
          <a:custGeom>
            <a:avLst/>
            <a:gdLst/>
            <a:ahLst/>
            <a:cxnLst/>
            <a:rect l="l" t="t" r="r" b="b"/>
            <a:pathLst>
              <a:path w="1511254" h="4114800">
                <a:moveTo>
                  <a:pt x="1511253" y="0"/>
                </a:moveTo>
                <a:lnTo>
                  <a:pt x="0" y="0"/>
                </a:lnTo>
                <a:lnTo>
                  <a:pt x="0" y="4114800"/>
                </a:lnTo>
                <a:lnTo>
                  <a:pt x="1511253" y="4114800"/>
                </a:lnTo>
                <a:lnTo>
                  <a:pt x="1511253"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3841607" y="4099908"/>
            <a:ext cx="10604785" cy="2084083"/>
          </a:xfrm>
          <a:prstGeom prst="rect">
            <a:avLst/>
          </a:prstGeom>
        </p:spPr>
        <p:txBody>
          <a:bodyPr lIns="0" tIns="0" rIns="0" bIns="0" rtlCol="0" anchor="t">
            <a:spAutoFit/>
          </a:bodyPr>
          <a:lstStyle/>
          <a:p>
            <a:pPr algn="l">
              <a:lnSpc>
                <a:spcPts val="15250"/>
              </a:lnSpc>
            </a:pPr>
            <a:r>
              <a:rPr lang="en-US" sz="16758" spc="83">
                <a:solidFill>
                  <a:srgbClr val="2B2C30"/>
                </a:solidFill>
                <a:latin typeface="Playfair Display"/>
                <a:ea typeface="Playfair Display"/>
                <a:cs typeface="Playfair Display"/>
                <a:sym typeface="Playfair Display"/>
              </a:rPr>
              <a:t>Thank You</a:t>
            </a:r>
          </a:p>
        </p:txBody>
      </p:sp>
      <p:sp>
        <p:nvSpPr>
          <p:cNvPr id="5" name="TextBox 5"/>
          <p:cNvSpPr txBox="1"/>
          <p:nvPr/>
        </p:nvSpPr>
        <p:spPr>
          <a:xfrm>
            <a:off x="4595883" y="6422116"/>
            <a:ext cx="9096234" cy="1079411"/>
          </a:xfrm>
          <a:prstGeom prst="rect">
            <a:avLst/>
          </a:prstGeom>
        </p:spPr>
        <p:txBody>
          <a:bodyPr lIns="0" tIns="0" rIns="0" bIns="0" rtlCol="0" anchor="t">
            <a:spAutoFit/>
          </a:bodyPr>
          <a:lstStyle/>
          <a:p>
            <a:pPr algn="l">
              <a:lnSpc>
                <a:spcPts val="7877"/>
              </a:lnSpc>
            </a:pPr>
            <a:r>
              <a:rPr lang="en-US" sz="8656" spc="43">
                <a:solidFill>
                  <a:srgbClr val="2B2C30"/>
                </a:solidFill>
                <a:latin typeface="Playfair Display"/>
                <a:ea typeface="Playfair Display"/>
                <a:cs typeface="Playfair Display"/>
                <a:sym typeface="Playfair Display"/>
              </a:rPr>
              <a:t>for your attention</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5F6F7"/>
        </a:solidFill>
        <a:effectLst/>
      </p:bgPr>
    </p:bg>
    <p:spTree>
      <p:nvGrpSpPr>
        <p:cNvPr id="1" name=""/>
        <p:cNvGrpSpPr/>
        <p:nvPr/>
      </p:nvGrpSpPr>
      <p:grpSpPr>
        <a:xfrm>
          <a:off x="0" y="0"/>
          <a:ext cx="0" cy="0"/>
          <a:chOff x="0" y="0"/>
          <a:chExt cx="0" cy="0"/>
        </a:xfrm>
      </p:grpSpPr>
      <p:sp>
        <p:nvSpPr>
          <p:cNvPr id="2" name="AutoShape 2"/>
          <p:cNvSpPr/>
          <p:nvPr/>
        </p:nvSpPr>
        <p:spPr>
          <a:xfrm flipV="1">
            <a:off x="1096013" y="2030109"/>
            <a:ext cx="1761704" cy="51738"/>
          </a:xfrm>
          <a:prstGeom prst="line">
            <a:avLst/>
          </a:prstGeom>
          <a:ln w="9525" cap="flat">
            <a:solidFill>
              <a:srgbClr val="2B2C30"/>
            </a:solidFill>
            <a:prstDash val="solid"/>
            <a:headEnd type="none" w="sm" len="sm"/>
            <a:tailEnd type="none" w="sm" len="sm"/>
          </a:ln>
        </p:spPr>
      </p:sp>
      <p:sp>
        <p:nvSpPr>
          <p:cNvPr id="3" name="TextBox 3"/>
          <p:cNvSpPr txBox="1"/>
          <p:nvPr/>
        </p:nvSpPr>
        <p:spPr>
          <a:xfrm>
            <a:off x="1028781" y="1162700"/>
            <a:ext cx="6206880" cy="867410"/>
          </a:xfrm>
          <a:prstGeom prst="rect">
            <a:avLst/>
          </a:prstGeom>
        </p:spPr>
        <p:txBody>
          <a:bodyPr lIns="0" tIns="0" rIns="0" bIns="0" rtlCol="0" anchor="t">
            <a:spAutoFit/>
          </a:bodyPr>
          <a:lstStyle/>
          <a:p>
            <a:pPr algn="l">
              <a:lnSpc>
                <a:spcPts val="6369"/>
              </a:lnSpc>
            </a:pPr>
            <a:r>
              <a:rPr lang="en-US" sz="6999" spc="34">
                <a:solidFill>
                  <a:srgbClr val="2B2C30"/>
                </a:solidFill>
                <a:latin typeface="Playfair Display"/>
                <a:ea typeface="Playfair Display"/>
                <a:cs typeface="Playfair Display"/>
                <a:sym typeface="Playfair Display"/>
              </a:rPr>
              <a:t>Plan</a:t>
            </a:r>
          </a:p>
        </p:txBody>
      </p:sp>
      <p:sp>
        <p:nvSpPr>
          <p:cNvPr id="4" name="Freeform 4"/>
          <p:cNvSpPr/>
          <p:nvPr/>
        </p:nvSpPr>
        <p:spPr>
          <a:xfrm rot="5400000">
            <a:off x="1316721" y="3318871"/>
            <a:ext cx="344955" cy="920997"/>
          </a:xfrm>
          <a:custGeom>
            <a:avLst/>
            <a:gdLst/>
            <a:ahLst/>
            <a:cxnLst/>
            <a:rect l="l" t="t" r="r" b="b"/>
            <a:pathLst>
              <a:path w="344955" h="920997">
                <a:moveTo>
                  <a:pt x="0" y="0"/>
                </a:moveTo>
                <a:lnTo>
                  <a:pt x="344955" y="0"/>
                </a:lnTo>
                <a:lnTo>
                  <a:pt x="344955" y="920997"/>
                </a:lnTo>
                <a:lnTo>
                  <a:pt x="0" y="9209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rot="5400000">
            <a:off x="1383953" y="4683002"/>
            <a:ext cx="344955" cy="920997"/>
          </a:xfrm>
          <a:custGeom>
            <a:avLst/>
            <a:gdLst/>
            <a:ahLst/>
            <a:cxnLst/>
            <a:rect l="l" t="t" r="r" b="b"/>
            <a:pathLst>
              <a:path w="344955" h="920997">
                <a:moveTo>
                  <a:pt x="0" y="0"/>
                </a:moveTo>
                <a:lnTo>
                  <a:pt x="344955" y="0"/>
                </a:lnTo>
                <a:lnTo>
                  <a:pt x="344955" y="920996"/>
                </a:lnTo>
                <a:lnTo>
                  <a:pt x="0" y="92099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5400000">
            <a:off x="1383953" y="6047132"/>
            <a:ext cx="344955" cy="920997"/>
          </a:xfrm>
          <a:custGeom>
            <a:avLst/>
            <a:gdLst/>
            <a:ahLst/>
            <a:cxnLst/>
            <a:rect l="l" t="t" r="r" b="b"/>
            <a:pathLst>
              <a:path w="344955" h="920997">
                <a:moveTo>
                  <a:pt x="0" y="0"/>
                </a:moveTo>
                <a:lnTo>
                  <a:pt x="344955" y="0"/>
                </a:lnTo>
                <a:lnTo>
                  <a:pt x="344955" y="920997"/>
                </a:lnTo>
                <a:lnTo>
                  <a:pt x="0" y="9209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rot="5400000">
            <a:off x="9499253" y="3318871"/>
            <a:ext cx="344955" cy="920997"/>
          </a:xfrm>
          <a:custGeom>
            <a:avLst/>
            <a:gdLst/>
            <a:ahLst/>
            <a:cxnLst/>
            <a:rect l="l" t="t" r="r" b="b"/>
            <a:pathLst>
              <a:path w="344955" h="920997">
                <a:moveTo>
                  <a:pt x="0" y="0"/>
                </a:moveTo>
                <a:lnTo>
                  <a:pt x="344955" y="0"/>
                </a:lnTo>
                <a:lnTo>
                  <a:pt x="344955" y="920997"/>
                </a:lnTo>
                <a:lnTo>
                  <a:pt x="0" y="9209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TextBox 8"/>
          <p:cNvSpPr txBox="1"/>
          <p:nvPr/>
        </p:nvSpPr>
        <p:spPr>
          <a:xfrm>
            <a:off x="2443408" y="3518142"/>
            <a:ext cx="6206880" cy="433705"/>
          </a:xfrm>
          <a:prstGeom prst="rect">
            <a:avLst/>
          </a:prstGeom>
        </p:spPr>
        <p:txBody>
          <a:bodyPr lIns="0" tIns="0" rIns="0" bIns="0" rtlCol="0" anchor="t">
            <a:spAutoFit/>
          </a:bodyPr>
          <a:lstStyle/>
          <a:p>
            <a:pPr algn="l">
              <a:lnSpc>
                <a:spcPts val="3185"/>
              </a:lnSpc>
            </a:pPr>
            <a:r>
              <a:rPr lang="en-US" sz="3500" spc="17">
                <a:solidFill>
                  <a:srgbClr val="2B2C30"/>
                </a:solidFill>
                <a:latin typeface="Playfair Display"/>
                <a:ea typeface="Playfair Display"/>
                <a:cs typeface="Playfair Display"/>
                <a:sym typeface="Playfair Display"/>
              </a:rPr>
              <a:t>Overview and Current State</a:t>
            </a:r>
          </a:p>
        </p:txBody>
      </p:sp>
      <p:sp>
        <p:nvSpPr>
          <p:cNvPr id="9" name="TextBox 9"/>
          <p:cNvSpPr txBox="1"/>
          <p:nvPr/>
        </p:nvSpPr>
        <p:spPr>
          <a:xfrm>
            <a:off x="2443408" y="4928272"/>
            <a:ext cx="6206880" cy="433705"/>
          </a:xfrm>
          <a:prstGeom prst="rect">
            <a:avLst/>
          </a:prstGeom>
        </p:spPr>
        <p:txBody>
          <a:bodyPr lIns="0" tIns="0" rIns="0" bIns="0" rtlCol="0" anchor="t">
            <a:spAutoFit/>
          </a:bodyPr>
          <a:lstStyle/>
          <a:p>
            <a:pPr algn="l">
              <a:lnSpc>
                <a:spcPts val="3185"/>
              </a:lnSpc>
            </a:pPr>
            <a:r>
              <a:rPr lang="en-US" sz="3500" spc="17">
                <a:solidFill>
                  <a:srgbClr val="2B2C30"/>
                </a:solidFill>
                <a:latin typeface="Playfair Display"/>
                <a:ea typeface="Playfair Display"/>
                <a:cs typeface="Playfair Display"/>
                <a:sym typeface="Playfair Display"/>
              </a:rPr>
              <a:t>Captions Fusion using LLM</a:t>
            </a:r>
          </a:p>
        </p:txBody>
      </p:sp>
      <p:sp>
        <p:nvSpPr>
          <p:cNvPr id="10" name="TextBox 10"/>
          <p:cNvSpPr txBox="1"/>
          <p:nvPr/>
        </p:nvSpPr>
        <p:spPr>
          <a:xfrm>
            <a:off x="2443408" y="6343053"/>
            <a:ext cx="6206880" cy="433705"/>
          </a:xfrm>
          <a:prstGeom prst="rect">
            <a:avLst/>
          </a:prstGeom>
        </p:spPr>
        <p:txBody>
          <a:bodyPr lIns="0" tIns="0" rIns="0" bIns="0" rtlCol="0" anchor="t">
            <a:spAutoFit/>
          </a:bodyPr>
          <a:lstStyle/>
          <a:p>
            <a:pPr algn="l">
              <a:lnSpc>
                <a:spcPts val="3185"/>
              </a:lnSpc>
            </a:pPr>
            <a:r>
              <a:rPr lang="en-US" sz="3500" spc="17">
                <a:solidFill>
                  <a:srgbClr val="2B2C30"/>
                </a:solidFill>
                <a:latin typeface="Playfair Display"/>
                <a:ea typeface="Playfair Display"/>
                <a:cs typeface="Playfair Display"/>
                <a:sym typeface="Playfair Display"/>
              </a:rPr>
              <a:t>Project Demo</a:t>
            </a:r>
          </a:p>
        </p:txBody>
      </p:sp>
      <p:sp>
        <p:nvSpPr>
          <p:cNvPr id="11" name="TextBox 11"/>
          <p:cNvSpPr txBox="1"/>
          <p:nvPr/>
        </p:nvSpPr>
        <p:spPr>
          <a:xfrm>
            <a:off x="10558708" y="3610142"/>
            <a:ext cx="6206880" cy="433705"/>
          </a:xfrm>
          <a:prstGeom prst="rect">
            <a:avLst/>
          </a:prstGeom>
        </p:spPr>
        <p:txBody>
          <a:bodyPr lIns="0" tIns="0" rIns="0" bIns="0" rtlCol="0" anchor="t">
            <a:spAutoFit/>
          </a:bodyPr>
          <a:lstStyle/>
          <a:p>
            <a:pPr algn="l">
              <a:lnSpc>
                <a:spcPts val="3185"/>
              </a:lnSpc>
            </a:pPr>
            <a:r>
              <a:rPr lang="en-US" sz="3500" spc="17">
                <a:solidFill>
                  <a:srgbClr val="2B2C30"/>
                </a:solidFill>
                <a:latin typeface="Playfair Display"/>
                <a:ea typeface="Playfair Display"/>
                <a:cs typeface="Playfair Display"/>
                <a:sym typeface="Playfair Display"/>
              </a:rPr>
              <a:t>VLM Fine-Tuning (Paligemma)</a:t>
            </a:r>
          </a:p>
        </p:txBody>
      </p:sp>
      <p:sp>
        <p:nvSpPr>
          <p:cNvPr id="12" name="Freeform 12"/>
          <p:cNvSpPr/>
          <p:nvPr/>
        </p:nvSpPr>
        <p:spPr>
          <a:xfrm rot="5400000">
            <a:off x="9499253" y="4637002"/>
            <a:ext cx="344955" cy="920997"/>
          </a:xfrm>
          <a:custGeom>
            <a:avLst/>
            <a:gdLst/>
            <a:ahLst/>
            <a:cxnLst/>
            <a:rect l="l" t="t" r="r" b="b"/>
            <a:pathLst>
              <a:path w="344955" h="920997">
                <a:moveTo>
                  <a:pt x="0" y="0"/>
                </a:moveTo>
                <a:lnTo>
                  <a:pt x="344955" y="0"/>
                </a:lnTo>
                <a:lnTo>
                  <a:pt x="344955" y="920996"/>
                </a:lnTo>
                <a:lnTo>
                  <a:pt x="0" y="92099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TextBox 13"/>
          <p:cNvSpPr txBox="1"/>
          <p:nvPr/>
        </p:nvSpPr>
        <p:spPr>
          <a:xfrm>
            <a:off x="10558708" y="4928272"/>
            <a:ext cx="6206880" cy="433705"/>
          </a:xfrm>
          <a:prstGeom prst="rect">
            <a:avLst/>
          </a:prstGeom>
        </p:spPr>
        <p:txBody>
          <a:bodyPr lIns="0" tIns="0" rIns="0" bIns="0" rtlCol="0" anchor="t">
            <a:spAutoFit/>
          </a:bodyPr>
          <a:lstStyle/>
          <a:p>
            <a:pPr algn="l">
              <a:lnSpc>
                <a:spcPts val="3185"/>
              </a:lnSpc>
            </a:pPr>
            <a:r>
              <a:rPr lang="en-US" sz="3500" spc="17">
                <a:solidFill>
                  <a:srgbClr val="2B2C30"/>
                </a:solidFill>
                <a:latin typeface="Playfair Display"/>
                <a:ea typeface="Playfair Display"/>
                <a:cs typeface="Playfair Display"/>
                <a:sym typeface="Playfair Display"/>
              </a:rPr>
              <a:t>Conclusion and Future Work</a:t>
            </a:r>
          </a:p>
        </p:txBody>
      </p:sp>
      <p:sp>
        <p:nvSpPr>
          <p:cNvPr id="14" name="TextBox 14"/>
          <p:cNvSpPr txBox="1"/>
          <p:nvPr/>
        </p:nvSpPr>
        <p:spPr>
          <a:xfrm>
            <a:off x="17804839" y="9430248"/>
            <a:ext cx="186095" cy="523196"/>
          </a:xfrm>
          <a:prstGeom prst="rect">
            <a:avLst/>
          </a:prstGeom>
        </p:spPr>
        <p:txBody>
          <a:bodyPr lIns="0" tIns="0" rIns="0" bIns="0" rtlCol="0" anchor="t">
            <a:spAutoFit/>
          </a:bodyPr>
          <a:lstStyle/>
          <a:p>
            <a:pPr algn="ctr">
              <a:lnSpc>
                <a:spcPts val="4237"/>
              </a:lnSpc>
              <a:spcBef>
                <a:spcPct val="0"/>
              </a:spcBef>
            </a:pPr>
            <a:r>
              <a:rPr lang="en-US" sz="3026" spc="15">
                <a:solidFill>
                  <a:srgbClr val="2B2C30"/>
                </a:solidFill>
                <a:latin typeface="Playfair Display"/>
                <a:ea typeface="Playfair Display"/>
                <a:cs typeface="Playfair Display"/>
                <a:sym typeface="Playfair Display"/>
              </a:rPr>
              <a:t>2</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5F6F7"/>
        </a:solidFill>
        <a:effectLst/>
      </p:bgPr>
    </p:bg>
    <p:spTree>
      <p:nvGrpSpPr>
        <p:cNvPr id="1" name=""/>
        <p:cNvGrpSpPr/>
        <p:nvPr/>
      </p:nvGrpSpPr>
      <p:grpSpPr>
        <a:xfrm>
          <a:off x="0" y="0"/>
          <a:ext cx="0" cy="0"/>
          <a:chOff x="0" y="0"/>
          <a:chExt cx="0" cy="0"/>
        </a:xfrm>
      </p:grpSpPr>
      <p:sp>
        <p:nvSpPr>
          <p:cNvPr id="2" name="Freeform 2"/>
          <p:cNvSpPr/>
          <p:nvPr/>
        </p:nvSpPr>
        <p:spPr>
          <a:xfrm rot="5400000">
            <a:off x="1335378" y="917941"/>
            <a:ext cx="367301" cy="980657"/>
          </a:xfrm>
          <a:custGeom>
            <a:avLst/>
            <a:gdLst/>
            <a:ahLst/>
            <a:cxnLst/>
            <a:rect l="l" t="t" r="r" b="b"/>
            <a:pathLst>
              <a:path w="367301" h="980657">
                <a:moveTo>
                  <a:pt x="0" y="0"/>
                </a:moveTo>
                <a:lnTo>
                  <a:pt x="367301" y="0"/>
                </a:lnTo>
                <a:lnTo>
                  <a:pt x="367301" y="980657"/>
                </a:lnTo>
                <a:lnTo>
                  <a:pt x="0" y="98065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226716" y="6207805"/>
            <a:ext cx="17834567" cy="2671866"/>
            <a:chOff x="0" y="0"/>
            <a:chExt cx="23779423" cy="3562488"/>
          </a:xfrm>
        </p:grpSpPr>
        <p:sp>
          <p:nvSpPr>
            <p:cNvPr id="4" name="Freeform 4"/>
            <p:cNvSpPr/>
            <p:nvPr/>
          </p:nvSpPr>
          <p:spPr>
            <a:xfrm>
              <a:off x="0" y="0"/>
              <a:ext cx="4204653" cy="3562488"/>
            </a:xfrm>
            <a:custGeom>
              <a:avLst/>
              <a:gdLst/>
              <a:ahLst/>
              <a:cxnLst/>
              <a:rect l="l" t="t" r="r" b="b"/>
              <a:pathLst>
                <a:path w="4204653" h="3562488">
                  <a:moveTo>
                    <a:pt x="0" y="0"/>
                  </a:moveTo>
                  <a:lnTo>
                    <a:pt x="4204653" y="0"/>
                  </a:lnTo>
                  <a:lnTo>
                    <a:pt x="4204653" y="3562488"/>
                  </a:lnTo>
                  <a:lnTo>
                    <a:pt x="0" y="3562488"/>
                  </a:lnTo>
                  <a:lnTo>
                    <a:pt x="0" y="0"/>
                  </a:lnTo>
                  <a:close/>
                </a:path>
              </a:pathLst>
            </a:custGeom>
            <a:blipFill>
              <a:blip r:embed="rId4"/>
              <a:stretch>
                <a:fillRect/>
              </a:stretch>
            </a:blipFill>
          </p:spPr>
        </p:sp>
        <p:sp>
          <p:nvSpPr>
            <p:cNvPr id="5" name="Freeform 5"/>
            <p:cNvSpPr/>
            <p:nvPr/>
          </p:nvSpPr>
          <p:spPr>
            <a:xfrm rot="7968889">
              <a:off x="4729268" y="1516497"/>
              <a:ext cx="1189507" cy="1290392"/>
            </a:xfrm>
            <a:custGeom>
              <a:avLst/>
              <a:gdLst/>
              <a:ahLst/>
              <a:cxnLst/>
              <a:rect l="l" t="t" r="r" b="b"/>
              <a:pathLst>
                <a:path w="1189507" h="1290392">
                  <a:moveTo>
                    <a:pt x="0" y="0"/>
                  </a:moveTo>
                  <a:lnTo>
                    <a:pt x="1189507" y="0"/>
                  </a:lnTo>
                  <a:lnTo>
                    <a:pt x="1189507" y="1290392"/>
                  </a:lnTo>
                  <a:lnTo>
                    <a:pt x="0" y="129039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a:off x="6442821" y="0"/>
              <a:ext cx="4204653" cy="3562488"/>
            </a:xfrm>
            <a:custGeom>
              <a:avLst/>
              <a:gdLst/>
              <a:ahLst/>
              <a:cxnLst/>
              <a:rect l="l" t="t" r="r" b="b"/>
              <a:pathLst>
                <a:path w="4204653" h="3562488">
                  <a:moveTo>
                    <a:pt x="0" y="0"/>
                  </a:moveTo>
                  <a:lnTo>
                    <a:pt x="4204653" y="0"/>
                  </a:lnTo>
                  <a:lnTo>
                    <a:pt x="4204653" y="3562488"/>
                  </a:lnTo>
                  <a:lnTo>
                    <a:pt x="0" y="3562488"/>
                  </a:lnTo>
                  <a:lnTo>
                    <a:pt x="0" y="0"/>
                  </a:lnTo>
                  <a:close/>
                </a:path>
              </a:pathLst>
            </a:custGeom>
            <a:blipFill>
              <a:blip r:embed="rId4"/>
              <a:stretch>
                <a:fillRect/>
              </a:stretch>
            </a:blipFill>
          </p:spPr>
        </p:sp>
        <p:sp>
          <p:nvSpPr>
            <p:cNvPr id="7" name="Freeform 7"/>
            <p:cNvSpPr/>
            <p:nvPr/>
          </p:nvSpPr>
          <p:spPr>
            <a:xfrm rot="7968889">
              <a:off x="11171520" y="1516497"/>
              <a:ext cx="1189507" cy="1290392"/>
            </a:xfrm>
            <a:custGeom>
              <a:avLst/>
              <a:gdLst/>
              <a:ahLst/>
              <a:cxnLst/>
              <a:rect l="l" t="t" r="r" b="b"/>
              <a:pathLst>
                <a:path w="1189507" h="1290392">
                  <a:moveTo>
                    <a:pt x="0" y="0"/>
                  </a:moveTo>
                  <a:lnTo>
                    <a:pt x="1189507" y="0"/>
                  </a:lnTo>
                  <a:lnTo>
                    <a:pt x="1189507" y="1290392"/>
                  </a:lnTo>
                  <a:lnTo>
                    <a:pt x="0" y="129039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Freeform 8"/>
            <p:cNvSpPr/>
            <p:nvPr/>
          </p:nvSpPr>
          <p:spPr>
            <a:xfrm>
              <a:off x="12885072" y="0"/>
              <a:ext cx="4204653" cy="3562488"/>
            </a:xfrm>
            <a:custGeom>
              <a:avLst/>
              <a:gdLst/>
              <a:ahLst/>
              <a:cxnLst/>
              <a:rect l="l" t="t" r="r" b="b"/>
              <a:pathLst>
                <a:path w="4204653" h="3562488">
                  <a:moveTo>
                    <a:pt x="0" y="0"/>
                  </a:moveTo>
                  <a:lnTo>
                    <a:pt x="4204654" y="0"/>
                  </a:lnTo>
                  <a:lnTo>
                    <a:pt x="4204654" y="3562488"/>
                  </a:lnTo>
                  <a:lnTo>
                    <a:pt x="0" y="3562488"/>
                  </a:lnTo>
                  <a:lnTo>
                    <a:pt x="0" y="0"/>
                  </a:lnTo>
                  <a:close/>
                </a:path>
              </a:pathLst>
            </a:custGeom>
            <a:blipFill>
              <a:blip r:embed="rId4"/>
              <a:stretch>
                <a:fillRect/>
              </a:stretch>
            </a:blipFill>
          </p:spPr>
        </p:sp>
        <p:sp>
          <p:nvSpPr>
            <p:cNvPr id="9" name="Freeform 9"/>
            <p:cNvSpPr/>
            <p:nvPr/>
          </p:nvSpPr>
          <p:spPr>
            <a:xfrm rot="7968889">
              <a:off x="17613771" y="1516497"/>
              <a:ext cx="1189507" cy="1290392"/>
            </a:xfrm>
            <a:custGeom>
              <a:avLst/>
              <a:gdLst/>
              <a:ahLst/>
              <a:cxnLst/>
              <a:rect l="l" t="t" r="r" b="b"/>
              <a:pathLst>
                <a:path w="1189507" h="1290392">
                  <a:moveTo>
                    <a:pt x="0" y="0"/>
                  </a:moveTo>
                  <a:lnTo>
                    <a:pt x="1189507" y="0"/>
                  </a:lnTo>
                  <a:lnTo>
                    <a:pt x="1189507" y="1290392"/>
                  </a:lnTo>
                  <a:lnTo>
                    <a:pt x="0" y="129039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0" name="Freeform 10"/>
            <p:cNvSpPr/>
            <p:nvPr/>
          </p:nvSpPr>
          <p:spPr>
            <a:xfrm>
              <a:off x="19574769" y="0"/>
              <a:ext cx="4204653" cy="3562488"/>
            </a:xfrm>
            <a:custGeom>
              <a:avLst/>
              <a:gdLst/>
              <a:ahLst/>
              <a:cxnLst/>
              <a:rect l="l" t="t" r="r" b="b"/>
              <a:pathLst>
                <a:path w="4204653" h="3562488">
                  <a:moveTo>
                    <a:pt x="0" y="0"/>
                  </a:moveTo>
                  <a:lnTo>
                    <a:pt x="4204654" y="0"/>
                  </a:lnTo>
                  <a:lnTo>
                    <a:pt x="4204654" y="3562488"/>
                  </a:lnTo>
                  <a:lnTo>
                    <a:pt x="0" y="3562488"/>
                  </a:lnTo>
                  <a:lnTo>
                    <a:pt x="0" y="0"/>
                  </a:lnTo>
                  <a:close/>
                </a:path>
              </a:pathLst>
            </a:custGeom>
            <a:blipFill>
              <a:blip r:embed="rId4"/>
              <a:stretch>
                <a:fillRect/>
              </a:stretch>
            </a:blipFill>
          </p:spPr>
        </p:sp>
        <p:sp>
          <p:nvSpPr>
            <p:cNvPr id="11" name="TextBox 11"/>
            <p:cNvSpPr txBox="1"/>
            <p:nvPr/>
          </p:nvSpPr>
          <p:spPr>
            <a:xfrm>
              <a:off x="407755" y="1422469"/>
              <a:ext cx="3389144" cy="727075"/>
            </a:xfrm>
            <a:prstGeom prst="rect">
              <a:avLst/>
            </a:prstGeom>
          </p:spPr>
          <p:txBody>
            <a:bodyPr lIns="0" tIns="0" rIns="0" bIns="0" rtlCol="0" anchor="t">
              <a:spAutoFit/>
            </a:bodyPr>
            <a:lstStyle/>
            <a:p>
              <a:pPr algn="l">
                <a:lnSpc>
                  <a:spcPts val="4397"/>
                </a:lnSpc>
              </a:pPr>
              <a:r>
                <a:rPr lang="en-US" sz="3664" b="1">
                  <a:solidFill>
                    <a:srgbClr val="000000"/>
                  </a:solidFill>
                  <a:latin typeface="Playfair Display Bold"/>
                  <a:ea typeface="Playfair Display Bold"/>
                  <a:cs typeface="Playfair Display Bold"/>
                  <a:sym typeface="Playfair Display Bold"/>
                </a:rPr>
                <a:t>Rendering</a:t>
              </a:r>
            </a:p>
          </p:txBody>
        </p:sp>
        <p:sp>
          <p:nvSpPr>
            <p:cNvPr id="12" name="TextBox 12"/>
            <p:cNvSpPr txBox="1"/>
            <p:nvPr/>
          </p:nvSpPr>
          <p:spPr>
            <a:xfrm>
              <a:off x="6775730" y="1054169"/>
              <a:ext cx="3389144" cy="1463675"/>
            </a:xfrm>
            <a:prstGeom prst="rect">
              <a:avLst/>
            </a:prstGeom>
          </p:spPr>
          <p:txBody>
            <a:bodyPr lIns="0" tIns="0" rIns="0" bIns="0" rtlCol="0" anchor="t">
              <a:spAutoFit/>
            </a:bodyPr>
            <a:lstStyle/>
            <a:p>
              <a:pPr algn="ctr">
                <a:lnSpc>
                  <a:spcPts val="4397"/>
                </a:lnSpc>
              </a:pPr>
              <a:r>
                <a:rPr lang="en-US" sz="3664" b="1">
                  <a:solidFill>
                    <a:srgbClr val="000000"/>
                  </a:solidFill>
                  <a:latin typeface="Playfair Display Bold"/>
                  <a:ea typeface="Playfair Display Bold"/>
                  <a:cs typeface="Playfair Display Bold"/>
                  <a:sym typeface="Playfair Display Bold"/>
                </a:rPr>
                <a:t>Image Captioning</a:t>
              </a:r>
            </a:p>
          </p:txBody>
        </p:sp>
        <p:sp>
          <p:nvSpPr>
            <p:cNvPr id="13" name="TextBox 13"/>
            <p:cNvSpPr txBox="1"/>
            <p:nvPr/>
          </p:nvSpPr>
          <p:spPr>
            <a:xfrm>
              <a:off x="13040182" y="1054169"/>
              <a:ext cx="3389144" cy="1463675"/>
            </a:xfrm>
            <a:prstGeom prst="rect">
              <a:avLst/>
            </a:prstGeom>
          </p:spPr>
          <p:txBody>
            <a:bodyPr lIns="0" tIns="0" rIns="0" bIns="0" rtlCol="0" anchor="t">
              <a:spAutoFit/>
            </a:bodyPr>
            <a:lstStyle/>
            <a:p>
              <a:pPr algn="ctr">
                <a:lnSpc>
                  <a:spcPts val="4397"/>
                </a:lnSpc>
              </a:pPr>
              <a:r>
                <a:rPr lang="en-US" sz="3664" b="1">
                  <a:solidFill>
                    <a:srgbClr val="000000"/>
                  </a:solidFill>
                  <a:latin typeface="Playfair Display Bold"/>
                  <a:ea typeface="Playfair Display Bold"/>
                  <a:cs typeface="Playfair Display Bold"/>
                  <a:sym typeface="Playfair Display Bold"/>
                </a:rPr>
                <a:t>Caption Selection</a:t>
              </a:r>
            </a:p>
          </p:txBody>
        </p:sp>
        <p:sp>
          <p:nvSpPr>
            <p:cNvPr id="14" name="TextBox 14"/>
            <p:cNvSpPr txBox="1"/>
            <p:nvPr/>
          </p:nvSpPr>
          <p:spPr>
            <a:xfrm>
              <a:off x="19982524" y="1054169"/>
              <a:ext cx="3389144" cy="1463675"/>
            </a:xfrm>
            <a:prstGeom prst="rect">
              <a:avLst/>
            </a:prstGeom>
          </p:spPr>
          <p:txBody>
            <a:bodyPr lIns="0" tIns="0" rIns="0" bIns="0" rtlCol="0" anchor="t">
              <a:spAutoFit/>
            </a:bodyPr>
            <a:lstStyle/>
            <a:p>
              <a:pPr algn="ctr">
                <a:lnSpc>
                  <a:spcPts val="4397"/>
                </a:lnSpc>
              </a:pPr>
              <a:r>
                <a:rPr lang="en-US" sz="3664" b="1">
                  <a:solidFill>
                    <a:srgbClr val="000000"/>
                  </a:solidFill>
                  <a:latin typeface="Playfair Display Bold"/>
                  <a:ea typeface="Playfair Display Bold"/>
                  <a:cs typeface="Playfair Display Bold"/>
                  <a:sym typeface="Playfair Display Bold"/>
                </a:rPr>
                <a:t>Captions Fusing</a:t>
              </a:r>
            </a:p>
          </p:txBody>
        </p:sp>
      </p:grpSp>
      <p:sp>
        <p:nvSpPr>
          <p:cNvPr id="15" name="Freeform 15"/>
          <p:cNvSpPr/>
          <p:nvPr/>
        </p:nvSpPr>
        <p:spPr>
          <a:xfrm>
            <a:off x="14426722" y="5728937"/>
            <a:ext cx="3861278" cy="3629601"/>
          </a:xfrm>
          <a:custGeom>
            <a:avLst/>
            <a:gdLst/>
            <a:ahLst/>
            <a:cxnLst/>
            <a:rect l="l" t="t" r="r" b="b"/>
            <a:pathLst>
              <a:path w="3861278" h="3629601">
                <a:moveTo>
                  <a:pt x="0" y="0"/>
                </a:moveTo>
                <a:lnTo>
                  <a:pt x="3861278" y="0"/>
                </a:lnTo>
                <a:lnTo>
                  <a:pt x="3861278" y="3629601"/>
                </a:lnTo>
                <a:lnTo>
                  <a:pt x="0" y="362960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6" name="TextBox 16"/>
          <p:cNvSpPr txBox="1"/>
          <p:nvPr/>
        </p:nvSpPr>
        <p:spPr>
          <a:xfrm>
            <a:off x="2535050" y="1143000"/>
            <a:ext cx="6608950" cy="448920"/>
          </a:xfrm>
          <a:prstGeom prst="rect">
            <a:avLst/>
          </a:prstGeom>
        </p:spPr>
        <p:txBody>
          <a:bodyPr lIns="0" tIns="0" rIns="0" bIns="0" rtlCol="0" anchor="t">
            <a:spAutoFit/>
          </a:bodyPr>
          <a:lstStyle/>
          <a:p>
            <a:pPr algn="l">
              <a:lnSpc>
                <a:spcPts val="3391"/>
              </a:lnSpc>
            </a:pPr>
            <a:r>
              <a:rPr lang="en-US" sz="3726" spc="18">
                <a:solidFill>
                  <a:srgbClr val="2B2C30"/>
                </a:solidFill>
                <a:latin typeface="Playfair Display"/>
                <a:ea typeface="Playfair Display"/>
                <a:cs typeface="Playfair Display"/>
                <a:sym typeface="Playfair Display"/>
              </a:rPr>
              <a:t>Overview and Current State</a:t>
            </a:r>
          </a:p>
        </p:txBody>
      </p:sp>
      <p:sp>
        <p:nvSpPr>
          <p:cNvPr id="17" name="TextBox 17"/>
          <p:cNvSpPr txBox="1"/>
          <p:nvPr/>
        </p:nvSpPr>
        <p:spPr>
          <a:xfrm>
            <a:off x="1028700" y="1823687"/>
            <a:ext cx="16230600" cy="3667125"/>
          </a:xfrm>
          <a:prstGeom prst="rect">
            <a:avLst/>
          </a:prstGeom>
        </p:spPr>
        <p:txBody>
          <a:bodyPr lIns="0" tIns="0" rIns="0" bIns="0" rtlCol="0" anchor="t">
            <a:spAutoFit/>
          </a:bodyPr>
          <a:lstStyle/>
          <a:p>
            <a:pPr algn="l">
              <a:lnSpc>
                <a:spcPts val="3632"/>
              </a:lnSpc>
            </a:pPr>
            <a:r>
              <a:rPr lang="en-US" sz="3026" spc="15">
                <a:solidFill>
                  <a:srgbClr val="2B2C30"/>
                </a:solidFill>
                <a:latin typeface="Playfair Display"/>
                <a:ea typeface="Playfair Display"/>
                <a:cs typeface="Playfair Display"/>
                <a:sym typeface="Playfair Display"/>
              </a:rPr>
              <a:t>In the current pipeline, the </a:t>
            </a:r>
            <a:r>
              <a:rPr lang="en-US" sz="3026" b="1" spc="15">
                <a:solidFill>
                  <a:srgbClr val="2B2C30"/>
                </a:solidFill>
                <a:latin typeface="Playfair Display Bold"/>
                <a:ea typeface="Playfair Display Bold"/>
                <a:cs typeface="Playfair Display Bold"/>
                <a:sym typeface="Playfair Display Bold"/>
              </a:rPr>
              <a:t>Caption Selection</a:t>
            </a:r>
            <a:r>
              <a:rPr lang="en-US" sz="3026" spc="15">
                <a:solidFill>
                  <a:srgbClr val="2B2C30"/>
                </a:solidFill>
                <a:latin typeface="Playfair Display"/>
                <a:ea typeface="Playfair Display"/>
                <a:cs typeface="Playfair Display"/>
                <a:sym typeface="Playfair Display"/>
              </a:rPr>
              <a:t> phase was skipped in favor of directly proceeding to the </a:t>
            </a:r>
            <a:r>
              <a:rPr lang="en-US" sz="3026" b="1" spc="15">
                <a:solidFill>
                  <a:srgbClr val="2B2C30"/>
                </a:solidFill>
                <a:latin typeface="Playfair Display Bold"/>
                <a:ea typeface="Playfair Display Bold"/>
                <a:cs typeface="Playfair Display Bold"/>
                <a:sym typeface="Playfair Display Bold"/>
              </a:rPr>
              <a:t>Captions Fusion</a:t>
            </a:r>
            <a:r>
              <a:rPr lang="en-US" sz="3026" spc="15">
                <a:solidFill>
                  <a:srgbClr val="2B2C30"/>
                </a:solidFill>
                <a:latin typeface="Playfair Display"/>
                <a:ea typeface="Playfair Display"/>
                <a:cs typeface="Playfair Display"/>
                <a:sym typeface="Playfair Display"/>
              </a:rPr>
              <a:t> phase. This decision was made for two main reasons: first, early testing indicated that </a:t>
            </a:r>
            <a:r>
              <a:rPr lang="en-US" sz="3026" u="sng" spc="15">
                <a:solidFill>
                  <a:srgbClr val="2B2C30"/>
                </a:solidFill>
                <a:latin typeface="Playfair Display"/>
                <a:ea typeface="Playfair Display"/>
                <a:cs typeface="Playfair Display"/>
                <a:sym typeface="Playfair Display"/>
              </a:rPr>
              <a:t>the quality of individual captions generated for each image was relatively consistent</a:t>
            </a:r>
            <a:r>
              <a:rPr lang="en-US" sz="3026" spc="15">
                <a:solidFill>
                  <a:srgbClr val="2B2C30"/>
                </a:solidFill>
                <a:latin typeface="Playfair Display"/>
                <a:ea typeface="Playfair Display"/>
                <a:cs typeface="Playfair Display"/>
                <a:sym typeface="Playfair Display"/>
              </a:rPr>
              <a:t>, reducing the need for an intermediate selection process. Second, </a:t>
            </a:r>
            <a:r>
              <a:rPr lang="en-US" sz="3026" u="sng" spc="15">
                <a:solidFill>
                  <a:srgbClr val="2B2C30"/>
                </a:solidFill>
                <a:latin typeface="Playfair Display"/>
                <a:ea typeface="Playfair Display"/>
                <a:cs typeface="Playfair Display"/>
                <a:sym typeface="Playfair Display"/>
              </a:rPr>
              <a:t>resource constraints and efficiency</a:t>
            </a:r>
            <a:r>
              <a:rPr lang="en-US" sz="3026" spc="15">
                <a:solidFill>
                  <a:srgbClr val="2B2C30"/>
                </a:solidFill>
                <a:latin typeface="Playfair Display"/>
                <a:ea typeface="Playfair Display"/>
                <a:cs typeface="Playfair Display"/>
                <a:sym typeface="Playfair Display"/>
              </a:rPr>
              <a:t>, particularly limited computational capacity, necessitated streamlining the pipeline to improve efficiency without compromising output quality. Directly fusing captions minimizes processing steps while maintaining the objective of producing concise and coherent descriptions for 3D objects.</a:t>
            </a:r>
          </a:p>
        </p:txBody>
      </p:sp>
      <p:sp>
        <p:nvSpPr>
          <p:cNvPr id="18" name="TextBox 18"/>
          <p:cNvSpPr txBox="1"/>
          <p:nvPr/>
        </p:nvSpPr>
        <p:spPr>
          <a:xfrm>
            <a:off x="17810196" y="9430248"/>
            <a:ext cx="175379" cy="523196"/>
          </a:xfrm>
          <a:prstGeom prst="rect">
            <a:avLst/>
          </a:prstGeom>
        </p:spPr>
        <p:txBody>
          <a:bodyPr lIns="0" tIns="0" rIns="0" bIns="0" rtlCol="0" anchor="t">
            <a:spAutoFit/>
          </a:bodyPr>
          <a:lstStyle/>
          <a:p>
            <a:pPr algn="ctr">
              <a:lnSpc>
                <a:spcPts val="4237"/>
              </a:lnSpc>
              <a:spcBef>
                <a:spcPct val="0"/>
              </a:spcBef>
            </a:pPr>
            <a:r>
              <a:rPr lang="en-US" sz="3026" spc="15">
                <a:solidFill>
                  <a:srgbClr val="2B2C30"/>
                </a:solidFill>
                <a:latin typeface="Playfair Display"/>
                <a:ea typeface="Playfair Display"/>
                <a:cs typeface="Playfair Display"/>
                <a:sym typeface="Playfair Display"/>
              </a:rPr>
              <a:t>3</a:t>
            </a:r>
          </a:p>
        </p:txBody>
      </p:sp>
      <p:sp>
        <p:nvSpPr>
          <p:cNvPr id="19" name="Freeform 19"/>
          <p:cNvSpPr/>
          <p:nvPr/>
        </p:nvSpPr>
        <p:spPr>
          <a:xfrm>
            <a:off x="10314348" y="6465425"/>
            <a:ext cx="2258246" cy="2156625"/>
          </a:xfrm>
          <a:custGeom>
            <a:avLst/>
            <a:gdLst/>
            <a:ahLst/>
            <a:cxnLst/>
            <a:rect l="l" t="t" r="r" b="b"/>
            <a:pathLst>
              <a:path w="2258246" h="2156625">
                <a:moveTo>
                  <a:pt x="0" y="0"/>
                </a:moveTo>
                <a:lnTo>
                  <a:pt x="2258245" y="0"/>
                </a:lnTo>
                <a:lnTo>
                  <a:pt x="2258245" y="2156625"/>
                </a:lnTo>
                <a:lnTo>
                  <a:pt x="0" y="2156625"/>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5F6F7"/>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8115300" cy="563220"/>
            <a:chOff x="0" y="0"/>
            <a:chExt cx="10820400" cy="750960"/>
          </a:xfrm>
        </p:grpSpPr>
        <p:sp>
          <p:nvSpPr>
            <p:cNvPr id="3" name="Freeform 3"/>
            <p:cNvSpPr/>
            <p:nvPr/>
          </p:nvSpPr>
          <p:spPr>
            <a:xfrm rot="5400000">
              <a:off x="408904" y="-147679"/>
              <a:ext cx="489734" cy="1307543"/>
            </a:xfrm>
            <a:custGeom>
              <a:avLst/>
              <a:gdLst/>
              <a:ahLst/>
              <a:cxnLst/>
              <a:rect l="l" t="t" r="r" b="b"/>
              <a:pathLst>
                <a:path w="489734" h="1307543">
                  <a:moveTo>
                    <a:pt x="0" y="0"/>
                  </a:moveTo>
                  <a:lnTo>
                    <a:pt x="489735" y="0"/>
                  </a:lnTo>
                  <a:lnTo>
                    <a:pt x="489735" y="1307543"/>
                  </a:lnTo>
                  <a:lnTo>
                    <a:pt x="0" y="13075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2008467" y="114300"/>
              <a:ext cx="8811933" cy="636660"/>
            </a:xfrm>
            <a:prstGeom prst="rect">
              <a:avLst/>
            </a:prstGeom>
          </p:spPr>
          <p:txBody>
            <a:bodyPr lIns="0" tIns="0" rIns="0" bIns="0" rtlCol="0" anchor="t">
              <a:spAutoFit/>
            </a:bodyPr>
            <a:lstStyle/>
            <a:p>
              <a:pPr algn="l">
                <a:lnSpc>
                  <a:spcPts val="3391"/>
                </a:lnSpc>
              </a:pPr>
              <a:r>
                <a:rPr lang="en-US" sz="3726" spc="18">
                  <a:solidFill>
                    <a:srgbClr val="2B2C30"/>
                  </a:solidFill>
                  <a:latin typeface="Playfair Display"/>
                  <a:ea typeface="Playfair Display"/>
                  <a:cs typeface="Playfair Display"/>
                  <a:sym typeface="Playfair Display"/>
                </a:rPr>
                <a:t>Captions Fusion using LLM</a:t>
              </a:r>
            </a:p>
          </p:txBody>
        </p:sp>
      </p:grpSp>
      <p:sp>
        <p:nvSpPr>
          <p:cNvPr id="5" name="TextBox 5"/>
          <p:cNvSpPr txBox="1"/>
          <p:nvPr/>
        </p:nvSpPr>
        <p:spPr>
          <a:xfrm>
            <a:off x="1028700" y="3041777"/>
            <a:ext cx="16230600" cy="3667125"/>
          </a:xfrm>
          <a:prstGeom prst="rect">
            <a:avLst/>
          </a:prstGeom>
        </p:spPr>
        <p:txBody>
          <a:bodyPr lIns="0" tIns="0" rIns="0" bIns="0" rtlCol="0" anchor="t">
            <a:spAutoFit/>
          </a:bodyPr>
          <a:lstStyle/>
          <a:p>
            <a:pPr algn="l">
              <a:lnSpc>
                <a:spcPts val="3632"/>
              </a:lnSpc>
            </a:pPr>
            <a:r>
              <a:rPr lang="en-US" sz="3026" spc="15">
                <a:solidFill>
                  <a:srgbClr val="2B2C30"/>
                </a:solidFill>
                <a:latin typeface="Playfair Display"/>
                <a:ea typeface="Playfair Display"/>
                <a:cs typeface="Playfair Display"/>
                <a:sym typeface="Playfair Display"/>
              </a:rPr>
              <a:t>The </a:t>
            </a:r>
            <a:r>
              <a:rPr lang="en-US" sz="3026" b="1" spc="15">
                <a:solidFill>
                  <a:srgbClr val="2B2C30"/>
                </a:solidFill>
                <a:latin typeface="Playfair Display Bold"/>
                <a:ea typeface="Playfair Display Bold"/>
                <a:cs typeface="Playfair Display Bold"/>
                <a:sym typeface="Playfair Display Bold"/>
              </a:rPr>
              <a:t>Captions Fusion</a:t>
            </a:r>
            <a:r>
              <a:rPr lang="en-US" sz="3026" spc="15">
                <a:solidFill>
                  <a:srgbClr val="2B2C30"/>
                </a:solidFill>
                <a:latin typeface="Playfair Display"/>
                <a:ea typeface="Playfair Display"/>
                <a:cs typeface="Playfair Display"/>
                <a:sym typeface="Playfair Display"/>
              </a:rPr>
              <a:t> step involves </a:t>
            </a:r>
            <a:r>
              <a:rPr lang="en-US" sz="3026" u="sng" spc="15">
                <a:solidFill>
                  <a:srgbClr val="2B2C30"/>
                </a:solidFill>
                <a:latin typeface="Playfair Display"/>
                <a:ea typeface="Playfair Display"/>
                <a:cs typeface="Playfair Display"/>
                <a:sym typeface="Playfair Display"/>
              </a:rPr>
              <a:t>merging multiple captions of the same 3D object from different views into a single, coherent description</a:t>
            </a:r>
            <a:r>
              <a:rPr lang="en-US" sz="3026" spc="15">
                <a:solidFill>
                  <a:srgbClr val="2B2C30"/>
                </a:solidFill>
                <a:latin typeface="Playfair Display"/>
                <a:ea typeface="Playfair Display"/>
                <a:cs typeface="Playfair Display"/>
                <a:sym typeface="Playfair Display"/>
              </a:rPr>
              <a:t>. This can be achieved using various methods, such as employing a </a:t>
            </a:r>
            <a:r>
              <a:rPr lang="en-US" sz="3026" b="1" spc="15">
                <a:solidFill>
                  <a:srgbClr val="2B2C30"/>
                </a:solidFill>
                <a:latin typeface="Playfair Display Bold"/>
                <a:ea typeface="Playfair Display Bold"/>
                <a:cs typeface="Playfair Display Bold"/>
                <a:sym typeface="Playfair Display Bold"/>
              </a:rPr>
              <a:t>Large Language Model (LLM)</a:t>
            </a:r>
            <a:r>
              <a:rPr lang="en-US" sz="3026" spc="15">
                <a:solidFill>
                  <a:srgbClr val="2B2C30"/>
                </a:solidFill>
                <a:latin typeface="Playfair Display"/>
                <a:ea typeface="Playfair Display"/>
                <a:cs typeface="Playfair Display"/>
                <a:sym typeface="Playfair Display"/>
              </a:rPr>
              <a:t>, which synthesizes the captions by understanding their context and distilling them into a concise output.</a:t>
            </a:r>
          </a:p>
          <a:p>
            <a:pPr algn="l">
              <a:lnSpc>
                <a:spcPts val="3632"/>
              </a:lnSpc>
            </a:pPr>
            <a:r>
              <a:rPr lang="en-US" sz="3026" spc="15">
                <a:solidFill>
                  <a:srgbClr val="2B2C30"/>
                </a:solidFill>
                <a:latin typeface="Playfair Display"/>
                <a:ea typeface="Playfair Display"/>
                <a:cs typeface="Playfair Display"/>
                <a:sym typeface="Playfair Display"/>
              </a:rPr>
              <a:t>Alternatively, an </a:t>
            </a:r>
            <a:r>
              <a:rPr lang="en-US" sz="3026" b="1" spc="15">
                <a:solidFill>
                  <a:srgbClr val="2B2C30"/>
                </a:solidFill>
                <a:latin typeface="Playfair Display Bold"/>
                <a:ea typeface="Playfair Display Bold"/>
                <a:cs typeface="Playfair Display Bold"/>
                <a:sym typeface="Playfair Display Bold"/>
              </a:rPr>
              <a:t>LSTM-based model</a:t>
            </a:r>
            <a:r>
              <a:rPr lang="en-US" sz="3026" spc="15">
                <a:solidFill>
                  <a:srgbClr val="2B2C30"/>
                </a:solidFill>
                <a:latin typeface="Playfair Display"/>
                <a:ea typeface="Playfair Display"/>
                <a:cs typeface="Playfair Display"/>
                <a:sym typeface="Playfair Display"/>
              </a:rPr>
              <a:t> can be used, where sequential data is processed to learn dependencies between captions, generating a fused description based on learned patterns. Both approaches aim to combine the key details from multiple views while discarding redundancy and irrelevant information.</a:t>
            </a:r>
          </a:p>
        </p:txBody>
      </p:sp>
      <p:sp>
        <p:nvSpPr>
          <p:cNvPr id="6" name="TextBox 6"/>
          <p:cNvSpPr txBox="1"/>
          <p:nvPr/>
        </p:nvSpPr>
        <p:spPr>
          <a:xfrm>
            <a:off x="17801981" y="9430248"/>
            <a:ext cx="191810" cy="523196"/>
          </a:xfrm>
          <a:prstGeom prst="rect">
            <a:avLst/>
          </a:prstGeom>
        </p:spPr>
        <p:txBody>
          <a:bodyPr lIns="0" tIns="0" rIns="0" bIns="0" rtlCol="0" anchor="t">
            <a:spAutoFit/>
          </a:bodyPr>
          <a:lstStyle/>
          <a:p>
            <a:pPr algn="ctr">
              <a:lnSpc>
                <a:spcPts val="4237"/>
              </a:lnSpc>
              <a:spcBef>
                <a:spcPct val="0"/>
              </a:spcBef>
            </a:pPr>
            <a:r>
              <a:rPr lang="en-US" sz="3026" spc="15">
                <a:solidFill>
                  <a:srgbClr val="2B2C30"/>
                </a:solidFill>
                <a:latin typeface="Playfair Display"/>
                <a:ea typeface="Playfair Display"/>
                <a:cs typeface="Playfair Display"/>
                <a:sym typeface="Playfair Display"/>
              </a:rPr>
              <a:t>4</a:t>
            </a:r>
          </a:p>
        </p:txBody>
      </p:sp>
      <p:sp>
        <p:nvSpPr>
          <p:cNvPr id="7" name="Freeform 7"/>
          <p:cNvSpPr/>
          <p:nvPr/>
        </p:nvSpPr>
        <p:spPr>
          <a:xfrm rot="5400000">
            <a:off x="2110951" y="1799159"/>
            <a:ext cx="374296" cy="999335"/>
          </a:xfrm>
          <a:custGeom>
            <a:avLst/>
            <a:gdLst/>
            <a:ahLst/>
            <a:cxnLst/>
            <a:rect l="l" t="t" r="r" b="b"/>
            <a:pathLst>
              <a:path w="374296" h="999335">
                <a:moveTo>
                  <a:pt x="0" y="0"/>
                </a:moveTo>
                <a:lnTo>
                  <a:pt x="374296" y="0"/>
                </a:lnTo>
                <a:lnTo>
                  <a:pt x="374296" y="999335"/>
                </a:lnTo>
                <a:lnTo>
                  <a:pt x="0" y="99933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TextBox 8"/>
          <p:cNvSpPr txBox="1"/>
          <p:nvPr/>
        </p:nvSpPr>
        <p:spPr>
          <a:xfrm>
            <a:off x="3172716" y="2013077"/>
            <a:ext cx="10942984" cy="514350"/>
          </a:xfrm>
          <a:prstGeom prst="rect">
            <a:avLst/>
          </a:prstGeom>
        </p:spPr>
        <p:txBody>
          <a:bodyPr lIns="0" tIns="0" rIns="0" bIns="0" rtlCol="0" anchor="t">
            <a:spAutoFit/>
          </a:bodyPr>
          <a:lstStyle/>
          <a:p>
            <a:pPr algn="l">
              <a:lnSpc>
                <a:spcPts val="4200"/>
              </a:lnSpc>
            </a:pPr>
            <a:r>
              <a:rPr lang="en-US" sz="3000" b="1">
                <a:solidFill>
                  <a:srgbClr val="389984"/>
                </a:solidFill>
                <a:latin typeface="Open Sans Bold"/>
                <a:ea typeface="Open Sans Bold"/>
                <a:cs typeface="Open Sans Bold"/>
                <a:sym typeface="Open Sans Bold"/>
              </a:rPr>
              <a:t>Captions Fusion</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5F6F7"/>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8115300" cy="563220"/>
            <a:chOff x="0" y="0"/>
            <a:chExt cx="10820400" cy="750960"/>
          </a:xfrm>
        </p:grpSpPr>
        <p:sp>
          <p:nvSpPr>
            <p:cNvPr id="3" name="Freeform 3"/>
            <p:cNvSpPr/>
            <p:nvPr/>
          </p:nvSpPr>
          <p:spPr>
            <a:xfrm rot="5400000">
              <a:off x="408904" y="-147679"/>
              <a:ext cx="489734" cy="1307543"/>
            </a:xfrm>
            <a:custGeom>
              <a:avLst/>
              <a:gdLst/>
              <a:ahLst/>
              <a:cxnLst/>
              <a:rect l="l" t="t" r="r" b="b"/>
              <a:pathLst>
                <a:path w="489734" h="1307543">
                  <a:moveTo>
                    <a:pt x="0" y="0"/>
                  </a:moveTo>
                  <a:lnTo>
                    <a:pt x="489735" y="0"/>
                  </a:lnTo>
                  <a:lnTo>
                    <a:pt x="489735" y="1307543"/>
                  </a:lnTo>
                  <a:lnTo>
                    <a:pt x="0" y="13075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2008467" y="114300"/>
              <a:ext cx="8811933" cy="636660"/>
            </a:xfrm>
            <a:prstGeom prst="rect">
              <a:avLst/>
            </a:prstGeom>
          </p:spPr>
          <p:txBody>
            <a:bodyPr lIns="0" tIns="0" rIns="0" bIns="0" rtlCol="0" anchor="t">
              <a:spAutoFit/>
            </a:bodyPr>
            <a:lstStyle/>
            <a:p>
              <a:pPr algn="l">
                <a:lnSpc>
                  <a:spcPts val="3391"/>
                </a:lnSpc>
              </a:pPr>
              <a:r>
                <a:rPr lang="en-US" sz="3726" spc="18">
                  <a:solidFill>
                    <a:srgbClr val="2B2C30"/>
                  </a:solidFill>
                  <a:latin typeface="Playfair Display"/>
                  <a:ea typeface="Playfair Display"/>
                  <a:cs typeface="Playfair Display"/>
                  <a:sym typeface="Playfair Display"/>
                </a:rPr>
                <a:t>Captions Fusion using LLM</a:t>
              </a:r>
            </a:p>
          </p:txBody>
        </p:sp>
      </p:grpSp>
      <p:sp>
        <p:nvSpPr>
          <p:cNvPr id="5" name="TextBox 5"/>
          <p:cNvSpPr txBox="1"/>
          <p:nvPr/>
        </p:nvSpPr>
        <p:spPr>
          <a:xfrm>
            <a:off x="1028700" y="3041777"/>
            <a:ext cx="16230600" cy="3209925"/>
          </a:xfrm>
          <a:prstGeom prst="rect">
            <a:avLst/>
          </a:prstGeom>
        </p:spPr>
        <p:txBody>
          <a:bodyPr lIns="0" tIns="0" rIns="0" bIns="0" rtlCol="0" anchor="t">
            <a:spAutoFit/>
          </a:bodyPr>
          <a:lstStyle/>
          <a:p>
            <a:pPr algn="l">
              <a:lnSpc>
                <a:spcPts val="3632"/>
              </a:lnSpc>
            </a:pPr>
            <a:r>
              <a:rPr lang="en-US" sz="3026" spc="15">
                <a:solidFill>
                  <a:srgbClr val="2B2C30"/>
                </a:solidFill>
                <a:latin typeface="Playfair Display"/>
                <a:ea typeface="Playfair Display"/>
                <a:cs typeface="Playfair Display"/>
                <a:sym typeface="Playfair Display"/>
              </a:rPr>
              <a:t>A Large Language Model (LLM) is an AI system trained on vast amounts of text data to understand and generate human-like language. It excels at tasks like summarization, translation, and text generation by leveraging its deep contextual understanding.</a:t>
            </a:r>
          </a:p>
          <a:p>
            <a:pPr algn="l">
              <a:lnSpc>
                <a:spcPts val="3632"/>
              </a:lnSpc>
            </a:pPr>
            <a:r>
              <a:rPr lang="en-US" sz="3026" spc="15">
                <a:solidFill>
                  <a:srgbClr val="2B2C30"/>
                </a:solidFill>
                <a:latin typeface="Playfair Display"/>
                <a:ea typeface="Playfair Display"/>
                <a:cs typeface="Playfair Display"/>
                <a:sym typeface="Playfair Display"/>
              </a:rPr>
              <a:t>I chose to use an LLM, specifically </a:t>
            </a:r>
            <a:r>
              <a:rPr lang="en-US" sz="3026" b="1" spc="15">
                <a:solidFill>
                  <a:srgbClr val="2B2C30"/>
                </a:solidFill>
                <a:latin typeface="Playfair Display Bold"/>
                <a:ea typeface="Playfair Display Bold"/>
                <a:cs typeface="Playfair Display Bold"/>
                <a:sym typeface="Playfair Display Bold"/>
              </a:rPr>
              <a:t>Gemma 2 (2B)</a:t>
            </a:r>
            <a:r>
              <a:rPr lang="en-US" sz="3026" spc="15">
                <a:solidFill>
                  <a:srgbClr val="2B2C30"/>
                </a:solidFill>
                <a:latin typeface="Playfair Display"/>
                <a:ea typeface="Playfair Display"/>
                <a:cs typeface="Playfair Display"/>
                <a:sym typeface="Playfair Display"/>
              </a:rPr>
              <a:t>, because it offers a balance between computational efficiency and strong performance. Gemma 2 is particularly well-suited for synthesizing and distilling complex information, making it ideal for fusing multiple captions into a single, concise description in the 3D object captioning pipeline.</a:t>
            </a:r>
          </a:p>
        </p:txBody>
      </p:sp>
      <p:sp>
        <p:nvSpPr>
          <p:cNvPr id="6" name="TextBox 6"/>
          <p:cNvSpPr txBox="1"/>
          <p:nvPr/>
        </p:nvSpPr>
        <p:spPr>
          <a:xfrm>
            <a:off x="17817162" y="9430248"/>
            <a:ext cx="161449" cy="523196"/>
          </a:xfrm>
          <a:prstGeom prst="rect">
            <a:avLst/>
          </a:prstGeom>
        </p:spPr>
        <p:txBody>
          <a:bodyPr lIns="0" tIns="0" rIns="0" bIns="0" rtlCol="0" anchor="t">
            <a:spAutoFit/>
          </a:bodyPr>
          <a:lstStyle/>
          <a:p>
            <a:pPr algn="ctr">
              <a:lnSpc>
                <a:spcPts val="4237"/>
              </a:lnSpc>
              <a:spcBef>
                <a:spcPct val="0"/>
              </a:spcBef>
            </a:pPr>
            <a:r>
              <a:rPr lang="en-US" sz="3026" spc="15">
                <a:solidFill>
                  <a:srgbClr val="2B2C30"/>
                </a:solidFill>
                <a:latin typeface="Playfair Display"/>
                <a:ea typeface="Playfair Display"/>
                <a:cs typeface="Playfair Display"/>
                <a:sym typeface="Playfair Display"/>
              </a:rPr>
              <a:t>5</a:t>
            </a:r>
          </a:p>
        </p:txBody>
      </p:sp>
      <p:sp>
        <p:nvSpPr>
          <p:cNvPr id="7" name="Freeform 7"/>
          <p:cNvSpPr/>
          <p:nvPr/>
        </p:nvSpPr>
        <p:spPr>
          <a:xfrm rot="5400000">
            <a:off x="2110951" y="1799159"/>
            <a:ext cx="374296" cy="999335"/>
          </a:xfrm>
          <a:custGeom>
            <a:avLst/>
            <a:gdLst/>
            <a:ahLst/>
            <a:cxnLst/>
            <a:rect l="l" t="t" r="r" b="b"/>
            <a:pathLst>
              <a:path w="374296" h="999335">
                <a:moveTo>
                  <a:pt x="0" y="0"/>
                </a:moveTo>
                <a:lnTo>
                  <a:pt x="374296" y="0"/>
                </a:lnTo>
                <a:lnTo>
                  <a:pt x="374296" y="999335"/>
                </a:lnTo>
                <a:lnTo>
                  <a:pt x="0" y="99933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TextBox 8"/>
          <p:cNvSpPr txBox="1"/>
          <p:nvPr/>
        </p:nvSpPr>
        <p:spPr>
          <a:xfrm>
            <a:off x="3172716" y="2013077"/>
            <a:ext cx="10942984" cy="514350"/>
          </a:xfrm>
          <a:prstGeom prst="rect">
            <a:avLst/>
          </a:prstGeom>
        </p:spPr>
        <p:txBody>
          <a:bodyPr lIns="0" tIns="0" rIns="0" bIns="0" rtlCol="0" anchor="t">
            <a:spAutoFit/>
          </a:bodyPr>
          <a:lstStyle/>
          <a:p>
            <a:pPr algn="l">
              <a:lnSpc>
                <a:spcPts val="4200"/>
              </a:lnSpc>
            </a:pPr>
            <a:r>
              <a:rPr lang="en-US" sz="3000" b="1">
                <a:solidFill>
                  <a:srgbClr val="389984"/>
                </a:solidFill>
                <a:latin typeface="Open Sans Bold"/>
                <a:ea typeface="Open Sans Bold"/>
                <a:cs typeface="Open Sans Bold"/>
                <a:sym typeface="Open Sans Bold"/>
              </a:rPr>
              <a:t>Captions Fusion using LLM</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5F6F7"/>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8115300" cy="563220"/>
            <a:chOff x="0" y="0"/>
            <a:chExt cx="10820400" cy="750960"/>
          </a:xfrm>
        </p:grpSpPr>
        <p:sp>
          <p:nvSpPr>
            <p:cNvPr id="3" name="Freeform 3"/>
            <p:cNvSpPr/>
            <p:nvPr/>
          </p:nvSpPr>
          <p:spPr>
            <a:xfrm rot="5400000">
              <a:off x="408904" y="-147679"/>
              <a:ext cx="489734" cy="1307543"/>
            </a:xfrm>
            <a:custGeom>
              <a:avLst/>
              <a:gdLst/>
              <a:ahLst/>
              <a:cxnLst/>
              <a:rect l="l" t="t" r="r" b="b"/>
              <a:pathLst>
                <a:path w="489734" h="1307543">
                  <a:moveTo>
                    <a:pt x="0" y="0"/>
                  </a:moveTo>
                  <a:lnTo>
                    <a:pt x="489735" y="0"/>
                  </a:lnTo>
                  <a:lnTo>
                    <a:pt x="489735" y="1307543"/>
                  </a:lnTo>
                  <a:lnTo>
                    <a:pt x="0" y="13075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2008467" y="114300"/>
              <a:ext cx="8811933" cy="636660"/>
            </a:xfrm>
            <a:prstGeom prst="rect">
              <a:avLst/>
            </a:prstGeom>
          </p:spPr>
          <p:txBody>
            <a:bodyPr lIns="0" tIns="0" rIns="0" bIns="0" rtlCol="0" anchor="t">
              <a:spAutoFit/>
            </a:bodyPr>
            <a:lstStyle/>
            <a:p>
              <a:pPr algn="l">
                <a:lnSpc>
                  <a:spcPts val="3391"/>
                </a:lnSpc>
              </a:pPr>
              <a:r>
                <a:rPr lang="en-US" sz="3726" spc="18">
                  <a:solidFill>
                    <a:srgbClr val="2B2C30"/>
                  </a:solidFill>
                  <a:latin typeface="Playfair Display"/>
                  <a:ea typeface="Playfair Display"/>
                  <a:cs typeface="Playfair Display"/>
                  <a:sym typeface="Playfair Display"/>
                </a:rPr>
                <a:t>Captions Fusion using LLM</a:t>
              </a:r>
            </a:p>
          </p:txBody>
        </p:sp>
      </p:grpSp>
      <p:sp>
        <p:nvSpPr>
          <p:cNvPr id="5" name="Freeform 5"/>
          <p:cNvSpPr/>
          <p:nvPr/>
        </p:nvSpPr>
        <p:spPr>
          <a:xfrm rot="5400000">
            <a:off x="2110951" y="1799159"/>
            <a:ext cx="374296" cy="999335"/>
          </a:xfrm>
          <a:custGeom>
            <a:avLst/>
            <a:gdLst/>
            <a:ahLst/>
            <a:cxnLst/>
            <a:rect l="l" t="t" r="r" b="b"/>
            <a:pathLst>
              <a:path w="374296" h="999335">
                <a:moveTo>
                  <a:pt x="0" y="0"/>
                </a:moveTo>
                <a:lnTo>
                  <a:pt x="374296" y="0"/>
                </a:lnTo>
                <a:lnTo>
                  <a:pt x="374296" y="999335"/>
                </a:lnTo>
                <a:lnTo>
                  <a:pt x="0" y="99933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9600004" y="3041661"/>
            <a:ext cx="2093167" cy="1575584"/>
          </a:xfrm>
          <a:custGeom>
            <a:avLst/>
            <a:gdLst/>
            <a:ahLst/>
            <a:cxnLst/>
            <a:rect l="l" t="t" r="r" b="b"/>
            <a:pathLst>
              <a:path w="2093167" h="1575584">
                <a:moveTo>
                  <a:pt x="0" y="0"/>
                </a:moveTo>
                <a:lnTo>
                  <a:pt x="2093167" y="0"/>
                </a:lnTo>
                <a:lnTo>
                  <a:pt x="2093167" y="1575584"/>
                </a:lnTo>
                <a:lnTo>
                  <a:pt x="0" y="157558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028700" y="3003677"/>
            <a:ext cx="1606510" cy="1651553"/>
          </a:xfrm>
          <a:custGeom>
            <a:avLst/>
            <a:gdLst/>
            <a:ahLst/>
            <a:cxnLst/>
            <a:rect l="l" t="t" r="r" b="b"/>
            <a:pathLst>
              <a:path w="1606510" h="1651553">
                <a:moveTo>
                  <a:pt x="0" y="0"/>
                </a:moveTo>
                <a:lnTo>
                  <a:pt x="1606510" y="0"/>
                </a:lnTo>
                <a:lnTo>
                  <a:pt x="1606510" y="1651552"/>
                </a:lnTo>
                <a:lnTo>
                  <a:pt x="0" y="165155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a:off x="3552009" y="2965692"/>
            <a:ext cx="1258183" cy="1651553"/>
          </a:xfrm>
          <a:custGeom>
            <a:avLst/>
            <a:gdLst/>
            <a:ahLst/>
            <a:cxnLst/>
            <a:rect l="l" t="t" r="r" b="b"/>
            <a:pathLst>
              <a:path w="1258183" h="1651553">
                <a:moveTo>
                  <a:pt x="0" y="0"/>
                </a:moveTo>
                <a:lnTo>
                  <a:pt x="1258182" y="0"/>
                </a:lnTo>
                <a:lnTo>
                  <a:pt x="1258182" y="1651553"/>
                </a:lnTo>
                <a:lnTo>
                  <a:pt x="0" y="165155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a:off x="6485599" y="3003677"/>
            <a:ext cx="1715156" cy="1651553"/>
          </a:xfrm>
          <a:custGeom>
            <a:avLst/>
            <a:gdLst/>
            <a:ahLst/>
            <a:cxnLst/>
            <a:rect l="l" t="t" r="r" b="b"/>
            <a:pathLst>
              <a:path w="1715156" h="1651553">
                <a:moveTo>
                  <a:pt x="0" y="0"/>
                </a:moveTo>
                <a:lnTo>
                  <a:pt x="1715156" y="0"/>
                </a:lnTo>
                <a:lnTo>
                  <a:pt x="1715156" y="1651552"/>
                </a:lnTo>
                <a:lnTo>
                  <a:pt x="0" y="165155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0" name="Freeform 10"/>
          <p:cNvSpPr/>
          <p:nvPr/>
        </p:nvSpPr>
        <p:spPr>
          <a:xfrm rot="-691486">
            <a:off x="7748443" y="7255764"/>
            <a:ext cx="2789962" cy="2044281"/>
          </a:xfrm>
          <a:custGeom>
            <a:avLst/>
            <a:gdLst/>
            <a:ahLst/>
            <a:cxnLst/>
            <a:rect l="l" t="t" r="r" b="b"/>
            <a:pathLst>
              <a:path w="2789962" h="2044281">
                <a:moveTo>
                  <a:pt x="0" y="0"/>
                </a:moveTo>
                <a:lnTo>
                  <a:pt x="2789962" y="0"/>
                </a:lnTo>
                <a:lnTo>
                  <a:pt x="2789962" y="2044281"/>
                </a:lnTo>
                <a:lnTo>
                  <a:pt x="0" y="2044281"/>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1" name="Freeform 11"/>
          <p:cNvSpPr/>
          <p:nvPr/>
        </p:nvSpPr>
        <p:spPr>
          <a:xfrm>
            <a:off x="10943671" y="6936447"/>
            <a:ext cx="2175662" cy="2245844"/>
          </a:xfrm>
          <a:custGeom>
            <a:avLst/>
            <a:gdLst/>
            <a:ahLst/>
            <a:cxnLst/>
            <a:rect l="l" t="t" r="r" b="b"/>
            <a:pathLst>
              <a:path w="2175662" h="2245844">
                <a:moveTo>
                  <a:pt x="0" y="0"/>
                </a:moveTo>
                <a:lnTo>
                  <a:pt x="2175662" y="0"/>
                </a:lnTo>
                <a:lnTo>
                  <a:pt x="2175662" y="2245844"/>
                </a:lnTo>
                <a:lnTo>
                  <a:pt x="0" y="2245844"/>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2" name="Freeform 12"/>
          <p:cNvSpPr/>
          <p:nvPr/>
        </p:nvSpPr>
        <p:spPr>
          <a:xfrm>
            <a:off x="5526085" y="6936447"/>
            <a:ext cx="1817092" cy="2245844"/>
          </a:xfrm>
          <a:custGeom>
            <a:avLst/>
            <a:gdLst/>
            <a:ahLst/>
            <a:cxnLst/>
            <a:rect l="l" t="t" r="r" b="b"/>
            <a:pathLst>
              <a:path w="1817092" h="2245844">
                <a:moveTo>
                  <a:pt x="0" y="0"/>
                </a:moveTo>
                <a:lnTo>
                  <a:pt x="1817092" y="0"/>
                </a:lnTo>
                <a:lnTo>
                  <a:pt x="1817092" y="2245844"/>
                </a:lnTo>
                <a:lnTo>
                  <a:pt x="0" y="2245844"/>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3" name="Freeform 13"/>
          <p:cNvSpPr/>
          <p:nvPr/>
        </p:nvSpPr>
        <p:spPr>
          <a:xfrm>
            <a:off x="12853398" y="2792032"/>
            <a:ext cx="4405902" cy="4205634"/>
          </a:xfrm>
          <a:custGeom>
            <a:avLst/>
            <a:gdLst/>
            <a:ahLst/>
            <a:cxnLst/>
            <a:rect l="l" t="t" r="r" b="b"/>
            <a:pathLst>
              <a:path w="4405902" h="4205634">
                <a:moveTo>
                  <a:pt x="0" y="0"/>
                </a:moveTo>
                <a:lnTo>
                  <a:pt x="4405902" y="0"/>
                </a:lnTo>
                <a:lnTo>
                  <a:pt x="4405902" y="4205634"/>
                </a:lnTo>
                <a:lnTo>
                  <a:pt x="0" y="4205634"/>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14" name="TextBox 14"/>
          <p:cNvSpPr txBox="1"/>
          <p:nvPr/>
        </p:nvSpPr>
        <p:spPr>
          <a:xfrm>
            <a:off x="17797516" y="9430248"/>
            <a:ext cx="200739" cy="523196"/>
          </a:xfrm>
          <a:prstGeom prst="rect">
            <a:avLst/>
          </a:prstGeom>
        </p:spPr>
        <p:txBody>
          <a:bodyPr lIns="0" tIns="0" rIns="0" bIns="0" rtlCol="0" anchor="t">
            <a:spAutoFit/>
          </a:bodyPr>
          <a:lstStyle/>
          <a:p>
            <a:pPr algn="ctr">
              <a:lnSpc>
                <a:spcPts val="4237"/>
              </a:lnSpc>
              <a:spcBef>
                <a:spcPct val="0"/>
              </a:spcBef>
            </a:pPr>
            <a:r>
              <a:rPr lang="en-US" sz="3026" spc="15">
                <a:solidFill>
                  <a:srgbClr val="2B2C30"/>
                </a:solidFill>
                <a:latin typeface="Playfair Display"/>
                <a:ea typeface="Playfair Display"/>
                <a:cs typeface="Playfair Display"/>
                <a:sym typeface="Playfair Display"/>
              </a:rPr>
              <a:t>6</a:t>
            </a:r>
          </a:p>
        </p:txBody>
      </p:sp>
      <p:sp>
        <p:nvSpPr>
          <p:cNvPr id="15" name="TextBox 15"/>
          <p:cNvSpPr txBox="1"/>
          <p:nvPr/>
        </p:nvSpPr>
        <p:spPr>
          <a:xfrm>
            <a:off x="3172716" y="2013077"/>
            <a:ext cx="10942984" cy="514350"/>
          </a:xfrm>
          <a:prstGeom prst="rect">
            <a:avLst/>
          </a:prstGeom>
        </p:spPr>
        <p:txBody>
          <a:bodyPr lIns="0" tIns="0" rIns="0" bIns="0" rtlCol="0" anchor="t">
            <a:spAutoFit/>
          </a:bodyPr>
          <a:lstStyle/>
          <a:p>
            <a:pPr algn="l">
              <a:lnSpc>
                <a:spcPts val="4200"/>
              </a:lnSpc>
            </a:pPr>
            <a:r>
              <a:rPr lang="en-US" sz="3000" b="1">
                <a:solidFill>
                  <a:srgbClr val="389984"/>
                </a:solidFill>
                <a:latin typeface="Open Sans Bold"/>
                <a:ea typeface="Open Sans Bold"/>
                <a:cs typeface="Open Sans Bold"/>
                <a:sym typeface="Open Sans Bold"/>
              </a:rPr>
              <a:t>Captions Fusion using LLM - Example</a:t>
            </a:r>
          </a:p>
        </p:txBody>
      </p:sp>
      <p:sp>
        <p:nvSpPr>
          <p:cNvPr id="16" name="TextBox 16"/>
          <p:cNvSpPr txBox="1"/>
          <p:nvPr/>
        </p:nvSpPr>
        <p:spPr>
          <a:xfrm>
            <a:off x="821676" y="5269572"/>
            <a:ext cx="2020558" cy="2123396"/>
          </a:xfrm>
          <a:prstGeom prst="rect">
            <a:avLst/>
          </a:prstGeom>
        </p:spPr>
        <p:txBody>
          <a:bodyPr wrap="square" lIns="0" tIns="0" rIns="0" bIns="0" rtlCol="0" anchor="t">
            <a:spAutoFit/>
          </a:bodyPr>
          <a:lstStyle/>
          <a:p>
            <a:pPr algn="ctr">
              <a:lnSpc>
                <a:spcPts val="4237"/>
              </a:lnSpc>
              <a:spcBef>
                <a:spcPct val="0"/>
              </a:spcBef>
            </a:pPr>
            <a:r>
              <a:rPr lang="en-US" sz="3026" spc="15" dirty="0">
                <a:solidFill>
                  <a:srgbClr val="000000"/>
                </a:solidFill>
                <a:latin typeface="Playfair Display"/>
                <a:ea typeface="Playfair Display"/>
                <a:cs typeface="Playfair Display"/>
                <a:sym typeface="Playfair Display"/>
              </a:rPr>
              <a:t>A wooden chair with a curved backrest.</a:t>
            </a:r>
          </a:p>
        </p:txBody>
      </p:sp>
      <p:sp>
        <p:nvSpPr>
          <p:cNvPr id="17" name="TextBox 17"/>
          <p:cNvSpPr txBox="1"/>
          <p:nvPr/>
        </p:nvSpPr>
        <p:spPr>
          <a:xfrm>
            <a:off x="3275850" y="5269572"/>
            <a:ext cx="1810500" cy="2123396"/>
          </a:xfrm>
          <a:prstGeom prst="rect">
            <a:avLst/>
          </a:prstGeom>
        </p:spPr>
        <p:txBody>
          <a:bodyPr lIns="0" tIns="0" rIns="0" bIns="0" rtlCol="0" anchor="t">
            <a:spAutoFit/>
          </a:bodyPr>
          <a:lstStyle/>
          <a:p>
            <a:pPr algn="ctr">
              <a:lnSpc>
                <a:spcPts val="4237"/>
              </a:lnSpc>
              <a:spcBef>
                <a:spcPct val="0"/>
              </a:spcBef>
            </a:pPr>
            <a:r>
              <a:rPr lang="en-US" sz="3026" spc="15">
                <a:solidFill>
                  <a:srgbClr val="000000"/>
                </a:solidFill>
                <a:latin typeface="Playfair Display"/>
                <a:ea typeface="Playfair Display"/>
                <a:cs typeface="Playfair Display"/>
                <a:sym typeface="Playfair Display"/>
              </a:rPr>
              <a:t>The chair has four sturdy legs.</a:t>
            </a:r>
          </a:p>
        </p:txBody>
      </p:sp>
      <p:sp>
        <p:nvSpPr>
          <p:cNvPr id="18" name="TextBox 18"/>
          <p:cNvSpPr txBox="1"/>
          <p:nvPr/>
        </p:nvSpPr>
        <p:spPr>
          <a:xfrm>
            <a:off x="6144777" y="5270205"/>
            <a:ext cx="2914426" cy="2123396"/>
          </a:xfrm>
          <a:prstGeom prst="rect">
            <a:avLst/>
          </a:prstGeom>
        </p:spPr>
        <p:txBody>
          <a:bodyPr lIns="0" tIns="0" rIns="0" bIns="0" rtlCol="0" anchor="t">
            <a:spAutoFit/>
          </a:bodyPr>
          <a:lstStyle/>
          <a:p>
            <a:pPr algn="ctr">
              <a:lnSpc>
                <a:spcPts val="4237"/>
              </a:lnSpc>
              <a:spcBef>
                <a:spcPct val="0"/>
              </a:spcBef>
            </a:pPr>
            <a:r>
              <a:rPr lang="en-US" sz="3026" spc="15">
                <a:solidFill>
                  <a:srgbClr val="000000"/>
                </a:solidFill>
                <a:latin typeface="Playfair Display"/>
                <a:ea typeface="Playfair Display"/>
                <a:cs typeface="Playfair Display"/>
                <a:sym typeface="Playfair Display"/>
              </a:rPr>
              <a:t>The seat is flat and wide, made of light-colored wood.</a:t>
            </a:r>
          </a:p>
        </p:txBody>
      </p:sp>
      <p:sp>
        <p:nvSpPr>
          <p:cNvPr id="19" name="TextBox 19"/>
          <p:cNvSpPr txBox="1"/>
          <p:nvPr/>
        </p:nvSpPr>
        <p:spPr>
          <a:xfrm>
            <a:off x="9405910" y="5269572"/>
            <a:ext cx="2287261" cy="2123396"/>
          </a:xfrm>
          <a:prstGeom prst="rect">
            <a:avLst/>
          </a:prstGeom>
        </p:spPr>
        <p:txBody>
          <a:bodyPr lIns="0" tIns="0" rIns="0" bIns="0" rtlCol="0" anchor="t">
            <a:spAutoFit/>
          </a:bodyPr>
          <a:lstStyle/>
          <a:p>
            <a:pPr algn="ctr">
              <a:lnSpc>
                <a:spcPts val="4237"/>
              </a:lnSpc>
              <a:spcBef>
                <a:spcPct val="0"/>
              </a:spcBef>
            </a:pPr>
            <a:r>
              <a:rPr lang="en-US" sz="3026" spc="15">
                <a:solidFill>
                  <a:srgbClr val="000000"/>
                </a:solidFill>
                <a:latin typeface="Playfair Display"/>
                <a:ea typeface="Playfair Display"/>
                <a:cs typeface="Playfair Display"/>
                <a:sym typeface="Playfair Display"/>
              </a:rPr>
              <a:t>The backrest is tall and slightly arched.</a:t>
            </a:r>
          </a:p>
        </p:txBody>
      </p:sp>
      <p:sp>
        <p:nvSpPr>
          <p:cNvPr id="20" name="TextBox 20"/>
          <p:cNvSpPr txBox="1"/>
          <p:nvPr/>
        </p:nvSpPr>
        <p:spPr>
          <a:xfrm>
            <a:off x="13250028" y="3417614"/>
            <a:ext cx="3535619" cy="2947626"/>
          </a:xfrm>
          <a:prstGeom prst="rect">
            <a:avLst/>
          </a:prstGeom>
        </p:spPr>
        <p:txBody>
          <a:bodyPr lIns="0" tIns="0" rIns="0" bIns="0" rtlCol="0" anchor="t">
            <a:spAutoFit/>
          </a:bodyPr>
          <a:lstStyle/>
          <a:p>
            <a:pPr algn="ctr">
              <a:lnSpc>
                <a:spcPts val="3957"/>
              </a:lnSpc>
              <a:spcBef>
                <a:spcPct val="0"/>
              </a:spcBef>
            </a:pPr>
            <a:r>
              <a:rPr lang="en-US" sz="2826" spc="14">
                <a:solidFill>
                  <a:srgbClr val="000000"/>
                </a:solidFill>
                <a:latin typeface="Playfair Display"/>
                <a:ea typeface="Playfair Display"/>
                <a:cs typeface="Playfair Display"/>
                <a:sym typeface="Playfair Display"/>
              </a:rPr>
              <a:t>Given a set of descriptions about the same 3D object, distill these descriptions into one concise caption...</a:t>
            </a:r>
          </a:p>
        </p:txBody>
      </p:sp>
      <p:sp>
        <p:nvSpPr>
          <p:cNvPr id="21" name="TextBox 21"/>
          <p:cNvSpPr txBox="1"/>
          <p:nvPr/>
        </p:nvSpPr>
        <p:spPr>
          <a:xfrm>
            <a:off x="7667719" y="9430248"/>
            <a:ext cx="2978868" cy="523196"/>
          </a:xfrm>
          <a:prstGeom prst="rect">
            <a:avLst/>
          </a:prstGeom>
        </p:spPr>
        <p:txBody>
          <a:bodyPr lIns="0" tIns="0" rIns="0" bIns="0" rtlCol="0" anchor="t">
            <a:spAutoFit/>
          </a:bodyPr>
          <a:lstStyle/>
          <a:p>
            <a:pPr algn="ctr">
              <a:lnSpc>
                <a:spcPts val="4237"/>
              </a:lnSpc>
              <a:spcBef>
                <a:spcPct val="0"/>
              </a:spcBef>
            </a:pPr>
            <a:r>
              <a:rPr lang="en-US" sz="3026" b="1" spc="15">
                <a:solidFill>
                  <a:srgbClr val="000000"/>
                </a:solidFill>
                <a:latin typeface="Playfair Display Bold"/>
                <a:ea typeface="Playfair Display Bold"/>
                <a:cs typeface="Playfair Display Bold"/>
                <a:sym typeface="Playfair Display Bold"/>
              </a:rPr>
              <a:t>Gemma 2 (2B)</a:t>
            </a:r>
          </a:p>
        </p:txBody>
      </p:sp>
      <p:sp>
        <p:nvSpPr>
          <p:cNvPr id="22" name="TextBox 22"/>
          <p:cNvSpPr txBox="1"/>
          <p:nvPr/>
        </p:nvSpPr>
        <p:spPr>
          <a:xfrm>
            <a:off x="13912719" y="6869772"/>
            <a:ext cx="2287261" cy="523196"/>
          </a:xfrm>
          <a:prstGeom prst="rect">
            <a:avLst/>
          </a:prstGeom>
        </p:spPr>
        <p:txBody>
          <a:bodyPr lIns="0" tIns="0" rIns="0" bIns="0" rtlCol="0" anchor="t">
            <a:spAutoFit/>
          </a:bodyPr>
          <a:lstStyle/>
          <a:p>
            <a:pPr algn="ctr">
              <a:lnSpc>
                <a:spcPts val="4237"/>
              </a:lnSpc>
              <a:spcBef>
                <a:spcPct val="0"/>
              </a:spcBef>
            </a:pPr>
            <a:r>
              <a:rPr lang="en-US" sz="3026" b="1" spc="15">
                <a:solidFill>
                  <a:srgbClr val="000000"/>
                </a:solidFill>
                <a:latin typeface="Playfair Display Bold"/>
                <a:ea typeface="Playfair Display Bold"/>
                <a:cs typeface="Playfair Display Bold"/>
                <a:sym typeface="Playfair Display Bold"/>
              </a:rPr>
              <a:t>Prompt</a:t>
            </a:r>
          </a:p>
        </p:txBody>
      </p:sp>
      <p:sp>
        <p:nvSpPr>
          <p:cNvPr id="23" name="TextBox 23"/>
          <p:cNvSpPr txBox="1"/>
          <p:nvPr/>
        </p:nvSpPr>
        <p:spPr>
          <a:xfrm>
            <a:off x="1186867" y="4735128"/>
            <a:ext cx="1348183" cy="491609"/>
          </a:xfrm>
          <a:prstGeom prst="rect">
            <a:avLst/>
          </a:prstGeom>
        </p:spPr>
        <p:txBody>
          <a:bodyPr wrap="square" lIns="0" tIns="0" rIns="0" bIns="0" rtlCol="0" anchor="t">
            <a:spAutoFit/>
          </a:bodyPr>
          <a:lstStyle/>
          <a:p>
            <a:pPr algn="ctr">
              <a:lnSpc>
                <a:spcPts val="4237"/>
              </a:lnSpc>
              <a:spcBef>
                <a:spcPct val="0"/>
              </a:spcBef>
            </a:pPr>
            <a:r>
              <a:rPr lang="en-US" sz="3026" b="1" spc="15" dirty="0">
                <a:solidFill>
                  <a:srgbClr val="000000"/>
                </a:solidFill>
                <a:latin typeface="Playfair Display Bold"/>
                <a:ea typeface="Playfair Display Bold"/>
                <a:cs typeface="Playfair Display Bold"/>
                <a:sym typeface="Playfair Display Bold"/>
              </a:rPr>
              <a:t>View 0</a:t>
            </a:r>
          </a:p>
        </p:txBody>
      </p:sp>
      <p:sp>
        <p:nvSpPr>
          <p:cNvPr id="24" name="TextBox 24"/>
          <p:cNvSpPr txBox="1"/>
          <p:nvPr/>
        </p:nvSpPr>
        <p:spPr>
          <a:xfrm>
            <a:off x="3619899" y="4735128"/>
            <a:ext cx="1258182" cy="491609"/>
          </a:xfrm>
          <a:prstGeom prst="rect">
            <a:avLst/>
          </a:prstGeom>
        </p:spPr>
        <p:txBody>
          <a:bodyPr wrap="square" lIns="0" tIns="0" rIns="0" bIns="0" rtlCol="0" anchor="t">
            <a:spAutoFit/>
          </a:bodyPr>
          <a:lstStyle/>
          <a:p>
            <a:pPr algn="ctr">
              <a:lnSpc>
                <a:spcPts val="4237"/>
              </a:lnSpc>
              <a:spcBef>
                <a:spcPct val="0"/>
              </a:spcBef>
            </a:pPr>
            <a:r>
              <a:rPr lang="en-US" sz="3026" b="1" spc="15" dirty="0">
                <a:solidFill>
                  <a:srgbClr val="000000"/>
                </a:solidFill>
                <a:latin typeface="Playfair Display Bold"/>
                <a:ea typeface="Playfair Display Bold"/>
                <a:cs typeface="Playfair Display Bold"/>
                <a:sym typeface="Playfair Display Bold"/>
              </a:rPr>
              <a:t>View 1</a:t>
            </a:r>
          </a:p>
        </p:txBody>
      </p:sp>
      <p:sp>
        <p:nvSpPr>
          <p:cNvPr id="25" name="TextBox 25"/>
          <p:cNvSpPr txBox="1"/>
          <p:nvPr/>
        </p:nvSpPr>
        <p:spPr>
          <a:xfrm>
            <a:off x="7013880" y="4735128"/>
            <a:ext cx="1348182" cy="491609"/>
          </a:xfrm>
          <a:prstGeom prst="rect">
            <a:avLst/>
          </a:prstGeom>
        </p:spPr>
        <p:txBody>
          <a:bodyPr wrap="square" lIns="0" tIns="0" rIns="0" bIns="0" rtlCol="0" anchor="t">
            <a:spAutoFit/>
          </a:bodyPr>
          <a:lstStyle/>
          <a:p>
            <a:pPr algn="ctr">
              <a:lnSpc>
                <a:spcPts val="4237"/>
              </a:lnSpc>
              <a:spcBef>
                <a:spcPct val="0"/>
              </a:spcBef>
            </a:pPr>
            <a:r>
              <a:rPr lang="en-US" sz="3026" b="1" spc="15" dirty="0">
                <a:solidFill>
                  <a:srgbClr val="000000"/>
                </a:solidFill>
                <a:latin typeface="Playfair Display Bold"/>
                <a:ea typeface="Playfair Display Bold"/>
                <a:cs typeface="Playfair Display Bold"/>
                <a:sym typeface="Playfair Display Bold"/>
              </a:rPr>
              <a:t>View 2</a:t>
            </a:r>
          </a:p>
        </p:txBody>
      </p:sp>
      <p:sp>
        <p:nvSpPr>
          <p:cNvPr id="26" name="TextBox 26"/>
          <p:cNvSpPr txBox="1"/>
          <p:nvPr/>
        </p:nvSpPr>
        <p:spPr>
          <a:xfrm>
            <a:off x="9968158" y="4735128"/>
            <a:ext cx="1348182" cy="491609"/>
          </a:xfrm>
          <a:prstGeom prst="rect">
            <a:avLst/>
          </a:prstGeom>
        </p:spPr>
        <p:txBody>
          <a:bodyPr wrap="square" lIns="0" tIns="0" rIns="0" bIns="0" rtlCol="0" anchor="t">
            <a:spAutoFit/>
          </a:bodyPr>
          <a:lstStyle/>
          <a:p>
            <a:pPr algn="ctr">
              <a:lnSpc>
                <a:spcPts val="4237"/>
              </a:lnSpc>
              <a:spcBef>
                <a:spcPct val="0"/>
              </a:spcBef>
            </a:pPr>
            <a:r>
              <a:rPr lang="en-US" sz="3026" b="1" spc="15">
                <a:solidFill>
                  <a:srgbClr val="000000"/>
                </a:solidFill>
                <a:latin typeface="Playfair Display Bold"/>
                <a:ea typeface="Playfair Display Bold"/>
                <a:cs typeface="Playfair Display Bold"/>
                <a:sym typeface="Playfair Display Bold"/>
              </a:rPr>
              <a:t>View 3</a:t>
            </a:r>
          </a:p>
        </p:txBody>
      </p:sp>
      <p:sp>
        <p:nvSpPr>
          <p:cNvPr id="27" name="Freeform 27"/>
          <p:cNvSpPr/>
          <p:nvPr/>
        </p:nvSpPr>
        <p:spPr>
          <a:xfrm>
            <a:off x="8496203" y="9953444"/>
            <a:ext cx="1295593" cy="3654238"/>
          </a:xfrm>
          <a:custGeom>
            <a:avLst/>
            <a:gdLst/>
            <a:ahLst/>
            <a:cxnLst/>
            <a:rect l="l" t="t" r="r" b="b"/>
            <a:pathLst>
              <a:path w="1295593" h="3654238">
                <a:moveTo>
                  <a:pt x="0" y="0"/>
                </a:moveTo>
                <a:lnTo>
                  <a:pt x="1295594" y="0"/>
                </a:lnTo>
                <a:lnTo>
                  <a:pt x="1295594" y="3654237"/>
                </a:lnTo>
                <a:lnTo>
                  <a:pt x="0" y="3654237"/>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5F6F7"/>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8115300" cy="563220"/>
            <a:chOff x="0" y="0"/>
            <a:chExt cx="10820400" cy="750960"/>
          </a:xfrm>
        </p:grpSpPr>
        <p:sp>
          <p:nvSpPr>
            <p:cNvPr id="3" name="Freeform 3"/>
            <p:cNvSpPr/>
            <p:nvPr/>
          </p:nvSpPr>
          <p:spPr>
            <a:xfrm rot="5400000">
              <a:off x="408904" y="-147679"/>
              <a:ext cx="489734" cy="1307543"/>
            </a:xfrm>
            <a:custGeom>
              <a:avLst/>
              <a:gdLst/>
              <a:ahLst/>
              <a:cxnLst/>
              <a:rect l="l" t="t" r="r" b="b"/>
              <a:pathLst>
                <a:path w="489734" h="1307543">
                  <a:moveTo>
                    <a:pt x="0" y="0"/>
                  </a:moveTo>
                  <a:lnTo>
                    <a:pt x="489735" y="0"/>
                  </a:lnTo>
                  <a:lnTo>
                    <a:pt x="489735" y="1307543"/>
                  </a:lnTo>
                  <a:lnTo>
                    <a:pt x="0" y="13075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2008467" y="114300"/>
              <a:ext cx="8811933" cy="636660"/>
            </a:xfrm>
            <a:prstGeom prst="rect">
              <a:avLst/>
            </a:prstGeom>
          </p:spPr>
          <p:txBody>
            <a:bodyPr lIns="0" tIns="0" rIns="0" bIns="0" rtlCol="0" anchor="t">
              <a:spAutoFit/>
            </a:bodyPr>
            <a:lstStyle/>
            <a:p>
              <a:pPr algn="l">
                <a:lnSpc>
                  <a:spcPts val="3391"/>
                </a:lnSpc>
              </a:pPr>
              <a:r>
                <a:rPr lang="en-US" sz="3726" spc="18">
                  <a:solidFill>
                    <a:srgbClr val="2B2C30"/>
                  </a:solidFill>
                  <a:latin typeface="Playfair Display"/>
                  <a:ea typeface="Playfair Display"/>
                  <a:cs typeface="Playfair Display"/>
                  <a:sym typeface="Playfair Display"/>
                </a:rPr>
                <a:t>Captions Fusion using LLM</a:t>
              </a:r>
            </a:p>
          </p:txBody>
        </p:sp>
      </p:grpSp>
      <p:sp>
        <p:nvSpPr>
          <p:cNvPr id="5" name="Freeform 5"/>
          <p:cNvSpPr/>
          <p:nvPr/>
        </p:nvSpPr>
        <p:spPr>
          <a:xfrm rot="5400000">
            <a:off x="2110951" y="1799159"/>
            <a:ext cx="374296" cy="999335"/>
          </a:xfrm>
          <a:custGeom>
            <a:avLst/>
            <a:gdLst/>
            <a:ahLst/>
            <a:cxnLst/>
            <a:rect l="l" t="t" r="r" b="b"/>
            <a:pathLst>
              <a:path w="374296" h="999335">
                <a:moveTo>
                  <a:pt x="0" y="0"/>
                </a:moveTo>
                <a:lnTo>
                  <a:pt x="374296" y="0"/>
                </a:lnTo>
                <a:lnTo>
                  <a:pt x="374296" y="999335"/>
                </a:lnTo>
                <a:lnTo>
                  <a:pt x="0" y="99933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3172716" y="2013077"/>
            <a:ext cx="10942984" cy="514350"/>
          </a:xfrm>
          <a:prstGeom prst="rect">
            <a:avLst/>
          </a:prstGeom>
        </p:spPr>
        <p:txBody>
          <a:bodyPr lIns="0" tIns="0" rIns="0" bIns="0" rtlCol="0" anchor="t">
            <a:spAutoFit/>
          </a:bodyPr>
          <a:lstStyle/>
          <a:p>
            <a:pPr algn="l">
              <a:lnSpc>
                <a:spcPts val="4200"/>
              </a:lnSpc>
            </a:pPr>
            <a:r>
              <a:rPr lang="en-US" sz="3000" b="1">
                <a:solidFill>
                  <a:srgbClr val="389984"/>
                </a:solidFill>
                <a:latin typeface="Open Sans Bold"/>
                <a:ea typeface="Open Sans Bold"/>
                <a:cs typeface="Open Sans Bold"/>
                <a:sym typeface="Open Sans Bold"/>
              </a:rPr>
              <a:t>Captions Fusion using LLM - Example</a:t>
            </a:r>
          </a:p>
        </p:txBody>
      </p:sp>
      <p:sp>
        <p:nvSpPr>
          <p:cNvPr id="7" name="Freeform 7"/>
          <p:cNvSpPr/>
          <p:nvPr/>
        </p:nvSpPr>
        <p:spPr>
          <a:xfrm>
            <a:off x="8414558" y="-184092"/>
            <a:ext cx="1458884" cy="4114800"/>
          </a:xfrm>
          <a:custGeom>
            <a:avLst/>
            <a:gdLst/>
            <a:ahLst/>
            <a:cxnLst/>
            <a:rect l="l" t="t" r="r" b="b"/>
            <a:pathLst>
              <a:path w="1458884" h="4114800">
                <a:moveTo>
                  <a:pt x="0" y="0"/>
                </a:moveTo>
                <a:lnTo>
                  <a:pt x="1458884" y="0"/>
                </a:lnTo>
                <a:lnTo>
                  <a:pt x="145888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TextBox 8"/>
          <p:cNvSpPr txBox="1"/>
          <p:nvPr/>
        </p:nvSpPr>
        <p:spPr>
          <a:xfrm>
            <a:off x="17818888" y="9430248"/>
            <a:ext cx="157996" cy="523196"/>
          </a:xfrm>
          <a:prstGeom prst="rect">
            <a:avLst/>
          </a:prstGeom>
        </p:spPr>
        <p:txBody>
          <a:bodyPr lIns="0" tIns="0" rIns="0" bIns="0" rtlCol="0" anchor="t">
            <a:spAutoFit/>
          </a:bodyPr>
          <a:lstStyle/>
          <a:p>
            <a:pPr algn="ctr">
              <a:lnSpc>
                <a:spcPts val="4237"/>
              </a:lnSpc>
              <a:spcBef>
                <a:spcPct val="0"/>
              </a:spcBef>
            </a:pPr>
            <a:r>
              <a:rPr lang="en-US" sz="3026" spc="15">
                <a:solidFill>
                  <a:srgbClr val="2B2C30"/>
                </a:solidFill>
                <a:latin typeface="Playfair Display"/>
                <a:ea typeface="Playfair Display"/>
                <a:cs typeface="Playfair Display"/>
                <a:sym typeface="Playfair Display"/>
              </a:rPr>
              <a:t>7</a:t>
            </a:r>
          </a:p>
        </p:txBody>
      </p:sp>
      <p:sp>
        <p:nvSpPr>
          <p:cNvPr id="9" name="TextBox 9"/>
          <p:cNvSpPr txBox="1"/>
          <p:nvPr/>
        </p:nvSpPr>
        <p:spPr>
          <a:xfrm>
            <a:off x="3679901" y="4340283"/>
            <a:ext cx="10928199" cy="1056596"/>
          </a:xfrm>
          <a:prstGeom prst="rect">
            <a:avLst/>
          </a:prstGeom>
        </p:spPr>
        <p:txBody>
          <a:bodyPr lIns="0" tIns="0" rIns="0" bIns="0" rtlCol="0" anchor="t">
            <a:spAutoFit/>
          </a:bodyPr>
          <a:lstStyle/>
          <a:p>
            <a:pPr algn="ctr">
              <a:lnSpc>
                <a:spcPts val="4237"/>
              </a:lnSpc>
              <a:spcBef>
                <a:spcPct val="0"/>
              </a:spcBef>
            </a:pPr>
            <a:r>
              <a:rPr lang="en-US" sz="3026" spc="15">
                <a:solidFill>
                  <a:srgbClr val="000000"/>
                </a:solidFill>
                <a:latin typeface="Playfair Display"/>
                <a:ea typeface="Playfair Display"/>
                <a:cs typeface="Playfair Display"/>
                <a:sym typeface="Playfair Display"/>
              </a:rPr>
              <a:t>A sturdy wooden chair with a tall, curved backrest and a wide, flat seat, made from light-colored wood.</a:t>
            </a: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5F6F7"/>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4877431" cy="563220"/>
            <a:chOff x="0" y="0"/>
            <a:chExt cx="6503242" cy="750960"/>
          </a:xfrm>
        </p:grpSpPr>
        <p:sp>
          <p:nvSpPr>
            <p:cNvPr id="3" name="Freeform 3"/>
            <p:cNvSpPr/>
            <p:nvPr/>
          </p:nvSpPr>
          <p:spPr>
            <a:xfrm rot="5400000">
              <a:off x="408904" y="-147679"/>
              <a:ext cx="489734" cy="1307543"/>
            </a:xfrm>
            <a:custGeom>
              <a:avLst/>
              <a:gdLst/>
              <a:ahLst/>
              <a:cxnLst/>
              <a:rect l="l" t="t" r="r" b="b"/>
              <a:pathLst>
                <a:path w="489734" h="1307543">
                  <a:moveTo>
                    <a:pt x="0" y="0"/>
                  </a:moveTo>
                  <a:lnTo>
                    <a:pt x="489735" y="0"/>
                  </a:lnTo>
                  <a:lnTo>
                    <a:pt x="489735" y="1307543"/>
                  </a:lnTo>
                  <a:lnTo>
                    <a:pt x="0" y="13075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2008467" y="114300"/>
              <a:ext cx="4494775" cy="636660"/>
            </a:xfrm>
            <a:prstGeom prst="rect">
              <a:avLst/>
            </a:prstGeom>
          </p:spPr>
          <p:txBody>
            <a:bodyPr lIns="0" tIns="0" rIns="0" bIns="0" rtlCol="0" anchor="t">
              <a:spAutoFit/>
            </a:bodyPr>
            <a:lstStyle/>
            <a:p>
              <a:pPr algn="l">
                <a:lnSpc>
                  <a:spcPts val="3391"/>
                </a:lnSpc>
              </a:pPr>
              <a:r>
                <a:rPr lang="en-US" sz="3726" spc="18">
                  <a:solidFill>
                    <a:srgbClr val="2B2C30"/>
                  </a:solidFill>
                  <a:latin typeface="Playfair Display"/>
                  <a:ea typeface="Playfair Display"/>
                  <a:cs typeface="Playfair Display"/>
                  <a:sym typeface="Playfair Display"/>
                </a:rPr>
                <a:t>Project Demo</a:t>
              </a:r>
            </a:p>
          </p:txBody>
        </p:sp>
      </p:grpSp>
      <p:sp>
        <p:nvSpPr>
          <p:cNvPr id="5" name="Freeform 5"/>
          <p:cNvSpPr/>
          <p:nvPr/>
        </p:nvSpPr>
        <p:spPr>
          <a:xfrm rot="5400000">
            <a:off x="2110951" y="1799159"/>
            <a:ext cx="374296" cy="999335"/>
          </a:xfrm>
          <a:custGeom>
            <a:avLst/>
            <a:gdLst/>
            <a:ahLst/>
            <a:cxnLst/>
            <a:rect l="l" t="t" r="r" b="b"/>
            <a:pathLst>
              <a:path w="374296" h="999335">
                <a:moveTo>
                  <a:pt x="0" y="0"/>
                </a:moveTo>
                <a:lnTo>
                  <a:pt x="374296" y="0"/>
                </a:lnTo>
                <a:lnTo>
                  <a:pt x="374296" y="999335"/>
                </a:lnTo>
                <a:lnTo>
                  <a:pt x="0" y="99933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3172716" y="2013077"/>
            <a:ext cx="3454171" cy="514350"/>
          </a:xfrm>
          <a:prstGeom prst="rect">
            <a:avLst/>
          </a:prstGeom>
        </p:spPr>
        <p:txBody>
          <a:bodyPr lIns="0" tIns="0" rIns="0" bIns="0" rtlCol="0" anchor="t">
            <a:spAutoFit/>
          </a:bodyPr>
          <a:lstStyle/>
          <a:p>
            <a:pPr algn="l">
              <a:lnSpc>
                <a:spcPts val="4200"/>
              </a:lnSpc>
            </a:pPr>
            <a:r>
              <a:rPr lang="en-US" sz="3000" b="1">
                <a:solidFill>
                  <a:srgbClr val="389984"/>
                </a:solidFill>
                <a:latin typeface="Open Sans Bold"/>
                <a:ea typeface="Open Sans Bold"/>
                <a:cs typeface="Open Sans Bold"/>
                <a:sym typeface="Open Sans Bold"/>
              </a:rPr>
              <a:t>Pipeline (Recap)</a:t>
            </a:r>
          </a:p>
        </p:txBody>
      </p:sp>
      <p:sp>
        <p:nvSpPr>
          <p:cNvPr id="7" name="TextBox 7"/>
          <p:cNvSpPr txBox="1"/>
          <p:nvPr/>
        </p:nvSpPr>
        <p:spPr>
          <a:xfrm>
            <a:off x="17796981" y="9430248"/>
            <a:ext cx="201811" cy="523196"/>
          </a:xfrm>
          <a:prstGeom prst="rect">
            <a:avLst/>
          </a:prstGeom>
        </p:spPr>
        <p:txBody>
          <a:bodyPr lIns="0" tIns="0" rIns="0" bIns="0" rtlCol="0" anchor="t">
            <a:spAutoFit/>
          </a:bodyPr>
          <a:lstStyle/>
          <a:p>
            <a:pPr algn="ctr">
              <a:lnSpc>
                <a:spcPts val="4237"/>
              </a:lnSpc>
              <a:spcBef>
                <a:spcPct val="0"/>
              </a:spcBef>
            </a:pPr>
            <a:r>
              <a:rPr lang="en-US" sz="3026" spc="15">
                <a:solidFill>
                  <a:srgbClr val="2B2C30"/>
                </a:solidFill>
                <a:latin typeface="Playfair Display"/>
                <a:ea typeface="Playfair Display"/>
                <a:cs typeface="Playfair Display"/>
                <a:sym typeface="Playfair Display"/>
              </a:rPr>
              <a:t>8</a:t>
            </a:r>
          </a:p>
        </p:txBody>
      </p:sp>
      <p:sp>
        <p:nvSpPr>
          <p:cNvPr id="8" name="TextBox 8"/>
          <p:cNvSpPr txBox="1"/>
          <p:nvPr/>
        </p:nvSpPr>
        <p:spPr>
          <a:xfrm>
            <a:off x="1028700" y="2937002"/>
            <a:ext cx="15952501" cy="6390596"/>
          </a:xfrm>
          <a:prstGeom prst="rect">
            <a:avLst/>
          </a:prstGeom>
        </p:spPr>
        <p:txBody>
          <a:bodyPr lIns="0" tIns="0" rIns="0" bIns="0" rtlCol="0" anchor="t">
            <a:spAutoFit/>
          </a:bodyPr>
          <a:lstStyle/>
          <a:p>
            <a:pPr marL="653474" lvl="1" indent="-326737" algn="l">
              <a:lnSpc>
                <a:spcPts val="4237"/>
              </a:lnSpc>
              <a:buFont typeface="Arial"/>
              <a:buChar char="•"/>
            </a:pPr>
            <a:r>
              <a:rPr lang="en-US" sz="3026" b="1" spc="15">
                <a:solidFill>
                  <a:srgbClr val="000000"/>
                </a:solidFill>
                <a:latin typeface="Playfair Display Bold"/>
                <a:ea typeface="Playfair Display Bold"/>
                <a:cs typeface="Playfair Display Bold"/>
                <a:sym typeface="Playfair Display Bold"/>
              </a:rPr>
              <a:t>Rendering:</a:t>
            </a:r>
            <a:r>
              <a:rPr lang="en-US" sz="3026" spc="15">
                <a:solidFill>
                  <a:srgbClr val="000000"/>
                </a:solidFill>
                <a:latin typeface="Playfair Display"/>
                <a:ea typeface="Playfair Display"/>
                <a:cs typeface="Playfair Display"/>
                <a:sym typeface="Playfair Display"/>
              </a:rPr>
              <a:t> We start by rendering 2D images of a 3D object from multiple viewpoints (e.g. 8) using </a:t>
            </a:r>
            <a:r>
              <a:rPr lang="en-US" sz="3026" u="sng" spc="15">
                <a:solidFill>
                  <a:srgbClr val="000000"/>
                </a:solidFill>
                <a:latin typeface="Playfair Display"/>
                <a:ea typeface="Playfair Display"/>
                <a:cs typeface="Playfair Display"/>
                <a:sym typeface="Playfair Display"/>
              </a:rPr>
              <a:t>Blender</a:t>
            </a:r>
            <a:r>
              <a:rPr lang="en-US" sz="3026" spc="15">
                <a:solidFill>
                  <a:srgbClr val="000000"/>
                </a:solidFill>
                <a:latin typeface="Playfair Display"/>
                <a:ea typeface="Playfair Display"/>
                <a:cs typeface="Playfair Display"/>
                <a:sym typeface="Playfair Display"/>
              </a:rPr>
              <a:t>. These images provide different perspectives of the object.</a:t>
            </a:r>
          </a:p>
          <a:p>
            <a:pPr marL="653474" lvl="1" indent="-326737" algn="l">
              <a:lnSpc>
                <a:spcPts val="4237"/>
              </a:lnSpc>
              <a:buFont typeface="Arial"/>
              <a:buChar char="•"/>
            </a:pPr>
            <a:r>
              <a:rPr lang="en-US" sz="3026" b="1" spc="15">
                <a:solidFill>
                  <a:srgbClr val="000000"/>
                </a:solidFill>
                <a:latin typeface="Playfair Display Bold"/>
                <a:ea typeface="Playfair Display Bold"/>
                <a:cs typeface="Playfair Display Bold"/>
                <a:sym typeface="Playfair Display Bold"/>
              </a:rPr>
              <a:t>Image Captioning:</a:t>
            </a:r>
            <a:r>
              <a:rPr lang="en-US" sz="3026" spc="15">
                <a:solidFill>
                  <a:srgbClr val="000000"/>
                </a:solidFill>
                <a:latin typeface="Playfair Display"/>
                <a:ea typeface="Playfair Display"/>
                <a:cs typeface="Playfair Display"/>
                <a:sym typeface="Playfair Display"/>
              </a:rPr>
              <a:t> For each image, we generate a caption using a pretrained model (</a:t>
            </a:r>
            <a:r>
              <a:rPr lang="en-US" sz="3026" u="sng" spc="15">
                <a:solidFill>
                  <a:srgbClr val="000000"/>
                </a:solidFill>
                <a:latin typeface="Playfair Display"/>
                <a:ea typeface="Playfair Display"/>
                <a:cs typeface="Playfair Display"/>
                <a:sym typeface="Playfair Display"/>
              </a:rPr>
              <a:t>Paligemma</a:t>
            </a:r>
            <a:r>
              <a:rPr lang="en-US" sz="3026" spc="15">
                <a:solidFill>
                  <a:srgbClr val="000000"/>
                </a:solidFill>
                <a:latin typeface="Playfair Display"/>
                <a:ea typeface="Playfair Display"/>
                <a:cs typeface="Playfair Display"/>
                <a:sym typeface="Playfair Display"/>
              </a:rPr>
              <a:t>). Each caption describes the 3D object based on the view, providing details like shape, material, and components.</a:t>
            </a:r>
          </a:p>
          <a:p>
            <a:pPr marL="653474" lvl="1" indent="-326737" algn="l">
              <a:lnSpc>
                <a:spcPts val="4237"/>
              </a:lnSpc>
              <a:buFont typeface="Arial"/>
              <a:buChar char="•"/>
            </a:pPr>
            <a:r>
              <a:rPr lang="en-US" sz="3026" b="1" spc="15">
                <a:solidFill>
                  <a:srgbClr val="000000"/>
                </a:solidFill>
                <a:latin typeface="Playfair Display Bold"/>
                <a:ea typeface="Playfair Display Bold"/>
                <a:cs typeface="Playfair Display Bold"/>
                <a:sym typeface="Playfair Display Bold"/>
              </a:rPr>
              <a:t>Captions Fusion:</a:t>
            </a:r>
            <a:r>
              <a:rPr lang="en-US" sz="3026" spc="15">
                <a:solidFill>
                  <a:srgbClr val="000000"/>
                </a:solidFill>
                <a:latin typeface="Playfair Display"/>
                <a:ea typeface="Playfair Display"/>
                <a:cs typeface="Playfair Display"/>
                <a:sym typeface="Playfair Display"/>
              </a:rPr>
              <a:t> Instead of selecting the best caption, we skip the </a:t>
            </a:r>
            <a:r>
              <a:rPr lang="en-US" sz="3026" b="1" spc="15">
                <a:solidFill>
                  <a:srgbClr val="000000"/>
                </a:solidFill>
                <a:latin typeface="Playfair Display Bold"/>
                <a:ea typeface="Playfair Display Bold"/>
                <a:cs typeface="Playfair Display Bold"/>
                <a:sym typeface="Playfair Display Bold"/>
              </a:rPr>
              <a:t>Caption Selection</a:t>
            </a:r>
            <a:r>
              <a:rPr lang="en-US" sz="3026" spc="15">
                <a:solidFill>
                  <a:srgbClr val="000000"/>
                </a:solidFill>
                <a:latin typeface="Playfair Display"/>
                <a:ea typeface="Playfair Display"/>
                <a:cs typeface="Playfair Display"/>
                <a:sym typeface="Playfair Display"/>
              </a:rPr>
              <a:t> phase and directly fuse all the captions into one unified description. This is done using </a:t>
            </a:r>
            <a:r>
              <a:rPr lang="en-US" sz="3026" u="sng" spc="15">
                <a:solidFill>
                  <a:srgbClr val="000000"/>
                </a:solidFill>
                <a:latin typeface="Playfair Display"/>
                <a:ea typeface="Playfair Display"/>
                <a:cs typeface="Playfair Display"/>
                <a:sym typeface="Playfair Display"/>
              </a:rPr>
              <a:t>Gemma 2 (2B)</a:t>
            </a:r>
            <a:r>
              <a:rPr lang="en-US" sz="3026" spc="15">
                <a:solidFill>
                  <a:srgbClr val="000000"/>
                </a:solidFill>
                <a:latin typeface="Playfair Display"/>
                <a:ea typeface="Playfair Display"/>
                <a:cs typeface="Playfair Display"/>
                <a:sym typeface="Playfair Display"/>
              </a:rPr>
              <a:t>, an LLM, which combines all the generated captions into a single, concise, and coherent sentence.</a:t>
            </a:r>
          </a:p>
          <a:p>
            <a:pPr marL="653474" lvl="1" indent="-326737" algn="l">
              <a:lnSpc>
                <a:spcPts val="4237"/>
              </a:lnSpc>
              <a:spcBef>
                <a:spcPct val="0"/>
              </a:spcBef>
              <a:buFont typeface="Arial"/>
              <a:buChar char="•"/>
            </a:pPr>
            <a:r>
              <a:rPr lang="en-US" sz="3026" b="1" spc="15">
                <a:solidFill>
                  <a:srgbClr val="000000"/>
                </a:solidFill>
                <a:latin typeface="Playfair Display Bold"/>
                <a:ea typeface="Playfair Display Bold"/>
                <a:cs typeface="Playfair Display Bold"/>
                <a:sym typeface="Playfair Display Bold"/>
              </a:rPr>
              <a:t>Cleaning the Captions (Optional):</a:t>
            </a:r>
            <a:r>
              <a:rPr lang="en-US" sz="3026" spc="15">
                <a:solidFill>
                  <a:srgbClr val="000000"/>
                </a:solidFill>
                <a:latin typeface="Playfair Display"/>
                <a:ea typeface="Playfair Display"/>
                <a:cs typeface="Playfair Display"/>
                <a:sym typeface="Playfair Display"/>
              </a:rPr>
              <a:t> We clean up the fused captions by removing any unnecessary formatting, tags, or prompts.</a:t>
            </a:r>
          </a:p>
          <a:p>
            <a:pPr algn="l">
              <a:lnSpc>
                <a:spcPts val="4237"/>
              </a:lnSpc>
              <a:spcBef>
                <a:spcPct val="0"/>
              </a:spcBef>
            </a:pPr>
            <a:endParaRPr lang="en-US" sz="3026" spc="15">
              <a:solidFill>
                <a:srgbClr val="000000"/>
              </a:solidFill>
              <a:latin typeface="Playfair Display"/>
              <a:ea typeface="Playfair Display"/>
              <a:cs typeface="Playfair Display"/>
              <a:sym typeface="Playfair Display"/>
            </a:endParaRPr>
          </a:p>
        </p:txBody>
      </p:sp>
      <p:grpSp>
        <p:nvGrpSpPr>
          <p:cNvPr id="9" name="Group 9"/>
          <p:cNvGrpSpPr/>
          <p:nvPr/>
        </p:nvGrpSpPr>
        <p:grpSpPr>
          <a:xfrm>
            <a:off x="6081510" y="418613"/>
            <a:ext cx="11904065" cy="1783394"/>
            <a:chOff x="0" y="0"/>
            <a:chExt cx="15872087" cy="2377859"/>
          </a:xfrm>
        </p:grpSpPr>
        <p:sp>
          <p:nvSpPr>
            <p:cNvPr id="10" name="Freeform 10"/>
            <p:cNvSpPr/>
            <p:nvPr/>
          </p:nvSpPr>
          <p:spPr>
            <a:xfrm>
              <a:off x="0" y="0"/>
              <a:ext cx="2806486" cy="2377859"/>
            </a:xfrm>
            <a:custGeom>
              <a:avLst/>
              <a:gdLst/>
              <a:ahLst/>
              <a:cxnLst/>
              <a:rect l="l" t="t" r="r" b="b"/>
              <a:pathLst>
                <a:path w="2806486" h="2377859">
                  <a:moveTo>
                    <a:pt x="0" y="0"/>
                  </a:moveTo>
                  <a:lnTo>
                    <a:pt x="2806486" y="0"/>
                  </a:lnTo>
                  <a:lnTo>
                    <a:pt x="2806486" y="2377859"/>
                  </a:lnTo>
                  <a:lnTo>
                    <a:pt x="0" y="2377859"/>
                  </a:lnTo>
                  <a:lnTo>
                    <a:pt x="0" y="0"/>
                  </a:lnTo>
                  <a:close/>
                </a:path>
              </a:pathLst>
            </a:custGeom>
            <a:blipFill>
              <a:blip r:embed="rId4"/>
              <a:stretch>
                <a:fillRect/>
              </a:stretch>
            </a:blipFill>
          </p:spPr>
        </p:sp>
        <p:sp>
          <p:nvSpPr>
            <p:cNvPr id="11" name="Freeform 11"/>
            <p:cNvSpPr/>
            <p:nvPr/>
          </p:nvSpPr>
          <p:spPr>
            <a:xfrm rot="7968889">
              <a:off x="3156652" y="1012218"/>
              <a:ext cx="793962" cy="861300"/>
            </a:xfrm>
            <a:custGeom>
              <a:avLst/>
              <a:gdLst/>
              <a:ahLst/>
              <a:cxnLst/>
              <a:rect l="l" t="t" r="r" b="b"/>
              <a:pathLst>
                <a:path w="793962" h="861300">
                  <a:moveTo>
                    <a:pt x="0" y="0"/>
                  </a:moveTo>
                  <a:lnTo>
                    <a:pt x="793962" y="0"/>
                  </a:lnTo>
                  <a:lnTo>
                    <a:pt x="793962" y="861300"/>
                  </a:lnTo>
                  <a:lnTo>
                    <a:pt x="0" y="8613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2" name="Freeform 12"/>
            <p:cNvSpPr/>
            <p:nvPr/>
          </p:nvSpPr>
          <p:spPr>
            <a:xfrm>
              <a:off x="4300399" y="0"/>
              <a:ext cx="2806486" cy="2377859"/>
            </a:xfrm>
            <a:custGeom>
              <a:avLst/>
              <a:gdLst/>
              <a:ahLst/>
              <a:cxnLst/>
              <a:rect l="l" t="t" r="r" b="b"/>
              <a:pathLst>
                <a:path w="2806486" h="2377859">
                  <a:moveTo>
                    <a:pt x="0" y="0"/>
                  </a:moveTo>
                  <a:lnTo>
                    <a:pt x="2806487" y="0"/>
                  </a:lnTo>
                  <a:lnTo>
                    <a:pt x="2806487" y="2377859"/>
                  </a:lnTo>
                  <a:lnTo>
                    <a:pt x="0" y="2377859"/>
                  </a:lnTo>
                  <a:lnTo>
                    <a:pt x="0" y="0"/>
                  </a:lnTo>
                  <a:close/>
                </a:path>
              </a:pathLst>
            </a:custGeom>
            <a:blipFill>
              <a:blip r:embed="rId4"/>
              <a:stretch>
                <a:fillRect/>
              </a:stretch>
            </a:blipFill>
          </p:spPr>
        </p:sp>
        <p:sp>
          <p:nvSpPr>
            <p:cNvPr id="13" name="Freeform 13"/>
            <p:cNvSpPr/>
            <p:nvPr/>
          </p:nvSpPr>
          <p:spPr>
            <a:xfrm rot="7968889">
              <a:off x="7456671" y="1012218"/>
              <a:ext cx="793962" cy="861300"/>
            </a:xfrm>
            <a:custGeom>
              <a:avLst/>
              <a:gdLst/>
              <a:ahLst/>
              <a:cxnLst/>
              <a:rect l="l" t="t" r="r" b="b"/>
              <a:pathLst>
                <a:path w="793962" h="861300">
                  <a:moveTo>
                    <a:pt x="0" y="0"/>
                  </a:moveTo>
                  <a:lnTo>
                    <a:pt x="793962" y="0"/>
                  </a:lnTo>
                  <a:lnTo>
                    <a:pt x="793962" y="861300"/>
                  </a:lnTo>
                  <a:lnTo>
                    <a:pt x="0" y="8613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4" name="Freeform 14"/>
            <p:cNvSpPr/>
            <p:nvPr/>
          </p:nvSpPr>
          <p:spPr>
            <a:xfrm>
              <a:off x="8600418" y="0"/>
              <a:ext cx="2806486" cy="2377859"/>
            </a:xfrm>
            <a:custGeom>
              <a:avLst/>
              <a:gdLst/>
              <a:ahLst/>
              <a:cxnLst/>
              <a:rect l="l" t="t" r="r" b="b"/>
              <a:pathLst>
                <a:path w="2806486" h="2377859">
                  <a:moveTo>
                    <a:pt x="0" y="0"/>
                  </a:moveTo>
                  <a:lnTo>
                    <a:pt x="2806487" y="0"/>
                  </a:lnTo>
                  <a:lnTo>
                    <a:pt x="2806487" y="2377859"/>
                  </a:lnTo>
                  <a:lnTo>
                    <a:pt x="0" y="2377859"/>
                  </a:lnTo>
                  <a:lnTo>
                    <a:pt x="0" y="0"/>
                  </a:lnTo>
                  <a:close/>
                </a:path>
              </a:pathLst>
            </a:custGeom>
            <a:blipFill>
              <a:blip r:embed="rId4"/>
              <a:stretch>
                <a:fillRect/>
              </a:stretch>
            </a:blipFill>
          </p:spPr>
        </p:sp>
        <p:sp>
          <p:nvSpPr>
            <p:cNvPr id="15" name="Freeform 15"/>
            <p:cNvSpPr/>
            <p:nvPr/>
          </p:nvSpPr>
          <p:spPr>
            <a:xfrm rot="7968889">
              <a:off x="11756690" y="1012218"/>
              <a:ext cx="793962" cy="861300"/>
            </a:xfrm>
            <a:custGeom>
              <a:avLst/>
              <a:gdLst/>
              <a:ahLst/>
              <a:cxnLst/>
              <a:rect l="l" t="t" r="r" b="b"/>
              <a:pathLst>
                <a:path w="793962" h="861300">
                  <a:moveTo>
                    <a:pt x="0" y="0"/>
                  </a:moveTo>
                  <a:lnTo>
                    <a:pt x="793962" y="0"/>
                  </a:lnTo>
                  <a:lnTo>
                    <a:pt x="793962" y="861300"/>
                  </a:lnTo>
                  <a:lnTo>
                    <a:pt x="0" y="8613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6" name="Freeform 16"/>
            <p:cNvSpPr/>
            <p:nvPr/>
          </p:nvSpPr>
          <p:spPr>
            <a:xfrm>
              <a:off x="13065601" y="0"/>
              <a:ext cx="2806486" cy="2377859"/>
            </a:xfrm>
            <a:custGeom>
              <a:avLst/>
              <a:gdLst/>
              <a:ahLst/>
              <a:cxnLst/>
              <a:rect l="l" t="t" r="r" b="b"/>
              <a:pathLst>
                <a:path w="2806486" h="2377859">
                  <a:moveTo>
                    <a:pt x="0" y="0"/>
                  </a:moveTo>
                  <a:lnTo>
                    <a:pt x="2806486" y="0"/>
                  </a:lnTo>
                  <a:lnTo>
                    <a:pt x="2806486" y="2377859"/>
                  </a:lnTo>
                  <a:lnTo>
                    <a:pt x="0" y="2377859"/>
                  </a:lnTo>
                  <a:lnTo>
                    <a:pt x="0" y="0"/>
                  </a:lnTo>
                  <a:close/>
                </a:path>
              </a:pathLst>
            </a:custGeom>
            <a:blipFill>
              <a:blip r:embed="rId4"/>
              <a:stretch>
                <a:fillRect/>
              </a:stretch>
            </a:blipFill>
          </p:spPr>
        </p:sp>
        <p:sp>
          <p:nvSpPr>
            <p:cNvPr id="17" name="TextBox 17"/>
            <p:cNvSpPr txBox="1"/>
            <p:nvPr/>
          </p:nvSpPr>
          <p:spPr>
            <a:xfrm>
              <a:off x="272165" y="943100"/>
              <a:ext cx="2262157" cy="491660"/>
            </a:xfrm>
            <a:prstGeom prst="rect">
              <a:avLst/>
            </a:prstGeom>
          </p:spPr>
          <p:txBody>
            <a:bodyPr lIns="0" tIns="0" rIns="0" bIns="0" rtlCol="0" anchor="t">
              <a:spAutoFit/>
            </a:bodyPr>
            <a:lstStyle/>
            <a:p>
              <a:pPr algn="l">
                <a:lnSpc>
                  <a:spcPts val="2935"/>
                </a:lnSpc>
              </a:pPr>
              <a:r>
                <a:rPr lang="en-US" sz="2446" b="1">
                  <a:solidFill>
                    <a:srgbClr val="000000"/>
                  </a:solidFill>
                  <a:latin typeface="Playfair Display Bold"/>
                  <a:ea typeface="Playfair Display Bold"/>
                  <a:cs typeface="Playfair Display Bold"/>
                  <a:sym typeface="Playfair Display Bold"/>
                </a:rPr>
                <a:t>Rendering</a:t>
              </a:r>
            </a:p>
          </p:txBody>
        </p:sp>
        <p:sp>
          <p:nvSpPr>
            <p:cNvPr id="18" name="TextBox 18"/>
            <p:cNvSpPr txBox="1"/>
            <p:nvPr/>
          </p:nvSpPr>
          <p:spPr>
            <a:xfrm>
              <a:off x="4522607" y="697270"/>
              <a:ext cx="2262157" cy="983319"/>
            </a:xfrm>
            <a:prstGeom prst="rect">
              <a:avLst/>
            </a:prstGeom>
          </p:spPr>
          <p:txBody>
            <a:bodyPr lIns="0" tIns="0" rIns="0" bIns="0" rtlCol="0" anchor="t">
              <a:spAutoFit/>
            </a:bodyPr>
            <a:lstStyle/>
            <a:p>
              <a:pPr algn="ctr">
                <a:lnSpc>
                  <a:spcPts val="2935"/>
                </a:lnSpc>
              </a:pPr>
              <a:r>
                <a:rPr lang="en-US" sz="2446" b="1">
                  <a:solidFill>
                    <a:srgbClr val="000000"/>
                  </a:solidFill>
                  <a:latin typeface="Playfair Display Bold"/>
                  <a:ea typeface="Playfair Display Bold"/>
                  <a:cs typeface="Playfair Display Bold"/>
                  <a:sym typeface="Playfair Display Bold"/>
                </a:rPr>
                <a:t>Image Captioning</a:t>
              </a:r>
            </a:p>
          </p:txBody>
        </p:sp>
        <p:sp>
          <p:nvSpPr>
            <p:cNvPr id="19" name="TextBox 19"/>
            <p:cNvSpPr txBox="1"/>
            <p:nvPr/>
          </p:nvSpPr>
          <p:spPr>
            <a:xfrm>
              <a:off x="8703950" y="697270"/>
              <a:ext cx="2262157" cy="983319"/>
            </a:xfrm>
            <a:prstGeom prst="rect">
              <a:avLst/>
            </a:prstGeom>
          </p:spPr>
          <p:txBody>
            <a:bodyPr lIns="0" tIns="0" rIns="0" bIns="0" rtlCol="0" anchor="t">
              <a:spAutoFit/>
            </a:bodyPr>
            <a:lstStyle/>
            <a:p>
              <a:pPr algn="ctr">
                <a:lnSpc>
                  <a:spcPts val="2935"/>
                </a:lnSpc>
              </a:pPr>
              <a:r>
                <a:rPr lang="en-US" sz="2446" b="1">
                  <a:solidFill>
                    <a:srgbClr val="000000"/>
                  </a:solidFill>
                  <a:latin typeface="Playfair Display Bold"/>
                  <a:ea typeface="Playfair Display Bold"/>
                  <a:cs typeface="Playfair Display Bold"/>
                  <a:sym typeface="Playfair Display Bold"/>
                </a:rPr>
                <a:t>Caption Selection</a:t>
              </a:r>
            </a:p>
          </p:txBody>
        </p:sp>
        <p:sp>
          <p:nvSpPr>
            <p:cNvPr id="20" name="TextBox 20"/>
            <p:cNvSpPr txBox="1"/>
            <p:nvPr/>
          </p:nvSpPr>
          <p:spPr>
            <a:xfrm>
              <a:off x="13337765" y="697270"/>
              <a:ext cx="2262157" cy="983319"/>
            </a:xfrm>
            <a:prstGeom prst="rect">
              <a:avLst/>
            </a:prstGeom>
          </p:spPr>
          <p:txBody>
            <a:bodyPr lIns="0" tIns="0" rIns="0" bIns="0" rtlCol="0" anchor="t">
              <a:spAutoFit/>
            </a:bodyPr>
            <a:lstStyle/>
            <a:p>
              <a:pPr algn="ctr">
                <a:lnSpc>
                  <a:spcPts val="2935"/>
                </a:lnSpc>
              </a:pPr>
              <a:r>
                <a:rPr lang="en-US" sz="2446" b="1">
                  <a:solidFill>
                    <a:srgbClr val="000000"/>
                  </a:solidFill>
                  <a:latin typeface="Playfair Display Bold"/>
                  <a:ea typeface="Playfair Display Bold"/>
                  <a:cs typeface="Playfair Display Bold"/>
                  <a:sym typeface="Playfair Display Bold"/>
                </a:rPr>
                <a:t>Captions Fusing</a:t>
              </a:r>
            </a:p>
          </p:txBody>
        </p:sp>
      </p:grpSp>
      <p:sp>
        <p:nvSpPr>
          <p:cNvPr id="21" name="Freeform 21"/>
          <p:cNvSpPr/>
          <p:nvPr/>
        </p:nvSpPr>
        <p:spPr>
          <a:xfrm>
            <a:off x="12814567" y="581672"/>
            <a:ext cx="1525942" cy="1457275"/>
          </a:xfrm>
          <a:custGeom>
            <a:avLst/>
            <a:gdLst/>
            <a:ahLst/>
            <a:cxnLst/>
            <a:rect l="l" t="t" r="r" b="b"/>
            <a:pathLst>
              <a:path w="1525942" h="1457275">
                <a:moveTo>
                  <a:pt x="0" y="0"/>
                </a:moveTo>
                <a:lnTo>
                  <a:pt x="1525943" y="0"/>
                </a:lnTo>
                <a:lnTo>
                  <a:pt x="1525943" y="1457275"/>
                </a:lnTo>
                <a:lnTo>
                  <a:pt x="0" y="1457275"/>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5F6F7"/>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4877431" cy="563220"/>
            <a:chOff x="0" y="0"/>
            <a:chExt cx="6503242" cy="750960"/>
          </a:xfrm>
        </p:grpSpPr>
        <p:sp>
          <p:nvSpPr>
            <p:cNvPr id="3" name="Freeform 3"/>
            <p:cNvSpPr/>
            <p:nvPr/>
          </p:nvSpPr>
          <p:spPr>
            <a:xfrm rot="5400000">
              <a:off x="408904" y="-147679"/>
              <a:ext cx="489734" cy="1307543"/>
            </a:xfrm>
            <a:custGeom>
              <a:avLst/>
              <a:gdLst/>
              <a:ahLst/>
              <a:cxnLst/>
              <a:rect l="l" t="t" r="r" b="b"/>
              <a:pathLst>
                <a:path w="489734" h="1307543">
                  <a:moveTo>
                    <a:pt x="0" y="0"/>
                  </a:moveTo>
                  <a:lnTo>
                    <a:pt x="489735" y="0"/>
                  </a:lnTo>
                  <a:lnTo>
                    <a:pt x="489735" y="1307543"/>
                  </a:lnTo>
                  <a:lnTo>
                    <a:pt x="0" y="13075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2008467" y="114300"/>
              <a:ext cx="4494775" cy="636660"/>
            </a:xfrm>
            <a:prstGeom prst="rect">
              <a:avLst/>
            </a:prstGeom>
          </p:spPr>
          <p:txBody>
            <a:bodyPr lIns="0" tIns="0" rIns="0" bIns="0" rtlCol="0" anchor="t">
              <a:spAutoFit/>
            </a:bodyPr>
            <a:lstStyle/>
            <a:p>
              <a:pPr algn="l">
                <a:lnSpc>
                  <a:spcPts val="3391"/>
                </a:lnSpc>
              </a:pPr>
              <a:r>
                <a:rPr lang="en-US" sz="3726" spc="18">
                  <a:solidFill>
                    <a:srgbClr val="2B2C30"/>
                  </a:solidFill>
                  <a:latin typeface="Playfair Display"/>
                  <a:ea typeface="Playfair Display"/>
                  <a:cs typeface="Playfair Display"/>
                  <a:sym typeface="Playfair Display"/>
                </a:rPr>
                <a:t>Project Demo</a:t>
              </a:r>
            </a:p>
          </p:txBody>
        </p:sp>
      </p:grpSp>
      <p:sp>
        <p:nvSpPr>
          <p:cNvPr id="5" name="Freeform 5"/>
          <p:cNvSpPr/>
          <p:nvPr/>
        </p:nvSpPr>
        <p:spPr>
          <a:xfrm rot="5400000">
            <a:off x="2110951" y="1799159"/>
            <a:ext cx="374296" cy="999335"/>
          </a:xfrm>
          <a:custGeom>
            <a:avLst/>
            <a:gdLst/>
            <a:ahLst/>
            <a:cxnLst/>
            <a:rect l="l" t="t" r="r" b="b"/>
            <a:pathLst>
              <a:path w="374296" h="999335">
                <a:moveTo>
                  <a:pt x="0" y="0"/>
                </a:moveTo>
                <a:lnTo>
                  <a:pt x="374296" y="0"/>
                </a:lnTo>
                <a:lnTo>
                  <a:pt x="374296" y="999335"/>
                </a:lnTo>
                <a:lnTo>
                  <a:pt x="0" y="99933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3172716" y="2013077"/>
            <a:ext cx="3454171" cy="514350"/>
          </a:xfrm>
          <a:prstGeom prst="rect">
            <a:avLst/>
          </a:prstGeom>
        </p:spPr>
        <p:txBody>
          <a:bodyPr lIns="0" tIns="0" rIns="0" bIns="0" rtlCol="0" anchor="t">
            <a:spAutoFit/>
          </a:bodyPr>
          <a:lstStyle/>
          <a:p>
            <a:pPr algn="l">
              <a:lnSpc>
                <a:spcPts val="4200"/>
              </a:lnSpc>
            </a:pPr>
            <a:r>
              <a:rPr lang="en-US" sz="3000" b="1">
                <a:solidFill>
                  <a:srgbClr val="389984"/>
                </a:solidFill>
                <a:latin typeface="Open Sans Bold"/>
                <a:ea typeface="Open Sans Bold"/>
                <a:cs typeface="Open Sans Bold"/>
                <a:sym typeface="Open Sans Bold"/>
              </a:rPr>
              <a:t>Practical Demo</a:t>
            </a:r>
          </a:p>
        </p:txBody>
      </p:sp>
      <p:sp>
        <p:nvSpPr>
          <p:cNvPr id="7" name="TextBox 7"/>
          <p:cNvSpPr txBox="1"/>
          <p:nvPr/>
        </p:nvSpPr>
        <p:spPr>
          <a:xfrm>
            <a:off x="17799064" y="9430248"/>
            <a:ext cx="197644" cy="523196"/>
          </a:xfrm>
          <a:prstGeom prst="rect">
            <a:avLst/>
          </a:prstGeom>
        </p:spPr>
        <p:txBody>
          <a:bodyPr lIns="0" tIns="0" rIns="0" bIns="0" rtlCol="0" anchor="t">
            <a:spAutoFit/>
          </a:bodyPr>
          <a:lstStyle/>
          <a:p>
            <a:pPr algn="ctr">
              <a:lnSpc>
                <a:spcPts val="4237"/>
              </a:lnSpc>
              <a:spcBef>
                <a:spcPct val="0"/>
              </a:spcBef>
            </a:pPr>
            <a:r>
              <a:rPr lang="en-US" sz="3026" spc="15">
                <a:solidFill>
                  <a:srgbClr val="2B2C30"/>
                </a:solidFill>
                <a:latin typeface="Playfair Display"/>
                <a:ea typeface="Playfair Display"/>
                <a:cs typeface="Playfair Display"/>
                <a:sym typeface="Playfair Display"/>
              </a:rPr>
              <a:t>9</a:t>
            </a:r>
          </a:p>
        </p:txBody>
      </p:sp>
      <p:sp>
        <p:nvSpPr>
          <p:cNvPr id="8" name="TextBox 8"/>
          <p:cNvSpPr txBox="1"/>
          <p:nvPr/>
        </p:nvSpPr>
        <p:spPr>
          <a:xfrm>
            <a:off x="8199686" y="4848565"/>
            <a:ext cx="1888629" cy="523196"/>
          </a:xfrm>
          <a:prstGeom prst="rect">
            <a:avLst/>
          </a:prstGeom>
        </p:spPr>
        <p:txBody>
          <a:bodyPr lIns="0" tIns="0" rIns="0" bIns="0" rtlCol="0" anchor="t">
            <a:spAutoFit/>
          </a:bodyPr>
          <a:lstStyle/>
          <a:p>
            <a:pPr algn="l">
              <a:lnSpc>
                <a:spcPts val="4237"/>
              </a:lnSpc>
            </a:pPr>
            <a:r>
              <a:rPr lang="en-US" sz="3026" b="1" spc="15">
                <a:solidFill>
                  <a:srgbClr val="000000"/>
                </a:solidFill>
                <a:latin typeface="Playfair Display Bold"/>
                <a:ea typeface="Playfair Display Bold"/>
                <a:cs typeface="Playfair Display Bold"/>
                <a:sym typeface="Playfair Display Bold"/>
              </a:rPr>
              <a:t>Page 404</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1045</Words>
  <Application>Microsoft Office PowerPoint</Application>
  <PresentationFormat>Custom</PresentationFormat>
  <Paragraphs>85</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Calibri</vt:lpstr>
      <vt:lpstr>Public Sans Bold</vt:lpstr>
      <vt:lpstr>Open Sans Bold</vt:lpstr>
      <vt:lpstr>Public Sans</vt:lpstr>
      <vt:lpstr>Playfair Display Italics</vt:lpstr>
      <vt:lpstr>Arial</vt:lpstr>
      <vt:lpstr>Playfair Display Bold</vt:lpstr>
      <vt:lpstr>Playfair Display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 Vision LLM - 3D Object Captioning (week #7)</dc:title>
  <cp:lastModifiedBy>Smith_Hannah</cp:lastModifiedBy>
  <cp:revision>3</cp:revision>
  <dcterms:created xsi:type="dcterms:W3CDTF">2006-08-16T00:00:00Z</dcterms:created>
  <dcterms:modified xsi:type="dcterms:W3CDTF">2024-09-05T09:26:52Z</dcterms:modified>
  <dc:identifier>DAGP1Qnkpgw</dc:identifier>
</cp:coreProperties>
</file>