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Alegreya" panose="020B0604020202020204" charset="0"/>
      <p:regular r:id="rId31"/>
      <p:bold r:id="rId32"/>
      <p:italic r:id="rId33"/>
      <p:boldItalic r:id="rId34"/>
    </p:embeddedFont>
    <p:embeddedFont>
      <p:font typeface="Anonymous Pro" panose="020B0604020202020204" charset="0"/>
      <p:regular r:id="rId35"/>
      <p:bold r:id="rId36"/>
      <p:italic r:id="rId37"/>
      <p:boldItalic r:id="rId38"/>
    </p:embeddedFont>
    <p:embeddedFont>
      <p:font typeface="Bungee" panose="020B0604020202020204" charset="0"/>
      <p:regular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Nunito" panose="00000500000000000000" pitchFamily="2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94" y="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b022f6776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b022f6776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b022f6776_0_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0b022f6776_0_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ef6efee5e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0ef6efee5e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ef6efee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0ef6efee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0ef6efee5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0ef6efee5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0ecfe22175_3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0ecfe22175_3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0ecfe22175_3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0ecfe22175_3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0b022f6776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0b022f6776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0ecfe22175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0ecfe22175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0b022f6776_0_7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0b022f6776_0_7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b022f6776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b022f6776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0ecfe22175_3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0ecfe22175_3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0b022f6776_0_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0b022f6776_0_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0ecfe22175_3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0ecfe22175_3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0ecfe22175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0ecfe22175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0ecfe22175_3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0ecfe22175_3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0ecfe22175_3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0ecfe22175_3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0b022f6776_0_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0b022f6776_0_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0c44c6cad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0c44c6cad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0c44c6cad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0c44c6cad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b022f6776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b022f6776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b022f6776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b022f6776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b022f6776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b022f6776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b022f6776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b022f6776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b022f6776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0b022f6776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b022f6776_0_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0b022f6776_0_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b022f6776_0_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0b022f6776_0_6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9.png"/><Relationship Id="rId10" Type="http://schemas.openxmlformats.org/officeDocument/2006/relationships/image" Target="../media/image40.png"/><Relationship Id="rId4" Type="http://schemas.openxmlformats.org/officeDocument/2006/relationships/image" Target="../media/image8.png"/><Relationship Id="rId9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3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9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5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11" Type="http://schemas.openxmlformats.org/officeDocument/2006/relationships/image" Target="../media/image8.png"/><Relationship Id="rId5" Type="http://schemas.openxmlformats.org/officeDocument/2006/relationships/image" Target="../media/image14.png"/><Relationship Id="rId10" Type="http://schemas.openxmlformats.org/officeDocument/2006/relationships/image" Target="../media/image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9.png"/><Relationship Id="rId4" Type="http://schemas.openxmlformats.org/officeDocument/2006/relationships/image" Target="../media/image20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9.png"/><Relationship Id="rId4" Type="http://schemas.openxmlformats.org/officeDocument/2006/relationships/image" Target="../media/image25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4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10" Type="http://schemas.openxmlformats.org/officeDocument/2006/relationships/image" Target="../media/image9.png"/><Relationship Id="rId4" Type="http://schemas.openxmlformats.org/officeDocument/2006/relationships/image" Target="../media/image26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4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4800" y="266587"/>
            <a:ext cx="943672" cy="654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371271"/>
            <a:ext cx="943676" cy="61149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3"/>
          <p:cNvSpPr txBox="1"/>
          <p:nvPr/>
        </p:nvSpPr>
        <p:spPr>
          <a:xfrm>
            <a:off x="2598450" y="1437000"/>
            <a:ext cx="3947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Fashion Recommender System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13"/>
          <p:cNvSpPr/>
          <p:nvPr/>
        </p:nvSpPr>
        <p:spPr>
          <a:xfrm>
            <a:off x="2598450" y="1400863"/>
            <a:ext cx="3947100" cy="9957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2" name="Google Shape;13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8675" y="2587560"/>
            <a:ext cx="943675" cy="404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6000" y="1969425"/>
            <a:ext cx="288451" cy="28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6000" y="2359250"/>
            <a:ext cx="288451" cy="28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6000" y="2749075"/>
            <a:ext cx="288451" cy="28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3"/>
          <p:cNvSpPr txBox="1"/>
          <p:nvPr/>
        </p:nvSpPr>
        <p:spPr>
          <a:xfrm>
            <a:off x="1085250" y="918025"/>
            <a:ext cx="697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C1C1C"/>
                </a:solidFill>
                <a:latin typeface="Alegreya"/>
                <a:ea typeface="Alegreya"/>
                <a:cs typeface="Alegreya"/>
                <a:sym typeface="Alegreya"/>
              </a:rPr>
              <a:t>École Nationale Supérieur D’Arts Et Métiers Rabat</a:t>
            </a:r>
            <a:r>
              <a:rPr lang="en-GB">
                <a:latin typeface="Alegreya"/>
                <a:ea typeface="Alegreya"/>
                <a:cs typeface="Alegreya"/>
                <a:sym typeface="Alegreya"/>
              </a:rPr>
              <a:t> |</a:t>
            </a:r>
            <a:r>
              <a:rPr lang="en-GB">
                <a:solidFill>
                  <a:srgbClr val="1C1C1C"/>
                </a:solidFill>
                <a:latin typeface="Alegreya"/>
                <a:ea typeface="Alegreya"/>
                <a:cs typeface="Alegreya"/>
                <a:sym typeface="Alegreya"/>
              </a:rPr>
              <a:t>  </a:t>
            </a:r>
            <a:r>
              <a:rPr lang="en-GB">
                <a:latin typeface="Alegreya"/>
                <a:ea typeface="Alegreya"/>
                <a:cs typeface="Alegreya"/>
                <a:sym typeface="Alegreya"/>
              </a:rPr>
              <a:t>Université Mohammed V</a:t>
            </a:r>
            <a:endParaRPr/>
          </a:p>
        </p:txBody>
      </p:sp>
      <p:pic>
        <p:nvPicPr>
          <p:cNvPr id="137" name="Google Shape;137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25750" y="2528699"/>
            <a:ext cx="558324" cy="55832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3"/>
          <p:cNvSpPr txBox="1"/>
          <p:nvPr/>
        </p:nvSpPr>
        <p:spPr>
          <a:xfrm>
            <a:off x="451557" y="3195955"/>
            <a:ext cx="8790935" cy="796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88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latin typeface="Alegreya"/>
                <a:ea typeface="Alegreya"/>
                <a:cs typeface="Alegreya"/>
                <a:sym typeface="Alegreya"/>
              </a:rPr>
              <a:t>		Pr. </a:t>
            </a:r>
            <a:r>
              <a:rPr lang="en-GB" sz="1500" dirty="0" err="1">
                <a:latin typeface="Alegreya"/>
                <a:ea typeface="Alegreya"/>
                <a:cs typeface="Alegreya"/>
                <a:sym typeface="Alegreya"/>
              </a:rPr>
              <a:t>Abderahim</a:t>
            </a:r>
            <a:r>
              <a:rPr lang="en-GB" sz="1500" dirty="0"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en-GB" sz="1500" dirty="0" err="1">
                <a:latin typeface="Alegreya"/>
                <a:ea typeface="Alegreya"/>
                <a:cs typeface="Alegreya"/>
                <a:sym typeface="Alegreya"/>
              </a:rPr>
              <a:t>ElQadi</a:t>
            </a:r>
            <a:r>
              <a:rPr lang="en-GB" sz="1500" dirty="0">
                <a:latin typeface="Alegreya"/>
                <a:ea typeface="Alegreya"/>
                <a:cs typeface="Alegreya"/>
                <a:sym typeface="Alegreya"/>
              </a:rPr>
              <a:t> </a:t>
            </a:r>
            <a:endParaRPr sz="1500" dirty="0">
              <a:latin typeface="Alegreya"/>
              <a:ea typeface="Alegreya"/>
              <a:cs typeface="Alegreya"/>
              <a:sym typeface="Alegrey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latin typeface="Alegreya"/>
                <a:ea typeface="Alegreya"/>
                <a:cs typeface="Alegreya"/>
                <a:sym typeface="Alegreya"/>
              </a:rPr>
              <a:t>Noureddine Ech-chouky	</a:t>
            </a:r>
            <a:r>
              <a:rPr lang="en-GB" sz="1500" dirty="0" err="1">
                <a:latin typeface="Alegreya"/>
                <a:ea typeface="Alegreya"/>
                <a:cs typeface="Alegreya"/>
                <a:sym typeface="Alegreya"/>
              </a:rPr>
              <a:t>Abdelkabir</a:t>
            </a:r>
            <a:r>
              <a:rPr lang="en-GB" sz="1500" dirty="0"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en-GB" sz="1500" dirty="0" err="1">
                <a:latin typeface="Alegreya"/>
                <a:ea typeface="Alegreya"/>
                <a:cs typeface="Alegreya"/>
                <a:sym typeface="Alegreya"/>
              </a:rPr>
              <a:t>Aarab</a:t>
            </a:r>
            <a:r>
              <a:rPr lang="en-GB" sz="1500" dirty="0">
                <a:latin typeface="Alegreya"/>
                <a:ea typeface="Alegreya"/>
                <a:cs typeface="Alegreya"/>
                <a:sym typeface="Alegreya"/>
              </a:rPr>
              <a:t>		Mohamed Amine </a:t>
            </a:r>
            <a:r>
              <a:rPr lang="en-GB" sz="1500" dirty="0" err="1">
                <a:latin typeface="Alegreya"/>
                <a:ea typeface="Alegreya"/>
                <a:cs typeface="Alegreya"/>
                <a:sym typeface="Alegreya"/>
              </a:rPr>
              <a:t>Bouzmoul</a:t>
            </a:r>
            <a:r>
              <a:rPr lang="en-GB" sz="1500" dirty="0">
                <a:latin typeface="Alegreya"/>
                <a:ea typeface="Alegreya"/>
                <a:cs typeface="Alegreya"/>
                <a:sym typeface="Alegreya"/>
              </a:rPr>
              <a:t> </a:t>
            </a:r>
            <a:endParaRPr sz="1500" dirty="0">
              <a:latin typeface="Alegreya"/>
              <a:ea typeface="Alegreya"/>
              <a:cs typeface="Alegreya"/>
              <a:sym typeface="Alegreya"/>
            </a:endParaRPr>
          </a:p>
        </p:txBody>
      </p:sp>
      <p:pic>
        <p:nvPicPr>
          <p:cNvPr id="139" name="Google Shape;139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07978" y="2306845"/>
            <a:ext cx="943650" cy="1002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91338" y="2493500"/>
            <a:ext cx="711375" cy="71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3"/>
          <p:cNvSpPr txBox="1"/>
          <p:nvPr/>
        </p:nvSpPr>
        <p:spPr>
          <a:xfrm>
            <a:off x="1914863" y="3880450"/>
            <a:ext cx="6065400" cy="10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lt1"/>
                </a:solidFill>
                <a:latin typeface="Alegreya"/>
                <a:ea typeface="Alegreya"/>
                <a:cs typeface="Alegreya"/>
                <a:sym typeface="Alegreya"/>
              </a:rPr>
              <a:t>Module :</a:t>
            </a:r>
            <a:r>
              <a:rPr lang="en-GB" sz="1100" dirty="0">
                <a:solidFill>
                  <a:srgbClr val="BF9000"/>
                </a:solidFill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en-GB" sz="1100" dirty="0"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en-GB" sz="1500" dirty="0">
                <a:latin typeface="Alegreya"/>
                <a:ea typeface="Alegreya"/>
                <a:cs typeface="Alegreya"/>
                <a:sym typeface="Alegreya"/>
              </a:rPr>
              <a:t>M322-</a:t>
            </a:r>
            <a:r>
              <a:rPr lang="en-GB" sz="1500" dirty="0">
                <a:solidFill>
                  <a:srgbClr val="1C1C1C"/>
                </a:solidFill>
                <a:latin typeface="Alegreya"/>
                <a:ea typeface="Alegreya"/>
                <a:cs typeface="Alegreya"/>
                <a:sym typeface="Alegreya"/>
              </a:rPr>
              <a:t>Apprentissage </a:t>
            </a:r>
            <a:r>
              <a:rPr lang="en-GB" sz="1500" dirty="0" err="1">
                <a:solidFill>
                  <a:srgbClr val="1C1C1C"/>
                </a:solidFill>
                <a:latin typeface="Alegreya"/>
                <a:ea typeface="Alegreya"/>
                <a:cs typeface="Alegreya"/>
                <a:sym typeface="Alegreya"/>
              </a:rPr>
              <a:t>automatique</a:t>
            </a:r>
            <a:r>
              <a:rPr lang="en-GB" sz="1500" dirty="0">
                <a:solidFill>
                  <a:srgbClr val="1C1C1C"/>
                </a:solidFill>
                <a:latin typeface="Alegreya"/>
                <a:ea typeface="Alegreya"/>
                <a:cs typeface="Alegreya"/>
                <a:sym typeface="Alegreya"/>
              </a:rPr>
              <a:t> 1</a:t>
            </a:r>
            <a:endParaRPr sz="1500" dirty="0">
              <a:latin typeface="Alegreya"/>
              <a:ea typeface="Alegreya"/>
              <a:cs typeface="Alegreya"/>
              <a:sym typeface="Alegrey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chemeClr val="lt1"/>
                </a:solidFill>
                <a:latin typeface="Alegreya"/>
                <a:ea typeface="Alegreya"/>
                <a:cs typeface="Alegreya"/>
                <a:sym typeface="Alegreya"/>
              </a:rPr>
              <a:t>Filière</a:t>
            </a:r>
            <a:r>
              <a:rPr lang="en-GB" sz="1800" dirty="0">
                <a:solidFill>
                  <a:schemeClr val="lt1"/>
                </a:solidFill>
                <a:latin typeface="Alegreya"/>
                <a:ea typeface="Alegreya"/>
                <a:cs typeface="Alegreya"/>
                <a:sym typeface="Alegreya"/>
              </a:rPr>
              <a:t> : </a:t>
            </a:r>
            <a:r>
              <a:rPr lang="en-GB" sz="1100" dirty="0"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en-GB" sz="1500" dirty="0" err="1">
                <a:latin typeface="Alegreya"/>
                <a:ea typeface="Alegreya"/>
                <a:cs typeface="Alegreya"/>
                <a:sym typeface="Alegreya"/>
              </a:rPr>
              <a:t>Ingénierie</a:t>
            </a:r>
            <a:r>
              <a:rPr lang="en-GB" sz="1500" dirty="0">
                <a:latin typeface="Alegreya"/>
                <a:ea typeface="Alegreya"/>
                <a:cs typeface="Alegreya"/>
                <a:sym typeface="Alegreya"/>
              </a:rPr>
              <a:t> Numérique </a:t>
            </a:r>
            <a:r>
              <a:rPr lang="en-GB" sz="1500" dirty="0" err="1">
                <a:latin typeface="Alegreya"/>
                <a:ea typeface="Alegreya"/>
                <a:cs typeface="Alegreya"/>
                <a:sym typeface="Alegreya"/>
              </a:rPr>
              <a:t>En</a:t>
            </a:r>
            <a:r>
              <a:rPr lang="en-GB" sz="1500" dirty="0">
                <a:latin typeface="Alegreya"/>
                <a:ea typeface="Alegreya"/>
                <a:cs typeface="Alegreya"/>
                <a:sym typeface="Alegreya"/>
              </a:rPr>
              <a:t> Data Science Et Intelligence </a:t>
            </a:r>
            <a:r>
              <a:rPr lang="en-GB" sz="1500" dirty="0" err="1">
                <a:latin typeface="Alegreya"/>
                <a:ea typeface="Alegreya"/>
                <a:cs typeface="Alegreya"/>
                <a:sym typeface="Alegreya"/>
              </a:rPr>
              <a:t>Artificielle</a:t>
            </a:r>
            <a:r>
              <a:rPr lang="en-GB" dirty="0">
                <a:latin typeface="Alegreya"/>
                <a:ea typeface="Alegreya"/>
                <a:cs typeface="Alegreya"/>
                <a:sym typeface="Alegreya"/>
              </a:rPr>
              <a:t> </a:t>
            </a:r>
            <a:endParaRPr dirty="0">
              <a:latin typeface="Alegreya"/>
              <a:ea typeface="Alegreya"/>
              <a:cs typeface="Alegreya"/>
              <a:sym typeface="Alegrey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chemeClr val="lt1"/>
                </a:solidFill>
                <a:latin typeface="Alegreya"/>
                <a:ea typeface="Alegreya"/>
                <a:cs typeface="Alegreya"/>
                <a:sym typeface="Alegreya"/>
              </a:rPr>
              <a:t>Année</a:t>
            </a:r>
            <a:r>
              <a:rPr lang="en-GB" sz="1800" dirty="0">
                <a:solidFill>
                  <a:schemeClr val="lt1"/>
                </a:solidFill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en-GB" sz="1800" dirty="0" err="1">
                <a:solidFill>
                  <a:schemeClr val="lt1"/>
                </a:solidFill>
                <a:latin typeface="Alegreya"/>
                <a:ea typeface="Alegreya"/>
                <a:cs typeface="Alegreya"/>
                <a:sym typeface="Alegreya"/>
              </a:rPr>
              <a:t>Universitaire</a:t>
            </a:r>
            <a:r>
              <a:rPr lang="en-GB" sz="1800" dirty="0">
                <a:solidFill>
                  <a:schemeClr val="lt1"/>
                </a:solidFill>
                <a:latin typeface="Alegreya"/>
                <a:ea typeface="Alegreya"/>
                <a:cs typeface="Alegreya"/>
                <a:sym typeface="Alegreya"/>
              </a:rPr>
              <a:t> :</a:t>
            </a:r>
            <a:r>
              <a:rPr lang="en-GB" sz="1800" dirty="0">
                <a:latin typeface="Alegreya"/>
                <a:ea typeface="Alegreya"/>
                <a:cs typeface="Alegreya"/>
                <a:sym typeface="Alegreya"/>
              </a:rPr>
              <a:t>	</a:t>
            </a:r>
            <a:r>
              <a:rPr lang="en-GB" sz="1500" dirty="0">
                <a:latin typeface="Alegreya"/>
                <a:ea typeface="Alegreya"/>
                <a:cs typeface="Alegreya"/>
                <a:sym typeface="Alegreya"/>
              </a:rPr>
              <a:t> 2021 | 2022</a:t>
            </a:r>
            <a:r>
              <a:rPr lang="en-GB" dirty="0">
                <a:latin typeface="Alegreya"/>
                <a:ea typeface="Alegreya"/>
                <a:cs typeface="Alegreya"/>
                <a:sym typeface="Alegreya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"/>
          <p:cNvSpPr txBox="1">
            <a:spLocks noGrp="1"/>
          </p:cNvSpPr>
          <p:nvPr>
            <p:ph type="title"/>
          </p:nvPr>
        </p:nvSpPr>
        <p:spPr>
          <a:xfrm>
            <a:off x="2524500" y="1311625"/>
            <a:ext cx="4095000" cy="14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Organisation de projet avec Scrum</a:t>
            </a:r>
            <a:endParaRPr sz="2400">
              <a:solidFill>
                <a:srgbClr val="000000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pic>
        <p:nvPicPr>
          <p:cNvPr id="302" name="Google Shape;3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0538" y="2751925"/>
            <a:ext cx="962925" cy="96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2"/>
          <p:cNvSpPr txBox="1">
            <a:spLocks noGrp="1"/>
          </p:cNvSpPr>
          <p:nvPr>
            <p:ph type="sldNum" idx="12"/>
          </p:nvPr>
        </p:nvSpPr>
        <p:spPr>
          <a:xfrm>
            <a:off x="4297658" y="4444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000">
                <a:solidFill>
                  <a:schemeClr val="accent1"/>
                </a:solidFill>
                <a:latin typeface="Bungee"/>
                <a:ea typeface="Bungee"/>
                <a:cs typeface="Bungee"/>
                <a:sym typeface="Bungee"/>
              </a:rPr>
              <a:t>10</a:t>
            </a:fld>
            <a:endParaRPr sz="2000">
              <a:solidFill>
                <a:schemeClr val="accent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204" y="468750"/>
            <a:ext cx="213146" cy="2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1852" y="468750"/>
            <a:ext cx="213146" cy="2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99500" y="468750"/>
            <a:ext cx="213146" cy="203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3"/>
          <p:cNvSpPr txBox="1">
            <a:spLocks noGrp="1"/>
          </p:cNvSpPr>
          <p:nvPr>
            <p:ph type="sldNum" idx="12"/>
          </p:nvPr>
        </p:nvSpPr>
        <p:spPr>
          <a:xfrm>
            <a:off x="4297658" y="4444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000">
                <a:solidFill>
                  <a:schemeClr val="accent1"/>
                </a:solidFill>
                <a:latin typeface="Bungee"/>
                <a:ea typeface="Bungee"/>
                <a:cs typeface="Bungee"/>
                <a:sym typeface="Bungee"/>
              </a:rPr>
              <a:t>11</a:t>
            </a:fld>
            <a:endParaRPr sz="2000">
              <a:solidFill>
                <a:schemeClr val="accent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312" name="Google Shape;312;p23"/>
          <p:cNvSpPr/>
          <p:nvPr/>
        </p:nvSpPr>
        <p:spPr>
          <a:xfrm>
            <a:off x="355825" y="340050"/>
            <a:ext cx="2735700" cy="4611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3"/>
          <p:cNvSpPr txBox="1"/>
          <p:nvPr/>
        </p:nvSpPr>
        <p:spPr>
          <a:xfrm>
            <a:off x="559675" y="432000"/>
            <a:ext cx="24660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383838"/>
                </a:solidFill>
                <a:latin typeface="Anonymous Pro"/>
                <a:ea typeface="Anonymous Pro"/>
                <a:cs typeface="Anonymous Pro"/>
                <a:sym typeface="Anonymous Pro"/>
              </a:rPr>
              <a:t>Timeline Du Projet</a:t>
            </a:r>
            <a:endParaRPr sz="1800">
              <a:solidFill>
                <a:srgbClr val="252525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pic>
        <p:nvPicPr>
          <p:cNvPr id="314" name="Google Shape;31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7063" y="953550"/>
            <a:ext cx="7657427" cy="3338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204" y="468750"/>
            <a:ext cx="213146" cy="2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1852" y="468750"/>
            <a:ext cx="213146" cy="2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99500" y="468750"/>
            <a:ext cx="213146" cy="203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4"/>
          <p:cNvSpPr txBox="1">
            <a:spLocks noGrp="1"/>
          </p:cNvSpPr>
          <p:nvPr>
            <p:ph type="sldNum" idx="12"/>
          </p:nvPr>
        </p:nvSpPr>
        <p:spPr>
          <a:xfrm>
            <a:off x="4297658" y="4444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000">
                <a:solidFill>
                  <a:schemeClr val="accent1"/>
                </a:solidFill>
                <a:latin typeface="Bungee"/>
                <a:ea typeface="Bungee"/>
                <a:cs typeface="Bungee"/>
                <a:sym typeface="Bungee"/>
              </a:rPr>
              <a:t>12</a:t>
            </a:fld>
            <a:endParaRPr sz="2000">
              <a:solidFill>
                <a:schemeClr val="accent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323" name="Google Shape;323;p24"/>
          <p:cNvSpPr/>
          <p:nvPr/>
        </p:nvSpPr>
        <p:spPr>
          <a:xfrm>
            <a:off x="355825" y="340050"/>
            <a:ext cx="2939700" cy="4611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 txBox="1"/>
          <p:nvPr/>
        </p:nvSpPr>
        <p:spPr>
          <a:xfrm>
            <a:off x="559675" y="432000"/>
            <a:ext cx="2735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383838"/>
                </a:solidFill>
                <a:latin typeface="Anonymous Pro"/>
                <a:ea typeface="Anonymous Pro"/>
                <a:cs typeface="Anonymous Pro"/>
                <a:sym typeface="Anonymous Pro"/>
              </a:rPr>
              <a:t>Dashboard Du Projet</a:t>
            </a:r>
            <a:endParaRPr sz="1800">
              <a:solidFill>
                <a:srgbClr val="252525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pic>
        <p:nvPicPr>
          <p:cNvPr id="325" name="Google Shape;32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9513" y="953550"/>
            <a:ext cx="7384982" cy="3338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>
            <a:spLocks noGrp="1"/>
          </p:cNvSpPr>
          <p:nvPr>
            <p:ph type="title"/>
          </p:nvPr>
        </p:nvSpPr>
        <p:spPr>
          <a:xfrm>
            <a:off x="2524500" y="1311625"/>
            <a:ext cx="4095000" cy="14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Natural language processing</a:t>
            </a:r>
            <a:endParaRPr sz="2400">
              <a:solidFill>
                <a:srgbClr val="000000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pic>
        <p:nvPicPr>
          <p:cNvPr id="331" name="Google Shape;3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0538" y="2751925"/>
            <a:ext cx="962925" cy="96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5"/>
          <p:cNvSpPr txBox="1">
            <a:spLocks noGrp="1"/>
          </p:cNvSpPr>
          <p:nvPr>
            <p:ph type="sldNum" idx="12"/>
          </p:nvPr>
        </p:nvSpPr>
        <p:spPr>
          <a:xfrm>
            <a:off x="4297658" y="4444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000">
                <a:solidFill>
                  <a:schemeClr val="accent1"/>
                </a:solidFill>
                <a:latin typeface="Bungee"/>
                <a:ea typeface="Bungee"/>
                <a:cs typeface="Bungee"/>
                <a:sym typeface="Bungee"/>
              </a:rPr>
              <a:t>13</a:t>
            </a:fld>
            <a:endParaRPr sz="2000">
              <a:solidFill>
                <a:schemeClr val="accent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6"/>
          <p:cNvSpPr/>
          <p:nvPr/>
        </p:nvSpPr>
        <p:spPr>
          <a:xfrm>
            <a:off x="315100" y="340038"/>
            <a:ext cx="3766800" cy="4611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 txBox="1"/>
          <p:nvPr/>
        </p:nvSpPr>
        <p:spPr>
          <a:xfrm>
            <a:off x="440163" y="193788"/>
            <a:ext cx="3641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1900" dirty="0">
                <a:latin typeface="Anonymous Pro"/>
                <a:ea typeface="Anonymous Pro"/>
                <a:cs typeface="Anonymous Pro"/>
                <a:sym typeface="Anonymous Pro"/>
              </a:rPr>
              <a:t>Natural language processing</a:t>
            </a:r>
            <a:endParaRPr sz="1900" dirty="0"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pic>
        <p:nvPicPr>
          <p:cNvPr id="339" name="Google Shape;3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204" y="468750"/>
            <a:ext cx="213146" cy="2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1852" y="468750"/>
            <a:ext cx="213146" cy="2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99500" y="468750"/>
            <a:ext cx="213146" cy="203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6"/>
          <p:cNvSpPr txBox="1">
            <a:spLocks noGrp="1"/>
          </p:cNvSpPr>
          <p:nvPr>
            <p:ph type="sldNum" idx="12"/>
          </p:nvPr>
        </p:nvSpPr>
        <p:spPr>
          <a:xfrm>
            <a:off x="4297658" y="4444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000">
                <a:solidFill>
                  <a:schemeClr val="accent1"/>
                </a:solidFill>
                <a:latin typeface="Bungee"/>
                <a:ea typeface="Bungee"/>
                <a:cs typeface="Bungee"/>
                <a:sym typeface="Bungee"/>
              </a:rPr>
              <a:t>14</a:t>
            </a:fld>
            <a:endParaRPr sz="2000">
              <a:solidFill>
                <a:schemeClr val="accent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pic>
        <p:nvPicPr>
          <p:cNvPr id="343" name="Google Shape;34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43547" y="1265675"/>
            <a:ext cx="834954" cy="789837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6"/>
          <p:cNvSpPr/>
          <p:nvPr/>
        </p:nvSpPr>
        <p:spPr>
          <a:xfrm>
            <a:off x="6637135" y="2222154"/>
            <a:ext cx="1247700" cy="339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 txBox="1"/>
          <p:nvPr/>
        </p:nvSpPr>
        <p:spPr>
          <a:xfrm>
            <a:off x="6828161" y="2018786"/>
            <a:ext cx="9279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1800" dirty="0">
                <a:latin typeface="Anonymous Pro"/>
                <a:ea typeface="Anonymous Pro"/>
                <a:cs typeface="Anonymous Pro"/>
                <a:sym typeface="Anonymous Pro"/>
              </a:rPr>
              <a:t>Machine</a:t>
            </a:r>
            <a:endParaRPr sz="1800" dirty="0">
              <a:solidFill>
                <a:srgbClr val="252525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pic>
        <p:nvPicPr>
          <p:cNvPr id="346" name="Google Shape;346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51889" y="1265675"/>
            <a:ext cx="834954" cy="789837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6"/>
          <p:cNvSpPr/>
          <p:nvPr/>
        </p:nvSpPr>
        <p:spPr>
          <a:xfrm>
            <a:off x="1185157" y="2224441"/>
            <a:ext cx="2229900" cy="339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6"/>
          <p:cNvSpPr txBox="1"/>
          <p:nvPr/>
        </p:nvSpPr>
        <p:spPr>
          <a:xfrm>
            <a:off x="1168724" y="2020005"/>
            <a:ext cx="22917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1800" dirty="0">
                <a:latin typeface="Anonymous Pro"/>
                <a:ea typeface="Anonymous Pro"/>
                <a:cs typeface="Anonymous Pro"/>
                <a:sym typeface="Anonymous Pro"/>
              </a:rPr>
              <a:t>Language </a:t>
            </a:r>
            <a:r>
              <a:rPr lang="en-GB" sz="1800" dirty="0" err="1">
                <a:latin typeface="Anonymous Pro"/>
                <a:ea typeface="Anonymous Pro"/>
                <a:cs typeface="Anonymous Pro"/>
                <a:sym typeface="Anonymous Pro"/>
              </a:rPr>
              <a:t>humaine</a:t>
            </a:r>
            <a:endParaRPr sz="1800" dirty="0">
              <a:solidFill>
                <a:srgbClr val="252525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pic>
        <p:nvPicPr>
          <p:cNvPr id="349" name="Google Shape;349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75213" y="1485360"/>
            <a:ext cx="617900" cy="570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66976" y="1485354"/>
            <a:ext cx="617900" cy="570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83450" y="1485352"/>
            <a:ext cx="617900" cy="570143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6"/>
          <p:cNvSpPr/>
          <p:nvPr/>
        </p:nvSpPr>
        <p:spPr>
          <a:xfrm>
            <a:off x="2141025" y="3105313"/>
            <a:ext cx="2291700" cy="39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6"/>
          <p:cNvSpPr txBox="1"/>
          <p:nvPr/>
        </p:nvSpPr>
        <p:spPr>
          <a:xfrm>
            <a:off x="2317750" y="2989811"/>
            <a:ext cx="16878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1500" b="1" dirty="0">
                <a:latin typeface="Courier New"/>
                <a:ea typeface="Courier New"/>
                <a:cs typeface="Courier New"/>
                <a:sym typeface="Courier New"/>
              </a:rPr>
              <a:t>autocorrection</a:t>
            </a:r>
            <a:endParaRPr sz="15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54" name="Google Shape;354;p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05550" y="3155862"/>
            <a:ext cx="292500" cy="2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6"/>
          <p:cNvSpPr/>
          <p:nvPr/>
        </p:nvSpPr>
        <p:spPr>
          <a:xfrm>
            <a:off x="4648400" y="3105313"/>
            <a:ext cx="2778900" cy="39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6"/>
          <p:cNvSpPr txBox="1"/>
          <p:nvPr/>
        </p:nvSpPr>
        <p:spPr>
          <a:xfrm>
            <a:off x="4812575" y="2989811"/>
            <a:ext cx="2115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1500" b="1" dirty="0">
                <a:latin typeface="Courier New"/>
                <a:ea typeface="Courier New"/>
                <a:cs typeface="Courier New"/>
                <a:sym typeface="Courier New"/>
              </a:rPr>
              <a:t>Doc classification</a:t>
            </a:r>
            <a:endParaRPr sz="15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57" name="Google Shape;357;p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018225" y="3155862"/>
            <a:ext cx="292500" cy="2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6"/>
          <p:cNvSpPr/>
          <p:nvPr/>
        </p:nvSpPr>
        <p:spPr>
          <a:xfrm>
            <a:off x="3394700" y="3652150"/>
            <a:ext cx="2778900" cy="39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6"/>
          <p:cNvSpPr txBox="1"/>
          <p:nvPr/>
        </p:nvSpPr>
        <p:spPr>
          <a:xfrm>
            <a:off x="3590900" y="3498915"/>
            <a:ext cx="2115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1500" b="1" dirty="0">
                <a:latin typeface="Courier New"/>
                <a:ea typeface="Courier New"/>
                <a:cs typeface="Courier New"/>
                <a:sym typeface="Courier New"/>
              </a:rPr>
              <a:t>sentiment analysis</a:t>
            </a:r>
            <a:endParaRPr sz="15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60" name="Google Shape;360;p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764525" y="3702700"/>
            <a:ext cx="292500" cy="29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7"/>
          <p:cNvSpPr txBox="1">
            <a:spLocks noGrp="1"/>
          </p:cNvSpPr>
          <p:nvPr>
            <p:ph type="title"/>
          </p:nvPr>
        </p:nvSpPr>
        <p:spPr>
          <a:xfrm>
            <a:off x="2524500" y="1311625"/>
            <a:ext cx="4095000" cy="14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Modèles</a:t>
            </a:r>
            <a:r>
              <a:rPr lang="en-GB" sz="2400" b="0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 Machine Learning </a:t>
            </a:r>
            <a:endParaRPr sz="2400" b="0"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pic>
        <p:nvPicPr>
          <p:cNvPr id="366" name="Google Shape;3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0538" y="2751925"/>
            <a:ext cx="962925" cy="96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7"/>
          <p:cNvSpPr txBox="1">
            <a:spLocks noGrp="1"/>
          </p:cNvSpPr>
          <p:nvPr>
            <p:ph type="sldNum" idx="12"/>
          </p:nvPr>
        </p:nvSpPr>
        <p:spPr>
          <a:xfrm>
            <a:off x="4297658" y="4444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000">
                <a:solidFill>
                  <a:schemeClr val="accent1"/>
                </a:solidFill>
                <a:latin typeface="Bungee"/>
                <a:ea typeface="Bungee"/>
                <a:cs typeface="Bungee"/>
                <a:sym typeface="Bungee"/>
              </a:rPr>
              <a:t>15</a:t>
            </a:fld>
            <a:endParaRPr sz="2000">
              <a:solidFill>
                <a:schemeClr val="accent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8"/>
          <p:cNvSpPr/>
          <p:nvPr/>
        </p:nvSpPr>
        <p:spPr>
          <a:xfrm>
            <a:off x="315100" y="340038"/>
            <a:ext cx="3766800" cy="4611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8"/>
          <p:cNvSpPr txBox="1"/>
          <p:nvPr/>
        </p:nvSpPr>
        <p:spPr>
          <a:xfrm>
            <a:off x="533030" y="190588"/>
            <a:ext cx="3400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1900" dirty="0" err="1">
                <a:latin typeface="Anonymous Pro"/>
                <a:ea typeface="Anonymous Pro"/>
                <a:cs typeface="Anonymous Pro"/>
                <a:sym typeface="Anonymous Pro"/>
              </a:rPr>
              <a:t>Modèles</a:t>
            </a:r>
            <a:r>
              <a:rPr lang="en-GB" sz="1900" dirty="0">
                <a:latin typeface="Anonymous Pro"/>
                <a:ea typeface="Anonymous Pro"/>
                <a:cs typeface="Anonymous Pro"/>
                <a:sym typeface="Anonymous Pro"/>
              </a:rPr>
              <a:t> Machine Learning </a:t>
            </a:r>
            <a:endParaRPr sz="1900" dirty="0"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sp>
        <p:nvSpPr>
          <p:cNvPr id="374" name="Google Shape;374;p28"/>
          <p:cNvSpPr/>
          <p:nvPr/>
        </p:nvSpPr>
        <p:spPr>
          <a:xfrm>
            <a:off x="1095088" y="1345800"/>
            <a:ext cx="2986800" cy="621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8"/>
          <p:cNvSpPr txBox="1"/>
          <p:nvPr/>
        </p:nvSpPr>
        <p:spPr>
          <a:xfrm>
            <a:off x="1737700" y="1409300"/>
            <a:ext cx="2048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 err="1">
                <a:solidFill>
                  <a:srgbClr val="383838"/>
                </a:solidFill>
                <a:latin typeface="Anonymous Pro"/>
                <a:ea typeface="Anonymous Pro"/>
                <a:cs typeface="Anonymous Pro"/>
                <a:sym typeface="Anonymous Pro"/>
              </a:rPr>
              <a:t>CountVectorizer</a:t>
            </a:r>
            <a:endParaRPr sz="1800" dirty="0"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sp>
        <p:nvSpPr>
          <p:cNvPr id="376" name="Google Shape;376;p28"/>
          <p:cNvSpPr/>
          <p:nvPr/>
        </p:nvSpPr>
        <p:spPr>
          <a:xfrm>
            <a:off x="5062125" y="1353425"/>
            <a:ext cx="3124200" cy="621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8"/>
          <p:cNvSpPr txBox="1"/>
          <p:nvPr/>
        </p:nvSpPr>
        <p:spPr>
          <a:xfrm>
            <a:off x="5817400" y="1412150"/>
            <a:ext cx="2282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 err="1">
                <a:solidFill>
                  <a:srgbClr val="383838"/>
                </a:solidFill>
                <a:latin typeface="Anonymous Pro"/>
                <a:ea typeface="Anonymous Pro"/>
                <a:cs typeface="Anonymous Pro"/>
                <a:sym typeface="Anonymous Pro"/>
              </a:rPr>
              <a:t>tf-idf</a:t>
            </a:r>
            <a:r>
              <a:rPr lang="en-GB" sz="1900" dirty="0">
                <a:solidFill>
                  <a:srgbClr val="383838"/>
                </a:solidFill>
                <a:latin typeface="Anonymous Pro"/>
                <a:ea typeface="Anonymous Pro"/>
                <a:cs typeface="Anonymous Pro"/>
                <a:sym typeface="Anonymous Pro"/>
              </a:rPr>
              <a:t> vectorizer</a:t>
            </a:r>
            <a:endParaRPr sz="1800" dirty="0"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sp>
        <p:nvSpPr>
          <p:cNvPr id="378" name="Google Shape;378;p28"/>
          <p:cNvSpPr/>
          <p:nvPr/>
        </p:nvSpPr>
        <p:spPr>
          <a:xfrm>
            <a:off x="1095088" y="2774225"/>
            <a:ext cx="2986800" cy="621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8"/>
          <p:cNvSpPr txBox="1"/>
          <p:nvPr/>
        </p:nvSpPr>
        <p:spPr>
          <a:xfrm>
            <a:off x="1741134" y="2862250"/>
            <a:ext cx="2282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rgbClr val="383838"/>
                </a:solidFill>
                <a:latin typeface="Anonymous Pro"/>
                <a:ea typeface="Anonymous Pro"/>
                <a:cs typeface="Anonymous Pro"/>
                <a:sym typeface="Anonymous Pro"/>
              </a:rPr>
              <a:t>Cosine Similarity</a:t>
            </a:r>
            <a:endParaRPr sz="1800" dirty="0"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sp>
        <p:nvSpPr>
          <p:cNvPr id="380" name="Google Shape;380;p28"/>
          <p:cNvSpPr/>
          <p:nvPr/>
        </p:nvSpPr>
        <p:spPr>
          <a:xfrm>
            <a:off x="5062125" y="2713600"/>
            <a:ext cx="3264900" cy="621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8"/>
          <p:cNvSpPr txBox="1"/>
          <p:nvPr/>
        </p:nvSpPr>
        <p:spPr>
          <a:xfrm>
            <a:off x="5794201" y="2801625"/>
            <a:ext cx="621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383838"/>
                </a:solidFill>
                <a:latin typeface="Anonymous Pro"/>
                <a:ea typeface="Anonymous Pro"/>
                <a:cs typeface="Anonymous Pro"/>
                <a:sym typeface="Anonymous Pro"/>
              </a:rPr>
              <a:t>idf</a:t>
            </a:r>
            <a:endParaRPr sz="1800"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pic>
        <p:nvPicPr>
          <p:cNvPr id="382" name="Google Shape;3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138" y="1441450"/>
            <a:ext cx="461100" cy="4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3575" y="1433825"/>
            <a:ext cx="461100" cy="4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138" y="2862250"/>
            <a:ext cx="461100" cy="4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613" y="2801625"/>
            <a:ext cx="461100" cy="4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4204" y="468750"/>
            <a:ext cx="213146" cy="2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01852" y="468750"/>
            <a:ext cx="213146" cy="2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99500" y="468750"/>
            <a:ext cx="213146" cy="203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8"/>
          <p:cNvSpPr txBox="1">
            <a:spLocks noGrp="1"/>
          </p:cNvSpPr>
          <p:nvPr>
            <p:ph type="sldNum" idx="12"/>
          </p:nvPr>
        </p:nvSpPr>
        <p:spPr>
          <a:xfrm>
            <a:off x="4297658" y="4444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000">
                <a:solidFill>
                  <a:schemeClr val="accent1"/>
                </a:solidFill>
                <a:latin typeface="Bungee"/>
                <a:ea typeface="Bungee"/>
                <a:cs typeface="Bungee"/>
                <a:sym typeface="Bungee"/>
              </a:rPr>
              <a:t>16</a:t>
            </a:fld>
            <a:endParaRPr sz="2000">
              <a:solidFill>
                <a:schemeClr val="accent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9"/>
          <p:cNvSpPr/>
          <p:nvPr/>
        </p:nvSpPr>
        <p:spPr>
          <a:xfrm>
            <a:off x="366775" y="340038"/>
            <a:ext cx="2365500" cy="4611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9"/>
          <p:cNvSpPr txBox="1"/>
          <p:nvPr/>
        </p:nvSpPr>
        <p:spPr>
          <a:xfrm>
            <a:off x="535375" y="322500"/>
            <a:ext cx="2028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 err="1">
                <a:solidFill>
                  <a:srgbClr val="383838"/>
                </a:solidFill>
                <a:latin typeface="Anonymous Pro"/>
                <a:ea typeface="Anonymous Pro"/>
                <a:cs typeface="Anonymous Pro"/>
                <a:sym typeface="Anonymous Pro"/>
              </a:rPr>
              <a:t>CountVectorizer</a:t>
            </a:r>
            <a:endParaRPr sz="1800" dirty="0">
              <a:solidFill>
                <a:srgbClr val="252525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pic>
        <p:nvPicPr>
          <p:cNvPr id="396" name="Google Shape;3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204" y="468750"/>
            <a:ext cx="213146" cy="2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1852" y="468750"/>
            <a:ext cx="213146" cy="2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99500" y="468750"/>
            <a:ext cx="213146" cy="203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29"/>
          <p:cNvSpPr txBox="1">
            <a:spLocks noGrp="1"/>
          </p:cNvSpPr>
          <p:nvPr>
            <p:ph type="sldNum" idx="12"/>
          </p:nvPr>
        </p:nvSpPr>
        <p:spPr>
          <a:xfrm>
            <a:off x="4297658" y="4444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000">
                <a:solidFill>
                  <a:schemeClr val="accent1"/>
                </a:solidFill>
                <a:latin typeface="Bungee"/>
                <a:ea typeface="Bungee"/>
                <a:cs typeface="Bungee"/>
                <a:sym typeface="Bungee"/>
              </a:rPr>
              <a:t>17</a:t>
            </a:fld>
            <a:endParaRPr sz="2000">
              <a:solidFill>
                <a:schemeClr val="accent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400" name="Google Shape;400;p29"/>
          <p:cNvSpPr/>
          <p:nvPr/>
        </p:nvSpPr>
        <p:spPr>
          <a:xfrm>
            <a:off x="3897475" y="801150"/>
            <a:ext cx="1251300" cy="39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9"/>
          <p:cNvSpPr txBox="1"/>
          <p:nvPr/>
        </p:nvSpPr>
        <p:spPr>
          <a:xfrm>
            <a:off x="4068025" y="640608"/>
            <a:ext cx="9102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1500" dirty="0" err="1">
                <a:latin typeface="Courier New"/>
                <a:ea typeface="Courier New"/>
                <a:cs typeface="Courier New"/>
                <a:sym typeface="Courier New"/>
              </a:rPr>
              <a:t>Exemple</a:t>
            </a: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2" name="Google Shape;402;p29"/>
          <p:cNvSpPr/>
          <p:nvPr/>
        </p:nvSpPr>
        <p:spPr>
          <a:xfrm>
            <a:off x="658200" y="1344663"/>
            <a:ext cx="7827600" cy="461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9"/>
          <p:cNvSpPr txBox="1"/>
          <p:nvPr/>
        </p:nvSpPr>
        <p:spPr>
          <a:xfrm>
            <a:off x="867150" y="1246070"/>
            <a:ext cx="74097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1500" dirty="0">
                <a:latin typeface="Courier New"/>
                <a:ea typeface="Courier New"/>
                <a:cs typeface="Courier New"/>
                <a:sym typeface="Courier New"/>
              </a:rPr>
              <a:t>doc=["One Cent, Two Cents, Old Cent, New Cent: All About Money"]</a:t>
            </a: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4" name="Google Shape;404;p29"/>
          <p:cNvSpPr/>
          <p:nvPr/>
        </p:nvSpPr>
        <p:spPr>
          <a:xfrm>
            <a:off x="7021500" y="2215450"/>
            <a:ext cx="1464300" cy="39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9"/>
          <p:cNvSpPr txBox="1"/>
          <p:nvPr/>
        </p:nvSpPr>
        <p:spPr>
          <a:xfrm>
            <a:off x="7149625" y="2069200"/>
            <a:ext cx="9102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1500" dirty="0" err="1">
                <a:latin typeface="Courier New"/>
                <a:ea typeface="Courier New"/>
                <a:cs typeface="Courier New"/>
                <a:sym typeface="Courier New"/>
              </a:rPr>
              <a:t>Théorie</a:t>
            </a: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06" name="Google Shape;40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78688" y="2932067"/>
            <a:ext cx="4920401" cy="818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39913" y="2003200"/>
            <a:ext cx="5597971" cy="818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9"/>
          <p:cNvSpPr/>
          <p:nvPr/>
        </p:nvSpPr>
        <p:spPr>
          <a:xfrm>
            <a:off x="7021500" y="3133775"/>
            <a:ext cx="1464300" cy="39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9"/>
          <p:cNvSpPr txBox="1"/>
          <p:nvPr/>
        </p:nvSpPr>
        <p:spPr>
          <a:xfrm>
            <a:off x="7149625" y="2995770"/>
            <a:ext cx="9228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1500" dirty="0">
                <a:latin typeface="Courier New"/>
                <a:ea typeface="Courier New"/>
                <a:cs typeface="Courier New"/>
                <a:sym typeface="Courier New"/>
              </a:rPr>
              <a:t>Pratique</a:t>
            </a: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10" name="Google Shape;410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59825" y="2266000"/>
            <a:ext cx="292500" cy="2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99500" y="3184325"/>
            <a:ext cx="292500" cy="2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29"/>
          <p:cNvSpPr/>
          <p:nvPr/>
        </p:nvSpPr>
        <p:spPr>
          <a:xfrm>
            <a:off x="877900" y="3942050"/>
            <a:ext cx="1960500" cy="39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9"/>
          <p:cNvSpPr txBox="1"/>
          <p:nvPr/>
        </p:nvSpPr>
        <p:spPr>
          <a:xfrm>
            <a:off x="1023663" y="3806882"/>
            <a:ext cx="13146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1500" b="1" dirty="0">
                <a:latin typeface="Courier New"/>
                <a:ea typeface="Courier New"/>
                <a:cs typeface="Courier New"/>
                <a:sym typeface="Courier New"/>
              </a:rPr>
              <a:t>vocabulary_</a:t>
            </a:r>
            <a:endParaRPr sz="15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14" name="Google Shape;414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90200" y="3992600"/>
            <a:ext cx="292500" cy="2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29"/>
          <p:cNvSpPr/>
          <p:nvPr/>
        </p:nvSpPr>
        <p:spPr>
          <a:xfrm>
            <a:off x="3152725" y="3942050"/>
            <a:ext cx="2616600" cy="39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9"/>
          <p:cNvSpPr txBox="1"/>
          <p:nvPr/>
        </p:nvSpPr>
        <p:spPr>
          <a:xfrm>
            <a:off x="3274000" y="3813237"/>
            <a:ext cx="20283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1500" b="1" dirty="0" err="1">
                <a:latin typeface="Courier New"/>
                <a:ea typeface="Courier New"/>
                <a:cs typeface="Courier New"/>
                <a:sym typeface="Courier New"/>
              </a:rPr>
              <a:t>fixed_vocabulary</a:t>
            </a:r>
            <a:r>
              <a:rPr lang="en-GB" sz="1500" b="1" dirty="0">
                <a:latin typeface="Courier New"/>
                <a:ea typeface="Courier New"/>
                <a:cs typeface="Courier New"/>
                <a:sym typeface="Courier New"/>
              </a:rPr>
              <a:t>_</a:t>
            </a:r>
            <a:endParaRPr sz="15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17" name="Google Shape;417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66450" y="3997075"/>
            <a:ext cx="292500" cy="2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29"/>
          <p:cNvSpPr/>
          <p:nvPr/>
        </p:nvSpPr>
        <p:spPr>
          <a:xfrm>
            <a:off x="6083650" y="3946525"/>
            <a:ext cx="2084700" cy="39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9"/>
          <p:cNvSpPr txBox="1"/>
          <p:nvPr/>
        </p:nvSpPr>
        <p:spPr>
          <a:xfrm>
            <a:off x="6260425" y="3806882"/>
            <a:ext cx="13443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1500" b="1" dirty="0" err="1">
                <a:latin typeface="Courier New"/>
                <a:ea typeface="Courier New"/>
                <a:cs typeface="Courier New"/>
                <a:sym typeface="Courier New"/>
              </a:rPr>
              <a:t>stop_words</a:t>
            </a:r>
            <a:r>
              <a:rPr lang="en-GB" sz="1500" b="1" dirty="0">
                <a:latin typeface="Courier New"/>
                <a:ea typeface="Courier New"/>
                <a:cs typeface="Courier New"/>
                <a:sym typeface="Courier New"/>
              </a:rPr>
              <a:t>_</a:t>
            </a:r>
            <a:endParaRPr sz="15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20" name="Google Shape;420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89100" y="3997075"/>
            <a:ext cx="292500" cy="29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0"/>
          <p:cNvSpPr/>
          <p:nvPr/>
        </p:nvSpPr>
        <p:spPr>
          <a:xfrm>
            <a:off x="366775" y="340038"/>
            <a:ext cx="2365500" cy="4611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0"/>
          <p:cNvSpPr txBox="1"/>
          <p:nvPr/>
        </p:nvSpPr>
        <p:spPr>
          <a:xfrm>
            <a:off x="570625" y="431988"/>
            <a:ext cx="2028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383838"/>
                </a:solidFill>
                <a:latin typeface="Anonymous Pro"/>
                <a:ea typeface="Anonymous Pro"/>
                <a:cs typeface="Anonymous Pro"/>
                <a:sym typeface="Anonymous Pro"/>
              </a:rPr>
              <a:t>CountVectorizer</a:t>
            </a:r>
            <a:endParaRPr sz="1800">
              <a:solidFill>
                <a:srgbClr val="252525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pic>
        <p:nvPicPr>
          <p:cNvPr id="427" name="Google Shape;4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204" y="468750"/>
            <a:ext cx="213146" cy="2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1852" y="468750"/>
            <a:ext cx="213146" cy="2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99500" y="468750"/>
            <a:ext cx="213146" cy="203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0"/>
          <p:cNvSpPr txBox="1">
            <a:spLocks noGrp="1"/>
          </p:cNvSpPr>
          <p:nvPr>
            <p:ph type="sldNum" idx="12"/>
          </p:nvPr>
        </p:nvSpPr>
        <p:spPr>
          <a:xfrm>
            <a:off x="4297658" y="4444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000">
                <a:solidFill>
                  <a:schemeClr val="accent1"/>
                </a:solidFill>
                <a:latin typeface="Bungee"/>
                <a:ea typeface="Bungee"/>
                <a:cs typeface="Bungee"/>
                <a:sym typeface="Bungee"/>
              </a:rPr>
              <a:t>18</a:t>
            </a:fld>
            <a:endParaRPr sz="2000">
              <a:solidFill>
                <a:schemeClr val="accent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pic>
        <p:nvPicPr>
          <p:cNvPr id="431" name="Google Shape;43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975" y="887865"/>
            <a:ext cx="8178048" cy="2108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2963" y="3082999"/>
            <a:ext cx="8178074" cy="139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1"/>
          <p:cNvSpPr/>
          <p:nvPr/>
        </p:nvSpPr>
        <p:spPr>
          <a:xfrm>
            <a:off x="344875" y="340038"/>
            <a:ext cx="2569200" cy="4611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1"/>
          <p:cNvSpPr txBox="1"/>
          <p:nvPr/>
        </p:nvSpPr>
        <p:spPr>
          <a:xfrm>
            <a:off x="548575" y="289488"/>
            <a:ext cx="23655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 err="1">
                <a:solidFill>
                  <a:srgbClr val="383838"/>
                </a:solidFill>
                <a:latin typeface="Anonymous Pro"/>
                <a:ea typeface="Anonymous Pro"/>
                <a:cs typeface="Anonymous Pro"/>
                <a:sym typeface="Anonymous Pro"/>
              </a:rPr>
              <a:t>tf-idf</a:t>
            </a:r>
            <a:r>
              <a:rPr lang="en-GB" sz="1900" dirty="0">
                <a:solidFill>
                  <a:srgbClr val="383838"/>
                </a:solidFill>
                <a:latin typeface="Anonymous Pro"/>
                <a:ea typeface="Anonymous Pro"/>
                <a:cs typeface="Anonymous Pro"/>
                <a:sym typeface="Anonymous Pro"/>
              </a:rPr>
              <a:t> vectorizer</a:t>
            </a:r>
            <a:endParaRPr sz="1900" dirty="0">
              <a:solidFill>
                <a:srgbClr val="383838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pic>
        <p:nvPicPr>
          <p:cNvPr id="439" name="Google Shape;4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204" y="468750"/>
            <a:ext cx="213146" cy="2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1852" y="468750"/>
            <a:ext cx="213146" cy="2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99500" y="468750"/>
            <a:ext cx="213146" cy="203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31"/>
          <p:cNvSpPr txBox="1">
            <a:spLocks noGrp="1"/>
          </p:cNvSpPr>
          <p:nvPr>
            <p:ph type="sldNum" idx="12"/>
          </p:nvPr>
        </p:nvSpPr>
        <p:spPr>
          <a:xfrm>
            <a:off x="4297658" y="4444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000">
                <a:solidFill>
                  <a:schemeClr val="accent1"/>
                </a:solidFill>
                <a:latin typeface="Bungee"/>
                <a:ea typeface="Bungee"/>
                <a:cs typeface="Bungee"/>
                <a:sym typeface="Bungee"/>
              </a:rPr>
              <a:t>19</a:t>
            </a:fld>
            <a:endParaRPr sz="2000">
              <a:solidFill>
                <a:schemeClr val="accent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443" name="Google Shape;443;p31"/>
          <p:cNvSpPr/>
          <p:nvPr/>
        </p:nvSpPr>
        <p:spPr>
          <a:xfrm>
            <a:off x="2252325" y="920250"/>
            <a:ext cx="4905300" cy="39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 txBox="1"/>
          <p:nvPr/>
        </p:nvSpPr>
        <p:spPr>
          <a:xfrm>
            <a:off x="2360625" y="790475"/>
            <a:ext cx="479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1500" dirty="0">
                <a:latin typeface="Courier New"/>
                <a:ea typeface="Courier New"/>
                <a:cs typeface="Courier New"/>
                <a:sym typeface="Courier New"/>
              </a:rPr>
              <a:t>Term Frequency Inverse Document Frequency</a:t>
            </a: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5" name="Google Shape;445;p31"/>
          <p:cNvSpPr/>
          <p:nvPr/>
        </p:nvSpPr>
        <p:spPr>
          <a:xfrm>
            <a:off x="877900" y="3204025"/>
            <a:ext cx="1960500" cy="39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31"/>
          <p:cNvSpPr txBox="1"/>
          <p:nvPr/>
        </p:nvSpPr>
        <p:spPr>
          <a:xfrm>
            <a:off x="1015363" y="3036637"/>
            <a:ext cx="13146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1500" b="1" dirty="0">
                <a:latin typeface="Courier New"/>
                <a:ea typeface="Courier New"/>
                <a:cs typeface="Courier New"/>
                <a:sym typeface="Courier New"/>
              </a:rPr>
              <a:t>vocabulary_</a:t>
            </a:r>
            <a:endParaRPr sz="15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47" name="Google Shape;44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90200" y="3254575"/>
            <a:ext cx="292500" cy="2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31"/>
          <p:cNvSpPr/>
          <p:nvPr/>
        </p:nvSpPr>
        <p:spPr>
          <a:xfrm>
            <a:off x="3152725" y="3204025"/>
            <a:ext cx="2616600" cy="39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 txBox="1"/>
          <p:nvPr/>
        </p:nvSpPr>
        <p:spPr>
          <a:xfrm>
            <a:off x="3273200" y="3058800"/>
            <a:ext cx="20283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1500" b="1" dirty="0" err="1">
                <a:latin typeface="Courier New"/>
                <a:ea typeface="Courier New"/>
                <a:cs typeface="Courier New"/>
                <a:sym typeface="Courier New"/>
              </a:rPr>
              <a:t>fixed_vocabulary</a:t>
            </a:r>
            <a:r>
              <a:rPr lang="en-GB" sz="1500" b="1" dirty="0">
                <a:latin typeface="Courier New"/>
                <a:ea typeface="Courier New"/>
                <a:cs typeface="Courier New"/>
                <a:sym typeface="Courier New"/>
              </a:rPr>
              <a:t>_</a:t>
            </a:r>
            <a:endParaRPr sz="15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50" name="Google Shape;450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66450" y="3259050"/>
            <a:ext cx="292500" cy="2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31"/>
          <p:cNvSpPr/>
          <p:nvPr/>
        </p:nvSpPr>
        <p:spPr>
          <a:xfrm>
            <a:off x="6083650" y="3208500"/>
            <a:ext cx="2084700" cy="39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31"/>
          <p:cNvSpPr txBox="1"/>
          <p:nvPr/>
        </p:nvSpPr>
        <p:spPr>
          <a:xfrm>
            <a:off x="6266477" y="3049089"/>
            <a:ext cx="13443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1500" b="1" dirty="0" err="1">
                <a:latin typeface="Courier New"/>
                <a:ea typeface="Courier New"/>
                <a:cs typeface="Courier New"/>
                <a:sym typeface="Courier New"/>
              </a:rPr>
              <a:t>stop_words</a:t>
            </a:r>
            <a:r>
              <a:rPr lang="en-GB" sz="1500" b="1" dirty="0">
                <a:latin typeface="Courier New"/>
                <a:ea typeface="Courier New"/>
                <a:cs typeface="Courier New"/>
                <a:sym typeface="Courier New"/>
              </a:rPr>
              <a:t>_</a:t>
            </a:r>
            <a:endParaRPr sz="15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53" name="Google Shape;45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89100" y="3259050"/>
            <a:ext cx="292500" cy="2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31"/>
          <p:cNvSpPr/>
          <p:nvPr/>
        </p:nvSpPr>
        <p:spPr>
          <a:xfrm>
            <a:off x="3877075" y="3692325"/>
            <a:ext cx="1167900" cy="39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1"/>
          <p:cNvSpPr txBox="1"/>
          <p:nvPr/>
        </p:nvSpPr>
        <p:spPr>
          <a:xfrm>
            <a:off x="3994538" y="3559850"/>
            <a:ext cx="6393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1500" b="1" dirty="0" err="1">
                <a:latin typeface="Courier New"/>
                <a:ea typeface="Courier New"/>
                <a:cs typeface="Courier New"/>
                <a:sym typeface="Courier New"/>
              </a:rPr>
              <a:t>idf</a:t>
            </a:r>
            <a:r>
              <a:rPr lang="en-GB" sz="1500" b="1" dirty="0">
                <a:latin typeface="Courier New"/>
                <a:ea typeface="Courier New"/>
                <a:cs typeface="Courier New"/>
                <a:sym typeface="Courier New"/>
              </a:rPr>
              <a:t>_</a:t>
            </a:r>
            <a:endParaRPr sz="15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56" name="Google Shape;456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69500" y="3742875"/>
            <a:ext cx="292500" cy="2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31"/>
          <p:cNvSpPr/>
          <p:nvPr/>
        </p:nvSpPr>
        <p:spPr>
          <a:xfrm>
            <a:off x="2721825" y="1432950"/>
            <a:ext cx="3966300" cy="39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"/>
          <p:cNvSpPr txBox="1"/>
          <p:nvPr/>
        </p:nvSpPr>
        <p:spPr>
          <a:xfrm>
            <a:off x="2902275" y="1283466"/>
            <a:ext cx="360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1500" b="1" dirty="0">
                <a:latin typeface="Courier New"/>
                <a:ea typeface="Courier New"/>
                <a:cs typeface="Courier New"/>
                <a:sym typeface="Courier New"/>
              </a:rPr>
              <a:t>TF-IDF(t, d) = TF(t, d) *IDF(t)</a:t>
            </a:r>
            <a:endParaRPr sz="15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59" name="Google Shape;459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2700000">
            <a:off x="4212288" y="1951485"/>
            <a:ext cx="497476" cy="497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8100000">
            <a:off x="5879500" y="1945649"/>
            <a:ext cx="497474" cy="497474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31"/>
          <p:cNvSpPr/>
          <p:nvPr/>
        </p:nvSpPr>
        <p:spPr>
          <a:xfrm>
            <a:off x="2914225" y="2451925"/>
            <a:ext cx="1868700" cy="39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1"/>
          <p:cNvSpPr txBox="1"/>
          <p:nvPr/>
        </p:nvSpPr>
        <p:spPr>
          <a:xfrm>
            <a:off x="3016999" y="2308214"/>
            <a:ext cx="16515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1500" dirty="0">
                <a:latin typeface="Courier New"/>
                <a:ea typeface="Courier New"/>
                <a:cs typeface="Courier New"/>
                <a:sym typeface="Courier New"/>
              </a:rPr>
              <a:t>Term Frequency</a:t>
            </a: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3" name="Google Shape;463;p31"/>
          <p:cNvSpPr/>
          <p:nvPr/>
        </p:nvSpPr>
        <p:spPr>
          <a:xfrm>
            <a:off x="5199825" y="2451925"/>
            <a:ext cx="3213900" cy="39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31"/>
          <p:cNvSpPr txBox="1"/>
          <p:nvPr/>
        </p:nvSpPr>
        <p:spPr>
          <a:xfrm>
            <a:off x="5301500" y="2308214"/>
            <a:ext cx="30297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1500" dirty="0">
                <a:latin typeface="Courier New"/>
                <a:ea typeface="Courier New"/>
                <a:cs typeface="Courier New"/>
                <a:sym typeface="Courier New"/>
              </a:rPr>
              <a:t>Inverse Document Frequency</a:t>
            </a: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204" y="468750"/>
            <a:ext cx="213146" cy="2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1852" y="468750"/>
            <a:ext cx="213146" cy="2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99500" y="468750"/>
            <a:ext cx="213146" cy="20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4"/>
          <p:cNvSpPr txBox="1">
            <a:spLocks noGrp="1"/>
          </p:cNvSpPr>
          <p:nvPr>
            <p:ph type="sldNum" idx="12"/>
          </p:nvPr>
        </p:nvSpPr>
        <p:spPr>
          <a:xfrm>
            <a:off x="4297658" y="4444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000">
                <a:solidFill>
                  <a:schemeClr val="accent1"/>
                </a:solidFill>
                <a:latin typeface="Bungee"/>
                <a:ea typeface="Bungee"/>
                <a:cs typeface="Bungee"/>
                <a:sym typeface="Bungee"/>
              </a:rPr>
              <a:t>2</a:t>
            </a:fld>
            <a:endParaRPr sz="2000">
              <a:solidFill>
                <a:schemeClr val="accent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50" name="Google Shape;150;p14"/>
          <p:cNvSpPr/>
          <p:nvPr/>
        </p:nvSpPr>
        <p:spPr>
          <a:xfrm>
            <a:off x="3284550" y="667575"/>
            <a:ext cx="2287800" cy="39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4"/>
          <p:cNvSpPr txBox="1"/>
          <p:nvPr/>
        </p:nvSpPr>
        <p:spPr>
          <a:xfrm>
            <a:off x="4147358" y="467075"/>
            <a:ext cx="699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1800" dirty="0">
                <a:latin typeface="Anonymous Pro"/>
                <a:ea typeface="Anonymous Pro"/>
                <a:cs typeface="Anonymous Pro"/>
                <a:sym typeface="Anonymous Pro"/>
              </a:rPr>
              <a:t>Plan</a:t>
            </a:r>
            <a:endParaRPr sz="1800" dirty="0">
              <a:solidFill>
                <a:srgbClr val="252525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sp>
        <p:nvSpPr>
          <p:cNvPr id="152" name="Google Shape;152;p14"/>
          <p:cNvSpPr/>
          <p:nvPr/>
        </p:nvSpPr>
        <p:spPr>
          <a:xfrm>
            <a:off x="657275" y="1577100"/>
            <a:ext cx="2439600" cy="95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4"/>
          <p:cNvSpPr txBox="1"/>
          <p:nvPr/>
        </p:nvSpPr>
        <p:spPr>
          <a:xfrm>
            <a:off x="1387111" y="1708355"/>
            <a:ext cx="1609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1600" dirty="0">
                <a:latin typeface="Anonymous Pro"/>
                <a:ea typeface="Anonymous Pro"/>
                <a:cs typeface="Anonymous Pro"/>
                <a:sym typeface="Anonymous Pro"/>
              </a:rPr>
              <a:t>Introduction</a:t>
            </a:r>
            <a:endParaRPr sz="1600" dirty="0">
              <a:solidFill>
                <a:srgbClr val="252525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pic>
        <p:nvPicPr>
          <p:cNvPr id="154" name="Google Shape;15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7386" y="1835979"/>
            <a:ext cx="347743" cy="37155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4"/>
          <p:cNvSpPr/>
          <p:nvPr/>
        </p:nvSpPr>
        <p:spPr>
          <a:xfrm>
            <a:off x="1989175" y="2798963"/>
            <a:ext cx="2439600" cy="95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4"/>
          <p:cNvSpPr/>
          <p:nvPr/>
        </p:nvSpPr>
        <p:spPr>
          <a:xfrm>
            <a:off x="4557900" y="2829529"/>
            <a:ext cx="2439600" cy="95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4"/>
          <p:cNvSpPr/>
          <p:nvPr/>
        </p:nvSpPr>
        <p:spPr>
          <a:xfrm>
            <a:off x="3226000" y="1577100"/>
            <a:ext cx="2439600" cy="95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4"/>
          <p:cNvSpPr txBox="1"/>
          <p:nvPr/>
        </p:nvSpPr>
        <p:spPr>
          <a:xfrm>
            <a:off x="2572658" y="2829529"/>
            <a:ext cx="1725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1600" dirty="0" err="1">
                <a:latin typeface="Anonymous Pro"/>
                <a:ea typeface="Anonymous Pro"/>
                <a:cs typeface="Anonymous Pro"/>
                <a:sym typeface="Anonymous Pro"/>
              </a:rPr>
              <a:t>Modèles</a:t>
            </a:r>
            <a:r>
              <a:rPr lang="en-GB" sz="1600" dirty="0">
                <a:latin typeface="Anonymous Pro"/>
                <a:ea typeface="Anonymous Pro"/>
                <a:cs typeface="Anonymous Pro"/>
                <a:sym typeface="Anonymous Pro"/>
              </a:rPr>
              <a:t> Machine Learning </a:t>
            </a:r>
            <a:endParaRPr sz="1600" dirty="0">
              <a:solidFill>
                <a:srgbClr val="252525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pic>
        <p:nvPicPr>
          <p:cNvPr id="159" name="Google Shape;15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19036" y="3092591"/>
            <a:ext cx="347743" cy="37155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4"/>
          <p:cNvSpPr txBox="1"/>
          <p:nvPr/>
        </p:nvSpPr>
        <p:spPr>
          <a:xfrm>
            <a:off x="3890847" y="1462055"/>
            <a:ext cx="1725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1600" dirty="0">
                <a:latin typeface="Anonymous Pro"/>
                <a:ea typeface="Anonymous Pro"/>
                <a:cs typeface="Anonymous Pro"/>
                <a:sym typeface="Anonymous Pro"/>
              </a:rPr>
              <a:t>Types des </a:t>
            </a:r>
            <a:r>
              <a:rPr lang="en-GB" sz="1600" dirty="0" err="1">
                <a:latin typeface="Anonymous Pro"/>
                <a:ea typeface="Anonymous Pro"/>
                <a:cs typeface="Anonymous Pro"/>
                <a:sym typeface="Anonymous Pro"/>
              </a:rPr>
              <a:t>systèmes</a:t>
            </a:r>
            <a:r>
              <a:rPr lang="en-GB" sz="1600" dirty="0">
                <a:latin typeface="Anonymous Pro"/>
                <a:ea typeface="Anonymous Pro"/>
                <a:cs typeface="Anonymous Pro"/>
                <a:sym typeface="Anonymous Pro"/>
              </a:rPr>
              <a:t> de </a:t>
            </a:r>
            <a:r>
              <a:rPr lang="en-GB" sz="1600" dirty="0" err="1">
                <a:latin typeface="Anonymous Pro"/>
                <a:ea typeface="Anonymous Pro"/>
                <a:cs typeface="Anonymous Pro"/>
                <a:sym typeface="Anonymous Pro"/>
              </a:rPr>
              <a:t>recommandation</a:t>
            </a:r>
            <a:endParaRPr sz="1600" dirty="0">
              <a:solidFill>
                <a:srgbClr val="252525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pic>
        <p:nvPicPr>
          <p:cNvPr id="161" name="Google Shape;16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51061" y="1870729"/>
            <a:ext cx="347743" cy="37155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4"/>
          <p:cNvSpPr txBox="1"/>
          <p:nvPr/>
        </p:nvSpPr>
        <p:spPr>
          <a:xfrm>
            <a:off x="5535682" y="2908913"/>
            <a:ext cx="641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1600" dirty="0" err="1">
                <a:latin typeface="Anonymous Pro"/>
                <a:ea typeface="Anonymous Pro"/>
                <a:cs typeface="Anonymous Pro"/>
                <a:sym typeface="Anonymous Pro"/>
              </a:rPr>
              <a:t>Démo</a:t>
            </a:r>
            <a:endParaRPr sz="1600" dirty="0">
              <a:solidFill>
                <a:srgbClr val="252525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pic>
        <p:nvPicPr>
          <p:cNvPr id="163" name="Google Shape;16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7686" y="3092591"/>
            <a:ext cx="347743" cy="37155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4"/>
          <p:cNvSpPr/>
          <p:nvPr/>
        </p:nvSpPr>
        <p:spPr>
          <a:xfrm>
            <a:off x="5873050" y="1577100"/>
            <a:ext cx="2439600" cy="95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4"/>
          <p:cNvSpPr txBox="1"/>
          <p:nvPr/>
        </p:nvSpPr>
        <p:spPr>
          <a:xfrm>
            <a:off x="6374500" y="1503381"/>
            <a:ext cx="1725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1600" dirty="0">
                <a:latin typeface="Anonymous Pro"/>
                <a:ea typeface="Anonymous Pro"/>
                <a:cs typeface="Anonymous Pro"/>
                <a:sym typeface="Anonymous Pro"/>
              </a:rPr>
              <a:t>Natural language processing</a:t>
            </a:r>
            <a:endParaRPr sz="1600" dirty="0">
              <a:solidFill>
                <a:srgbClr val="252525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pic>
        <p:nvPicPr>
          <p:cNvPr id="166" name="Google Shape;1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2911" y="1870729"/>
            <a:ext cx="347743" cy="3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2"/>
          <p:cNvSpPr/>
          <p:nvPr/>
        </p:nvSpPr>
        <p:spPr>
          <a:xfrm>
            <a:off x="344875" y="340038"/>
            <a:ext cx="2569200" cy="4611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32"/>
          <p:cNvSpPr txBox="1"/>
          <p:nvPr/>
        </p:nvSpPr>
        <p:spPr>
          <a:xfrm>
            <a:off x="548725" y="431988"/>
            <a:ext cx="23655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383838"/>
                </a:solidFill>
                <a:latin typeface="Anonymous Pro"/>
                <a:ea typeface="Anonymous Pro"/>
                <a:cs typeface="Anonymous Pro"/>
                <a:sym typeface="Anonymous Pro"/>
              </a:rPr>
              <a:t>tf-idf vectorizer</a:t>
            </a:r>
            <a:endParaRPr sz="1900">
              <a:solidFill>
                <a:srgbClr val="383838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pic>
        <p:nvPicPr>
          <p:cNvPr id="471" name="Google Shape;4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204" y="468750"/>
            <a:ext cx="213146" cy="2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1852" y="468750"/>
            <a:ext cx="213146" cy="2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99500" y="468750"/>
            <a:ext cx="213146" cy="203675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32"/>
          <p:cNvSpPr txBox="1">
            <a:spLocks noGrp="1"/>
          </p:cNvSpPr>
          <p:nvPr>
            <p:ph type="sldNum" idx="12"/>
          </p:nvPr>
        </p:nvSpPr>
        <p:spPr>
          <a:xfrm>
            <a:off x="4297658" y="4444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000">
                <a:solidFill>
                  <a:schemeClr val="accent1"/>
                </a:solidFill>
                <a:latin typeface="Bungee"/>
                <a:ea typeface="Bungee"/>
                <a:cs typeface="Bungee"/>
                <a:sym typeface="Bungee"/>
              </a:rPr>
              <a:t>20</a:t>
            </a:fld>
            <a:endParaRPr sz="2000">
              <a:solidFill>
                <a:schemeClr val="accent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pic>
        <p:nvPicPr>
          <p:cNvPr id="475" name="Google Shape;475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438" y="947950"/>
            <a:ext cx="8207124" cy="175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8450" y="2859479"/>
            <a:ext cx="8207099" cy="1045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3"/>
          <p:cNvSpPr/>
          <p:nvPr/>
        </p:nvSpPr>
        <p:spPr>
          <a:xfrm>
            <a:off x="355825" y="294750"/>
            <a:ext cx="2569200" cy="4611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33"/>
          <p:cNvSpPr txBox="1"/>
          <p:nvPr/>
        </p:nvSpPr>
        <p:spPr>
          <a:xfrm>
            <a:off x="559525" y="278087"/>
            <a:ext cx="23655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rgbClr val="383838"/>
                </a:solidFill>
                <a:latin typeface="Anonymous Pro"/>
                <a:ea typeface="Anonymous Pro"/>
                <a:cs typeface="Anonymous Pro"/>
                <a:sym typeface="Anonymous Pro"/>
              </a:rPr>
              <a:t>Cosine Similarity</a:t>
            </a:r>
            <a:endParaRPr sz="1900" dirty="0">
              <a:solidFill>
                <a:srgbClr val="383838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pic>
        <p:nvPicPr>
          <p:cNvPr id="483" name="Google Shape;4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204" y="468750"/>
            <a:ext cx="213146" cy="2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1852" y="468750"/>
            <a:ext cx="213146" cy="2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99500" y="468750"/>
            <a:ext cx="213146" cy="203675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33"/>
          <p:cNvSpPr txBox="1">
            <a:spLocks noGrp="1"/>
          </p:cNvSpPr>
          <p:nvPr>
            <p:ph type="sldNum" idx="12"/>
          </p:nvPr>
        </p:nvSpPr>
        <p:spPr>
          <a:xfrm>
            <a:off x="4297658" y="4444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000">
                <a:solidFill>
                  <a:schemeClr val="accent1"/>
                </a:solidFill>
                <a:latin typeface="Bungee"/>
                <a:ea typeface="Bungee"/>
                <a:cs typeface="Bungee"/>
                <a:sym typeface="Bungee"/>
              </a:rPr>
              <a:t>21</a:t>
            </a:fld>
            <a:endParaRPr sz="2000">
              <a:solidFill>
                <a:schemeClr val="accent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487" name="Google Shape;487;p33"/>
          <p:cNvSpPr/>
          <p:nvPr/>
        </p:nvSpPr>
        <p:spPr>
          <a:xfrm>
            <a:off x="2027250" y="1075600"/>
            <a:ext cx="5089500" cy="39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3"/>
          <p:cNvSpPr txBox="1"/>
          <p:nvPr/>
        </p:nvSpPr>
        <p:spPr>
          <a:xfrm>
            <a:off x="2166450" y="1018568"/>
            <a:ext cx="4811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 err="1">
                <a:solidFill>
                  <a:srgbClr val="383838"/>
                </a:solidFill>
                <a:latin typeface="Anonymous Pro"/>
                <a:ea typeface="Anonymous Pro"/>
                <a:cs typeface="Anonymous Pro"/>
                <a:sym typeface="Anonymous Pro"/>
              </a:rPr>
              <a:t>CountVectorizer</a:t>
            </a:r>
            <a:r>
              <a:rPr lang="en-GB" sz="1900" dirty="0">
                <a:solidFill>
                  <a:srgbClr val="383838"/>
                </a:solidFill>
                <a:latin typeface="Anonymous Pro"/>
                <a:ea typeface="Anonymous Pro"/>
                <a:cs typeface="Anonymous Pro"/>
                <a:sym typeface="Anonymous Pro"/>
              </a:rPr>
              <a:t> </a:t>
            </a:r>
            <a:r>
              <a:rPr lang="en-GB" sz="1900" dirty="0" err="1">
                <a:solidFill>
                  <a:srgbClr val="383838"/>
                </a:solidFill>
                <a:latin typeface="Anonymous Pro"/>
                <a:ea typeface="Anonymous Pro"/>
                <a:cs typeface="Anonymous Pro"/>
                <a:sym typeface="Anonymous Pro"/>
              </a:rPr>
              <a:t>ou</a:t>
            </a:r>
            <a:r>
              <a:rPr lang="en-GB" sz="1900" dirty="0">
                <a:solidFill>
                  <a:srgbClr val="383838"/>
                </a:solidFill>
                <a:latin typeface="Anonymous Pro"/>
                <a:ea typeface="Anonymous Pro"/>
                <a:cs typeface="Anonymous Pro"/>
                <a:sym typeface="Anonymous Pro"/>
              </a:rPr>
              <a:t> </a:t>
            </a:r>
            <a:r>
              <a:rPr lang="en-GB" sz="1900" dirty="0" err="1">
                <a:solidFill>
                  <a:srgbClr val="383838"/>
                </a:solidFill>
                <a:latin typeface="Anonymous Pro"/>
                <a:ea typeface="Anonymous Pro"/>
                <a:cs typeface="Anonymous Pro"/>
                <a:sym typeface="Anonymous Pro"/>
              </a:rPr>
              <a:t>tf-idf</a:t>
            </a:r>
            <a:r>
              <a:rPr lang="en-GB" sz="1900" dirty="0">
                <a:solidFill>
                  <a:srgbClr val="383838"/>
                </a:solidFill>
                <a:latin typeface="Anonymous Pro"/>
                <a:ea typeface="Anonymous Pro"/>
                <a:cs typeface="Anonymous Pro"/>
                <a:sym typeface="Anonymous Pro"/>
              </a:rPr>
              <a:t> vectorizer</a:t>
            </a:r>
            <a:endParaRPr sz="1900" dirty="0">
              <a:solidFill>
                <a:srgbClr val="383838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pic>
        <p:nvPicPr>
          <p:cNvPr id="489" name="Google Shape;489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51275" y="1578650"/>
            <a:ext cx="548700" cy="5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33"/>
          <p:cNvSpPr/>
          <p:nvPr/>
        </p:nvSpPr>
        <p:spPr>
          <a:xfrm>
            <a:off x="3441025" y="2127350"/>
            <a:ext cx="2569200" cy="39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33"/>
          <p:cNvSpPr txBox="1"/>
          <p:nvPr/>
        </p:nvSpPr>
        <p:spPr>
          <a:xfrm>
            <a:off x="3583219" y="2044663"/>
            <a:ext cx="2284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rgbClr val="383838"/>
                </a:solidFill>
                <a:latin typeface="Anonymous Pro"/>
                <a:ea typeface="Anonymous Pro"/>
                <a:cs typeface="Anonymous Pro"/>
                <a:sym typeface="Anonymous Pro"/>
              </a:rPr>
              <a:t>Cosine similarity</a:t>
            </a:r>
            <a:endParaRPr sz="1900" dirty="0">
              <a:solidFill>
                <a:srgbClr val="383838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pic>
        <p:nvPicPr>
          <p:cNvPr id="492" name="Google Shape;492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38925" y="2648075"/>
            <a:ext cx="6773388" cy="1618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4"/>
          <p:cNvSpPr/>
          <p:nvPr/>
        </p:nvSpPr>
        <p:spPr>
          <a:xfrm>
            <a:off x="355825" y="294750"/>
            <a:ext cx="2569200" cy="4611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4"/>
          <p:cNvSpPr txBox="1"/>
          <p:nvPr/>
        </p:nvSpPr>
        <p:spPr>
          <a:xfrm>
            <a:off x="559675" y="386700"/>
            <a:ext cx="23655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383838"/>
                </a:solidFill>
                <a:latin typeface="Anonymous Pro"/>
                <a:ea typeface="Anonymous Pro"/>
                <a:cs typeface="Anonymous Pro"/>
                <a:sym typeface="Anonymous Pro"/>
              </a:rPr>
              <a:t>Cosine Similarity</a:t>
            </a:r>
            <a:endParaRPr sz="1900">
              <a:solidFill>
                <a:srgbClr val="383838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pic>
        <p:nvPicPr>
          <p:cNvPr id="499" name="Google Shape;4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204" y="468750"/>
            <a:ext cx="213146" cy="2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1852" y="468750"/>
            <a:ext cx="213146" cy="2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99500" y="468750"/>
            <a:ext cx="213146" cy="203675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4297658" y="4444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000">
                <a:solidFill>
                  <a:schemeClr val="accent1"/>
                </a:solidFill>
                <a:latin typeface="Bungee"/>
                <a:ea typeface="Bungee"/>
                <a:cs typeface="Bungee"/>
                <a:sym typeface="Bungee"/>
              </a:rPr>
              <a:t>22</a:t>
            </a:fld>
            <a:endParaRPr sz="2000">
              <a:solidFill>
                <a:schemeClr val="accent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pic>
        <p:nvPicPr>
          <p:cNvPr id="503" name="Google Shape;503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3463" y="1478051"/>
            <a:ext cx="8337075" cy="190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5"/>
          <p:cNvSpPr txBox="1">
            <a:spLocks noGrp="1"/>
          </p:cNvSpPr>
          <p:nvPr>
            <p:ph type="title"/>
          </p:nvPr>
        </p:nvSpPr>
        <p:spPr>
          <a:xfrm>
            <a:off x="2524500" y="1311625"/>
            <a:ext cx="4095000" cy="14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Comparaison des modèle machine learning</a:t>
            </a:r>
            <a:endParaRPr sz="2400" b="0"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pic>
        <p:nvPicPr>
          <p:cNvPr id="509" name="Google Shape;5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0538" y="2751925"/>
            <a:ext cx="962925" cy="96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35"/>
          <p:cNvSpPr txBox="1">
            <a:spLocks noGrp="1"/>
          </p:cNvSpPr>
          <p:nvPr>
            <p:ph type="sldNum" idx="12"/>
          </p:nvPr>
        </p:nvSpPr>
        <p:spPr>
          <a:xfrm>
            <a:off x="4297658" y="4444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000">
                <a:solidFill>
                  <a:schemeClr val="accent1"/>
                </a:solidFill>
                <a:latin typeface="Bungee"/>
                <a:ea typeface="Bungee"/>
                <a:cs typeface="Bungee"/>
                <a:sym typeface="Bungee"/>
              </a:rPr>
              <a:t>23</a:t>
            </a:fld>
            <a:endParaRPr sz="2000">
              <a:solidFill>
                <a:schemeClr val="accent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6"/>
          <p:cNvSpPr/>
          <p:nvPr/>
        </p:nvSpPr>
        <p:spPr>
          <a:xfrm>
            <a:off x="355825" y="294750"/>
            <a:ext cx="3239400" cy="4611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6"/>
          <p:cNvSpPr txBox="1"/>
          <p:nvPr/>
        </p:nvSpPr>
        <p:spPr>
          <a:xfrm>
            <a:off x="483900" y="379050"/>
            <a:ext cx="3111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383838"/>
                </a:solidFill>
                <a:latin typeface="Anonymous Pro"/>
                <a:ea typeface="Anonymous Pro"/>
                <a:cs typeface="Anonymous Pro"/>
                <a:sym typeface="Anonymous Pro"/>
              </a:rPr>
              <a:t>Comparaison des modèles</a:t>
            </a:r>
            <a:endParaRPr sz="1900">
              <a:solidFill>
                <a:srgbClr val="383838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pic>
        <p:nvPicPr>
          <p:cNvPr id="517" name="Google Shape;5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204" y="468750"/>
            <a:ext cx="213146" cy="2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1852" y="468750"/>
            <a:ext cx="213146" cy="2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99500" y="468750"/>
            <a:ext cx="213146" cy="203675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36"/>
          <p:cNvSpPr txBox="1">
            <a:spLocks noGrp="1"/>
          </p:cNvSpPr>
          <p:nvPr>
            <p:ph type="sldNum" idx="12"/>
          </p:nvPr>
        </p:nvSpPr>
        <p:spPr>
          <a:xfrm>
            <a:off x="4297658" y="4444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000">
                <a:solidFill>
                  <a:schemeClr val="accent1"/>
                </a:solidFill>
                <a:latin typeface="Bungee"/>
                <a:ea typeface="Bungee"/>
                <a:cs typeface="Bungee"/>
                <a:sym typeface="Bungee"/>
              </a:rPr>
              <a:t>24</a:t>
            </a:fld>
            <a:endParaRPr sz="2000">
              <a:solidFill>
                <a:schemeClr val="accent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pic>
        <p:nvPicPr>
          <p:cNvPr id="521" name="Google Shape;521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9438" y="1573525"/>
            <a:ext cx="8545126" cy="171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7"/>
          <p:cNvSpPr/>
          <p:nvPr/>
        </p:nvSpPr>
        <p:spPr>
          <a:xfrm>
            <a:off x="355825" y="294750"/>
            <a:ext cx="3239400" cy="4611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37"/>
          <p:cNvSpPr txBox="1"/>
          <p:nvPr/>
        </p:nvSpPr>
        <p:spPr>
          <a:xfrm>
            <a:off x="483900" y="379050"/>
            <a:ext cx="3111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383838"/>
                </a:solidFill>
                <a:latin typeface="Anonymous Pro"/>
                <a:ea typeface="Anonymous Pro"/>
                <a:cs typeface="Anonymous Pro"/>
                <a:sym typeface="Anonymous Pro"/>
              </a:rPr>
              <a:t>Comparaison des modèles</a:t>
            </a:r>
            <a:endParaRPr sz="1900">
              <a:solidFill>
                <a:srgbClr val="383838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pic>
        <p:nvPicPr>
          <p:cNvPr id="528" name="Google Shape;5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204" y="468750"/>
            <a:ext cx="213146" cy="2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1852" y="468750"/>
            <a:ext cx="213146" cy="2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99500" y="468750"/>
            <a:ext cx="213146" cy="203675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37"/>
          <p:cNvSpPr txBox="1">
            <a:spLocks noGrp="1"/>
          </p:cNvSpPr>
          <p:nvPr>
            <p:ph type="sldNum" idx="12"/>
          </p:nvPr>
        </p:nvSpPr>
        <p:spPr>
          <a:xfrm>
            <a:off x="4297658" y="4444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000">
                <a:solidFill>
                  <a:schemeClr val="accent1"/>
                </a:solidFill>
                <a:latin typeface="Bungee"/>
                <a:ea typeface="Bungee"/>
                <a:cs typeface="Bungee"/>
                <a:sym typeface="Bungee"/>
              </a:rPr>
              <a:t>25</a:t>
            </a:fld>
            <a:endParaRPr sz="2000">
              <a:solidFill>
                <a:schemeClr val="accent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pic>
        <p:nvPicPr>
          <p:cNvPr id="532" name="Google Shape;532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39925" y="977225"/>
            <a:ext cx="4622922" cy="3467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8"/>
          <p:cNvSpPr txBox="1">
            <a:spLocks noGrp="1"/>
          </p:cNvSpPr>
          <p:nvPr>
            <p:ph type="title"/>
          </p:nvPr>
        </p:nvSpPr>
        <p:spPr>
          <a:xfrm>
            <a:off x="2524500" y="1311625"/>
            <a:ext cx="4095000" cy="14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2400" b="0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D</a:t>
            </a:r>
            <a:r>
              <a:rPr lang="en-GB" sz="2400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é</a:t>
            </a:r>
            <a:r>
              <a:rPr lang="en-GB" sz="2400" b="0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mo : lancement en local host</a:t>
            </a:r>
            <a:endParaRPr sz="2400" b="0"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pic>
        <p:nvPicPr>
          <p:cNvPr id="538" name="Google Shape;53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0538" y="2751925"/>
            <a:ext cx="962925" cy="96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38"/>
          <p:cNvSpPr txBox="1">
            <a:spLocks noGrp="1"/>
          </p:cNvSpPr>
          <p:nvPr>
            <p:ph type="sldNum" idx="12"/>
          </p:nvPr>
        </p:nvSpPr>
        <p:spPr>
          <a:xfrm>
            <a:off x="4297658" y="4444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000">
                <a:solidFill>
                  <a:schemeClr val="accent1"/>
                </a:solidFill>
                <a:latin typeface="Bungee"/>
                <a:ea typeface="Bungee"/>
                <a:cs typeface="Bungee"/>
                <a:sym typeface="Bungee"/>
              </a:rPr>
              <a:t>26</a:t>
            </a:fld>
            <a:endParaRPr sz="2000">
              <a:solidFill>
                <a:schemeClr val="accent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9"/>
          <p:cNvSpPr txBox="1">
            <a:spLocks noGrp="1"/>
          </p:cNvSpPr>
          <p:nvPr>
            <p:ph type="title"/>
          </p:nvPr>
        </p:nvSpPr>
        <p:spPr>
          <a:xfrm>
            <a:off x="2524500" y="1311625"/>
            <a:ext cx="4095000" cy="14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nonymous Pro"/>
                <a:ea typeface="Anonymous Pro"/>
                <a:cs typeface="Anonymous Pro"/>
                <a:sym typeface="Anonymous Pro"/>
              </a:rPr>
              <a:t>Conclusion</a:t>
            </a:r>
            <a:endParaRPr b="0"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pic>
        <p:nvPicPr>
          <p:cNvPr id="545" name="Google Shape;5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0538" y="2751925"/>
            <a:ext cx="962925" cy="96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39"/>
          <p:cNvSpPr txBox="1">
            <a:spLocks noGrp="1"/>
          </p:cNvSpPr>
          <p:nvPr>
            <p:ph type="sldNum" idx="12"/>
          </p:nvPr>
        </p:nvSpPr>
        <p:spPr>
          <a:xfrm>
            <a:off x="4297658" y="4444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000">
                <a:solidFill>
                  <a:schemeClr val="accent1"/>
                </a:solidFill>
                <a:latin typeface="Bungee"/>
                <a:ea typeface="Bungee"/>
                <a:cs typeface="Bungee"/>
                <a:sym typeface="Bungee"/>
              </a:rPr>
              <a:t>27</a:t>
            </a:fld>
            <a:endParaRPr sz="2000">
              <a:solidFill>
                <a:schemeClr val="accent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0"/>
          <p:cNvSpPr txBox="1">
            <a:spLocks noGrp="1"/>
          </p:cNvSpPr>
          <p:nvPr>
            <p:ph type="title"/>
          </p:nvPr>
        </p:nvSpPr>
        <p:spPr>
          <a:xfrm>
            <a:off x="2524500" y="1311625"/>
            <a:ext cx="4095000" cy="14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nonymous Pro"/>
                <a:ea typeface="Anonymous Pro"/>
                <a:cs typeface="Anonymous Pro"/>
                <a:sym typeface="Anonymous Pro"/>
              </a:rPr>
              <a:t>Merci pour votre attention!!</a:t>
            </a:r>
            <a:endParaRPr b="0"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pic>
        <p:nvPicPr>
          <p:cNvPr id="552" name="Google Shape;5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0538" y="2751925"/>
            <a:ext cx="962925" cy="96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40"/>
          <p:cNvSpPr txBox="1">
            <a:spLocks noGrp="1"/>
          </p:cNvSpPr>
          <p:nvPr>
            <p:ph type="sldNum" idx="12"/>
          </p:nvPr>
        </p:nvSpPr>
        <p:spPr>
          <a:xfrm>
            <a:off x="4297658" y="4444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000">
                <a:solidFill>
                  <a:schemeClr val="accent1"/>
                </a:solidFill>
                <a:latin typeface="Bungee"/>
                <a:ea typeface="Bungee"/>
                <a:cs typeface="Bungee"/>
                <a:sym typeface="Bungee"/>
              </a:rPr>
              <a:t>28</a:t>
            </a:fld>
            <a:endParaRPr sz="2000">
              <a:solidFill>
                <a:schemeClr val="accent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>
            <a:spLocks noGrp="1"/>
          </p:cNvSpPr>
          <p:nvPr>
            <p:ph type="title"/>
          </p:nvPr>
        </p:nvSpPr>
        <p:spPr>
          <a:xfrm>
            <a:off x="2524500" y="1311625"/>
            <a:ext cx="4095000" cy="14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>
                <a:latin typeface="Anonymous Pro"/>
                <a:ea typeface="Anonymous Pro"/>
                <a:cs typeface="Anonymous Pro"/>
                <a:sym typeface="Anonymous Pro"/>
              </a:rPr>
              <a:t>Introduction</a:t>
            </a:r>
            <a:endParaRPr b="0"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pic>
        <p:nvPicPr>
          <p:cNvPr id="172" name="Google Shape;1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0538" y="2751925"/>
            <a:ext cx="962925" cy="96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5"/>
          <p:cNvSpPr txBox="1">
            <a:spLocks noGrp="1"/>
          </p:cNvSpPr>
          <p:nvPr>
            <p:ph type="sldNum" idx="12"/>
          </p:nvPr>
        </p:nvSpPr>
        <p:spPr>
          <a:xfrm>
            <a:off x="4297658" y="4444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000">
                <a:solidFill>
                  <a:schemeClr val="accent1"/>
                </a:solidFill>
                <a:latin typeface="Bungee"/>
                <a:ea typeface="Bungee"/>
                <a:cs typeface="Bungee"/>
                <a:sym typeface="Bungee"/>
              </a:rPr>
              <a:t>3</a:t>
            </a:fld>
            <a:endParaRPr sz="2000">
              <a:solidFill>
                <a:schemeClr val="accent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/>
          <p:nvPr/>
        </p:nvSpPr>
        <p:spPr>
          <a:xfrm>
            <a:off x="361750" y="340025"/>
            <a:ext cx="2471100" cy="4611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6"/>
          <p:cNvSpPr txBox="1"/>
          <p:nvPr/>
        </p:nvSpPr>
        <p:spPr>
          <a:xfrm>
            <a:off x="588550" y="210108"/>
            <a:ext cx="2017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1800" dirty="0">
                <a:latin typeface="Anonymous Pro"/>
                <a:ea typeface="Anonymous Pro"/>
                <a:cs typeface="Anonymous Pro"/>
                <a:sym typeface="Anonymous Pro"/>
              </a:rPr>
              <a:t>Introduction</a:t>
            </a:r>
            <a:endParaRPr sz="1800" dirty="0">
              <a:solidFill>
                <a:srgbClr val="252525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pic>
        <p:nvPicPr>
          <p:cNvPr id="180" name="Google Shape;1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5550" y="646425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8250" y="1103250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1832" y="646418"/>
            <a:ext cx="548700" cy="5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6"/>
          <p:cNvSpPr/>
          <p:nvPr/>
        </p:nvSpPr>
        <p:spPr>
          <a:xfrm>
            <a:off x="719950" y="1812450"/>
            <a:ext cx="4477200" cy="5631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6"/>
          <p:cNvSpPr txBox="1"/>
          <p:nvPr/>
        </p:nvSpPr>
        <p:spPr>
          <a:xfrm>
            <a:off x="894096" y="1709996"/>
            <a:ext cx="2934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1800" dirty="0">
                <a:latin typeface="Anonymous Pro"/>
                <a:ea typeface="Anonymous Pro"/>
                <a:cs typeface="Anonymous Pro"/>
                <a:sym typeface="Anonymous Pro"/>
              </a:rPr>
              <a:t>Augmentation des ventes </a:t>
            </a:r>
            <a:endParaRPr sz="1800" dirty="0">
              <a:solidFill>
                <a:srgbClr val="252525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pic>
        <p:nvPicPr>
          <p:cNvPr id="185" name="Google Shape;18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84104" y="1830044"/>
            <a:ext cx="526614" cy="49666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6"/>
          <p:cNvSpPr/>
          <p:nvPr/>
        </p:nvSpPr>
        <p:spPr>
          <a:xfrm>
            <a:off x="719950" y="3191699"/>
            <a:ext cx="4477200" cy="5631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6"/>
          <p:cNvSpPr txBox="1"/>
          <p:nvPr/>
        </p:nvSpPr>
        <p:spPr>
          <a:xfrm>
            <a:off x="841604" y="3109675"/>
            <a:ext cx="3742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1800" dirty="0">
                <a:latin typeface="Anonymous Pro"/>
                <a:ea typeface="Anonymous Pro"/>
                <a:cs typeface="Anonymous Pro"/>
                <a:sym typeface="Anonymous Pro"/>
              </a:rPr>
              <a:t>Satisfaction des </a:t>
            </a:r>
            <a:r>
              <a:rPr lang="en-GB" sz="1800" dirty="0" err="1">
                <a:latin typeface="Anonymous Pro"/>
                <a:ea typeface="Anonymous Pro"/>
                <a:cs typeface="Anonymous Pro"/>
                <a:sym typeface="Anonymous Pro"/>
              </a:rPr>
              <a:t>utilisateurs</a:t>
            </a:r>
            <a:endParaRPr sz="1800" dirty="0">
              <a:solidFill>
                <a:srgbClr val="252525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pic>
        <p:nvPicPr>
          <p:cNvPr id="188" name="Google Shape;18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84104" y="3224850"/>
            <a:ext cx="526614" cy="49666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6"/>
          <p:cNvSpPr/>
          <p:nvPr/>
        </p:nvSpPr>
        <p:spPr>
          <a:xfrm>
            <a:off x="3828040" y="2425041"/>
            <a:ext cx="4477200" cy="5631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p16"/>
          <p:cNvSpPr txBox="1"/>
          <p:nvPr/>
        </p:nvSpPr>
        <p:spPr>
          <a:xfrm>
            <a:off x="4003342" y="2338729"/>
            <a:ext cx="2934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1800" dirty="0" err="1">
                <a:latin typeface="Anonymous Pro"/>
                <a:ea typeface="Anonymous Pro"/>
                <a:cs typeface="Anonymous Pro"/>
                <a:sym typeface="Anonymous Pro"/>
              </a:rPr>
              <a:t>Gagner</a:t>
            </a:r>
            <a:r>
              <a:rPr lang="en-GB" sz="1800" dirty="0">
                <a:latin typeface="Anonymous Pro"/>
                <a:ea typeface="Anonymous Pro"/>
                <a:cs typeface="Anonymous Pro"/>
                <a:sym typeface="Anonymous Pro"/>
              </a:rPr>
              <a:t> la </a:t>
            </a:r>
            <a:r>
              <a:rPr lang="en-GB" sz="1800" dirty="0" err="1">
                <a:latin typeface="Anonymous Pro"/>
                <a:ea typeface="Anonymous Pro"/>
                <a:cs typeface="Anonymous Pro"/>
                <a:sym typeface="Anonymous Pro"/>
              </a:rPr>
              <a:t>loyauté</a:t>
            </a:r>
            <a:endParaRPr sz="1800" dirty="0">
              <a:solidFill>
                <a:srgbClr val="252525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pic>
        <p:nvPicPr>
          <p:cNvPr id="191" name="Google Shape;191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68824" y="2535203"/>
            <a:ext cx="526614" cy="49666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6"/>
          <p:cNvSpPr/>
          <p:nvPr/>
        </p:nvSpPr>
        <p:spPr>
          <a:xfrm>
            <a:off x="3828040" y="3881323"/>
            <a:ext cx="4477200" cy="5631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6"/>
          <p:cNvSpPr txBox="1"/>
          <p:nvPr/>
        </p:nvSpPr>
        <p:spPr>
          <a:xfrm>
            <a:off x="4003342" y="3779713"/>
            <a:ext cx="32286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1800" dirty="0" err="1">
                <a:latin typeface="Anonymous Pro"/>
                <a:ea typeface="Anonymous Pro"/>
                <a:cs typeface="Anonymous Pro"/>
                <a:sym typeface="Anonymous Pro"/>
              </a:rPr>
              <a:t>Réduire</a:t>
            </a:r>
            <a:r>
              <a:rPr lang="en-GB" sz="1800" dirty="0">
                <a:latin typeface="Anonymous Pro"/>
                <a:ea typeface="Anonymous Pro"/>
                <a:cs typeface="Anonymous Pro"/>
                <a:sym typeface="Anonymous Pro"/>
              </a:rPr>
              <a:t> les clients </a:t>
            </a:r>
            <a:r>
              <a:rPr lang="en-GB" sz="1800" b="1" dirty="0">
                <a:latin typeface="Anonymous Pro"/>
                <a:ea typeface="Anonymous Pro"/>
                <a:cs typeface="Anonymous Pro"/>
                <a:sym typeface="Anonymous Pro"/>
              </a:rPr>
              <a:t>churn </a:t>
            </a:r>
            <a:endParaRPr sz="1800" b="1" dirty="0">
              <a:solidFill>
                <a:srgbClr val="252525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pic>
        <p:nvPicPr>
          <p:cNvPr id="194" name="Google Shape;194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68828" y="3914453"/>
            <a:ext cx="526614" cy="496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04204" y="468750"/>
            <a:ext cx="213146" cy="2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801852" y="468750"/>
            <a:ext cx="213146" cy="2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99500" y="468750"/>
            <a:ext cx="213146" cy="20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6"/>
          <p:cNvSpPr txBox="1">
            <a:spLocks noGrp="1"/>
          </p:cNvSpPr>
          <p:nvPr>
            <p:ph type="sldNum" idx="12"/>
          </p:nvPr>
        </p:nvSpPr>
        <p:spPr>
          <a:xfrm>
            <a:off x="4297658" y="4444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000">
                <a:solidFill>
                  <a:schemeClr val="accent1"/>
                </a:solidFill>
                <a:latin typeface="Bungee"/>
                <a:ea typeface="Bungee"/>
                <a:cs typeface="Bungee"/>
                <a:sym typeface="Bungee"/>
              </a:rPr>
              <a:t>4</a:t>
            </a:fld>
            <a:endParaRPr sz="2000">
              <a:solidFill>
                <a:schemeClr val="accent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"/>
          <p:cNvSpPr txBox="1">
            <a:spLocks noGrp="1"/>
          </p:cNvSpPr>
          <p:nvPr>
            <p:ph type="title"/>
          </p:nvPr>
        </p:nvSpPr>
        <p:spPr>
          <a:xfrm>
            <a:off x="2524500" y="1311625"/>
            <a:ext cx="4095000" cy="14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2600" b="0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Types des systèmes de recommandation</a:t>
            </a:r>
            <a:endParaRPr sz="2600" b="0"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pic>
        <p:nvPicPr>
          <p:cNvPr id="204" name="Google Shape;2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0538" y="2751925"/>
            <a:ext cx="962925" cy="96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7"/>
          <p:cNvSpPr txBox="1">
            <a:spLocks noGrp="1"/>
          </p:cNvSpPr>
          <p:nvPr>
            <p:ph type="sldNum" idx="12"/>
          </p:nvPr>
        </p:nvSpPr>
        <p:spPr>
          <a:xfrm>
            <a:off x="4297658" y="4444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000">
                <a:solidFill>
                  <a:schemeClr val="accent1"/>
                </a:solidFill>
                <a:latin typeface="Bungee"/>
                <a:ea typeface="Bungee"/>
                <a:cs typeface="Bungee"/>
                <a:sym typeface="Bungee"/>
              </a:rPr>
              <a:t>5</a:t>
            </a:fld>
            <a:endParaRPr sz="2000">
              <a:solidFill>
                <a:schemeClr val="accent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"/>
          <p:cNvSpPr/>
          <p:nvPr/>
        </p:nvSpPr>
        <p:spPr>
          <a:xfrm>
            <a:off x="337150" y="340038"/>
            <a:ext cx="5080200" cy="4611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8"/>
          <p:cNvSpPr txBox="1"/>
          <p:nvPr/>
        </p:nvSpPr>
        <p:spPr>
          <a:xfrm>
            <a:off x="541150" y="201438"/>
            <a:ext cx="48762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1800" dirty="0">
                <a:latin typeface="Anonymous Pro"/>
                <a:ea typeface="Anonymous Pro"/>
                <a:cs typeface="Anonymous Pro"/>
                <a:sym typeface="Anonymous Pro"/>
              </a:rPr>
              <a:t>Types des </a:t>
            </a:r>
            <a:r>
              <a:rPr lang="en-GB" sz="1800" dirty="0" err="1">
                <a:latin typeface="Anonymous Pro"/>
                <a:ea typeface="Anonymous Pro"/>
                <a:cs typeface="Anonymous Pro"/>
                <a:sym typeface="Anonymous Pro"/>
              </a:rPr>
              <a:t>systèmes</a:t>
            </a:r>
            <a:r>
              <a:rPr lang="en-GB" sz="1800" dirty="0">
                <a:latin typeface="Anonymous Pro"/>
                <a:ea typeface="Anonymous Pro"/>
                <a:cs typeface="Anonymous Pro"/>
                <a:sym typeface="Anonymous Pro"/>
              </a:rPr>
              <a:t> de </a:t>
            </a:r>
            <a:r>
              <a:rPr lang="en-GB" sz="1800" dirty="0" err="1">
                <a:latin typeface="Anonymous Pro"/>
                <a:ea typeface="Anonymous Pro"/>
                <a:cs typeface="Anonymous Pro"/>
                <a:sym typeface="Anonymous Pro"/>
              </a:rPr>
              <a:t>recommandation</a:t>
            </a:r>
            <a:endParaRPr sz="1800" dirty="0">
              <a:solidFill>
                <a:srgbClr val="252525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sp>
        <p:nvSpPr>
          <p:cNvPr id="212" name="Google Shape;212;p18"/>
          <p:cNvSpPr/>
          <p:nvPr/>
        </p:nvSpPr>
        <p:spPr>
          <a:xfrm>
            <a:off x="1268875" y="1345800"/>
            <a:ext cx="2986800" cy="621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8"/>
          <p:cNvSpPr txBox="1"/>
          <p:nvPr/>
        </p:nvSpPr>
        <p:spPr>
          <a:xfrm>
            <a:off x="1477475" y="1379500"/>
            <a:ext cx="1863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rgbClr val="383838"/>
                </a:solidFill>
                <a:latin typeface="Anonymous Pro"/>
                <a:ea typeface="Anonymous Pro"/>
                <a:cs typeface="Anonymous Pro"/>
                <a:sym typeface="Anonymous Pro"/>
              </a:rPr>
              <a:t>Collaborative</a:t>
            </a:r>
            <a:endParaRPr sz="1800" dirty="0"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pic>
        <p:nvPicPr>
          <p:cNvPr id="214" name="Google Shape;2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2425" y="1426200"/>
            <a:ext cx="461100" cy="4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8"/>
          <p:cNvSpPr/>
          <p:nvPr/>
        </p:nvSpPr>
        <p:spPr>
          <a:xfrm>
            <a:off x="5235900" y="1353425"/>
            <a:ext cx="2986800" cy="621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8"/>
          <p:cNvSpPr txBox="1"/>
          <p:nvPr/>
        </p:nvSpPr>
        <p:spPr>
          <a:xfrm>
            <a:off x="5457902" y="1417228"/>
            <a:ext cx="1863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rgbClr val="383838"/>
                </a:solidFill>
                <a:latin typeface="Anonymous Pro"/>
                <a:ea typeface="Anonymous Pro"/>
                <a:cs typeface="Anonymous Pro"/>
                <a:sym typeface="Anonymous Pro"/>
              </a:rPr>
              <a:t>Content-based</a:t>
            </a:r>
            <a:endParaRPr sz="1800" dirty="0"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sp>
        <p:nvSpPr>
          <p:cNvPr id="217" name="Google Shape;217;p18"/>
          <p:cNvSpPr/>
          <p:nvPr/>
        </p:nvSpPr>
        <p:spPr>
          <a:xfrm>
            <a:off x="3598350" y="2438700"/>
            <a:ext cx="3147900" cy="621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"/>
          <p:cNvSpPr txBox="1"/>
          <p:nvPr/>
        </p:nvSpPr>
        <p:spPr>
          <a:xfrm>
            <a:off x="3700250" y="2491370"/>
            <a:ext cx="22515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rgbClr val="383838"/>
                </a:solidFill>
                <a:latin typeface="Anonymous Pro"/>
                <a:ea typeface="Anonymous Pro"/>
                <a:cs typeface="Anonymous Pro"/>
                <a:sym typeface="Anonymous Pro"/>
              </a:rPr>
              <a:t>Demographic-based</a:t>
            </a:r>
            <a:endParaRPr sz="1800" dirty="0"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sp>
        <p:nvSpPr>
          <p:cNvPr id="219" name="Google Shape;219;p18"/>
          <p:cNvSpPr/>
          <p:nvPr/>
        </p:nvSpPr>
        <p:spPr>
          <a:xfrm>
            <a:off x="1195475" y="3531600"/>
            <a:ext cx="2986800" cy="621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8"/>
          <p:cNvSpPr txBox="1"/>
          <p:nvPr/>
        </p:nvSpPr>
        <p:spPr>
          <a:xfrm>
            <a:off x="1413125" y="3619625"/>
            <a:ext cx="1863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rgbClr val="383838"/>
                </a:solidFill>
                <a:latin typeface="Anonymous Pro"/>
                <a:ea typeface="Anonymous Pro"/>
                <a:cs typeface="Anonymous Pro"/>
                <a:sym typeface="Anonymous Pro"/>
              </a:rPr>
              <a:t>Utility-based</a:t>
            </a:r>
            <a:endParaRPr sz="1800" dirty="0"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sp>
        <p:nvSpPr>
          <p:cNvPr id="221" name="Google Shape;221;p18"/>
          <p:cNvSpPr/>
          <p:nvPr/>
        </p:nvSpPr>
        <p:spPr>
          <a:xfrm>
            <a:off x="5289425" y="3542838"/>
            <a:ext cx="2986800" cy="621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8"/>
          <p:cNvSpPr txBox="1"/>
          <p:nvPr/>
        </p:nvSpPr>
        <p:spPr>
          <a:xfrm>
            <a:off x="5457902" y="3557675"/>
            <a:ext cx="20190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rgbClr val="383838"/>
                </a:solidFill>
                <a:latin typeface="Anonymous Pro"/>
                <a:ea typeface="Anonymous Pro"/>
                <a:cs typeface="Anonymous Pro"/>
                <a:sym typeface="Anonymous Pro"/>
              </a:rPr>
              <a:t>Knowledge-based</a:t>
            </a:r>
            <a:endParaRPr sz="1800" dirty="0"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pic>
        <p:nvPicPr>
          <p:cNvPr id="223" name="Google Shape;2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9875" y="1441450"/>
            <a:ext cx="461100" cy="4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8450" y="2528538"/>
            <a:ext cx="461100" cy="4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98800" y="3612000"/>
            <a:ext cx="461100" cy="4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77875" y="3619625"/>
            <a:ext cx="461100" cy="4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04204" y="468750"/>
            <a:ext cx="213146" cy="2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01852" y="468750"/>
            <a:ext cx="213146" cy="2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099500" y="468750"/>
            <a:ext cx="213146" cy="203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8"/>
          <p:cNvSpPr txBox="1">
            <a:spLocks noGrp="1"/>
          </p:cNvSpPr>
          <p:nvPr>
            <p:ph type="sldNum" idx="12"/>
          </p:nvPr>
        </p:nvSpPr>
        <p:spPr>
          <a:xfrm>
            <a:off x="4297658" y="4444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000">
                <a:solidFill>
                  <a:schemeClr val="accent1"/>
                </a:solidFill>
                <a:latin typeface="Bungee"/>
                <a:ea typeface="Bungee"/>
                <a:cs typeface="Bungee"/>
                <a:sym typeface="Bungee"/>
              </a:rPr>
              <a:t>6</a:t>
            </a:fld>
            <a:endParaRPr sz="2000">
              <a:solidFill>
                <a:schemeClr val="accent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"/>
          <p:cNvSpPr/>
          <p:nvPr/>
        </p:nvSpPr>
        <p:spPr>
          <a:xfrm>
            <a:off x="355825" y="340038"/>
            <a:ext cx="2232300" cy="4611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9"/>
          <p:cNvSpPr txBox="1"/>
          <p:nvPr/>
        </p:nvSpPr>
        <p:spPr>
          <a:xfrm>
            <a:off x="515400" y="278087"/>
            <a:ext cx="18225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rgbClr val="383838"/>
                </a:solidFill>
                <a:latin typeface="Anonymous Pro"/>
                <a:ea typeface="Anonymous Pro"/>
                <a:cs typeface="Anonymous Pro"/>
                <a:sym typeface="Anonymous Pro"/>
              </a:rPr>
              <a:t>Collaborative</a:t>
            </a:r>
            <a:endParaRPr sz="1800" dirty="0">
              <a:solidFill>
                <a:srgbClr val="252525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sp>
        <p:nvSpPr>
          <p:cNvPr id="237" name="Google Shape;237;p19"/>
          <p:cNvSpPr/>
          <p:nvPr/>
        </p:nvSpPr>
        <p:spPr>
          <a:xfrm>
            <a:off x="3865825" y="1192813"/>
            <a:ext cx="4665000" cy="621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9"/>
          <p:cNvSpPr txBox="1"/>
          <p:nvPr/>
        </p:nvSpPr>
        <p:spPr>
          <a:xfrm>
            <a:off x="4070875" y="1134612"/>
            <a:ext cx="3057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1800" dirty="0" err="1">
                <a:latin typeface="Anonymous Pro"/>
                <a:ea typeface="Anonymous Pro"/>
                <a:cs typeface="Anonymous Pro"/>
                <a:sym typeface="Anonymous Pro"/>
              </a:rPr>
              <a:t>Corrélation</a:t>
            </a:r>
            <a:r>
              <a:rPr lang="en-GB" sz="1800" dirty="0">
                <a:latin typeface="Anonymous Pro"/>
                <a:ea typeface="Anonymous Pro"/>
                <a:cs typeface="Anonymous Pro"/>
                <a:sym typeface="Anonymous Pro"/>
              </a:rPr>
              <a:t> entre users</a:t>
            </a:r>
            <a:endParaRPr sz="1800" dirty="0">
              <a:solidFill>
                <a:srgbClr val="252525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pic>
        <p:nvPicPr>
          <p:cNvPr id="239" name="Google Shape;2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3800" y="1273212"/>
            <a:ext cx="461100" cy="4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9"/>
          <p:cNvSpPr/>
          <p:nvPr/>
        </p:nvSpPr>
        <p:spPr>
          <a:xfrm>
            <a:off x="4523500" y="1949500"/>
            <a:ext cx="3581400" cy="621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1" name="Google Shape;24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6403" y="2026150"/>
            <a:ext cx="461100" cy="4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9"/>
          <p:cNvSpPr txBox="1"/>
          <p:nvPr/>
        </p:nvSpPr>
        <p:spPr>
          <a:xfrm>
            <a:off x="4686681" y="1872914"/>
            <a:ext cx="2758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1800" dirty="0" err="1">
                <a:latin typeface="Anonymous Pro"/>
                <a:ea typeface="Anonymous Pro"/>
                <a:cs typeface="Anonymous Pro"/>
                <a:sym typeface="Anonymous Pro"/>
              </a:rPr>
              <a:t>Histoire</a:t>
            </a:r>
            <a:r>
              <a:rPr lang="en-GB" sz="1800" dirty="0">
                <a:latin typeface="Anonymous Pro"/>
                <a:ea typeface="Anonymous Pro"/>
                <a:cs typeface="Anonymous Pro"/>
                <a:sym typeface="Anonymous Pro"/>
              </a:rPr>
              <a:t> de recherche</a:t>
            </a:r>
            <a:endParaRPr sz="1800" dirty="0">
              <a:solidFill>
                <a:srgbClr val="252525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5121850" y="2657900"/>
            <a:ext cx="2581200" cy="621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 txBox="1"/>
          <p:nvPr/>
        </p:nvSpPr>
        <p:spPr>
          <a:xfrm>
            <a:off x="5503800" y="2595937"/>
            <a:ext cx="1087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1800" dirty="0">
                <a:latin typeface="Anonymous Pro"/>
                <a:ea typeface="Anonymous Pro"/>
                <a:cs typeface="Anonymous Pro"/>
                <a:sym typeface="Anonymous Pro"/>
              </a:rPr>
              <a:t>Comments</a:t>
            </a:r>
            <a:endParaRPr sz="1800" dirty="0">
              <a:solidFill>
                <a:srgbClr val="252525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sp>
        <p:nvSpPr>
          <p:cNvPr id="245" name="Google Shape;245;p19"/>
          <p:cNvSpPr/>
          <p:nvPr/>
        </p:nvSpPr>
        <p:spPr>
          <a:xfrm>
            <a:off x="5278300" y="3366263"/>
            <a:ext cx="2365500" cy="621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 txBox="1"/>
          <p:nvPr/>
        </p:nvSpPr>
        <p:spPr>
          <a:xfrm>
            <a:off x="5501665" y="3308063"/>
            <a:ext cx="1087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1800" dirty="0">
                <a:latin typeface="Anonymous Pro"/>
                <a:ea typeface="Anonymous Pro"/>
                <a:cs typeface="Anonymous Pro"/>
                <a:sym typeface="Anonymous Pro"/>
              </a:rPr>
              <a:t>ratings</a:t>
            </a:r>
            <a:endParaRPr sz="1800" dirty="0">
              <a:solidFill>
                <a:srgbClr val="252525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pic>
        <p:nvPicPr>
          <p:cNvPr id="247" name="Google Shape;24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97325" y="3446663"/>
            <a:ext cx="461100" cy="4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73250" y="2734537"/>
            <a:ext cx="461100" cy="4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5413" y="1502638"/>
            <a:ext cx="2232420" cy="21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04204" y="468750"/>
            <a:ext cx="213146" cy="2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01852" y="468750"/>
            <a:ext cx="213146" cy="2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099500" y="468750"/>
            <a:ext cx="213146" cy="203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9"/>
          <p:cNvSpPr txBox="1">
            <a:spLocks noGrp="1"/>
          </p:cNvSpPr>
          <p:nvPr>
            <p:ph type="sldNum" idx="12"/>
          </p:nvPr>
        </p:nvSpPr>
        <p:spPr>
          <a:xfrm>
            <a:off x="4297658" y="4444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000">
                <a:solidFill>
                  <a:schemeClr val="accent1"/>
                </a:solidFill>
                <a:latin typeface="Bungee"/>
                <a:ea typeface="Bungee"/>
                <a:cs typeface="Bungee"/>
                <a:sym typeface="Bungee"/>
              </a:rPr>
              <a:t>7</a:t>
            </a:fld>
            <a:endParaRPr sz="2000">
              <a:solidFill>
                <a:schemeClr val="accent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"/>
          <p:cNvSpPr/>
          <p:nvPr/>
        </p:nvSpPr>
        <p:spPr>
          <a:xfrm>
            <a:off x="355825" y="340038"/>
            <a:ext cx="2232300" cy="4611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0"/>
          <p:cNvSpPr txBox="1"/>
          <p:nvPr/>
        </p:nvSpPr>
        <p:spPr>
          <a:xfrm>
            <a:off x="582650" y="305719"/>
            <a:ext cx="1930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rgbClr val="383838"/>
                </a:solidFill>
                <a:latin typeface="Anonymous Pro"/>
                <a:ea typeface="Anonymous Pro"/>
                <a:cs typeface="Anonymous Pro"/>
                <a:sym typeface="Anonymous Pro"/>
              </a:rPr>
              <a:t>Content-based</a:t>
            </a:r>
            <a:r>
              <a:rPr lang="en-GB" sz="1800" dirty="0">
                <a:latin typeface="Anonymous Pro"/>
                <a:ea typeface="Anonymous Pro"/>
                <a:cs typeface="Anonymous Pro"/>
                <a:sym typeface="Anonymous Pro"/>
              </a:rPr>
              <a:t> </a:t>
            </a:r>
            <a:endParaRPr sz="1800" dirty="0">
              <a:solidFill>
                <a:srgbClr val="252525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sp>
        <p:nvSpPr>
          <p:cNvPr id="260" name="Google Shape;260;p20"/>
          <p:cNvSpPr/>
          <p:nvPr/>
        </p:nvSpPr>
        <p:spPr>
          <a:xfrm>
            <a:off x="3865825" y="1192813"/>
            <a:ext cx="4665000" cy="621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0"/>
          <p:cNvSpPr txBox="1"/>
          <p:nvPr/>
        </p:nvSpPr>
        <p:spPr>
          <a:xfrm>
            <a:off x="4098902" y="1134596"/>
            <a:ext cx="3057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1800" dirty="0" err="1">
                <a:latin typeface="Anonymous Pro"/>
                <a:ea typeface="Anonymous Pro"/>
                <a:cs typeface="Anonymous Pro"/>
                <a:sym typeface="Anonymous Pro"/>
              </a:rPr>
              <a:t>Corrélation</a:t>
            </a:r>
            <a:r>
              <a:rPr lang="en-GB" sz="1800" dirty="0">
                <a:latin typeface="Anonymous Pro"/>
                <a:ea typeface="Anonymous Pro"/>
                <a:cs typeface="Anonymous Pro"/>
                <a:sym typeface="Anonymous Pro"/>
              </a:rPr>
              <a:t> entre items</a:t>
            </a:r>
            <a:endParaRPr sz="1800" dirty="0">
              <a:solidFill>
                <a:srgbClr val="252525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pic>
        <p:nvPicPr>
          <p:cNvPr id="262" name="Google Shape;26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3800" y="1273212"/>
            <a:ext cx="461100" cy="4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0"/>
          <p:cNvSpPr/>
          <p:nvPr/>
        </p:nvSpPr>
        <p:spPr>
          <a:xfrm>
            <a:off x="4024950" y="1925350"/>
            <a:ext cx="4288200" cy="621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0"/>
          <p:cNvSpPr txBox="1"/>
          <p:nvPr/>
        </p:nvSpPr>
        <p:spPr>
          <a:xfrm>
            <a:off x="4312552" y="1863400"/>
            <a:ext cx="34893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1800" dirty="0" err="1">
                <a:latin typeface="Anonymous Pro"/>
                <a:ea typeface="Anonymous Pro"/>
                <a:cs typeface="Anonymous Pro"/>
                <a:sym typeface="Anonymous Pro"/>
              </a:rPr>
              <a:t>Catégorie</a:t>
            </a:r>
            <a:r>
              <a:rPr lang="en-GB" sz="1800" dirty="0">
                <a:latin typeface="Anonymous Pro"/>
                <a:ea typeface="Anonymous Pro"/>
                <a:cs typeface="Anonymous Pro"/>
                <a:sym typeface="Anonymous Pro"/>
              </a:rPr>
              <a:t>, </a:t>
            </a:r>
            <a:r>
              <a:rPr lang="en-GB" sz="1800" dirty="0" err="1">
                <a:latin typeface="Anonymous Pro"/>
                <a:ea typeface="Anonymous Pro"/>
                <a:cs typeface="Anonymous Pro"/>
                <a:sym typeface="Anonymous Pro"/>
              </a:rPr>
              <a:t>spécifications</a:t>
            </a:r>
            <a:r>
              <a:rPr lang="en-GB" sz="1800" dirty="0">
                <a:latin typeface="Anonymous Pro"/>
                <a:ea typeface="Anonymous Pro"/>
                <a:cs typeface="Anonymous Pro"/>
                <a:sym typeface="Anonymous Pro"/>
              </a:rPr>
              <a:t>…</a:t>
            </a:r>
            <a:endParaRPr sz="1800" dirty="0">
              <a:solidFill>
                <a:srgbClr val="252525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sp>
        <p:nvSpPr>
          <p:cNvPr id="265" name="Google Shape;265;p20"/>
          <p:cNvSpPr/>
          <p:nvPr/>
        </p:nvSpPr>
        <p:spPr>
          <a:xfrm>
            <a:off x="4991925" y="2645813"/>
            <a:ext cx="2581200" cy="621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0"/>
          <p:cNvSpPr txBox="1"/>
          <p:nvPr/>
        </p:nvSpPr>
        <p:spPr>
          <a:xfrm>
            <a:off x="5328952" y="2547238"/>
            <a:ext cx="1456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1800" dirty="0">
                <a:latin typeface="Anonymous Pro"/>
                <a:ea typeface="Anonymous Pro"/>
                <a:cs typeface="Anonymous Pro"/>
                <a:sym typeface="Anonymous Pro"/>
              </a:rPr>
              <a:t>Description</a:t>
            </a:r>
            <a:endParaRPr sz="1800" dirty="0">
              <a:solidFill>
                <a:srgbClr val="252525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sp>
        <p:nvSpPr>
          <p:cNvPr id="267" name="Google Shape;267;p20"/>
          <p:cNvSpPr/>
          <p:nvPr/>
        </p:nvSpPr>
        <p:spPr>
          <a:xfrm>
            <a:off x="5138704" y="3446688"/>
            <a:ext cx="2365500" cy="621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0"/>
          <p:cNvSpPr txBox="1"/>
          <p:nvPr/>
        </p:nvSpPr>
        <p:spPr>
          <a:xfrm>
            <a:off x="5314185" y="3357233"/>
            <a:ext cx="1087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1800" dirty="0">
                <a:latin typeface="Anonymous Pro"/>
                <a:ea typeface="Anonymous Pro"/>
                <a:cs typeface="Anonymous Pro"/>
                <a:sym typeface="Anonymous Pro"/>
              </a:rPr>
              <a:t>ratings</a:t>
            </a:r>
            <a:endParaRPr sz="1800" dirty="0">
              <a:solidFill>
                <a:srgbClr val="252525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pic>
        <p:nvPicPr>
          <p:cNvPr id="269" name="Google Shape;26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8800" y="3446688"/>
            <a:ext cx="461100" cy="4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3325" y="2722450"/>
            <a:ext cx="461100" cy="4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5825" y="1273196"/>
            <a:ext cx="3151926" cy="3182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77875" y="2002000"/>
            <a:ext cx="461100" cy="4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04204" y="468750"/>
            <a:ext cx="213146" cy="2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01852" y="468750"/>
            <a:ext cx="213146" cy="2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099500" y="468750"/>
            <a:ext cx="213146" cy="203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0"/>
          <p:cNvSpPr txBox="1">
            <a:spLocks noGrp="1"/>
          </p:cNvSpPr>
          <p:nvPr>
            <p:ph type="sldNum" idx="12"/>
          </p:nvPr>
        </p:nvSpPr>
        <p:spPr>
          <a:xfrm>
            <a:off x="4297658" y="4444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000">
                <a:solidFill>
                  <a:schemeClr val="accent1"/>
                </a:solidFill>
                <a:latin typeface="Bungee"/>
                <a:ea typeface="Bungee"/>
                <a:cs typeface="Bungee"/>
                <a:sym typeface="Bungee"/>
              </a:rPr>
              <a:t>8</a:t>
            </a:fld>
            <a:endParaRPr sz="2000">
              <a:solidFill>
                <a:schemeClr val="accent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"/>
          <p:cNvSpPr/>
          <p:nvPr/>
        </p:nvSpPr>
        <p:spPr>
          <a:xfrm>
            <a:off x="344875" y="340038"/>
            <a:ext cx="2758500" cy="4611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1"/>
          <p:cNvSpPr txBox="1"/>
          <p:nvPr/>
        </p:nvSpPr>
        <p:spPr>
          <a:xfrm>
            <a:off x="541375" y="322500"/>
            <a:ext cx="23655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rgbClr val="383838"/>
                </a:solidFill>
                <a:latin typeface="Anonymous Pro"/>
                <a:ea typeface="Anonymous Pro"/>
                <a:cs typeface="Anonymous Pro"/>
                <a:sym typeface="Anonymous Pro"/>
              </a:rPr>
              <a:t>Demographic-based</a:t>
            </a:r>
            <a:endParaRPr sz="1900" dirty="0">
              <a:solidFill>
                <a:srgbClr val="383838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sp>
        <p:nvSpPr>
          <p:cNvPr id="283" name="Google Shape;283;p21"/>
          <p:cNvSpPr/>
          <p:nvPr/>
        </p:nvSpPr>
        <p:spPr>
          <a:xfrm>
            <a:off x="3865825" y="1192813"/>
            <a:ext cx="4665000" cy="621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1"/>
          <p:cNvSpPr txBox="1"/>
          <p:nvPr/>
        </p:nvSpPr>
        <p:spPr>
          <a:xfrm>
            <a:off x="4143774" y="1112413"/>
            <a:ext cx="38334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1800" dirty="0" err="1">
                <a:latin typeface="Anonymous Pro"/>
                <a:ea typeface="Anonymous Pro"/>
                <a:cs typeface="Anonymous Pro"/>
                <a:sym typeface="Anonymous Pro"/>
              </a:rPr>
              <a:t>caractéristiques</a:t>
            </a:r>
            <a:r>
              <a:rPr lang="en-GB" sz="1800" dirty="0">
                <a:latin typeface="Anonymous Pro"/>
                <a:ea typeface="Anonymous Pro"/>
                <a:cs typeface="Anonymous Pro"/>
                <a:sym typeface="Anonymous Pro"/>
              </a:rPr>
              <a:t> </a:t>
            </a:r>
            <a:r>
              <a:rPr lang="en-GB" sz="1800" dirty="0" err="1">
                <a:latin typeface="Anonymous Pro"/>
                <a:ea typeface="Anonymous Pro"/>
                <a:cs typeface="Anonymous Pro"/>
                <a:sym typeface="Anonymous Pro"/>
              </a:rPr>
              <a:t>d’auditoire</a:t>
            </a:r>
            <a:endParaRPr sz="1800" dirty="0">
              <a:solidFill>
                <a:srgbClr val="252525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pic>
        <p:nvPicPr>
          <p:cNvPr id="285" name="Google Shape;2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7500" y="1273237"/>
            <a:ext cx="461100" cy="4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1"/>
          <p:cNvSpPr/>
          <p:nvPr/>
        </p:nvSpPr>
        <p:spPr>
          <a:xfrm>
            <a:off x="4281625" y="1925375"/>
            <a:ext cx="3833400" cy="621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1"/>
          <p:cNvSpPr txBox="1"/>
          <p:nvPr/>
        </p:nvSpPr>
        <p:spPr>
          <a:xfrm>
            <a:off x="4571373" y="1844975"/>
            <a:ext cx="28587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1800" dirty="0">
                <a:latin typeface="Anonymous Pro"/>
                <a:ea typeface="Anonymous Pro"/>
                <a:cs typeface="Anonymous Pro"/>
                <a:sym typeface="Anonymous Pro"/>
              </a:rPr>
              <a:t>user data (age, etc.)</a:t>
            </a:r>
            <a:endParaRPr sz="1800" dirty="0">
              <a:solidFill>
                <a:srgbClr val="252525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sp>
        <p:nvSpPr>
          <p:cNvPr id="288" name="Google Shape;288;p21"/>
          <p:cNvSpPr/>
          <p:nvPr/>
        </p:nvSpPr>
        <p:spPr>
          <a:xfrm>
            <a:off x="4525375" y="2657925"/>
            <a:ext cx="3345900" cy="621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1"/>
          <p:cNvSpPr txBox="1"/>
          <p:nvPr/>
        </p:nvSpPr>
        <p:spPr>
          <a:xfrm>
            <a:off x="4676750" y="2599725"/>
            <a:ext cx="24606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1800" dirty="0">
                <a:latin typeface="Anonymous Pro"/>
                <a:ea typeface="Anonymous Pro"/>
                <a:cs typeface="Anonymous Pro"/>
                <a:sym typeface="Anonymous Pro"/>
              </a:rPr>
              <a:t>segments </a:t>
            </a:r>
            <a:r>
              <a:rPr lang="en-GB" sz="1800" dirty="0" err="1">
                <a:latin typeface="Anonymous Pro"/>
                <a:ea typeface="Anonymous Pro"/>
                <a:cs typeface="Anonymous Pro"/>
                <a:sym typeface="Anonymous Pro"/>
              </a:rPr>
              <a:t>d'audience</a:t>
            </a:r>
            <a:endParaRPr sz="1800" dirty="0">
              <a:solidFill>
                <a:srgbClr val="252525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pic>
        <p:nvPicPr>
          <p:cNvPr id="290" name="Google Shape;29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1999" y="1981637"/>
            <a:ext cx="461100" cy="4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8725" y="2738325"/>
            <a:ext cx="461100" cy="4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300" y="1273224"/>
            <a:ext cx="3140968" cy="294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04204" y="468750"/>
            <a:ext cx="213146" cy="2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01852" y="468750"/>
            <a:ext cx="213146" cy="2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099500" y="468750"/>
            <a:ext cx="213146" cy="203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1"/>
          <p:cNvSpPr txBox="1">
            <a:spLocks noGrp="1"/>
          </p:cNvSpPr>
          <p:nvPr>
            <p:ph type="sldNum" idx="12"/>
          </p:nvPr>
        </p:nvSpPr>
        <p:spPr>
          <a:xfrm>
            <a:off x="4297658" y="4444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000">
                <a:solidFill>
                  <a:schemeClr val="accent1"/>
                </a:solidFill>
                <a:latin typeface="Bungee"/>
                <a:ea typeface="Bungee"/>
                <a:cs typeface="Bungee"/>
                <a:sym typeface="Bungee"/>
              </a:rPr>
              <a:t>9</a:t>
            </a:fld>
            <a:endParaRPr sz="2000">
              <a:solidFill>
                <a:schemeClr val="accent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302</Words>
  <Application>Microsoft Office PowerPoint</Application>
  <PresentationFormat>On-screen Show (16:9)</PresentationFormat>
  <Paragraphs>112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Alegreya</vt:lpstr>
      <vt:lpstr>Courier New</vt:lpstr>
      <vt:lpstr>Bungee</vt:lpstr>
      <vt:lpstr>Arial</vt:lpstr>
      <vt:lpstr>Calibri</vt:lpstr>
      <vt:lpstr>Anonymous Pro</vt:lpstr>
      <vt:lpstr>Nunito</vt:lpstr>
      <vt:lpstr>Shift</vt:lpstr>
      <vt:lpstr>PowerPoint Presentation</vt:lpstr>
      <vt:lpstr>PowerPoint Presentation</vt:lpstr>
      <vt:lpstr>Introduction</vt:lpstr>
      <vt:lpstr>PowerPoint Presentation</vt:lpstr>
      <vt:lpstr>Types des systèmes de recommandation</vt:lpstr>
      <vt:lpstr>PowerPoint Presentation</vt:lpstr>
      <vt:lpstr>PowerPoint Presentation</vt:lpstr>
      <vt:lpstr>PowerPoint Presentation</vt:lpstr>
      <vt:lpstr>PowerPoint Presentation</vt:lpstr>
      <vt:lpstr>Organisation de projet avec Scrum</vt:lpstr>
      <vt:lpstr>PowerPoint Presentation</vt:lpstr>
      <vt:lpstr>PowerPoint Presentation</vt:lpstr>
      <vt:lpstr>Natural language processing</vt:lpstr>
      <vt:lpstr>PowerPoint Presentation</vt:lpstr>
      <vt:lpstr>Modèles Machine Learning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Comparaison des modèle machine learning</vt:lpstr>
      <vt:lpstr>PowerPoint Presentation</vt:lpstr>
      <vt:lpstr>PowerPoint Presentation</vt:lpstr>
      <vt:lpstr>Démo : lancement en local host</vt:lpstr>
      <vt:lpstr>Conclusion</vt:lpstr>
      <vt:lpstr>Merci pour votre attention!!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ECH-CHOUKY NOUREDDINE</cp:lastModifiedBy>
  <cp:revision>2</cp:revision>
  <dcterms:modified xsi:type="dcterms:W3CDTF">2022-01-19T19:03:51Z</dcterms:modified>
</cp:coreProperties>
</file>