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3" r:id="rId4"/>
    <p:sldId id="262" r:id="rId5"/>
    <p:sldId id="264" r:id="rId6"/>
    <p:sldId id="261" r:id="rId7"/>
    <p:sldId id="265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9108"/>
    <a:srgbClr val="FB91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1" autoAdjust="0"/>
  </p:normalViewPr>
  <p:slideViewPr>
    <p:cSldViewPr snapToGrid="0">
      <p:cViewPr varScale="1">
        <p:scale>
          <a:sx n="68" d="100"/>
          <a:sy n="68" d="100"/>
        </p:scale>
        <p:origin x="7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6812A8-D284-4918-B483-B8B377AA8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906" y="2160493"/>
            <a:ext cx="9144000" cy="89226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680FD8-9D22-4934-A355-0B3524B08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1906" y="326137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60C2BD-D234-4771-8D05-1EC45BF179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6842"/>
            <a:ext cx="2743200" cy="365125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Abadi Extra Light" panose="020B0204020104020204" pitchFamily="34" charset="0"/>
              </a:defRPr>
            </a:lvl1pPr>
          </a:lstStyle>
          <a:p>
            <a:fld id="{938FC91C-8F72-4FC3-9EE1-E00D3E055101}" type="datetimeFigureOut">
              <a:rPr lang="fr-FR" smtClean="0"/>
              <a:pPr/>
              <a:t>02/12/2019</a:t>
            </a:fld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E6C2B9-68D1-4F81-8279-0837C756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3624" y="6549090"/>
            <a:ext cx="2559424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badi Extra Light" panose="020B0204020104020204" pitchFamily="34" charset="0"/>
              </a:defRPr>
            </a:lvl1pPr>
          </a:lstStyle>
          <a:p>
            <a:fld id="{47810514-821E-4557-993A-EFA13DFB1D6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028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2FFDB-AACF-4200-9C52-606A83A18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B9F512-F54A-4A49-A9D4-5B7AB7906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C1D8E7-35C6-4774-BA96-84D5D003DC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825" y="6574286"/>
            <a:ext cx="27432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badi Extra Light" panose="020B0204020104020204" pitchFamily="34" charset="0"/>
              </a:defRPr>
            </a:lvl1pPr>
          </a:lstStyle>
          <a:p>
            <a:fld id="{938FC91C-8F72-4FC3-9EE1-E00D3E055101}" type="datetimeFigureOut">
              <a:rPr lang="fr-FR" smtClean="0"/>
              <a:pPr/>
              <a:t>02/12/2019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E0D28C-D1DF-48E2-9645-1F1590C0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0662F9-432C-4EA2-AF6A-7E5FFFCFA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3975" y="6537231"/>
            <a:ext cx="2559424" cy="365125"/>
          </a:xfrm>
        </p:spPr>
        <p:txBody>
          <a:bodyPr/>
          <a:lstStyle>
            <a:lvl1pPr>
              <a:defRPr sz="1600">
                <a:latin typeface="Abadi Extra Light" panose="020B0204020104020204" pitchFamily="34" charset="0"/>
              </a:defRPr>
            </a:lvl1pPr>
          </a:lstStyle>
          <a:p>
            <a:fld id="{47810514-821E-4557-993A-EFA13DFB1D6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684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7C5FB8-7304-4D0D-86D2-C8DF11A43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09B0622-5510-4461-A195-0CFFFADB38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860" y="6581569"/>
            <a:ext cx="27432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badi Extra Light" panose="020B0204020104020204" pitchFamily="34" charset="0"/>
              </a:defRPr>
            </a:lvl1pPr>
          </a:lstStyle>
          <a:p>
            <a:fld id="{938FC91C-8F72-4FC3-9EE1-E00D3E055101}" type="datetimeFigureOut">
              <a:rPr lang="fr-FR" smtClean="0"/>
              <a:pPr/>
              <a:t>02/12/2019</a:t>
            </a:fld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3B027F-13F4-48A4-B281-89C600B17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2940" y="6538912"/>
            <a:ext cx="2559424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badi Extra Light" panose="020B0204020104020204" pitchFamily="34" charset="0"/>
              </a:defRPr>
            </a:lvl1pPr>
          </a:lstStyle>
          <a:p>
            <a:fld id="{47810514-821E-4557-993A-EFA13DFB1D6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064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B42E394-D7E6-415D-9F36-9FCADE6E2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C91C-8F72-4FC3-9EE1-E00D3E055101}" type="datetimeFigureOut">
              <a:rPr lang="fr-FR" smtClean="0"/>
              <a:t>02/12/2019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E3E36C8-8207-4ABA-AA00-3F4C652D5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6AB4991-5FED-48F6-8688-509F61BE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0514-821E-4557-993A-EFA13DFB1D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921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A7CF0FD-C23E-4508-90D2-E1C75CCB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230" y="211995"/>
            <a:ext cx="9270602" cy="773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2DFB79-1C22-4ACE-8588-6D586A6A8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0DFBFB-07A9-4D04-891A-8A8DC8DFF7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FC91C-8F72-4FC3-9EE1-E00D3E055101}" type="datetimeFigureOut">
              <a:rPr lang="fr-FR" smtClean="0"/>
              <a:t>02/12/2019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BEA58C-84BE-47CA-9864-83F83133E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ECC6A3-8A34-490A-AA72-CAE3654DAA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94376" y="6338794"/>
            <a:ext cx="2559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10514-821E-4557-993A-EFA13DFB1D6E}" type="slidenum">
              <a:rPr lang="fr-FR" smtClean="0"/>
              <a:t>‹N°›</a:t>
            </a:fld>
            <a:endParaRPr lang="fr-FR"/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4FC7C25B-0FA9-45DA-9CDB-0C585C91DB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05" t="11094" r="42929" b="57926"/>
          <a:stretch/>
        </p:blipFill>
        <p:spPr>
          <a:xfrm>
            <a:off x="121025" y="151583"/>
            <a:ext cx="922077" cy="922076"/>
          </a:xfrm>
          <a:prstGeom prst="ellipse">
            <a:avLst/>
          </a:prstGeom>
          <a:ln w="57150">
            <a:solidFill>
              <a:srgbClr val="C99108"/>
            </a:solidFill>
          </a:ln>
        </p:spPr>
      </p:pic>
      <p:pic>
        <p:nvPicPr>
          <p:cNvPr id="8" name="Image 7" descr="Une image contenant horloge&#10;&#10;Description générée automatiquement">
            <a:extLst>
              <a:ext uri="{FF2B5EF4-FFF2-40B4-BE49-F238E27FC236}">
                <a16:creationId xmlns:a16="http://schemas.microsoft.com/office/drawing/2014/main" id="{C3184939-DDDA-4B2B-A5F1-1C79E2B787B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68" y="123401"/>
            <a:ext cx="950258" cy="950258"/>
          </a:xfrm>
          <a:prstGeom prst="ellipse">
            <a:avLst/>
          </a:prstGeom>
          <a:ln w="57150">
            <a:noFill/>
          </a:ln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27059D63-358F-4D2A-AE15-F212589381D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50489"/>
            <a:ext cx="12192000" cy="95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badi Extra Light" panose="020B02040201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2F13D56-1410-4691-8554-23BA70FC4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3434" y="1616029"/>
            <a:ext cx="9144000" cy="892269"/>
          </a:xfrm>
        </p:spPr>
        <p:txBody>
          <a:bodyPr>
            <a:normAutofit fontScale="90000"/>
          </a:bodyPr>
          <a:lstStyle/>
          <a:p>
            <a:r>
              <a:rPr lang="fr-FR" dirty="0"/>
              <a:t>Architecture du flux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3D15AB56-A9FC-47C6-A0ED-8B6A996F3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0131" y="3358934"/>
            <a:ext cx="5283432" cy="1981535"/>
          </a:xfrm>
        </p:spPr>
        <p:txBody>
          <a:bodyPr>
            <a:normAutofit fontScale="92500" lnSpcReduction="20000"/>
          </a:bodyPr>
          <a:lstStyle/>
          <a:p>
            <a:r>
              <a:rPr lang="fr-FR" sz="3200" dirty="0"/>
              <a:t>Points critiques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dirty="0"/>
              <a:t>Energie nécessaire au niveau des infrastructures de réseaux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dirty="0"/>
              <a:t>Espace de stockage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dirty="0"/>
              <a:t>Energie nécessaire à la réception du flux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dirty="0"/>
              <a:t>Immédiateté des images</a:t>
            </a:r>
          </a:p>
        </p:txBody>
      </p:sp>
      <p:sp>
        <p:nvSpPr>
          <p:cNvPr id="8" name="Sous-titre 4">
            <a:extLst>
              <a:ext uri="{FF2B5EF4-FFF2-40B4-BE49-F238E27FC236}">
                <a16:creationId xmlns:a16="http://schemas.microsoft.com/office/drawing/2014/main" id="{C202D37F-9BAC-4BBA-9E91-BD7417E81387}"/>
              </a:ext>
            </a:extLst>
          </p:cNvPr>
          <p:cNvSpPr txBox="1">
            <a:spLocks/>
          </p:cNvSpPr>
          <p:nvPr/>
        </p:nvSpPr>
        <p:spPr>
          <a:xfrm>
            <a:off x="6308439" y="3358933"/>
            <a:ext cx="5089234" cy="18830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/>
              <a:t>Indications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dirty="0"/>
              <a:t>Scénario sur une temporalité de 24h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dirty="0"/>
              <a:t>Il y a 10h de décalage entre Paris et la grande barrière de corail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dirty="0"/>
              <a:t>Seul 14h de vidéo sont exploitables à la (lumière du jour) de 6h à 20h</a:t>
            </a:r>
          </a:p>
        </p:txBody>
      </p:sp>
    </p:spTree>
    <p:extLst>
      <p:ext uri="{BB962C8B-B14F-4D97-AF65-F5344CB8AC3E}">
        <p14:creationId xmlns:p14="http://schemas.microsoft.com/office/powerpoint/2010/main" val="97038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oneTexte 21">
            <a:extLst>
              <a:ext uri="{FF2B5EF4-FFF2-40B4-BE49-F238E27FC236}">
                <a16:creationId xmlns:a16="http://schemas.microsoft.com/office/drawing/2014/main" id="{82E15ECB-9EF8-488D-91D3-3725F9E16F5E}"/>
              </a:ext>
            </a:extLst>
          </p:cNvPr>
          <p:cNvSpPr txBox="1"/>
          <p:nvPr/>
        </p:nvSpPr>
        <p:spPr>
          <a:xfrm>
            <a:off x="1981199" y="321236"/>
            <a:ext cx="7970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Abadi Extra Light" panose="020B0204020104020204" pitchFamily="34" charset="0"/>
              </a:rPr>
              <a:t>Scenario I : Flux streaming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B312E0AD-E5FC-4C30-AF52-9C62C687CD3A}"/>
              </a:ext>
            </a:extLst>
          </p:cNvPr>
          <p:cNvSpPr txBox="1"/>
          <p:nvPr/>
        </p:nvSpPr>
        <p:spPr>
          <a:xfrm>
            <a:off x="9449954" y="5327286"/>
            <a:ext cx="202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>
              <a:latin typeface="Abadi Extra Light" panose="020B0204020104020204" pitchFamily="34" charset="0"/>
            </a:endParaRPr>
          </a:p>
        </p:txBody>
      </p:sp>
      <p:sp>
        <p:nvSpPr>
          <p:cNvPr id="56" name="Cylindre 55">
            <a:extLst>
              <a:ext uri="{FF2B5EF4-FFF2-40B4-BE49-F238E27FC236}">
                <a16:creationId xmlns:a16="http://schemas.microsoft.com/office/drawing/2014/main" id="{F56DDF71-D72D-4077-B29B-8F3A497B52E5}"/>
              </a:ext>
            </a:extLst>
          </p:cNvPr>
          <p:cNvSpPr/>
          <p:nvPr/>
        </p:nvSpPr>
        <p:spPr>
          <a:xfrm>
            <a:off x="2166793" y="1397272"/>
            <a:ext cx="967673" cy="132137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Hébergeur Vidéo</a:t>
            </a:r>
          </a:p>
        </p:txBody>
      </p:sp>
      <p:pic>
        <p:nvPicPr>
          <p:cNvPr id="57" name="Image 56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54AF1D1E-3C0A-44A3-A2A4-84AAADFC3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204" y="1097894"/>
            <a:ext cx="1739320" cy="1739320"/>
          </a:xfrm>
          <a:prstGeom prst="rect">
            <a:avLst/>
          </a:prstGeom>
        </p:spPr>
      </p:pic>
      <p:pic>
        <p:nvPicPr>
          <p:cNvPr id="58" name="Image 57" descr="Une image contenant très coloré, récif, coloré, assis&#10;&#10;Description générée automatiquement">
            <a:extLst>
              <a:ext uri="{FF2B5EF4-FFF2-40B4-BE49-F238E27FC236}">
                <a16:creationId xmlns:a16="http://schemas.microsoft.com/office/drawing/2014/main" id="{DB46F10F-718F-4932-AA8F-DC759616B1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827"/>
          <a:stretch/>
        </p:blipFill>
        <p:spPr>
          <a:xfrm>
            <a:off x="9775536" y="1397272"/>
            <a:ext cx="1834737" cy="1088149"/>
          </a:xfrm>
          <a:prstGeom prst="roundRect">
            <a:avLst/>
          </a:prstGeom>
          <a:ln w="57150">
            <a:solidFill>
              <a:schemeClr val="tx1"/>
            </a:solidFill>
          </a:ln>
        </p:spPr>
      </p:pic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E8DE6F8B-55B7-40FD-A478-DE9A2DAB7771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3360649" y="1967554"/>
            <a:ext cx="201255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7905DF7D-E6A7-4EC0-8FE0-72694350E2BA}"/>
              </a:ext>
            </a:extLst>
          </p:cNvPr>
          <p:cNvCxnSpPr>
            <a:cxnSpLocks/>
          </p:cNvCxnSpPr>
          <p:nvPr/>
        </p:nvCxnSpPr>
        <p:spPr>
          <a:xfrm>
            <a:off x="7166728" y="1941347"/>
            <a:ext cx="23826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38E68E8F-3313-4A3E-BE39-2C2B8768DC57}"/>
              </a:ext>
            </a:extLst>
          </p:cNvPr>
          <p:cNvSpPr/>
          <p:nvPr/>
        </p:nvSpPr>
        <p:spPr>
          <a:xfrm>
            <a:off x="110987" y="3223001"/>
            <a:ext cx="937281" cy="4521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Heure Australienne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14B3E4C-AF39-4919-A062-781C577FAD2C}"/>
              </a:ext>
            </a:extLst>
          </p:cNvPr>
          <p:cNvSpPr/>
          <p:nvPr/>
        </p:nvSpPr>
        <p:spPr>
          <a:xfrm>
            <a:off x="1229512" y="3202916"/>
            <a:ext cx="937281" cy="4521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Heure Française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CA0DCFA-0D97-4942-997F-22A7E915AB6E}"/>
              </a:ext>
            </a:extLst>
          </p:cNvPr>
          <p:cNvSpPr/>
          <p:nvPr/>
        </p:nvSpPr>
        <p:spPr>
          <a:xfrm>
            <a:off x="3360649" y="3176256"/>
            <a:ext cx="1152329" cy="5055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Flux Serveur-</a:t>
            </a:r>
            <a:r>
              <a:rPr lang="fr-FR" sz="1200" b="1" dirty="0" err="1">
                <a:solidFill>
                  <a:schemeClr val="tx1"/>
                </a:solidFill>
              </a:rPr>
              <a:t>Rasberry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27132E8-2A35-4106-BABF-884E6E588B11}"/>
              </a:ext>
            </a:extLst>
          </p:cNvPr>
          <p:cNvSpPr/>
          <p:nvPr/>
        </p:nvSpPr>
        <p:spPr>
          <a:xfrm>
            <a:off x="8358040" y="3176256"/>
            <a:ext cx="1152330" cy="5054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Flux </a:t>
            </a:r>
            <a:r>
              <a:rPr lang="fr-FR" sz="1200" b="1" dirty="0" err="1">
                <a:solidFill>
                  <a:schemeClr val="tx1"/>
                </a:solidFill>
              </a:rPr>
              <a:t>Rasberry</a:t>
            </a:r>
            <a:r>
              <a:rPr lang="fr-FR" sz="1200" b="1" dirty="0">
                <a:solidFill>
                  <a:schemeClr val="tx1"/>
                </a:solidFill>
              </a:rPr>
              <a:t>-Tv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FE3B4D0-DF06-40EF-8141-EF01894EDAF9}"/>
              </a:ext>
            </a:extLst>
          </p:cNvPr>
          <p:cNvSpPr/>
          <p:nvPr/>
        </p:nvSpPr>
        <p:spPr>
          <a:xfrm>
            <a:off x="5872335" y="3176256"/>
            <a:ext cx="1152330" cy="5054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Mémoire</a:t>
            </a:r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20DE35FC-0634-4E97-9040-B28B69B685AE}"/>
              </a:ext>
            </a:extLst>
          </p:cNvPr>
          <p:cNvSpPr/>
          <p:nvPr/>
        </p:nvSpPr>
        <p:spPr>
          <a:xfrm>
            <a:off x="120108" y="3893272"/>
            <a:ext cx="928160" cy="715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6h-20h</a:t>
            </a:r>
            <a:endParaRPr lang="fr-FR" sz="1600" dirty="0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DAF68F45-8FFD-4FFA-AB9C-C853C4D2CDAE}"/>
              </a:ext>
            </a:extLst>
          </p:cNvPr>
          <p:cNvSpPr/>
          <p:nvPr/>
        </p:nvSpPr>
        <p:spPr>
          <a:xfrm>
            <a:off x="115547" y="5141898"/>
            <a:ext cx="928160" cy="715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20h-6h</a:t>
            </a:r>
            <a:endParaRPr lang="fr-FR" sz="1200" dirty="0"/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505AE55F-57EA-48E9-829E-22BB9B623D13}"/>
              </a:ext>
            </a:extLst>
          </p:cNvPr>
          <p:cNvSpPr txBox="1"/>
          <p:nvPr/>
        </p:nvSpPr>
        <p:spPr>
          <a:xfrm>
            <a:off x="3033959" y="3962736"/>
            <a:ext cx="1805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badi Extra Light" panose="020B0204020104020204" pitchFamily="34" charset="0"/>
              </a:rPr>
              <a:t>Flux streaming continue</a:t>
            </a: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3944C468-DD9A-46A2-B1D7-B664A80FE9EE}"/>
              </a:ext>
            </a:extLst>
          </p:cNvPr>
          <p:cNvSpPr/>
          <p:nvPr/>
        </p:nvSpPr>
        <p:spPr>
          <a:xfrm>
            <a:off x="1229512" y="3893272"/>
            <a:ext cx="928160" cy="715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16h-2h</a:t>
            </a:r>
            <a:endParaRPr lang="fr-FR" sz="1600" dirty="0"/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01718F96-E02B-4926-8177-4AC650AE09DE}"/>
              </a:ext>
            </a:extLst>
          </p:cNvPr>
          <p:cNvSpPr/>
          <p:nvPr/>
        </p:nvSpPr>
        <p:spPr>
          <a:xfrm>
            <a:off x="1229512" y="5136120"/>
            <a:ext cx="928160" cy="715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16h-2h</a:t>
            </a:r>
            <a:endParaRPr lang="fr-FR" sz="1200" dirty="0"/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1166342F-5C65-4896-92D3-4A1926B22DD8}"/>
              </a:ext>
            </a:extLst>
          </p:cNvPr>
          <p:cNvSpPr txBox="1"/>
          <p:nvPr/>
        </p:nvSpPr>
        <p:spPr>
          <a:xfrm>
            <a:off x="5511954" y="3991061"/>
            <a:ext cx="1739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badi Extra Light" panose="020B0204020104020204" pitchFamily="34" charset="0"/>
              </a:rPr>
              <a:t>Enregistrement de 10h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50E08B87-43FA-4296-A314-FFD1AAAFE0F7}"/>
              </a:ext>
            </a:extLst>
          </p:cNvPr>
          <p:cNvSpPr txBox="1"/>
          <p:nvPr/>
        </p:nvSpPr>
        <p:spPr>
          <a:xfrm>
            <a:off x="8031351" y="3952715"/>
            <a:ext cx="1805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badi Extra Light" panose="020B0204020104020204" pitchFamily="34" charset="0"/>
              </a:rPr>
              <a:t>Flux streaming en direct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40AD8EB4-E05C-4A3C-ACDF-0728E7774306}"/>
              </a:ext>
            </a:extLst>
          </p:cNvPr>
          <p:cNvSpPr txBox="1"/>
          <p:nvPr/>
        </p:nvSpPr>
        <p:spPr>
          <a:xfrm>
            <a:off x="8031350" y="4865620"/>
            <a:ext cx="2050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badi Extra Light" panose="020B0204020104020204" pitchFamily="34" charset="0"/>
              </a:rPr>
              <a:t>Rediffusion des 10h d’enregistrement</a:t>
            </a:r>
          </a:p>
        </p:txBody>
      </p:sp>
    </p:spTree>
    <p:extLst>
      <p:ext uri="{BB962C8B-B14F-4D97-AF65-F5344CB8AC3E}">
        <p14:creationId xmlns:p14="http://schemas.microsoft.com/office/powerpoint/2010/main" val="144230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C7E8CBB-71CE-4198-BF42-7FF0C6A55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Cost-benefit</a:t>
            </a:r>
            <a:r>
              <a:rPr lang="fr-FR" dirty="0"/>
              <a:t> analysis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550396-338E-4BC1-B602-40612B020AD5}"/>
              </a:ext>
            </a:extLst>
          </p:cNvPr>
          <p:cNvSpPr/>
          <p:nvPr/>
        </p:nvSpPr>
        <p:spPr>
          <a:xfrm>
            <a:off x="414153" y="2364509"/>
            <a:ext cx="3380509" cy="41563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11C1A9-E6D3-482A-AAF4-850BE2283B73}"/>
              </a:ext>
            </a:extLst>
          </p:cNvPr>
          <p:cNvSpPr/>
          <p:nvPr/>
        </p:nvSpPr>
        <p:spPr>
          <a:xfrm>
            <a:off x="4298785" y="1976581"/>
            <a:ext cx="3594430" cy="454429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BCDB72-DAFB-484F-8996-127D97A1F1F0}"/>
              </a:ext>
            </a:extLst>
          </p:cNvPr>
          <p:cNvSpPr/>
          <p:nvPr/>
        </p:nvSpPr>
        <p:spPr>
          <a:xfrm>
            <a:off x="8539019" y="2364509"/>
            <a:ext cx="3380509" cy="41563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00FCBA-2F00-4D82-93E4-5B18160128ED}"/>
              </a:ext>
            </a:extLst>
          </p:cNvPr>
          <p:cNvSpPr/>
          <p:nvPr/>
        </p:nvSpPr>
        <p:spPr>
          <a:xfrm>
            <a:off x="272472" y="1295175"/>
            <a:ext cx="1520124" cy="4202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latin typeface="Abadi Extra Light" panose="020B0204020104020204" pitchFamily="34" charset="0"/>
              </a:rPr>
              <a:t>Ecologie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0493E9-6A9C-47D1-9700-53F989C6F522}"/>
              </a:ext>
            </a:extLst>
          </p:cNvPr>
          <p:cNvSpPr/>
          <p:nvPr/>
        </p:nvSpPr>
        <p:spPr>
          <a:xfrm>
            <a:off x="4298785" y="1316183"/>
            <a:ext cx="1520124" cy="4202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latin typeface="Abadi Extra Light" panose="020B0204020104020204" pitchFamily="34" charset="0"/>
              </a:rPr>
              <a:t>Technique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F50BAD-C929-41BE-8122-C1722550B35A}"/>
              </a:ext>
            </a:extLst>
          </p:cNvPr>
          <p:cNvSpPr/>
          <p:nvPr/>
        </p:nvSpPr>
        <p:spPr>
          <a:xfrm>
            <a:off x="8325098" y="1316183"/>
            <a:ext cx="1520124" cy="4202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latin typeface="Abadi Extra Light" panose="020B0204020104020204" pitchFamily="34" charset="0"/>
              </a:rPr>
              <a:t>Coût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3F5B0A-B19C-4243-B491-9F621C615438}"/>
              </a:ext>
            </a:extLst>
          </p:cNvPr>
          <p:cNvSpPr/>
          <p:nvPr/>
        </p:nvSpPr>
        <p:spPr>
          <a:xfrm>
            <a:off x="272472" y="1976581"/>
            <a:ext cx="3594430" cy="454429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B8836C-F0FC-46AD-BC29-93ABD10410F5}"/>
              </a:ext>
            </a:extLst>
          </p:cNvPr>
          <p:cNvSpPr/>
          <p:nvPr/>
        </p:nvSpPr>
        <p:spPr>
          <a:xfrm>
            <a:off x="8325098" y="1976581"/>
            <a:ext cx="3594430" cy="4544291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0B721FA-3D32-46BF-8E82-7444B37D692B}"/>
              </a:ext>
            </a:extLst>
          </p:cNvPr>
          <p:cNvSpPr txBox="1"/>
          <p:nvPr/>
        </p:nvSpPr>
        <p:spPr>
          <a:xfrm>
            <a:off x="4298785" y="1976580"/>
            <a:ext cx="3594430" cy="4544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BA57567-D385-44C7-AC7E-2300E18FB8F7}"/>
              </a:ext>
            </a:extLst>
          </p:cNvPr>
          <p:cNvSpPr txBox="1"/>
          <p:nvPr/>
        </p:nvSpPr>
        <p:spPr>
          <a:xfrm>
            <a:off x="8325098" y="1988125"/>
            <a:ext cx="3594430" cy="4544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796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ylindre 55">
            <a:extLst>
              <a:ext uri="{FF2B5EF4-FFF2-40B4-BE49-F238E27FC236}">
                <a16:creationId xmlns:a16="http://schemas.microsoft.com/office/drawing/2014/main" id="{F56DDF71-D72D-4077-B29B-8F3A497B52E5}"/>
              </a:ext>
            </a:extLst>
          </p:cNvPr>
          <p:cNvSpPr/>
          <p:nvPr/>
        </p:nvSpPr>
        <p:spPr>
          <a:xfrm>
            <a:off x="2166793" y="1397272"/>
            <a:ext cx="967673" cy="132137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Hébergeur Vidéo</a:t>
            </a:r>
          </a:p>
        </p:txBody>
      </p:sp>
      <p:pic>
        <p:nvPicPr>
          <p:cNvPr id="57" name="Image 56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54AF1D1E-3C0A-44A3-A2A4-84AAADFC3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204" y="1097894"/>
            <a:ext cx="1739320" cy="1739320"/>
          </a:xfrm>
          <a:prstGeom prst="rect">
            <a:avLst/>
          </a:prstGeom>
        </p:spPr>
      </p:pic>
      <p:pic>
        <p:nvPicPr>
          <p:cNvPr id="58" name="Image 57" descr="Une image contenant très coloré, récif, coloré, assis&#10;&#10;Description générée automatiquement">
            <a:extLst>
              <a:ext uri="{FF2B5EF4-FFF2-40B4-BE49-F238E27FC236}">
                <a16:creationId xmlns:a16="http://schemas.microsoft.com/office/drawing/2014/main" id="{DB46F10F-718F-4932-AA8F-DC759616B1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827"/>
          <a:stretch/>
        </p:blipFill>
        <p:spPr>
          <a:xfrm>
            <a:off x="9775536" y="1397272"/>
            <a:ext cx="1834737" cy="1088149"/>
          </a:xfrm>
          <a:prstGeom prst="roundRect">
            <a:avLst/>
          </a:prstGeom>
          <a:ln w="57150">
            <a:solidFill>
              <a:schemeClr val="tx1"/>
            </a:solidFill>
          </a:ln>
        </p:spPr>
      </p:pic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E8DE6F8B-55B7-40FD-A478-DE9A2DAB7771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3360649" y="1967554"/>
            <a:ext cx="201255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7905DF7D-E6A7-4EC0-8FE0-72694350E2BA}"/>
              </a:ext>
            </a:extLst>
          </p:cNvPr>
          <p:cNvCxnSpPr>
            <a:cxnSpLocks/>
          </p:cNvCxnSpPr>
          <p:nvPr/>
        </p:nvCxnSpPr>
        <p:spPr>
          <a:xfrm>
            <a:off x="7166728" y="1941347"/>
            <a:ext cx="23826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38E68E8F-3313-4A3E-BE39-2C2B8768DC57}"/>
              </a:ext>
            </a:extLst>
          </p:cNvPr>
          <p:cNvSpPr/>
          <p:nvPr/>
        </p:nvSpPr>
        <p:spPr>
          <a:xfrm>
            <a:off x="554332" y="3229576"/>
            <a:ext cx="937281" cy="4521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Durée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CA0DCFA-0D97-4942-997F-22A7E915AB6E}"/>
              </a:ext>
            </a:extLst>
          </p:cNvPr>
          <p:cNvSpPr/>
          <p:nvPr/>
        </p:nvSpPr>
        <p:spPr>
          <a:xfrm>
            <a:off x="3360649" y="3176256"/>
            <a:ext cx="1152329" cy="5055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Flux Serveur-</a:t>
            </a:r>
            <a:r>
              <a:rPr lang="fr-FR" sz="1200" b="1" dirty="0" err="1">
                <a:solidFill>
                  <a:schemeClr val="tx1"/>
                </a:solidFill>
              </a:rPr>
              <a:t>Rasberry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27132E8-2A35-4106-BABF-884E6E588B11}"/>
              </a:ext>
            </a:extLst>
          </p:cNvPr>
          <p:cNvSpPr/>
          <p:nvPr/>
        </p:nvSpPr>
        <p:spPr>
          <a:xfrm>
            <a:off x="8358040" y="3176256"/>
            <a:ext cx="1152330" cy="5054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Flux </a:t>
            </a:r>
            <a:r>
              <a:rPr lang="fr-FR" sz="1200" b="1" dirty="0" err="1">
                <a:solidFill>
                  <a:schemeClr val="tx1"/>
                </a:solidFill>
              </a:rPr>
              <a:t>Rasberry</a:t>
            </a:r>
            <a:r>
              <a:rPr lang="fr-FR" sz="1200" b="1" dirty="0">
                <a:solidFill>
                  <a:schemeClr val="tx1"/>
                </a:solidFill>
              </a:rPr>
              <a:t>-Tv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FE3B4D0-DF06-40EF-8141-EF01894EDAF9}"/>
              </a:ext>
            </a:extLst>
          </p:cNvPr>
          <p:cNvSpPr/>
          <p:nvPr/>
        </p:nvSpPr>
        <p:spPr>
          <a:xfrm>
            <a:off x="5872335" y="3176256"/>
            <a:ext cx="1152330" cy="5054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Mémoire</a:t>
            </a:r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20DE35FC-0634-4E97-9040-B28B69B685AE}"/>
              </a:ext>
            </a:extLst>
          </p:cNvPr>
          <p:cNvSpPr/>
          <p:nvPr/>
        </p:nvSpPr>
        <p:spPr>
          <a:xfrm>
            <a:off x="574933" y="3880861"/>
            <a:ext cx="928160" cy="715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Pendant 10h</a:t>
            </a:r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DAF68F45-8FFD-4FFA-AB9C-C853C4D2CDAE}"/>
              </a:ext>
            </a:extLst>
          </p:cNvPr>
          <p:cNvSpPr/>
          <p:nvPr/>
        </p:nvSpPr>
        <p:spPr>
          <a:xfrm>
            <a:off x="563453" y="5511571"/>
            <a:ext cx="928160" cy="715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Pendant</a:t>
            </a:r>
          </a:p>
          <a:p>
            <a:pPr algn="ctr"/>
            <a:r>
              <a:rPr lang="fr-FR" sz="1100" dirty="0">
                <a:solidFill>
                  <a:schemeClr val="tx1"/>
                </a:solidFill>
              </a:rPr>
              <a:t>10h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505AE55F-57EA-48E9-829E-22BB9B623D13}"/>
              </a:ext>
            </a:extLst>
          </p:cNvPr>
          <p:cNvSpPr txBox="1"/>
          <p:nvPr/>
        </p:nvSpPr>
        <p:spPr>
          <a:xfrm>
            <a:off x="3033959" y="3962736"/>
            <a:ext cx="1805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badi Extra Light" panose="020B0204020104020204" pitchFamily="34" charset="0"/>
              </a:rPr>
              <a:t>Flux streaming continue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1166342F-5C65-4896-92D3-4A1926B22DD8}"/>
              </a:ext>
            </a:extLst>
          </p:cNvPr>
          <p:cNvSpPr txBox="1"/>
          <p:nvPr/>
        </p:nvSpPr>
        <p:spPr>
          <a:xfrm>
            <a:off x="5511954" y="3991061"/>
            <a:ext cx="1739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badi Extra Light" panose="020B0204020104020204" pitchFamily="34" charset="0"/>
              </a:rPr>
              <a:t>Enregistrement du flux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50E08B87-43FA-4296-A314-FFD1AAAFE0F7}"/>
              </a:ext>
            </a:extLst>
          </p:cNvPr>
          <p:cNvSpPr txBox="1"/>
          <p:nvPr/>
        </p:nvSpPr>
        <p:spPr>
          <a:xfrm>
            <a:off x="8031351" y="3998381"/>
            <a:ext cx="1805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badi Extra Light" panose="020B0204020104020204" pitchFamily="34" charset="0"/>
              </a:rPr>
              <a:t>Rediffusion du flux J-1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40AD8EB4-E05C-4A3C-ACDF-0728E7774306}"/>
              </a:ext>
            </a:extLst>
          </p:cNvPr>
          <p:cNvSpPr txBox="1"/>
          <p:nvPr/>
        </p:nvSpPr>
        <p:spPr>
          <a:xfrm>
            <a:off x="7923560" y="4825372"/>
            <a:ext cx="205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badi Extra Light" panose="020B0204020104020204" pitchFamily="34" charset="0"/>
              </a:rPr>
              <a:t>Diffusion du flux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3089C0C-A25B-474B-94BA-7EF4F4171CA3}"/>
              </a:ext>
            </a:extLst>
          </p:cNvPr>
          <p:cNvSpPr txBox="1"/>
          <p:nvPr/>
        </p:nvSpPr>
        <p:spPr>
          <a:xfrm>
            <a:off x="1985818" y="256584"/>
            <a:ext cx="7970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Abadi Extra Light" panose="020B0204020104020204" pitchFamily="34" charset="0"/>
              </a:rPr>
              <a:t>Scenario II : Flux streaming sur heure local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FB2DA9A-FF72-4A13-B4AA-21B9EBC66DBE}"/>
              </a:ext>
            </a:extLst>
          </p:cNvPr>
          <p:cNvSpPr/>
          <p:nvPr/>
        </p:nvSpPr>
        <p:spPr>
          <a:xfrm>
            <a:off x="563453" y="4702232"/>
            <a:ext cx="928160" cy="715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Pendant</a:t>
            </a:r>
          </a:p>
          <a:p>
            <a:pPr algn="ctr"/>
            <a:r>
              <a:rPr lang="fr-FR" sz="1100" dirty="0">
                <a:solidFill>
                  <a:schemeClr val="tx1"/>
                </a:solidFill>
              </a:rPr>
              <a:t>4h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120C04C-DBFE-4E3E-93F0-559480E83662}"/>
              </a:ext>
            </a:extLst>
          </p:cNvPr>
          <p:cNvSpPr txBox="1"/>
          <p:nvPr/>
        </p:nvSpPr>
        <p:spPr>
          <a:xfrm>
            <a:off x="3033959" y="4698939"/>
            <a:ext cx="1805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badi Extra Light" panose="020B0204020104020204" pitchFamily="34" charset="0"/>
              </a:rPr>
              <a:t>Flux streaming continue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57C6F9B-EA5A-46D0-9A24-F1CC505DDB88}"/>
              </a:ext>
            </a:extLst>
          </p:cNvPr>
          <p:cNvSpPr txBox="1"/>
          <p:nvPr/>
        </p:nvSpPr>
        <p:spPr>
          <a:xfrm>
            <a:off x="5511953" y="4730389"/>
            <a:ext cx="1739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badi Extra Light" panose="020B0204020104020204" pitchFamily="34" charset="0"/>
              </a:rPr>
              <a:t>Enregistrement du flux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FA72463-B1B1-4BAC-B462-1987CF42A6E3}"/>
              </a:ext>
            </a:extLst>
          </p:cNvPr>
          <p:cNvSpPr txBox="1"/>
          <p:nvPr/>
        </p:nvSpPr>
        <p:spPr>
          <a:xfrm>
            <a:off x="7923560" y="5528311"/>
            <a:ext cx="205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badi Extra Light" panose="020B0204020104020204" pitchFamily="34" charset="0"/>
              </a:rPr>
              <a:t>Diffusion du flux</a:t>
            </a:r>
          </a:p>
        </p:txBody>
      </p:sp>
    </p:spTree>
    <p:extLst>
      <p:ext uri="{BB962C8B-B14F-4D97-AF65-F5344CB8AC3E}">
        <p14:creationId xmlns:p14="http://schemas.microsoft.com/office/powerpoint/2010/main" val="404804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C7E8CBB-71CE-4198-BF42-7FF0C6A55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Cost-benefit</a:t>
            </a:r>
            <a:r>
              <a:rPr lang="fr-FR" dirty="0"/>
              <a:t> analysis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550396-338E-4BC1-B602-40612B020AD5}"/>
              </a:ext>
            </a:extLst>
          </p:cNvPr>
          <p:cNvSpPr/>
          <p:nvPr/>
        </p:nvSpPr>
        <p:spPr>
          <a:xfrm>
            <a:off x="414153" y="2364509"/>
            <a:ext cx="3380509" cy="41563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11C1A9-E6D3-482A-AAF4-850BE2283B73}"/>
              </a:ext>
            </a:extLst>
          </p:cNvPr>
          <p:cNvSpPr/>
          <p:nvPr/>
        </p:nvSpPr>
        <p:spPr>
          <a:xfrm>
            <a:off x="4298785" y="1976581"/>
            <a:ext cx="3594430" cy="454429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BCDB72-DAFB-484F-8996-127D97A1F1F0}"/>
              </a:ext>
            </a:extLst>
          </p:cNvPr>
          <p:cNvSpPr/>
          <p:nvPr/>
        </p:nvSpPr>
        <p:spPr>
          <a:xfrm>
            <a:off x="8539019" y="2364509"/>
            <a:ext cx="3380509" cy="41563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00FCBA-2F00-4D82-93E4-5B18160128ED}"/>
              </a:ext>
            </a:extLst>
          </p:cNvPr>
          <p:cNvSpPr/>
          <p:nvPr/>
        </p:nvSpPr>
        <p:spPr>
          <a:xfrm>
            <a:off x="272472" y="1295175"/>
            <a:ext cx="1520124" cy="4202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latin typeface="Abadi Extra Light" panose="020B0204020104020204" pitchFamily="34" charset="0"/>
              </a:rPr>
              <a:t>Ecologie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0493E9-6A9C-47D1-9700-53F989C6F522}"/>
              </a:ext>
            </a:extLst>
          </p:cNvPr>
          <p:cNvSpPr/>
          <p:nvPr/>
        </p:nvSpPr>
        <p:spPr>
          <a:xfrm>
            <a:off x="4298785" y="1316183"/>
            <a:ext cx="1520124" cy="4202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latin typeface="Abadi Extra Light" panose="020B0204020104020204" pitchFamily="34" charset="0"/>
              </a:rPr>
              <a:t>Technique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F50BAD-C929-41BE-8122-C1722550B35A}"/>
              </a:ext>
            </a:extLst>
          </p:cNvPr>
          <p:cNvSpPr/>
          <p:nvPr/>
        </p:nvSpPr>
        <p:spPr>
          <a:xfrm>
            <a:off x="8325098" y="1316183"/>
            <a:ext cx="1520124" cy="4202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latin typeface="Abadi Extra Light" panose="020B0204020104020204" pitchFamily="34" charset="0"/>
              </a:rPr>
              <a:t>Coût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3F5B0A-B19C-4243-B491-9F621C615438}"/>
              </a:ext>
            </a:extLst>
          </p:cNvPr>
          <p:cNvSpPr/>
          <p:nvPr/>
        </p:nvSpPr>
        <p:spPr>
          <a:xfrm>
            <a:off x="272472" y="1976581"/>
            <a:ext cx="3594430" cy="454429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B8836C-F0FC-46AD-BC29-93ABD10410F5}"/>
              </a:ext>
            </a:extLst>
          </p:cNvPr>
          <p:cNvSpPr/>
          <p:nvPr/>
        </p:nvSpPr>
        <p:spPr>
          <a:xfrm>
            <a:off x="8325098" y="1976581"/>
            <a:ext cx="3594430" cy="4544291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0B721FA-3D32-46BF-8E82-7444B37D692B}"/>
              </a:ext>
            </a:extLst>
          </p:cNvPr>
          <p:cNvSpPr txBox="1"/>
          <p:nvPr/>
        </p:nvSpPr>
        <p:spPr>
          <a:xfrm>
            <a:off x="4298785" y="1976580"/>
            <a:ext cx="3594430" cy="4544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BA57567-D385-44C7-AC7E-2300E18FB8F7}"/>
              </a:ext>
            </a:extLst>
          </p:cNvPr>
          <p:cNvSpPr txBox="1"/>
          <p:nvPr/>
        </p:nvSpPr>
        <p:spPr>
          <a:xfrm>
            <a:off x="8325098" y="1988125"/>
            <a:ext cx="3594430" cy="4544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094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ZoneTexte 46">
            <a:extLst>
              <a:ext uri="{FF2B5EF4-FFF2-40B4-BE49-F238E27FC236}">
                <a16:creationId xmlns:a16="http://schemas.microsoft.com/office/drawing/2014/main" id="{B312E0AD-E5FC-4C30-AF52-9C62C687CD3A}"/>
              </a:ext>
            </a:extLst>
          </p:cNvPr>
          <p:cNvSpPr txBox="1"/>
          <p:nvPr/>
        </p:nvSpPr>
        <p:spPr>
          <a:xfrm>
            <a:off x="9449954" y="5327286"/>
            <a:ext cx="202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>
              <a:latin typeface="Abadi Extra Light" panose="020B0204020104020204" pitchFamily="34" charset="0"/>
            </a:endParaRPr>
          </a:p>
        </p:txBody>
      </p:sp>
      <p:sp>
        <p:nvSpPr>
          <p:cNvPr id="56" name="Cylindre 55">
            <a:extLst>
              <a:ext uri="{FF2B5EF4-FFF2-40B4-BE49-F238E27FC236}">
                <a16:creationId xmlns:a16="http://schemas.microsoft.com/office/drawing/2014/main" id="{F56DDF71-D72D-4077-B29B-8F3A497B52E5}"/>
              </a:ext>
            </a:extLst>
          </p:cNvPr>
          <p:cNvSpPr/>
          <p:nvPr/>
        </p:nvSpPr>
        <p:spPr>
          <a:xfrm>
            <a:off x="2166793" y="1397272"/>
            <a:ext cx="967673" cy="132137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Hébergeur Vidéo</a:t>
            </a:r>
          </a:p>
        </p:txBody>
      </p:sp>
      <p:pic>
        <p:nvPicPr>
          <p:cNvPr id="57" name="Image 56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54AF1D1E-3C0A-44A3-A2A4-84AAADFC3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204" y="1097894"/>
            <a:ext cx="1739320" cy="1739320"/>
          </a:xfrm>
          <a:prstGeom prst="rect">
            <a:avLst/>
          </a:prstGeom>
        </p:spPr>
      </p:pic>
      <p:pic>
        <p:nvPicPr>
          <p:cNvPr id="58" name="Image 57" descr="Une image contenant très coloré, récif, coloré, assis&#10;&#10;Description générée automatiquement">
            <a:extLst>
              <a:ext uri="{FF2B5EF4-FFF2-40B4-BE49-F238E27FC236}">
                <a16:creationId xmlns:a16="http://schemas.microsoft.com/office/drawing/2014/main" id="{DB46F10F-718F-4932-AA8F-DC759616B1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827"/>
          <a:stretch/>
        </p:blipFill>
        <p:spPr>
          <a:xfrm>
            <a:off x="9775536" y="1397272"/>
            <a:ext cx="1834737" cy="1088149"/>
          </a:xfrm>
          <a:prstGeom prst="roundRect">
            <a:avLst/>
          </a:prstGeom>
          <a:ln w="57150">
            <a:solidFill>
              <a:schemeClr val="tx1"/>
            </a:solidFill>
          </a:ln>
        </p:spPr>
      </p:pic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E8DE6F8B-55B7-40FD-A478-DE9A2DAB7771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3360649" y="1967554"/>
            <a:ext cx="201255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7905DF7D-E6A7-4EC0-8FE0-72694350E2BA}"/>
              </a:ext>
            </a:extLst>
          </p:cNvPr>
          <p:cNvCxnSpPr>
            <a:cxnSpLocks/>
          </p:cNvCxnSpPr>
          <p:nvPr/>
        </p:nvCxnSpPr>
        <p:spPr>
          <a:xfrm>
            <a:off x="7166728" y="1941347"/>
            <a:ext cx="23826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E14B3E4C-AF39-4919-A062-781C577FAD2C}"/>
              </a:ext>
            </a:extLst>
          </p:cNvPr>
          <p:cNvSpPr/>
          <p:nvPr/>
        </p:nvSpPr>
        <p:spPr>
          <a:xfrm>
            <a:off x="500836" y="3229576"/>
            <a:ext cx="937281" cy="4521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Heure Française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CA0DCFA-0D97-4942-997F-22A7E915AB6E}"/>
              </a:ext>
            </a:extLst>
          </p:cNvPr>
          <p:cNvSpPr/>
          <p:nvPr/>
        </p:nvSpPr>
        <p:spPr>
          <a:xfrm>
            <a:off x="3360649" y="3176256"/>
            <a:ext cx="1152329" cy="5055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Flux Serveur-</a:t>
            </a:r>
            <a:r>
              <a:rPr lang="fr-FR" sz="1200" b="1" dirty="0" err="1">
                <a:solidFill>
                  <a:schemeClr val="tx1"/>
                </a:solidFill>
              </a:rPr>
              <a:t>Rasberry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27132E8-2A35-4106-BABF-884E6E588B11}"/>
              </a:ext>
            </a:extLst>
          </p:cNvPr>
          <p:cNvSpPr/>
          <p:nvPr/>
        </p:nvSpPr>
        <p:spPr>
          <a:xfrm>
            <a:off x="8358040" y="3176256"/>
            <a:ext cx="1152330" cy="5054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Flux </a:t>
            </a:r>
            <a:r>
              <a:rPr lang="fr-FR" sz="1200" b="1" dirty="0" err="1">
                <a:solidFill>
                  <a:schemeClr val="tx1"/>
                </a:solidFill>
              </a:rPr>
              <a:t>Rasberry</a:t>
            </a:r>
            <a:r>
              <a:rPr lang="fr-FR" sz="1200" b="1" dirty="0">
                <a:solidFill>
                  <a:schemeClr val="tx1"/>
                </a:solidFill>
              </a:rPr>
              <a:t>-Tv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FE3B4D0-DF06-40EF-8141-EF01894EDAF9}"/>
              </a:ext>
            </a:extLst>
          </p:cNvPr>
          <p:cNvSpPr/>
          <p:nvPr/>
        </p:nvSpPr>
        <p:spPr>
          <a:xfrm>
            <a:off x="5872335" y="3176256"/>
            <a:ext cx="1152330" cy="5054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Mémoire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505AE55F-57EA-48E9-829E-22BB9B623D13}"/>
              </a:ext>
            </a:extLst>
          </p:cNvPr>
          <p:cNvSpPr txBox="1"/>
          <p:nvPr/>
        </p:nvSpPr>
        <p:spPr>
          <a:xfrm>
            <a:off x="3033959" y="3873158"/>
            <a:ext cx="1805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badi Extra Light" panose="020B0204020104020204" pitchFamily="34" charset="0"/>
              </a:rPr>
              <a:t>Récupère le fichier vidéo J-1</a:t>
            </a:r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01718F96-E02B-4926-8177-4AC650AE09DE}"/>
              </a:ext>
            </a:extLst>
          </p:cNvPr>
          <p:cNvSpPr/>
          <p:nvPr/>
        </p:nvSpPr>
        <p:spPr>
          <a:xfrm>
            <a:off x="436181" y="5154054"/>
            <a:ext cx="928160" cy="715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6h-20h</a:t>
            </a:r>
            <a:endParaRPr lang="fr-FR" sz="1200" dirty="0"/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1166342F-5C65-4896-92D3-4A1926B22DD8}"/>
              </a:ext>
            </a:extLst>
          </p:cNvPr>
          <p:cNvSpPr txBox="1"/>
          <p:nvPr/>
        </p:nvSpPr>
        <p:spPr>
          <a:xfrm>
            <a:off x="5545646" y="3873157"/>
            <a:ext cx="1805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badi Extra Light" panose="020B0204020104020204" pitchFamily="34" charset="0"/>
              </a:rPr>
              <a:t>Mets le fichier vidéo en mémoire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40AD8EB4-E05C-4A3C-ACDF-0728E7774306}"/>
              </a:ext>
            </a:extLst>
          </p:cNvPr>
          <p:cNvSpPr txBox="1"/>
          <p:nvPr/>
        </p:nvSpPr>
        <p:spPr>
          <a:xfrm>
            <a:off x="7860478" y="3876170"/>
            <a:ext cx="2050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badi Extra Light" panose="020B0204020104020204" pitchFamily="34" charset="0"/>
              </a:rPr>
              <a:t>Rediffusion de 10h du fichier J-1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1C3FF686-C992-4674-9D79-1924474A9AD5}"/>
              </a:ext>
            </a:extLst>
          </p:cNvPr>
          <p:cNvSpPr/>
          <p:nvPr/>
        </p:nvSpPr>
        <p:spPr>
          <a:xfrm>
            <a:off x="436181" y="3877690"/>
            <a:ext cx="928160" cy="715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20h-6h</a:t>
            </a:r>
            <a:endParaRPr lang="fr-FR" sz="12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672DE69-811E-4E04-AC6B-3AA498989CC9}"/>
              </a:ext>
            </a:extLst>
          </p:cNvPr>
          <p:cNvSpPr txBox="1"/>
          <p:nvPr/>
        </p:nvSpPr>
        <p:spPr>
          <a:xfrm>
            <a:off x="1939635" y="270866"/>
            <a:ext cx="7970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Abadi Extra Light" panose="020B0204020104020204" pitchFamily="34" charset="0"/>
              </a:rPr>
              <a:t>Scenario III : Flux FTP pendant la nuit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DE70BA8-0B00-4003-8CC7-A41DA2AA2C0B}"/>
              </a:ext>
            </a:extLst>
          </p:cNvPr>
          <p:cNvSpPr txBox="1"/>
          <p:nvPr/>
        </p:nvSpPr>
        <p:spPr>
          <a:xfrm>
            <a:off x="7860479" y="5241608"/>
            <a:ext cx="205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badi Extra Light" panose="020B0204020104020204" pitchFamily="34" charset="0"/>
              </a:rPr>
              <a:t>Diffusion du fichier</a:t>
            </a:r>
          </a:p>
        </p:txBody>
      </p:sp>
    </p:spTree>
    <p:extLst>
      <p:ext uri="{BB962C8B-B14F-4D97-AF65-F5344CB8AC3E}">
        <p14:creationId xmlns:p14="http://schemas.microsoft.com/office/powerpoint/2010/main" val="267052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C7E8CBB-71CE-4198-BF42-7FF0C6A55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Cost-benefit</a:t>
            </a:r>
            <a:r>
              <a:rPr lang="fr-FR" dirty="0"/>
              <a:t> analysis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550396-338E-4BC1-B602-40612B020AD5}"/>
              </a:ext>
            </a:extLst>
          </p:cNvPr>
          <p:cNvSpPr/>
          <p:nvPr/>
        </p:nvSpPr>
        <p:spPr>
          <a:xfrm>
            <a:off x="414153" y="2364509"/>
            <a:ext cx="3380509" cy="41563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11C1A9-E6D3-482A-AAF4-850BE2283B73}"/>
              </a:ext>
            </a:extLst>
          </p:cNvPr>
          <p:cNvSpPr/>
          <p:nvPr/>
        </p:nvSpPr>
        <p:spPr>
          <a:xfrm>
            <a:off x="4298785" y="1976581"/>
            <a:ext cx="3594430" cy="454429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BCDB72-DAFB-484F-8996-127D97A1F1F0}"/>
              </a:ext>
            </a:extLst>
          </p:cNvPr>
          <p:cNvSpPr/>
          <p:nvPr/>
        </p:nvSpPr>
        <p:spPr>
          <a:xfrm>
            <a:off x="8539019" y="2364509"/>
            <a:ext cx="3380509" cy="41563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00FCBA-2F00-4D82-93E4-5B18160128ED}"/>
              </a:ext>
            </a:extLst>
          </p:cNvPr>
          <p:cNvSpPr/>
          <p:nvPr/>
        </p:nvSpPr>
        <p:spPr>
          <a:xfrm>
            <a:off x="272472" y="1295175"/>
            <a:ext cx="1520124" cy="4202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latin typeface="Abadi Extra Light" panose="020B0204020104020204" pitchFamily="34" charset="0"/>
              </a:rPr>
              <a:t>Ecologie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0493E9-6A9C-47D1-9700-53F989C6F522}"/>
              </a:ext>
            </a:extLst>
          </p:cNvPr>
          <p:cNvSpPr/>
          <p:nvPr/>
        </p:nvSpPr>
        <p:spPr>
          <a:xfrm>
            <a:off x="4298785" y="1316183"/>
            <a:ext cx="1520124" cy="4202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latin typeface="Abadi Extra Light" panose="020B0204020104020204" pitchFamily="34" charset="0"/>
              </a:rPr>
              <a:t>Technique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F50BAD-C929-41BE-8122-C1722550B35A}"/>
              </a:ext>
            </a:extLst>
          </p:cNvPr>
          <p:cNvSpPr/>
          <p:nvPr/>
        </p:nvSpPr>
        <p:spPr>
          <a:xfrm>
            <a:off x="8325098" y="1316183"/>
            <a:ext cx="1520124" cy="4202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latin typeface="Abadi Extra Light" panose="020B0204020104020204" pitchFamily="34" charset="0"/>
              </a:rPr>
              <a:t>Coût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3F5B0A-B19C-4243-B491-9F621C615438}"/>
              </a:ext>
            </a:extLst>
          </p:cNvPr>
          <p:cNvSpPr/>
          <p:nvPr/>
        </p:nvSpPr>
        <p:spPr>
          <a:xfrm>
            <a:off x="272472" y="1976581"/>
            <a:ext cx="3594430" cy="454429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B8836C-F0FC-46AD-BC29-93ABD10410F5}"/>
              </a:ext>
            </a:extLst>
          </p:cNvPr>
          <p:cNvSpPr/>
          <p:nvPr/>
        </p:nvSpPr>
        <p:spPr>
          <a:xfrm>
            <a:off x="8325098" y="1976581"/>
            <a:ext cx="3594430" cy="4544291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0B721FA-3D32-46BF-8E82-7444B37D692B}"/>
              </a:ext>
            </a:extLst>
          </p:cNvPr>
          <p:cNvSpPr txBox="1"/>
          <p:nvPr/>
        </p:nvSpPr>
        <p:spPr>
          <a:xfrm>
            <a:off x="4298785" y="1976580"/>
            <a:ext cx="3594430" cy="4544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BA57567-D385-44C7-AC7E-2300E18FB8F7}"/>
              </a:ext>
            </a:extLst>
          </p:cNvPr>
          <p:cNvSpPr txBox="1"/>
          <p:nvPr/>
        </p:nvSpPr>
        <p:spPr>
          <a:xfrm>
            <a:off x="8325098" y="1988125"/>
            <a:ext cx="3594430" cy="4544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902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197</Words>
  <Application>Microsoft Office PowerPoint</Application>
  <PresentationFormat>Grand écran</PresentationFormat>
  <Paragraphs>67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Abadi Extra Light</vt:lpstr>
      <vt:lpstr>Arial</vt:lpstr>
      <vt:lpstr>Calibri</vt:lpstr>
      <vt:lpstr>Wingdings</vt:lpstr>
      <vt:lpstr>Thème Office</vt:lpstr>
      <vt:lpstr>Architecture du flux</vt:lpstr>
      <vt:lpstr>Présentation PowerPoint</vt:lpstr>
      <vt:lpstr>Cost-benefit analysis</vt:lpstr>
      <vt:lpstr>Présentation PowerPoint</vt:lpstr>
      <vt:lpstr>Cost-benefit analysis</vt:lpstr>
      <vt:lpstr>Présentation PowerPoint</vt:lpstr>
      <vt:lpstr>Cost-benefit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Ekchajzer</dc:creator>
  <cp:lastModifiedBy>david Ekchajzer</cp:lastModifiedBy>
  <cp:revision>24</cp:revision>
  <dcterms:created xsi:type="dcterms:W3CDTF">2019-11-17T13:04:50Z</dcterms:created>
  <dcterms:modified xsi:type="dcterms:W3CDTF">2019-12-02T08:54:00Z</dcterms:modified>
</cp:coreProperties>
</file>