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3" r:id="rId8"/>
    <p:sldId id="261" r:id="rId9"/>
    <p:sldId id="262" r:id="rId10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9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49" autoAdjust="0"/>
  </p:normalViewPr>
  <p:slideViewPr>
    <p:cSldViewPr snapToGrid="0">
      <p:cViewPr varScale="1">
        <p:scale>
          <a:sx n="104" d="100"/>
          <a:sy n="104" d="100"/>
        </p:scale>
        <p:origin x="13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30322-812C-4F64-AEC5-9B7FA8F01EC5}" type="datetimeFigureOut">
              <a:rPr lang="fr-FR" smtClean="0"/>
              <a:t>23/11/2019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1DC20-5A6C-4FBB-8A04-020624D0FA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578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1DC20-5A6C-4FBB-8A04-020624D0FA8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45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037240" y="212040"/>
            <a:ext cx="9270360" cy="77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037240" y="212040"/>
            <a:ext cx="9270360" cy="77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037240" y="212040"/>
            <a:ext cx="9270360" cy="77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037240" y="212040"/>
            <a:ext cx="9270360" cy="77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037240" y="212040"/>
            <a:ext cx="9270360" cy="77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037240" y="212040"/>
            <a:ext cx="9270360" cy="77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037240" y="212040"/>
            <a:ext cx="9270360" cy="77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2037240" y="212040"/>
            <a:ext cx="9270360" cy="3582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037240" y="212040"/>
            <a:ext cx="9270360" cy="77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037240" y="212040"/>
            <a:ext cx="9270360" cy="77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037240" y="212040"/>
            <a:ext cx="9270360" cy="77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037240" y="212040"/>
            <a:ext cx="9270360" cy="77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037240" y="212040"/>
            <a:ext cx="9270360" cy="77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037240" y="212040"/>
            <a:ext cx="9270360" cy="77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037240" y="212040"/>
            <a:ext cx="9270360" cy="77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037240" y="212040"/>
            <a:ext cx="9270360" cy="77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037240" y="212040"/>
            <a:ext cx="9270360" cy="77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037240" y="212040"/>
            <a:ext cx="9270360" cy="77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037240" y="212040"/>
            <a:ext cx="9270360" cy="3582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037240" y="212040"/>
            <a:ext cx="9270360" cy="77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037240" y="212040"/>
            <a:ext cx="9270360" cy="77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037240" y="212040"/>
            <a:ext cx="9270360" cy="77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badi Extra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38"/>
          <p:cNvPicPr/>
          <p:nvPr/>
        </p:nvPicPr>
        <p:blipFill>
          <a:blip r:embed="rId14"/>
          <a:srcRect l="42811" t="11092" r="42935" b="57934"/>
          <a:stretch/>
        </p:blipFill>
        <p:spPr>
          <a:xfrm>
            <a:off x="120960" y="151560"/>
            <a:ext cx="921600" cy="921600"/>
          </a:xfrm>
          <a:prstGeom prst="ellipse">
            <a:avLst/>
          </a:prstGeom>
          <a:ln w="57240">
            <a:solidFill>
              <a:srgbClr val="C99108"/>
            </a:solidFill>
            <a:round/>
          </a:ln>
        </p:spPr>
      </p:pic>
      <p:pic>
        <p:nvPicPr>
          <p:cNvPr id="8" name="Image 7"/>
          <p:cNvPicPr/>
          <p:nvPr/>
        </p:nvPicPr>
        <p:blipFill>
          <a:blip r:embed="rId15"/>
          <a:stretch/>
        </p:blipFill>
        <p:spPr>
          <a:xfrm>
            <a:off x="884160" y="123480"/>
            <a:ext cx="950040" cy="950040"/>
          </a:xfrm>
          <a:prstGeom prst="ellipse">
            <a:avLst/>
          </a:prstGeom>
          <a:ln w="57240">
            <a:solidFill>
              <a:srgbClr val="FB917E"/>
            </a:solidFill>
          </a:ln>
        </p:spPr>
      </p:pic>
      <p:pic>
        <p:nvPicPr>
          <p:cNvPr id="2" name="Image 46"/>
          <p:cNvPicPr/>
          <p:nvPr/>
        </p:nvPicPr>
        <p:blipFill>
          <a:blip r:embed="rId16"/>
          <a:stretch/>
        </p:blipFill>
        <p:spPr>
          <a:xfrm>
            <a:off x="0" y="5950440"/>
            <a:ext cx="12191760" cy="95004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801800" y="2160360"/>
            <a:ext cx="9143640" cy="8920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Abadi Extra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dt"/>
          </p:nvPr>
        </p:nvSpPr>
        <p:spPr>
          <a:xfrm>
            <a:off x="0" y="655668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1C211E1-7F43-4340-B5D1-4D4B5BE28EAF}" type="datetime">
              <a:rPr lang="en-US" sz="1400" b="0" strike="noStrike" spc="-1">
                <a:solidFill>
                  <a:srgbClr val="8B8B8B"/>
                </a:solidFill>
                <a:latin typeface="Abadi Extra Light"/>
              </a:rPr>
              <a:t>11/23/2019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sldNum"/>
          </p:nvPr>
        </p:nvSpPr>
        <p:spPr>
          <a:xfrm>
            <a:off x="9493560" y="6549120"/>
            <a:ext cx="25592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CCD7254-692F-481A-A4F4-0ADCC5E17EFA}" type="slidenum">
              <a:rPr lang="en-US" sz="1600" b="0" strike="noStrike" spc="-1">
                <a:solidFill>
                  <a:srgbClr val="8B8B8B"/>
                </a:solidFill>
                <a:latin typeface="Abadi Extra Light"/>
              </a:rPr>
              <a:t>‹N°›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Abadi Extra Ligh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badi Extra Ligh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badi Extra Ligh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badi Extra Ligh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badi Extra Ligh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badi Extra Ligh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badi Extra Ligh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 38"/>
          <p:cNvPicPr/>
          <p:nvPr/>
        </p:nvPicPr>
        <p:blipFill>
          <a:blip r:embed="rId14"/>
          <a:srcRect l="42811" t="11092" r="42935" b="57934"/>
          <a:stretch/>
        </p:blipFill>
        <p:spPr>
          <a:xfrm>
            <a:off x="120960" y="151560"/>
            <a:ext cx="921600" cy="921600"/>
          </a:xfrm>
          <a:prstGeom prst="ellipse">
            <a:avLst/>
          </a:prstGeom>
          <a:ln w="57240">
            <a:solidFill>
              <a:srgbClr val="C99108"/>
            </a:solidFill>
            <a:round/>
          </a:ln>
        </p:spPr>
      </p:pic>
      <p:pic>
        <p:nvPicPr>
          <p:cNvPr id="44" name="Image 7"/>
          <p:cNvPicPr/>
          <p:nvPr/>
        </p:nvPicPr>
        <p:blipFill>
          <a:blip r:embed="rId15"/>
          <a:stretch/>
        </p:blipFill>
        <p:spPr>
          <a:xfrm>
            <a:off x="884160" y="123480"/>
            <a:ext cx="950040" cy="950040"/>
          </a:xfrm>
          <a:prstGeom prst="ellipse">
            <a:avLst/>
          </a:prstGeom>
          <a:ln w="57240">
            <a:solidFill>
              <a:srgbClr val="FB917E"/>
            </a:solidFill>
          </a:ln>
        </p:spPr>
      </p:pic>
      <p:pic>
        <p:nvPicPr>
          <p:cNvPr id="45" name="Image 46"/>
          <p:cNvPicPr/>
          <p:nvPr/>
        </p:nvPicPr>
        <p:blipFill>
          <a:blip r:embed="rId16"/>
          <a:stretch/>
        </p:blipFill>
        <p:spPr>
          <a:xfrm>
            <a:off x="0" y="5950440"/>
            <a:ext cx="12191760" cy="950040"/>
          </a:xfrm>
          <a:prstGeom prst="rect">
            <a:avLst/>
          </a:prstGeom>
          <a:ln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037240" y="212040"/>
            <a:ext cx="9270360" cy="7725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Abadi Extra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Abadi Extra Light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latin typeface="Abadi Extra Light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Abadi Extra Light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 dirty="0">
                <a:solidFill>
                  <a:srgbClr val="000000"/>
                </a:solidFill>
                <a:latin typeface="Abadi Extra Light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 dirty="0">
                <a:solidFill>
                  <a:srgbClr val="000000"/>
                </a:solidFill>
                <a:latin typeface="Abadi Extra Light"/>
              </a:rPr>
              <a:t>Cinquième niveau</a:t>
            </a:r>
          </a:p>
        </p:txBody>
      </p:sp>
      <p:sp>
        <p:nvSpPr>
          <p:cNvPr id="48" name="PlaceHolder 3"/>
          <p:cNvSpPr>
            <a:spLocks noGrp="1"/>
          </p:cNvSpPr>
          <p:nvPr>
            <p:ph type="dt"/>
          </p:nvPr>
        </p:nvSpPr>
        <p:spPr>
          <a:xfrm>
            <a:off x="45000" y="65743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A5D9FEA-A209-48F8-977A-994665EC3C73}" type="datetime">
              <a:rPr lang="en-US" sz="1600" b="0" strike="noStrike" spc="-1">
                <a:solidFill>
                  <a:srgbClr val="8B8B8B"/>
                </a:solidFill>
                <a:latin typeface="Abadi Extra Light"/>
              </a:rPr>
              <a:t>11/23/2019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/>
          </p:nvPr>
        </p:nvSpPr>
        <p:spPr>
          <a:xfrm>
            <a:off x="9403920" y="6537240"/>
            <a:ext cx="25592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003657E-8912-4099-A571-C42FA89F78FB}" type="slidenum">
              <a:rPr lang="en-US" sz="1600" b="0" strike="noStrike" spc="-1">
                <a:solidFill>
                  <a:srgbClr val="8B8B8B"/>
                </a:solidFill>
                <a:latin typeface="Abadi Extra Light"/>
              </a:rPr>
              <a:t>‹N°›</a:t>
            </a:fld>
            <a:endParaRPr lang="en-US" sz="16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801800" y="2160360"/>
            <a:ext cx="9143640" cy="892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 dirty="0">
                <a:solidFill>
                  <a:srgbClr val="000000"/>
                </a:solidFill>
                <a:latin typeface="Abadi Extra Light"/>
              </a:rPr>
              <a:t>Méthodologie projet</a:t>
            </a:r>
            <a:endParaRPr lang="fr-FR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801800" y="326124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Abadi Extra Light"/>
              </a:rPr>
              <a:t>Un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badi Extra Light"/>
              </a:rPr>
              <a:t>projet</a:t>
            </a:r>
            <a:r>
              <a:rPr lang="en-US" sz="2400" b="0" strike="noStrike" spc="-1" dirty="0">
                <a:solidFill>
                  <a:srgbClr val="000000"/>
                </a:solidFill>
                <a:latin typeface="Abadi Extra Light"/>
              </a:rPr>
              <a:t> « agile » et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badi Extra Light"/>
              </a:rPr>
              <a:t>respectueux</a:t>
            </a:r>
            <a:r>
              <a:rPr lang="en-US" sz="2400" b="0" strike="noStrike" spc="-1" dirty="0">
                <a:solidFill>
                  <a:srgbClr val="000000"/>
                </a:solidFill>
                <a:latin typeface="Abadi Extra Light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badi Extra Light"/>
              </a:rPr>
              <a:t>l’environnement</a:t>
            </a:r>
            <a:r>
              <a:rPr lang="en-US" sz="2400" b="0" strike="noStrike" spc="-1" dirty="0">
                <a:solidFill>
                  <a:srgbClr val="000000"/>
                </a:solidFill>
                <a:latin typeface="Abadi Extra Light"/>
              </a:rPr>
              <a:t> dans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badi Extra Light"/>
              </a:rPr>
              <a:t>sa</a:t>
            </a:r>
            <a:r>
              <a:rPr lang="en-US" sz="2400" b="0" strike="noStrike" spc="-1" dirty="0">
                <a:solidFill>
                  <a:srgbClr val="000000"/>
                </a:solidFill>
                <a:latin typeface="Abadi Extra Ligh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badi Extra Light"/>
              </a:rPr>
              <a:t>méthodologie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 xmlns:p15="http://schemas.microsoft.com/office/powerpoint/2012/main">
      <p:transition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037240" y="212040"/>
            <a:ext cx="9270360" cy="772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 dirty="0">
                <a:solidFill>
                  <a:srgbClr val="000000"/>
                </a:solidFill>
                <a:latin typeface="Abadi Extra Light"/>
              </a:rPr>
              <a:t>Agilité</a:t>
            </a:r>
            <a:endParaRPr lang="fr-F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0" name="Espace réservé du contenu 4"/>
          <p:cNvPicPr/>
          <p:nvPr/>
        </p:nvPicPr>
        <p:blipFill>
          <a:blip r:embed="rId2"/>
          <a:stretch/>
        </p:blipFill>
        <p:spPr>
          <a:xfrm>
            <a:off x="6809760" y="0"/>
            <a:ext cx="4497480" cy="595620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548280" y="1082880"/>
            <a:ext cx="5347440" cy="63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latin typeface="Abadi Extra Light"/>
              </a:rPr>
              <a:t>Réalisations</a:t>
            </a:r>
            <a:r>
              <a:rPr lang="en-US" sz="2000" b="1" strike="noStrike" spc="-1" dirty="0">
                <a:solidFill>
                  <a:srgbClr val="000000"/>
                </a:solidFill>
                <a:latin typeface="Abadi Extra Light"/>
              </a:rPr>
              <a:t> par phase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Abadi Extra Light"/>
              </a:rPr>
              <a:t>Sprint 0 </a:t>
            </a:r>
            <a:endParaRPr lang="en-US" sz="1800" b="0" strike="noStrike" spc="-1" dirty="0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-1" dirty="0">
                <a:solidFill>
                  <a:srgbClr val="000000"/>
                </a:solidFill>
                <a:latin typeface="Abadi Extra Light"/>
              </a:rPr>
              <a:t>Project Vison :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badi Extra Light"/>
              </a:rPr>
              <a:t>Cette</a:t>
            </a: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 phase a déjà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badi Extra Light"/>
              </a:rPr>
              <a:t>été</a:t>
            </a: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badi Extra Light"/>
              </a:rPr>
              <a:t>réalisé</a:t>
            </a: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 et nous a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badi Extra Light"/>
              </a:rPr>
              <a:t>été</a:t>
            </a: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badi Extra Light"/>
              </a:rPr>
              <a:t>présenté</a:t>
            </a: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 le 15/11/2019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badi Extra Light"/>
              </a:rPr>
              <a:t>en</a:t>
            </a: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badi Extra Light"/>
              </a:rPr>
              <a:t>réunion</a:t>
            </a: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 Skype</a:t>
            </a:r>
            <a:endParaRPr lang="en-US" sz="1600" b="0" strike="noStrike" spc="-1" dirty="0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-1" dirty="0">
                <a:solidFill>
                  <a:srgbClr val="000000"/>
                </a:solidFill>
                <a:latin typeface="Abadi Extra Light"/>
              </a:rPr>
              <a:t>Epic :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badi Extra Light"/>
              </a:rPr>
              <a:t>Réunions</a:t>
            </a: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 post-it?, </a:t>
            </a:r>
            <a:r>
              <a:rPr lang="en-US" sz="1600" b="0" u="sng" strike="noStrike" spc="-1" dirty="0" err="1">
                <a:solidFill>
                  <a:srgbClr val="000000"/>
                </a:solidFill>
                <a:uFillTx/>
                <a:latin typeface="Abadi Extra Light"/>
              </a:rPr>
              <a:t>Diagramme</a:t>
            </a:r>
            <a:r>
              <a:rPr lang="en-US" sz="1600" b="0" u="sng" strike="noStrike" spc="-1" dirty="0">
                <a:solidFill>
                  <a:srgbClr val="000000"/>
                </a:solidFill>
                <a:uFillTx/>
                <a:latin typeface="Abadi Extra Light"/>
              </a:rPr>
              <a:t> de </a:t>
            </a:r>
            <a:r>
              <a:rPr lang="en-US" sz="1600" b="0" u="sng" strike="noStrike" spc="-1" dirty="0" err="1">
                <a:solidFill>
                  <a:srgbClr val="000000"/>
                </a:solidFill>
                <a:uFillTx/>
                <a:latin typeface="Abadi Extra Light"/>
              </a:rPr>
              <a:t>cas</a:t>
            </a:r>
            <a:r>
              <a:rPr lang="en-US" sz="1600" b="0" u="sng" strike="noStrike" spc="-1" dirty="0">
                <a:solidFill>
                  <a:srgbClr val="000000"/>
                </a:solidFill>
                <a:uFillTx/>
                <a:latin typeface="Abadi Extra Light"/>
              </a:rPr>
              <a:t> </a:t>
            </a:r>
            <a:r>
              <a:rPr lang="en-US" sz="1600" b="0" u="sng" strike="noStrike" spc="-1" dirty="0" err="1">
                <a:solidFill>
                  <a:srgbClr val="000000"/>
                </a:solidFill>
                <a:uFillTx/>
                <a:latin typeface="Abadi Extra Light"/>
              </a:rPr>
              <a:t>d’utilisation</a:t>
            </a:r>
            <a:endParaRPr lang="en-US" sz="1600" b="0" strike="noStrike" spc="-1" dirty="0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-1" dirty="0">
                <a:solidFill>
                  <a:srgbClr val="000000"/>
                </a:solidFill>
                <a:latin typeface="Abadi Extra Light"/>
              </a:rPr>
              <a:t>User Stories : </a:t>
            </a:r>
            <a:r>
              <a:rPr lang="en-US" sz="1600" b="0" u="sng" strike="noStrike" spc="-1" dirty="0">
                <a:solidFill>
                  <a:srgbClr val="000000"/>
                </a:solidFill>
                <a:uFillTx/>
                <a:latin typeface="Abadi Extra Light"/>
              </a:rPr>
              <a:t>US</a:t>
            </a: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,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badi Extra Light"/>
              </a:rPr>
              <a:t>critère</a:t>
            </a: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 de validations des tests</a:t>
            </a:r>
            <a:endParaRPr lang="en-US" sz="1600" b="0" strike="noStrike" spc="-1" dirty="0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-1" dirty="0">
                <a:solidFill>
                  <a:srgbClr val="000000"/>
                </a:solidFill>
                <a:latin typeface="Abadi Extra Light"/>
              </a:rPr>
              <a:t>Choix techniques : </a:t>
            </a: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Type de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badi Extra Light"/>
              </a:rPr>
              <a:t>boîtiers</a:t>
            </a: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, </a:t>
            </a:r>
            <a:r>
              <a:rPr lang="en-US" sz="1600" b="0" u="sng" strike="noStrike" spc="-1" dirty="0">
                <a:solidFill>
                  <a:srgbClr val="000000"/>
                </a:solidFill>
                <a:uFillTx/>
                <a:latin typeface="Abadi Extra Light"/>
              </a:rPr>
              <a:t>D.A.T</a:t>
            </a: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, formations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badi Extra Light"/>
              </a:rPr>
              <a:t>éventuelles</a:t>
            </a:r>
            <a:endParaRPr lang="en-US" sz="1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Abadi Extra Light"/>
              </a:rPr>
              <a:t>SPRINT X</a:t>
            </a:r>
            <a:endParaRPr lang="en-US" sz="1800" b="0" strike="noStrike" spc="-1" dirty="0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-1" dirty="0">
                <a:solidFill>
                  <a:srgbClr val="000000"/>
                </a:solidFill>
                <a:latin typeface="Abadi Extra Light"/>
              </a:rPr>
              <a:t>Planning :</a:t>
            </a: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badi Extra Light"/>
              </a:rPr>
              <a:t>Découpage</a:t>
            </a: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 et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badi Extra Light"/>
              </a:rPr>
              <a:t>répartition</a:t>
            </a: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 des US, Poker planning</a:t>
            </a:r>
            <a:endParaRPr lang="en-US" sz="1600" b="0" strike="noStrike" spc="-1" dirty="0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-1" dirty="0" err="1">
                <a:solidFill>
                  <a:srgbClr val="000000"/>
                </a:solidFill>
                <a:latin typeface="Abadi Extra Light"/>
              </a:rPr>
              <a:t>Développement</a:t>
            </a:r>
            <a:r>
              <a:rPr lang="en-US" sz="1600" b="1" strike="noStrike" spc="-1" dirty="0">
                <a:solidFill>
                  <a:srgbClr val="000000"/>
                </a:solidFill>
                <a:latin typeface="Abadi Extra Light"/>
              </a:rPr>
              <a:t> : </a:t>
            </a: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Dev</a:t>
            </a:r>
            <a:endParaRPr lang="en-US" sz="1600" b="0" strike="noStrike" spc="-1" dirty="0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-1" dirty="0" err="1">
                <a:solidFill>
                  <a:srgbClr val="000000"/>
                </a:solidFill>
                <a:latin typeface="Abadi Extra Light"/>
              </a:rPr>
              <a:t>Recette</a:t>
            </a:r>
            <a:r>
              <a:rPr lang="en-US" sz="1600" b="1" strike="noStrike" spc="-1" dirty="0">
                <a:solidFill>
                  <a:srgbClr val="000000"/>
                </a:solidFill>
                <a:latin typeface="Abadi Extra Light"/>
              </a:rPr>
              <a:t> : </a:t>
            </a: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Envois du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badi Extra Light"/>
              </a:rPr>
              <a:t>produit</a:t>
            </a: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 aux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badi Extra Light"/>
              </a:rPr>
              <a:t>utilisateurs</a:t>
            </a: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 </a:t>
            </a:r>
            <a:endParaRPr lang="en-US" sz="1600" b="0" strike="noStrike" spc="-1" dirty="0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-1" dirty="0" err="1">
                <a:solidFill>
                  <a:srgbClr val="000000"/>
                </a:solidFill>
                <a:latin typeface="Abadi Extra Light"/>
              </a:rPr>
              <a:t>Rétrospective</a:t>
            </a:r>
            <a:r>
              <a:rPr lang="en-US" sz="1600" b="1" strike="noStrike" spc="-1" dirty="0">
                <a:solidFill>
                  <a:srgbClr val="000000"/>
                </a:solidFill>
                <a:latin typeface="Abadi Extra Light"/>
              </a:rPr>
              <a:t> : </a:t>
            </a: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Réunion (post-it?), </a:t>
            </a:r>
            <a:r>
              <a:rPr lang="en-US" sz="1600" b="0" u="sng" strike="noStrike" spc="-1" dirty="0">
                <a:solidFill>
                  <a:srgbClr val="000000"/>
                </a:solidFill>
                <a:uFillTx/>
                <a:latin typeface="Abadi Extra Light"/>
              </a:rPr>
              <a:t>restitutions</a:t>
            </a:r>
            <a:endParaRPr lang="en-US" sz="1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Abadi Extra Light"/>
              </a:rPr>
              <a:t>Release </a:t>
            </a:r>
            <a:endParaRPr lang="en-US" sz="1800" b="0" strike="noStrike" spc="-1" dirty="0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Prototype</a:t>
            </a:r>
            <a:endParaRPr lang="en-US" sz="1600" b="0" strike="noStrike" spc="-1" dirty="0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badi Extra Light"/>
              </a:rPr>
              <a:t>Dossier de restitution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badi Extra Light"/>
              </a:rPr>
              <a:t>projet</a:t>
            </a:r>
            <a:endParaRPr lang="en-US" sz="1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 xmlns:p15="http://schemas.microsoft.com/office/powerpoint/2012/main">
      <p:transition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037240" y="212040"/>
            <a:ext cx="9270360" cy="772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Abadi Extra Light"/>
              </a:rPr>
              <a:t>DevOps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25000" y="1358640"/>
            <a:ext cx="787752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rgbClr val="000000"/>
                </a:solidFill>
                <a:latin typeface="Abadi Extra Light"/>
              </a:rPr>
              <a:t>Chaîne</a:t>
            </a:r>
            <a:r>
              <a:rPr lang="en-US" sz="3200" b="1" strike="noStrike" spc="-1" dirty="0">
                <a:solidFill>
                  <a:srgbClr val="000000"/>
                </a:solidFill>
                <a:latin typeface="Abadi Extra Light"/>
              </a:rPr>
              <a:t> de releases :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badi Extra Light"/>
              </a:rPr>
              <a:t>Développement</a:t>
            </a:r>
            <a:r>
              <a:rPr lang="en-US" sz="2400" b="0" strike="noStrike" spc="-1" dirty="0">
                <a:solidFill>
                  <a:srgbClr val="000000"/>
                </a:solidFill>
                <a:latin typeface="Abadi Extra Ligh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badi Extra Light"/>
              </a:rPr>
              <a:t>d’une</a:t>
            </a:r>
            <a:r>
              <a:rPr lang="en-US" sz="2400" b="0" strike="noStrike" spc="-1" dirty="0">
                <a:solidFill>
                  <a:srgbClr val="000000"/>
                </a:solidFill>
                <a:latin typeface="Abadi Extra Light"/>
              </a:rPr>
              <a:t> micro-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badi Extra Light"/>
              </a:rPr>
              <a:t>fonctionnalité</a:t>
            </a:r>
            <a:endParaRPr lang="en-US" sz="24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badi Extra Light"/>
              </a:rPr>
              <a:t>Push sur le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badi Extra Light"/>
              </a:rPr>
              <a:t>répertoire</a:t>
            </a:r>
            <a:r>
              <a:rPr lang="en-US" sz="2400" b="0" strike="noStrike" spc="-1" dirty="0">
                <a:solidFill>
                  <a:srgbClr val="000000"/>
                </a:solidFill>
                <a:latin typeface="Abadi Extra Light"/>
              </a:rPr>
              <a:t> git </a:t>
            </a:r>
            <a:endParaRPr lang="en-US" sz="24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badi Extra Light"/>
              </a:rPr>
              <a:t>Batterie de tests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badi Extra Light"/>
              </a:rPr>
              <a:t>automatiques</a:t>
            </a:r>
            <a:r>
              <a:rPr lang="en-US" sz="2400" b="0" strike="noStrike" spc="-1" dirty="0">
                <a:solidFill>
                  <a:srgbClr val="000000"/>
                </a:solidFill>
                <a:latin typeface="Abadi Extra Light"/>
              </a:rPr>
              <a:t> (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badi Extra Light"/>
              </a:rPr>
              <a:t>soit</a:t>
            </a:r>
            <a:r>
              <a:rPr lang="en-US" sz="2400" b="0" strike="noStrike" spc="-1" dirty="0">
                <a:solidFill>
                  <a:srgbClr val="000000"/>
                </a:solidFill>
                <a:latin typeface="Abadi Extra Ligh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badi Extra Light"/>
              </a:rPr>
              <a:t>en</a:t>
            </a:r>
            <a:r>
              <a:rPr lang="en-US" sz="2400" b="0" strike="noStrike" spc="-1" dirty="0">
                <a:solidFill>
                  <a:srgbClr val="000000"/>
                </a:solidFill>
                <a:latin typeface="Abadi Extra Light"/>
              </a:rPr>
              <a:t> locale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badi Extra Light"/>
              </a:rPr>
              <a:t>soit</a:t>
            </a:r>
            <a:r>
              <a:rPr lang="en-US" sz="2400" b="0" strike="noStrike" spc="-1" dirty="0">
                <a:solidFill>
                  <a:srgbClr val="000000"/>
                </a:solidFill>
                <a:latin typeface="Abadi Extra Light"/>
              </a:rPr>
              <a:t> + fort à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badi Extra Light"/>
              </a:rPr>
              <a:t>partir</a:t>
            </a:r>
            <a:r>
              <a:rPr lang="en-US" sz="2400" b="0" strike="noStrike" spc="-1" dirty="0">
                <a:solidFill>
                  <a:srgbClr val="000000"/>
                </a:solidFill>
                <a:latin typeface="Abadi Extra Light"/>
              </a:rPr>
              <a:t> du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badi Extra Light"/>
              </a:rPr>
              <a:t>répertoire</a:t>
            </a:r>
            <a:r>
              <a:rPr lang="en-US" sz="2400" b="0" strike="noStrike" spc="-1" dirty="0">
                <a:solidFill>
                  <a:srgbClr val="000000"/>
                </a:solidFill>
                <a:latin typeface="Abadi Extra Light"/>
              </a:rPr>
              <a:t> git)</a:t>
            </a:r>
            <a:endParaRPr lang="en-US" sz="24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badi Extra Light"/>
              </a:rPr>
              <a:t>Building de la release</a:t>
            </a:r>
            <a:endParaRPr lang="en-US" sz="24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badi Extra Light"/>
              </a:rPr>
              <a:t>Déploiement</a:t>
            </a:r>
            <a:r>
              <a:rPr lang="en-US" sz="2400" b="0" strike="noStrike" spc="-1" dirty="0">
                <a:solidFill>
                  <a:srgbClr val="000000"/>
                </a:solidFill>
                <a:latin typeface="Abadi Extra Light"/>
              </a:rPr>
              <a:t> sur du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badi Extra Light"/>
              </a:rPr>
              <a:t>système</a:t>
            </a:r>
            <a:r>
              <a:rPr lang="en-US" sz="2400" b="0" strike="noStrike" spc="-1" dirty="0">
                <a:solidFill>
                  <a:srgbClr val="000000"/>
                </a:solidFill>
                <a:latin typeface="Abadi Extra Ligh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badi Extra Light"/>
              </a:rPr>
              <a:t>embarqué</a:t>
            </a:r>
            <a:r>
              <a:rPr lang="en-US" sz="2400" b="0" strike="noStrike" spc="-1" dirty="0">
                <a:solidFill>
                  <a:srgbClr val="000000"/>
                </a:solidFill>
                <a:latin typeface="Abadi Extra Light"/>
              </a:rPr>
              <a:t> sur les boards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badi Extra Light"/>
              </a:rPr>
              <a:t>	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</p:txBody>
      </p:sp>
      <p:pic>
        <p:nvPicPr>
          <p:cNvPr id="94" name="Image 5"/>
          <p:cNvPicPr/>
          <p:nvPr/>
        </p:nvPicPr>
        <p:blipFill>
          <a:blip r:embed="rId2"/>
          <a:stretch/>
        </p:blipFill>
        <p:spPr>
          <a:xfrm rot="5400000">
            <a:off x="7052400" y="1773000"/>
            <a:ext cx="6028920" cy="2482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 xmlns:p15="http://schemas.microsoft.com/office/powerpoint/2012/main">
      <p:transition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2037240" y="212040"/>
            <a:ext cx="9270360" cy="772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Abadi Extra Light"/>
              </a:rPr>
              <a:t>Green IT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97600" y="1366560"/>
            <a:ext cx="105660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badi Extra Light"/>
              </a:rPr>
              <a:t>Les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badi Extra Light"/>
              </a:rPr>
              <a:t>choix</a:t>
            </a:r>
            <a:r>
              <a:rPr lang="en-US" sz="2800" b="0" strike="noStrike" spc="-1" dirty="0">
                <a:solidFill>
                  <a:srgbClr val="000000"/>
                </a:solidFill>
                <a:latin typeface="Abadi Extra Light"/>
              </a:rPr>
              <a:t> techniques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badi Extra Light"/>
              </a:rPr>
              <a:t>sont</a:t>
            </a:r>
            <a:r>
              <a:rPr lang="en-US" sz="2800" b="0" strike="noStrike" spc="-1" dirty="0">
                <a:solidFill>
                  <a:srgbClr val="000000"/>
                </a:solidFill>
                <a:latin typeface="Abadi Extra Light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badi Extra Light"/>
              </a:rPr>
              <a:t>justifiés</a:t>
            </a:r>
            <a:r>
              <a:rPr lang="en-US" sz="2800" b="0" strike="noStrike" spc="-1" dirty="0">
                <a:solidFill>
                  <a:srgbClr val="000000"/>
                </a:solidFill>
                <a:latin typeface="Abadi Extra Light"/>
              </a:rPr>
              <a:t> par des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badi Extra Light"/>
              </a:rPr>
              <a:t>indicateurs</a:t>
            </a:r>
            <a:r>
              <a:rPr lang="en-US" sz="2800" b="0" strike="noStrike" spc="-1" dirty="0">
                <a:solidFill>
                  <a:srgbClr val="000000"/>
                </a:solidFill>
                <a:latin typeface="Abadi Extra Light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badi Extra Light"/>
              </a:rPr>
              <a:t>écologiques</a:t>
            </a:r>
            <a:r>
              <a:rPr lang="en-US" sz="2800" b="0" strike="noStrike" spc="-1" dirty="0">
                <a:solidFill>
                  <a:srgbClr val="000000"/>
                </a:solidFill>
                <a:latin typeface="Abadi Extra Light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badi Extra Light"/>
              </a:rPr>
              <a:t>en</a:t>
            </a:r>
            <a:r>
              <a:rPr lang="en-US" sz="2800" b="0" strike="noStrike" spc="-1" dirty="0">
                <a:solidFill>
                  <a:srgbClr val="000000"/>
                </a:solidFill>
                <a:latin typeface="Abadi Extra Light"/>
              </a:rPr>
              <a:t> plus des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badi Extra Light"/>
              </a:rPr>
              <a:t>indicateurs</a:t>
            </a:r>
            <a:r>
              <a:rPr lang="en-US" sz="2800" b="0" strike="noStrike" spc="-1" dirty="0">
                <a:solidFill>
                  <a:srgbClr val="000000"/>
                </a:solidFill>
                <a:latin typeface="Abadi Extra Light"/>
              </a:rPr>
              <a:t> financiers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badi Extra Light"/>
              </a:rPr>
              <a:t>habituels</a:t>
            </a:r>
            <a:r>
              <a:rPr lang="en-US" sz="2800" b="0" strike="noStrike" spc="-1" dirty="0">
                <a:solidFill>
                  <a:srgbClr val="000000"/>
                </a:solidFill>
                <a:latin typeface="Abadi Extra Light"/>
              </a:rPr>
              <a:t>.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97" name="Image 5"/>
          <p:cNvPicPr/>
          <p:nvPr/>
        </p:nvPicPr>
        <p:blipFill>
          <a:blip r:embed="rId3"/>
          <a:stretch/>
        </p:blipFill>
        <p:spPr>
          <a:xfrm>
            <a:off x="9557640" y="3624120"/>
            <a:ext cx="1523520" cy="847080"/>
          </a:xfrm>
          <a:prstGeom prst="rect">
            <a:avLst/>
          </a:prstGeom>
          <a:ln>
            <a:noFill/>
          </a:ln>
        </p:spPr>
      </p:pic>
      <p:sp>
        <p:nvSpPr>
          <p:cNvPr id="98" name="CustomShape 3"/>
          <p:cNvSpPr/>
          <p:nvPr/>
        </p:nvSpPr>
        <p:spPr>
          <a:xfrm>
            <a:off x="597600" y="2869920"/>
            <a:ext cx="6209280" cy="21522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000000"/>
                </a:solidFill>
                <a:latin typeface="Abadi Extra Light"/>
              </a:rPr>
              <a:t>Indicateurs</a:t>
            </a:r>
            <a:r>
              <a:rPr lang="en-US" sz="2400" b="1" strike="noStrike" spc="-1" dirty="0">
                <a:solidFill>
                  <a:srgbClr val="000000"/>
                </a:solidFill>
                <a:latin typeface="Abadi Extra Light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Abadi Extra Light"/>
              </a:rPr>
              <a:t>pouvant</a:t>
            </a:r>
            <a:r>
              <a:rPr lang="en-US" sz="2400" b="1" strike="noStrike" spc="-1" dirty="0">
                <a:solidFill>
                  <a:srgbClr val="000000"/>
                </a:solidFill>
                <a:latin typeface="Abadi Extra Light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Abadi Extra Light"/>
              </a:rPr>
              <a:t>rentrer</a:t>
            </a:r>
            <a:r>
              <a:rPr lang="en-US" sz="2400" b="1" strike="noStrike" spc="-1" dirty="0">
                <a:solidFill>
                  <a:srgbClr val="000000"/>
                </a:solidFill>
                <a:latin typeface="Abadi Extra Light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Abadi Extra Light"/>
              </a:rPr>
              <a:t>en</a:t>
            </a:r>
            <a:r>
              <a:rPr lang="en-US" sz="2400" b="1" strike="noStrike" spc="-1" dirty="0">
                <a:solidFill>
                  <a:srgbClr val="000000"/>
                </a:solidFill>
                <a:latin typeface="Abadi Extra Light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Abadi Extra Light"/>
              </a:rPr>
              <a:t>jeux</a:t>
            </a:r>
            <a:r>
              <a:rPr lang="en-US" sz="2400" b="1" strike="noStrike" spc="-1" dirty="0">
                <a:solidFill>
                  <a:srgbClr val="000000"/>
                </a:solidFill>
                <a:latin typeface="Abadi Extra Light"/>
              </a:rPr>
              <a:t>  :</a:t>
            </a: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badi Extra Light"/>
              </a:rPr>
              <a:t>Consommation</a:t>
            </a:r>
            <a:r>
              <a:rPr lang="en-US" sz="2000" b="0" strike="noStrike" spc="-1" dirty="0">
                <a:solidFill>
                  <a:srgbClr val="000000"/>
                </a:solidFill>
                <a:latin typeface="Abadi Extra Ligh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badi Extra Light"/>
              </a:rPr>
              <a:t>énergétique</a:t>
            </a:r>
            <a:endParaRPr lang="en-US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badi Extra Light"/>
              </a:rPr>
              <a:t>Rejet</a:t>
            </a:r>
            <a:r>
              <a:rPr lang="en-US" sz="2000" b="0" strike="noStrike" spc="-1" dirty="0">
                <a:solidFill>
                  <a:srgbClr val="000000"/>
                </a:solidFill>
                <a:latin typeface="Abadi Extra Ligh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badi Extra Light"/>
              </a:rPr>
              <a:t>Carbonne</a:t>
            </a:r>
            <a:endParaRPr lang="en-US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badi Extra Light"/>
              </a:rPr>
              <a:t>Consommation</a:t>
            </a:r>
            <a:r>
              <a:rPr lang="en-US" sz="2000" b="0" strike="noStrike" spc="-1" dirty="0">
                <a:solidFill>
                  <a:srgbClr val="000000"/>
                </a:solidFill>
                <a:latin typeface="Abadi Extra Light"/>
              </a:rPr>
              <a:t> data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badi Extra Light"/>
              </a:rPr>
              <a:t>en</a:t>
            </a:r>
            <a:r>
              <a:rPr lang="en-US" sz="2000" b="0" strike="noStrike" spc="-1" dirty="0">
                <a:solidFill>
                  <a:srgbClr val="000000"/>
                </a:solidFill>
                <a:latin typeface="Abadi Extra Light"/>
              </a:rPr>
              <a:t> streaming</a:t>
            </a:r>
            <a:endParaRPr lang="en-US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badi Extra Light"/>
              </a:rPr>
              <a:t>Distances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badi Extra Light"/>
              </a:rPr>
              <a:t>parcourues</a:t>
            </a:r>
            <a:r>
              <a:rPr lang="en-US" sz="2000" b="0" strike="noStrike" spc="-1" dirty="0">
                <a:solidFill>
                  <a:srgbClr val="000000"/>
                </a:solidFill>
                <a:latin typeface="Abadi Extra Light"/>
              </a:rPr>
              <a:t> par les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badi Extra Light"/>
              </a:rPr>
              <a:t>produits</a:t>
            </a:r>
            <a:r>
              <a:rPr lang="en-US" sz="2000" b="0" strike="noStrike" spc="-1" dirty="0">
                <a:solidFill>
                  <a:srgbClr val="000000"/>
                </a:solidFill>
                <a:latin typeface="Abadi Extra Ligh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badi Extra Light"/>
              </a:rPr>
              <a:t>utilisés</a:t>
            </a:r>
            <a:r>
              <a:rPr lang="en-US" sz="2000" b="0" strike="noStrike" spc="-1" dirty="0">
                <a:solidFill>
                  <a:srgbClr val="000000"/>
                </a:solidFill>
                <a:latin typeface="Abadi Extra Light"/>
              </a:rPr>
              <a:t> 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7001280" y="2781000"/>
            <a:ext cx="600336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badi Extra Light"/>
              </a:rPr>
              <a:t>Sources des indicateurs potentiels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00" name="Image 9"/>
          <p:cNvPicPr/>
          <p:nvPr/>
        </p:nvPicPr>
        <p:blipFill>
          <a:blip r:embed="rId4"/>
          <a:stretch/>
        </p:blipFill>
        <p:spPr>
          <a:xfrm>
            <a:off x="7192800" y="3429000"/>
            <a:ext cx="1306440" cy="130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 xmlns:p15="http://schemas.microsoft.com/office/powerpoint/2012/main">
      <p:transition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205740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Abadi Extra Light"/>
              </a:rPr>
              <a:t>Rôles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02" name="Group 2"/>
          <p:cNvGrpSpPr/>
          <p:nvPr/>
        </p:nvGrpSpPr>
        <p:grpSpPr>
          <a:xfrm>
            <a:off x="801720" y="1325160"/>
            <a:ext cx="11046960" cy="4809960"/>
            <a:chOff x="801720" y="1325520"/>
            <a:chExt cx="11046960" cy="4809960"/>
          </a:xfrm>
        </p:grpSpPr>
        <p:sp>
          <p:nvSpPr>
            <p:cNvPr id="103" name="CustomShape 3"/>
            <p:cNvSpPr/>
            <p:nvPr/>
          </p:nvSpPr>
          <p:spPr>
            <a:xfrm>
              <a:off x="1833120" y="1325520"/>
              <a:ext cx="804240" cy="7689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CustomShape 4"/>
            <p:cNvSpPr/>
            <p:nvPr/>
          </p:nvSpPr>
          <p:spPr>
            <a:xfrm>
              <a:off x="1970458" y="1447076"/>
              <a:ext cx="521100" cy="499971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CustomShape 5"/>
            <p:cNvSpPr/>
            <p:nvPr/>
          </p:nvSpPr>
          <p:spPr>
            <a:xfrm>
              <a:off x="1226880" y="2206800"/>
              <a:ext cx="2085480" cy="857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1" strike="noStrike" spc="-1" dirty="0">
                  <a:solidFill>
                    <a:srgbClr val="000000"/>
                  </a:solidFill>
                  <a:latin typeface="Calibri"/>
                </a:rPr>
                <a:t>Product Owner | </a:t>
              </a:r>
              <a:r>
                <a:rPr lang="en-US" sz="1200" b="1" strike="noStrike" spc="-1" dirty="0" err="1">
                  <a:solidFill>
                    <a:srgbClr val="000000"/>
                  </a:solidFill>
                  <a:latin typeface="Calibri"/>
                </a:rPr>
                <a:t>Maîtrise</a:t>
              </a:r>
              <a:r>
                <a:rPr lang="en-US" sz="1200" b="1" strike="noStrike" spc="-1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en-US" sz="1200" b="1" strike="noStrike" spc="-1" dirty="0" err="1">
                  <a:solidFill>
                    <a:srgbClr val="000000"/>
                  </a:solidFill>
                  <a:latin typeface="Calibri"/>
                </a:rPr>
                <a:t>d’ouvrage</a:t>
              </a:r>
              <a:r>
                <a:rPr lang="en-US" sz="1200" b="1" strike="noStrike" spc="-1" dirty="0">
                  <a:solidFill>
                    <a:srgbClr val="000000"/>
                  </a:solidFill>
                  <a:latin typeface="Calibri"/>
                </a:rPr>
                <a:t> (MOA)</a:t>
              </a:r>
              <a:endParaRPr lang="en-US" sz="12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1" strike="noStrike" spc="-1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Adrien </a:t>
              </a: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Landa</a:t>
              </a:r>
              <a:endParaRPr lang="en-US" sz="12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Chef de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alibri"/>
                </a:rPr>
                <a:t>projet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 métier,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alibri"/>
                </a:rPr>
                <a:t>donne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 les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alibri"/>
                </a:rPr>
                <a:t>fonctionnalités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alibri"/>
                </a:rPr>
                <a:t>souhaitées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06" name="CustomShape 6"/>
            <p:cNvSpPr/>
            <p:nvPr/>
          </p:nvSpPr>
          <p:spPr>
            <a:xfrm>
              <a:off x="5566680" y="1325520"/>
              <a:ext cx="803880" cy="7689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7"/>
            <p:cNvSpPr/>
            <p:nvPr/>
          </p:nvSpPr>
          <p:spPr>
            <a:xfrm>
              <a:off x="5735520" y="1450800"/>
              <a:ext cx="466200" cy="4456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CustomShape 8"/>
            <p:cNvSpPr/>
            <p:nvPr/>
          </p:nvSpPr>
          <p:spPr>
            <a:xfrm>
              <a:off x="5049000" y="2016360"/>
              <a:ext cx="1740960" cy="124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1" strike="noStrike" spc="-1" dirty="0" err="1">
                  <a:solidFill>
                    <a:srgbClr val="000000"/>
                  </a:solidFill>
                  <a:latin typeface="Calibri"/>
                </a:rPr>
                <a:t>Recettes</a:t>
              </a:r>
              <a:r>
                <a:rPr lang="en-US" sz="1200" b="1" strike="noStrike" spc="-1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en-US" sz="1200" b="1" strike="noStrike" spc="-1" dirty="0" err="1">
                  <a:solidFill>
                    <a:srgbClr val="000000"/>
                  </a:solidFill>
                  <a:latin typeface="Calibri"/>
                </a:rPr>
                <a:t>utilisateur</a:t>
              </a:r>
              <a:endParaRPr lang="en-US" sz="12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Matthieu </a:t>
              </a: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Hocquart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 ?</a:t>
              </a:r>
              <a:endParaRPr lang="en-US" sz="12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Test les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alibri"/>
                </a:rPr>
                <a:t>nouvelles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alibri"/>
                </a:rPr>
                <a:t>fonctionnalités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alibri"/>
                </a:rPr>
                <a:t>en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alibri"/>
                </a:rPr>
                <a:t>tant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alibri"/>
                </a:rPr>
                <a:t>qu’utilisateur</a:t>
              </a:r>
              <a:r>
                <a:rPr lang="en-US" sz="1200" b="1" strike="noStrike" spc="-1" dirty="0">
                  <a:solidFill>
                    <a:srgbClr val="000000"/>
                  </a:solidFill>
                  <a:latin typeface="Calibri"/>
                </a:rPr>
                <a:t> 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09" name="CustomShape 9"/>
            <p:cNvSpPr/>
            <p:nvPr/>
          </p:nvSpPr>
          <p:spPr>
            <a:xfrm>
              <a:off x="9864360" y="1325520"/>
              <a:ext cx="804600" cy="7689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CustomShape 10"/>
            <p:cNvSpPr/>
            <p:nvPr/>
          </p:nvSpPr>
          <p:spPr>
            <a:xfrm>
              <a:off x="9993600" y="1445400"/>
              <a:ext cx="527400" cy="5493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CustomShape 11"/>
            <p:cNvSpPr/>
            <p:nvPr/>
          </p:nvSpPr>
          <p:spPr>
            <a:xfrm>
              <a:off x="8892360" y="2074904"/>
              <a:ext cx="2766600" cy="1203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1" strike="noStrike" spc="-1" dirty="0">
                  <a:solidFill>
                    <a:srgbClr val="000000"/>
                  </a:solidFill>
                  <a:latin typeface="Calibri"/>
                </a:rPr>
                <a:t>Scrum master</a:t>
              </a:r>
              <a:endParaRPr lang="en-US" sz="12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1" strike="noStrike" spc="-1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Planifie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 les sprints (</a:t>
              </a: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réunions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, </a:t>
              </a: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comptes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rendus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…)</a:t>
              </a:r>
              <a:endParaRPr lang="en-US" sz="12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Calcul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 des </a:t>
              </a: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risques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associés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 à </a:t>
              </a: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chaque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 Sprint</a:t>
              </a:r>
              <a:endParaRPr lang="en-US" sz="12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Garant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 de </a:t>
              </a: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l’harmonie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 du </a:t>
              </a: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groupe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12" name="CustomShape 12"/>
            <p:cNvSpPr/>
            <p:nvPr/>
          </p:nvSpPr>
          <p:spPr>
            <a:xfrm>
              <a:off x="9879120" y="3652920"/>
              <a:ext cx="808920" cy="76896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CustomShape 13"/>
            <p:cNvSpPr/>
            <p:nvPr/>
          </p:nvSpPr>
          <p:spPr>
            <a:xfrm>
              <a:off x="10049040" y="3813840"/>
              <a:ext cx="469080" cy="4471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CustomShape 14"/>
            <p:cNvSpPr/>
            <p:nvPr/>
          </p:nvSpPr>
          <p:spPr>
            <a:xfrm>
              <a:off x="8661600" y="4592160"/>
              <a:ext cx="3187080" cy="135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1" strike="noStrike" spc="-1" dirty="0">
                  <a:solidFill>
                    <a:srgbClr val="000000"/>
                  </a:solidFill>
                  <a:latin typeface="Calibri"/>
                </a:rPr>
                <a:t>Eco master</a:t>
              </a:r>
              <a:endParaRPr lang="en-US" sz="12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Garant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 de la </a:t>
              </a: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résiliance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 du code</a:t>
              </a:r>
              <a:endParaRPr lang="en-US" sz="12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Calcule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 les </a:t>
              </a: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indicateurs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d’impact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écologiques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avant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, pendant et après le dev</a:t>
              </a:r>
              <a:endParaRPr lang="en-US" sz="12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Justifie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 les </a:t>
              </a: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choix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 sous </a:t>
              </a: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l’angle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 de </a:t>
              </a: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l’impact</a:t>
              </a:r>
              <a:r>
                <a:rPr lang="en-US" sz="1200" b="0" i="1" strike="noStrike" spc="-1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en-US" sz="1200" b="0" i="1" strike="noStrike" spc="-1" dirty="0" err="1">
                  <a:solidFill>
                    <a:srgbClr val="000000"/>
                  </a:solidFill>
                  <a:latin typeface="Calibri"/>
                </a:rPr>
                <a:t>écologique</a:t>
              </a:r>
              <a:endParaRPr lang="en-US" sz="12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15" name="CustomShape 15"/>
            <p:cNvSpPr/>
            <p:nvPr/>
          </p:nvSpPr>
          <p:spPr>
            <a:xfrm>
              <a:off x="1719000" y="3564000"/>
              <a:ext cx="804240" cy="768960"/>
            </a:xfrm>
            <a:prstGeom prst="ellipse">
              <a:avLst/>
            </a:prstGeom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16"/>
            <p:cNvSpPr/>
            <p:nvPr/>
          </p:nvSpPr>
          <p:spPr>
            <a:xfrm>
              <a:off x="1888200" y="3725640"/>
              <a:ext cx="466200" cy="44568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CustomShape 17"/>
            <p:cNvSpPr/>
            <p:nvPr/>
          </p:nvSpPr>
          <p:spPr>
            <a:xfrm>
              <a:off x="801720" y="3998160"/>
              <a:ext cx="2547720" cy="2137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1" strike="noStrike" spc="-1" dirty="0" err="1">
                  <a:solidFill>
                    <a:srgbClr val="000000"/>
                  </a:solidFill>
                  <a:latin typeface="Calibri"/>
                </a:rPr>
                <a:t>Maitrise</a:t>
              </a:r>
              <a:r>
                <a:rPr lang="en-US" sz="1200" b="1" strike="noStrike" spc="-1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en-US" sz="1200" b="1" strike="noStrike" spc="-1" dirty="0" err="1">
                  <a:solidFill>
                    <a:srgbClr val="000000"/>
                  </a:solidFill>
                  <a:latin typeface="Calibri"/>
                </a:rPr>
                <a:t>d’œuvre</a:t>
              </a:r>
              <a:endParaRPr lang="en-US" sz="12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Fait le lien entre la MOA et la technique</a:t>
              </a:r>
              <a:endParaRPr lang="en-US" sz="12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alibri"/>
                </a:rPr>
                <a:t>Justifie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 les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alibri"/>
                </a:rPr>
                <a:t>choix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 techniques </a:t>
              </a:r>
              <a:endParaRPr lang="en-US" sz="12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alibri"/>
                </a:rPr>
                <a:t>Modélise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 le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alibri"/>
                </a:rPr>
                <a:t>système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 (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alibri"/>
                </a:rPr>
                <a:t>diagramme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, US)</a:t>
              </a:r>
              <a:endParaRPr lang="en-US" sz="12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18" name="CustomShape 18"/>
            <p:cNvSpPr/>
            <p:nvPr/>
          </p:nvSpPr>
          <p:spPr>
            <a:xfrm>
              <a:off x="5576760" y="3564000"/>
              <a:ext cx="804600" cy="7689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19"/>
            <p:cNvSpPr/>
            <p:nvPr/>
          </p:nvSpPr>
          <p:spPr>
            <a:xfrm>
              <a:off x="5745600" y="3725640"/>
              <a:ext cx="466560" cy="445680"/>
            </a:xfrm>
            <a:prstGeom prst="rect">
              <a:avLst/>
            </a:prstGeom>
            <a:blipFill rotWithShape="0"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CustomShape 20"/>
            <p:cNvSpPr/>
            <p:nvPr/>
          </p:nvSpPr>
          <p:spPr>
            <a:xfrm>
              <a:off x="4493160" y="4648680"/>
              <a:ext cx="2821680" cy="959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1" strike="noStrike" spc="-1" dirty="0">
                  <a:solidFill>
                    <a:srgbClr val="000000"/>
                  </a:solidFill>
                  <a:latin typeface="Calibri"/>
                </a:rPr>
                <a:t>Chief </a:t>
              </a:r>
              <a:r>
                <a:rPr lang="en-US" sz="1200" b="1" strike="noStrike" spc="-1" dirty="0" err="1">
                  <a:solidFill>
                    <a:srgbClr val="000000"/>
                  </a:solidFill>
                  <a:latin typeface="Calibri"/>
                </a:rPr>
                <a:t>DevOpps</a:t>
              </a:r>
              <a:r>
                <a:rPr lang="en-US" sz="1200" b="1" strike="noStrike" spc="-1" dirty="0">
                  <a:solidFill>
                    <a:srgbClr val="000000"/>
                  </a:solidFill>
                  <a:latin typeface="Calibri"/>
                </a:rPr>
                <a:t> Officer</a:t>
              </a:r>
              <a:endParaRPr lang="en-US" sz="12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Met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alibri"/>
                </a:rPr>
                <a:t>en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 place et anime la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alibri"/>
                </a:rPr>
                <a:t>chaine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 DevOps</a:t>
              </a:r>
              <a:endParaRPr lang="en-US" sz="12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alibri"/>
                </a:rPr>
                <a:t>Garant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 des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alibri"/>
                </a:rPr>
                <a:t>différentes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 versions et de la mise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alibri"/>
                </a:rPr>
                <a:t>en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 production</a:t>
              </a:r>
              <a:endParaRPr lang="en-US" sz="12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spcAft>
                  <a:spcPts val="386"/>
                </a:spcAft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alibri"/>
                </a:rPr>
                <a:t>Rapporte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alibri"/>
                </a:rPr>
                <a:t> les bogues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alibri"/>
                </a:rPr>
                <a:t>éventuels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124" name="Group 2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 xmlns:p15="http://schemas.microsoft.com/office/powerpoint/2012/main">
      <p:transition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FB497A-4284-4637-90A1-88F155580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240" y="212040"/>
            <a:ext cx="9751486" cy="772560"/>
          </a:xfrm>
        </p:spPr>
        <p:txBody>
          <a:bodyPr/>
          <a:lstStyle/>
          <a:p>
            <a:r>
              <a:rPr lang="fr-FR" dirty="0">
                <a:latin typeface="Abadi Extra Light" panose="020B0204020104020204" pitchFamily="34" charset="0"/>
              </a:rPr>
              <a:t>Partage des taches de développement</a:t>
            </a:r>
          </a:p>
        </p:txBody>
      </p:sp>
      <p:sp>
        <p:nvSpPr>
          <p:cNvPr id="5" name="CustomShape 21">
            <a:extLst>
              <a:ext uri="{FF2B5EF4-FFF2-40B4-BE49-F238E27FC236}">
                <a16:creationId xmlns:a16="http://schemas.microsoft.com/office/drawing/2014/main" id="{E052728E-1B68-4304-9DC6-8EB857AD1F88}"/>
              </a:ext>
            </a:extLst>
          </p:cNvPr>
          <p:cNvSpPr/>
          <p:nvPr/>
        </p:nvSpPr>
        <p:spPr>
          <a:xfrm>
            <a:off x="5048788" y="1766593"/>
            <a:ext cx="1726937" cy="1681145"/>
          </a:xfrm>
          <a:prstGeom prst="ellipse">
            <a:avLst/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22">
            <a:extLst>
              <a:ext uri="{FF2B5EF4-FFF2-40B4-BE49-F238E27FC236}">
                <a16:creationId xmlns:a16="http://schemas.microsoft.com/office/drawing/2014/main" id="{75D1A6DC-EA12-4573-A009-04CA146A530D}"/>
              </a:ext>
            </a:extLst>
          </p:cNvPr>
          <p:cNvSpPr/>
          <p:nvPr/>
        </p:nvSpPr>
        <p:spPr>
          <a:xfrm>
            <a:off x="5416063" y="2120089"/>
            <a:ext cx="1001170" cy="97415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3">
            <a:extLst>
              <a:ext uri="{FF2B5EF4-FFF2-40B4-BE49-F238E27FC236}">
                <a16:creationId xmlns:a16="http://schemas.microsoft.com/office/drawing/2014/main" id="{46C01FDF-5207-4E73-B531-DE2C03981A7A}"/>
              </a:ext>
            </a:extLst>
          </p:cNvPr>
          <p:cNvSpPr/>
          <p:nvPr/>
        </p:nvSpPr>
        <p:spPr>
          <a:xfrm>
            <a:off x="3931370" y="4229731"/>
            <a:ext cx="3961772" cy="59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  <a:spcAft>
                <a:spcPts val="386"/>
              </a:spcAft>
            </a:pPr>
            <a:r>
              <a:rPr lang="en-US" sz="2400" b="1" strike="noStrike" spc="-1" dirty="0" err="1">
                <a:solidFill>
                  <a:srgbClr val="000000"/>
                </a:solidFill>
                <a:latin typeface="Calibri"/>
              </a:rPr>
              <a:t>Développeur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alibri"/>
              </a:rPr>
              <a:t>Testeur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386"/>
              </a:spcAft>
            </a:pP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Abdel </a:t>
            </a:r>
            <a:r>
              <a:rPr lang="en-US" sz="2400" b="0" i="1" strike="noStrike" spc="-1" dirty="0" err="1">
                <a:solidFill>
                  <a:srgbClr val="000000"/>
                </a:solidFill>
                <a:latin typeface="Calibri"/>
              </a:rPr>
              <a:t>Benamara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, Julien </a:t>
            </a:r>
            <a:r>
              <a:rPr lang="en-US" sz="2400" b="0" i="1" strike="noStrike" spc="-1" dirty="0" err="1">
                <a:solidFill>
                  <a:srgbClr val="000000"/>
                </a:solidFill>
                <a:latin typeface="Calibri"/>
              </a:rPr>
              <a:t>Doujet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, David Ekchajzer, </a:t>
            </a:r>
            <a:r>
              <a:rPr lang="en-US" sz="2400" b="0" i="1" strike="noStrike" spc="-1" dirty="0" err="1">
                <a:solidFill>
                  <a:srgbClr val="000000"/>
                </a:solidFill>
                <a:latin typeface="Calibri"/>
              </a:rPr>
              <a:t>Mathieur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i="1" strike="noStrike" spc="-1" dirty="0" err="1">
                <a:solidFill>
                  <a:srgbClr val="000000"/>
                </a:solidFill>
                <a:latin typeface="Calibri"/>
              </a:rPr>
              <a:t>Ridet</a:t>
            </a: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336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2037240" y="212040"/>
            <a:ext cx="9270360" cy="772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Abadi Extra Light"/>
              </a:rPr>
              <a:t>Rétroplanning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26" name="Table 2"/>
          <p:cNvGraphicFramePr/>
          <p:nvPr>
            <p:extLst>
              <p:ext uri="{D42A27DB-BD31-4B8C-83A1-F6EECF244321}">
                <p14:modId xmlns:p14="http://schemas.microsoft.com/office/powerpoint/2010/main" val="3372675383"/>
              </p:ext>
            </p:extLst>
          </p:nvPr>
        </p:nvGraphicFramePr>
        <p:xfrm>
          <a:off x="77372" y="1240624"/>
          <a:ext cx="12037255" cy="5224379"/>
        </p:xfrm>
        <a:graphic>
          <a:graphicData uri="http://schemas.openxmlformats.org/drawingml/2006/table">
            <a:tbl>
              <a:tblPr/>
              <a:tblGrid>
                <a:gridCol w="2815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2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6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6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strike="noStrike" spc="-1">
                          <a:solidFill>
                            <a:srgbClr val="FFFFFF"/>
                          </a:solidFill>
                          <a:latin typeface="Abadi Extra Light"/>
                        </a:rPr>
                        <a:t>Phase</a:t>
                      </a:r>
                      <a:endParaRPr lang="en-US" sz="21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strike="noStrike" spc="-1">
                          <a:solidFill>
                            <a:srgbClr val="FFFFFF"/>
                          </a:solidFill>
                          <a:latin typeface="Abadi Extra Light"/>
                        </a:rPr>
                        <a:t>Date fin</a:t>
                      </a:r>
                      <a:endParaRPr lang="en-US" sz="21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strike="noStrike" spc="-1">
                          <a:solidFill>
                            <a:srgbClr val="FFFFFF"/>
                          </a:solidFill>
                          <a:latin typeface="Abadi Extra Light"/>
                        </a:rPr>
                        <a:t>Méthode AGILE</a:t>
                      </a:r>
                      <a:endParaRPr lang="en-US" sz="21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strike="noStrike" spc="-1">
                          <a:solidFill>
                            <a:srgbClr val="FFFFFF"/>
                          </a:solidFill>
                          <a:latin typeface="Abadi Extra Light"/>
                        </a:rPr>
                        <a:t>Green IT</a:t>
                      </a:r>
                      <a:endParaRPr lang="en-US" sz="21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9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Project vision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15/11/2019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Présentation up to down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Présentation des indicateurs important pour OceanStream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5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Epic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Semaine 18 novembre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- Post-it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- Diagramme de cas d’utilisation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Identification des problématiques écologiques pour les réduire au maximum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User-Stories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Semaine du 25 novembre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US Trello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Choix technique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Semaine du 2 decembre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DAT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Justifications écologiques des choix techniques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2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Sprint 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Semaine du 30 decembre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- Compte rendu de Sprint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- Brique à tester pour la recette utilisateur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Release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À chaque micro-fonctionnalité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Test green code (consommation elec)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FIN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Juin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marL="285840" indent="-285480" algn="ctr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Prototype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marL="285840" indent="-285480" algn="ctr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badi Extra Light"/>
                        </a:rPr>
                        <a:t>compte rendu projet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 dirty="0" err="1">
                          <a:solidFill>
                            <a:srgbClr val="000000"/>
                          </a:solidFill>
                          <a:latin typeface="Abadi Extra Light"/>
                        </a:rPr>
                        <a:t>Bilan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Abadi Extra Light"/>
                        </a:rPr>
                        <a:t> </a:t>
                      </a:r>
                      <a:r>
                        <a:rPr lang="en-US" sz="1400" b="0" strike="noStrike" spc="-1" dirty="0" err="1">
                          <a:solidFill>
                            <a:srgbClr val="000000"/>
                          </a:solidFill>
                          <a:latin typeface="Abadi Extra Light"/>
                        </a:rPr>
                        <a:t>Carbonne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Abadi Extra Light"/>
                        </a:rPr>
                        <a:t> du prototype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77400" marR="77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 xmlns:p15="http://schemas.microsoft.com/office/powerpoint/2012/main">
      <p:transition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426680" y="214200"/>
            <a:ext cx="3191760" cy="9230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5400" b="0" strike="noStrike" spc="-1">
                <a:solidFill>
                  <a:srgbClr val="000000"/>
                </a:solidFill>
                <a:latin typeface="Calibri Light"/>
              </a:rPr>
              <a:t>Outils</a:t>
            </a:r>
            <a:endParaRPr lang="fr-FR" sz="5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8" name="Image 9"/>
          <p:cNvPicPr/>
          <p:nvPr/>
        </p:nvPicPr>
        <p:blipFill>
          <a:blip r:embed="rId2"/>
          <a:srcRect l="19723" t="23331" r="22233" b="32780"/>
          <a:stretch/>
        </p:blipFill>
        <p:spPr>
          <a:xfrm>
            <a:off x="4617360" y="2610360"/>
            <a:ext cx="3306240" cy="1049760"/>
          </a:xfrm>
          <a:prstGeom prst="rect">
            <a:avLst/>
          </a:prstGeom>
          <a:ln>
            <a:noFill/>
          </a:ln>
        </p:spPr>
      </p:pic>
      <p:pic>
        <p:nvPicPr>
          <p:cNvPr id="129" name="Image 4"/>
          <p:cNvPicPr/>
          <p:nvPr/>
        </p:nvPicPr>
        <p:blipFill>
          <a:blip r:embed="rId3"/>
          <a:stretch/>
        </p:blipFill>
        <p:spPr>
          <a:xfrm>
            <a:off x="7079760" y="293760"/>
            <a:ext cx="1687320" cy="168732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414720" y="1314000"/>
            <a:ext cx="6136560" cy="460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Abadi Extra Light"/>
              </a:rPr>
              <a:t>GitHub</a:t>
            </a:r>
            <a:endParaRPr lang="en-US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badi Extra Light"/>
              </a:rPr>
              <a:t>Partage de fichiers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Abadi Extra Light"/>
              </a:rPr>
              <a:t> Slack</a:t>
            </a:r>
            <a:endParaRPr lang="en-US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badi Extra Light"/>
              </a:rPr>
              <a:t>Messagerie instantanée 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Abadi Extra Light"/>
              </a:rPr>
              <a:t>Trello</a:t>
            </a:r>
            <a:endParaRPr lang="en-US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badi Extra Light"/>
              </a:rPr>
              <a:t>To-do Liste / partage des tâches / Découpage des US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Abadi Extra Light"/>
              </a:rPr>
              <a:t>Un max de café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31" name="Image 21"/>
          <p:cNvPicPr/>
          <p:nvPr/>
        </p:nvPicPr>
        <p:blipFill>
          <a:blip r:embed="rId4"/>
          <a:stretch/>
        </p:blipFill>
        <p:spPr>
          <a:xfrm>
            <a:off x="7923600" y="3927600"/>
            <a:ext cx="3088080" cy="2057040"/>
          </a:xfrm>
          <a:prstGeom prst="rect">
            <a:avLst/>
          </a:prstGeom>
          <a:ln>
            <a:noFill/>
          </a:ln>
        </p:spPr>
      </p:pic>
      <p:pic>
        <p:nvPicPr>
          <p:cNvPr id="132" name="Image 6"/>
          <p:cNvPicPr/>
          <p:nvPr/>
        </p:nvPicPr>
        <p:blipFill>
          <a:blip r:embed="rId5"/>
          <a:stretch/>
        </p:blipFill>
        <p:spPr>
          <a:xfrm>
            <a:off x="9768600" y="1825920"/>
            <a:ext cx="1971000" cy="197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 xmlns:p15="http://schemas.microsoft.com/office/powerpoint/2012/main">
      <p:transition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470</Words>
  <Application>Microsoft Office PowerPoint</Application>
  <PresentationFormat>Grand écran</PresentationFormat>
  <Paragraphs>112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8" baseType="lpstr">
      <vt:lpstr>Abadi Extra Light</vt:lpstr>
      <vt:lpstr>Arial</vt:lpstr>
      <vt:lpstr>Calibri</vt:lpstr>
      <vt:lpstr>Calibri Light</vt:lpstr>
      <vt:lpstr>StarSymbol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Partage des taches de développement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Méthodologie projet</dc:title>
  <dc:subject/>
  <dc:creator>david Ekchajzer</dc:creator>
  <dc:description/>
  <cp:lastModifiedBy>david Ekchajzer</cp:lastModifiedBy>
  <cp:revision>18</cp:revision>
  <dcterms:created xsi:type="dcterms:W3CDTF">2019-11-17T14:34:49Z</dcterms:created>
  <dcterms:modified xsi:type="dcterms:W3CDTF">2019-11-23T14:53:11Z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