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4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0322-812C-4F64-AEC5-9B7FA8F01EC5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1DC20-5A6C-4FBB-8A04-020624D0F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7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1DC20-5A6C-4FBB-8A04-020624D0FA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5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037240" y="212040"/>
            <a:ext cx="9270360" cy="358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037240" y="212040"/>
            <a:ext cx="9270360" cy="358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8"/>
          <p:cNvPicPr/>
          <p:nvPr/>
        </p:nvPicPr>
        <p:blipFill>
          <a:blip r:embed="rId14"/>
          <a:srcRect l="42811" t="11092" r="42935" b="57934"/>
          <a:stretch/>
        </p:blipFill>
        <p:spPr>
          <a:xfrm>
            <a:off x="120960" y="151560"/>
            <a:ext cx="921600" cy="921600"/>
          </a:xfrm>
          <a:prstGeom prst="ellipse">
            <a:avLst/>
          </a:prstGeom>
          <a:ln w="57240">
            <a:solidFill>
              <a:srgbClr val="C99108"/>
            </a:solidFill>
            <a:round/>
          </a:ln>
        </p:spPr>
      </p:pic>
      <p:pic>
        <p:nvPicPr>
          <p:cNvPr id="8" name="Image 7"/>
          <p:cNvPicPr/>
          <p:nvPr/>
        </p:nvPicPr>
        <p:blipFill>
          <a:blip r:embed="rId15"/>
          <a:stretch/>
        </p:blipFill>
        <p:spPr>
          <a:xfrm>
            <a:off x="884160" y="123480"/>
            <a:ext cx="950040" cy="950040"/>
          </a:xfrm>
          <a:prstGeom prst="ellipse">
            <a:avLst/>
          </a:prstGeom>
          <a:ln w="57240">
            <a:solidFill>
              <a:srgbClr val="FB917E"/>
            </a:solidFill>
          </a:ln>
        </p:spPr>
      </p:pic>
      <p:pic>
        <p:nvPicPr>
          <p:cNvPr id="2" name="Image 46"/>
          <p:cNvPicPr/>
          <p:nvPr/>
        </p:nvPicPr>
        <p:blipFill>
          <a:blip r:embed="rId16"/>
          <a:stretch/>
        </p:blipFill>
        <p:spPr>
          <a:xfrm>
            <a:off x="0" y="5950440"/>
            <a:ext cx="12191760" cy="9500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801800" y="2160360"/>
            <a:ext cx="9143640" cy="8920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badi Extra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0" y="65566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C211E1-7F43-4340-B5D1-4D4B5BE28EAF}" type="datetime">
              <a:rPr lang="en-US" sz="1400" b="0" strike="noStrike" spc="-1">
                <a:solidFill>
                  <a:srgbClr val="8B8B8B"/>
                </a:solidFill>
                <a:latin typeface="Abadi Extra Light"/>
              </a:rPr>
              <a:t>12/3/2019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/>
          </p:nvPr>
        </p:nvSpPr>
        <p:spPr>
          <a:xfrm>
            <a:off x="9493560" y="6549120"/>
            <a:ext cx="25592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CD7254-692F-481A-A4F4-0ADCC5E17EFA}" type="slidenum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‹N°›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badi Extr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badi Extr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badi Extr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38"/>
          <p:cNvPicPr/>
          <p:nvPr/>
        </p:nvPicPr>
        <p:blipFill>
          <a:blip r:embed="rId14"/>
          <a:srcRect l="42811" t="11092" r="42935" b="57934"/>
          <a:stretch/>
        </p:blipFill>
        <p:spPr>
          <a:xfrm>
            <a:off x="120960" y="151560"/>
            <a:ext cx="921600" cy="921600"/>
          </a:xfrm>
          <a:prstGeom prst="ellipse">
            <a:avLst/>
          </a:prstGeom>
          <a:ln w="57240">
            <a:solidFill>
              <a:srgbClr val="C99108"/>
            </a:solidFill>
            <a:round/>
          </a:ln>
        </p:spPr>
      </p:pic>
      <p:pic>
        <p:nvPicPr>
          <p:cNvPr id="44" name="Image 7"/>
          <p:cNvPicPr/>
          <p:nvPr/>
        </p:nvPicPr>
        <p:blipFill>
          <a:blip r:embed="rId15"/>
          <a:stretch/>
        </p:blipFill>
        <p:spPr>
          <a:xfrm>
            <a:off x="884160" y="123480"/>
            <a:ext cx="950040" cy="950040"/>
          </a:xfrm>
          <a:prstGeom prst="ellipse">
            <a:avLst/>
          </a:prstGeom>
          <a:ln w="57240">
            <a:solidFill>
              <a:srgbClr val="FB917E"/>
            </a:solidFill>
          </a:ln>
        </p:spPr>
      </p:pic>
      <p:pic>
        <p:nvPicPr>
          <p:cNvPr id="45" name="Image 46"/>
          <p:cNvPicPr/>
          <p:nvPr/>
        </p:nvPicPr>
        <p:blipFill>
          <a:blip r:embed="rId16"/>
          <a:stretch/>
        </p:blipFill>
        <p:spPr>
          <a:xfrm>
            <a:off x="0" y="5950440"/>
            <a:ext cx="12191760" cy="9500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badi Extra Light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badi Extra Light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badi Extra Light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badi Extra Light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badi Extra Light"/>
              </a:rPr>
              <a:t>Cinquième niveau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000" y="65743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5D9FEA-A209-48F8-977A-994665EC3C73}" type="datetime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12/3/2019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403920" y="6537240"/>
            <a:ext cx="25592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03657E-8912-4099-A571-C42FA89F78FB}" type="slidenum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‹N°›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01800" y="2160360"/>
            <a:ext cx="9143640" cy="892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badi Extra Light"/>
              </a:rPr>
              <a:t>Méthodologie projet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801800" y="32612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projet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« agile » et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respectueux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l’environnement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dans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sa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méthodologie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Abadi Extra Light"/>
              </a:rPr>
              <a:t>Agilité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ce réservé du contenu 4"/>
          <p:cNvPicPr/>
          <p:nvPr/>
        </p:nvPicPr>
        <p:blipFill>
          <a:blip r:embed="rId2"/>
          <a:stretch/>
        </p:blipFill>
        <p:spPr>
          <a:xfrm>
            <a:off x="6809760" y="0"/>
            <a:ext cx="4497480" cy="5956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548280" y="1082880"/>
            <a:ext cx="5347440" cy="63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badi Extra Light"/>
              </a:rPr>
              <a:t>Réalisations</a:t>
            </a:r>
            <a:r>
              <a:rPr lang="en-US" sz="2000" b="1" strike="noStrike" spc="-1" dirty="0">
                <a:solidFill>
                  <a:srgbClr val="000000"/>
                </a:solidFill>
                <a:latin typeface="Abadi Extra Light"/>
              </a:rPr>
              <a:t> par phase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Sprint 0 </a:t>
            </a:r>
            <a:endParaRPr lang="en-US" sz="18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Project Vison 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Cette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phase a déjà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réalisé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et nous a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présenté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le 15/11/2019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réunion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Skype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Epic 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Réunions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post-it?,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Diagramme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 de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cas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d’utilisation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User Stories :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US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critère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de validations des tests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Choix techniques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Type de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boîtiers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D.A.T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formations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éventuelles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SPRINT X</a:t>
            </a:r>
            <a:endParaRPr lang="en-US" sz="18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Planning :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Découpage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et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répartition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des US, Poker planning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Développement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Dev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Recette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Envois du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produit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aux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utilisateurs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Rétrospective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Réunion (post-it?),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restitutions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Release </a:t>
            </a:r>
            <a:endParaRPr lang="en-US" sz="18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Prototype</a:t>
            </a:r>
            <a:endParaRPr lang="en-US" sz="16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Dossier de restitution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projet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DevOps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25000" y="1358640"/>
            <a:ext cx="787752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Abadi Extra Light"/>
              </a:rPr>
              <a:t>Chaîne</a:t>
            </a:r>
            <a:r>
              <a:rPr lang="en-US" sz="3200" b="1" strike="noStrike" spc="-1" dirty="0">
                <a:solidFill>
                  <a:srgbClr val="000000"/>
                </a:solidFill>
                <a:latin typeface="Abadi Extra Light"/>
              </a:rPr>
              <a:t> de releases :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Développement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d’une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micro-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fonctionnalité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Push sur 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répertoire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git 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Batterie de tests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automatiques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soit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locale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soit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+ fort à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partir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répertoire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git)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Building de la release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Déploiement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système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embarqué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sur les boards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	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94" name="Image 5"/>
          <p:cNvPicPr/>
          <p:nvPr/>
        </p:nvPicPr>
        <p:blipFill>
          <a:blip r:embed="rId2"/>
          <a:stretch/>
        </p:blipFill>
        <p:spPr>
          <a:xfrm rot="5400000">
            <a:off x="7052400" y="1773000"/>
            <a:ext cx="6028920" cy="248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Green IT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97600" y="1366560"/>
            <a:ext cx="10566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Les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choix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techniques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sont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justifiés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par des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écologiques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plus des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financiers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habituels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97" name="Image 5"/>
          <p:cNvPicPr/>
          <p:nvPr/>
        </p:nvPicPr>
        <p:blipFill>
          <a:blip r:embed="rId3"/>
          <a:stretch/>
        </p:blipFill>
        <p:spPr>
          <a:xfrm>
            <a:off x="9557640" y="3624120"/>
            <a:ext cx="1523520" cy="8470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97600" y="2869920"/>
            <a:ext cx="6209280" cy="26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pouvant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rentrer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jeux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 :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Consommation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énergétique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Rejet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Carbon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 err="1">
                <a:latin typeface="Abadi Extra Light" panose="020B0204020104020204" pitchFamily="34" charset="0"/>
              </a:rPr>
              <a:t>Robustesse</a:t>
            </a:r>
            <a:r>
              <a:rPr lang="en-US" sz="2000" strike="noStrike" spc="-1" dirty="0">
                <a:latin typeface="Abadi Extra Light" panose="020B0204020104020204" pitchFamily="34" charset="0"/>
              </a:rPr>
              <a:t> des </a:t>
            </a:r>
            <a:r>
              <a:rPr lang="en-US" sz="2000" strike="noStrike" spc="-1" dirty="0" err="1">
                <a:latin typeface="Abadi Extra Light" panose="020B0204020104020204" pitchFamily="34" charset="0"/>
              </a:rPr>
              <a:t>matériaux</a:t>
            </a:r>
            <a:r>
              <a:rPr lang="en-US" sz="2000" strike="noStrike" spc="-1" dirty="0">
                <a:latin typeface="Abadi Extra Light" panose="020B0204020104020204" pitchFamily="34" charset="0"/>
              </a:rPr>
              <a:t> </a:t>
            </a:r>
            <a:r>
              <a:rPr lang="en-US" sz="2000" strike="noStrike" spc="-1" dirty="0" err="1">
                <a:latin typeface="Abadi Extra Light" panose="020B0204020104020204" pitchFamily="34" charset="0"/>
              </a:rPr>
              <a:t>utilisés</a:t>
            </a:r>
            <a:endParaRPr lang="en-US" sz="2000" strike="noStrike" spc="-1" dirty="0">
              <a:latin typeface="Abadi Extra Light" panose="020B0204020104020204" pitchFamily="34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Consommation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data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streaming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Distances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parcourues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par les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produits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utilisés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001280" y="2781000"/>
            <a:ext cx="6003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Sources des indicateurs potentiels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0" name="Image 9"/>
          <p:cNvPicPr/>
          <p:nvPr/>
        </p:nvPicPr>
        <p:blipFill>
          <a:blip r:embed="rId4"/>
          <a:stretch/>
        </p:blipFill>
        <p:spPr>
          <a:xfrm>
            <a:off x="7192800" y="3429000"/>
            <a:ext cx="1306440" cy="130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05740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Rôles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801720" y="1325160"/>
            <a:ext cx="11046960" cy="4809960"/>
            <a:chOff x="801720" y="1325520"/>
            <a:chExt cx="11046960" cy="4809960"/>
          </a:xfrm>
        </p:grpSpPr>
        <p:sp>
          <p:nvSpPr>
            <p:cNvPr id="103" name="CustomShape 3"/>
            <p:cNvSpPr/>
            <p:nvPr/>
          </p:nvSpPr>
          <p:spPr>
            <a:xfrm>
              <a:off x="1833120" y="1325520"/>
              <a:ext cx="804240" cy="76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4"/>
            <p:cNvSpPr/>
            <p:nvPr/>
          </p:nvSpPr>
          <p:spPr>
            <a:xfrm>
              <a:off x="1970458" y="1447076"/>
              <a:ext cx="521100" cy="499971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>
              <a:off x="1226880" y="2206800"/>
              <a:ext cx="2085480" cy="85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Product Owner |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Maîtrise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d’ouvrage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(MOA)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lang="en-US" sz="1200" b="0" i="1" strike="noStrike" spc="-1" dirty="0">
                  <a:solidFill>
                    <a:srgbClr val="FF0000"/>
                  </a:solidFill>
                  <a:latin typeface="Calibri"/>
                </a:rPr>
                <a:t>Adrien </a:t>
              </a:r>
              <a:r>
                <a:rPr lang="en-US" sz="1200" b="0" i="1" strike="noStrike" spc="-1" dirty="0" err="1">
                  <a:solidFill>
                    <a:srgbClr val="FF0000"/>
                  </a:solidFill>
                  <a:latin typeface="Calibri"/>
                </a:rPr>
                <a:t>Landa</a:t>
              </a:r>
              <a:endParaRPr lang="en-US" sz="1200" b="0" strike="noStrike" spc="-1" dirty="0"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Chef de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projet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métier,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donne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fonctionnalités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souhaitées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5566680" y="1325520"/>
              <a:ext cx="803880" cy="768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5735520" y="1450800"/>
              <a:ext cx="466200" cy="445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8"/>
            <p:cNvSpPr/>
            <p:nvPr/>
          </p:nvSpPr>
          <p:spPr>
            <a:xfrm>
              <a:off x="4925880" y="2023335"/>
              <a:ext cx="2085479" cy="124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Recettes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utilisateur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>
                  <a:solidFill>
                    <a:srgbClr val="FF0000"/>
                  </a:solidFill>
                  <a:latin typeface="Calibri"/>
                </a:rPr>
                <a:t>Matthieu </a:t>
              </a:r>
              <a:r>
                <a:rPr lang="en-US" sz="1200" b="0" i="1" strike="noStrike" spc="-1" dirty="0" err="1">
                  <a:solidFill>
                    <a:srgbClr val="FF0000"/>
                  </a:solidFill>
                  <a:latin typeface="Calibri"/>
                </a:rPr>
                <a:t>Hocquart</a:t>
              </a:r>
              <a:r>
                <a:rPr lang="en-US" sz="1200" b="0" i="1" strike="noStrike" spc="-1" dirty="0">
                  <a:solidFill>
                    <a:srgbClr val="FF0000"/>
                  </a:solidFill>
                  <a:latin typeface="Calibri"/>
                </a:rPr>
                <a:t> </a:t>
              </a: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Test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nouvelles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fonctionnalités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tant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qu’utilisateur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09" name="CustomShape 9"/>
            <p:cNvSpPr/>
            <p:nvPr/>
          </p:nvSpPr>
          <p:spPr>
            <a:xfrm>
              <a:off x="9864360" y="1325520"/>
              <a:ext cx="804600" cy="768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0"/>
            <p:cNvSpPr/>
            <p:nvPr/>
          </p:nvSpPr>
          <p:spPr>
            <a:xfrm>
              <a:off x="9993600" y="1445400"/>
              <a:ext cx="527400" cy="549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"/>
            <p:cNvSpPr/>
            <p:nvPr/>
          </p:nvSpPr>
          <p:spPr>
            <a:xfrm>
              <a:off x="8892360" y="2074904"/>
              <a:ext cx="2766600" cy="120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Scrum master</a:t>
              </a: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i="1" spc="-1" dirty="0">
                  <a:solidFill>
                    <a:srgbClr val="FF0000"/>
                  </a:solidFill>
                  <a:latin typeface="Calibri"/>
                </a:rPr>
                <a:t>Mathieu </a:t>
              </a:r>
              <a:r>
                <a:rPr lang="en-US" sz="1200" i="1" spc="-1" dirty="0" err="1">
                  <a:solidFill>
                    <a:srgbClr val="FF0000"/>
                  </a:solidFill>
                  <a:latin typeface="Calibri"/>
                </a:rPr>
                <a:t>Ridet</a:t>
              </a:r>
              <a:endParaRPr lang="en-US" sz="1200" i="1" strike="noStrike" spc="-1" dirty="0"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Planifie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sprints (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réunions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comptes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rendus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…)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Calcul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risques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associés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à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chaque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Sprint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l’harmonie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du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groupe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2" name="CustomShape 12"/>
            <p:cNvSpPr/>
            <p:nvPr/>
          </p:nvSpPr>
          <p:spPr>
            <a:xfrm>
              <a:off x="9879120" y="3652920"/>
              <a:ext cx="808920" cy="7689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3"/>
            <p:cNvSpPr/>
            <p:nvPr/>
          </p:nvSpPr>
          <p:spPr>
            <a:xfrm>
              <a:off x="10049040" y="3813840"/>
              <a:ext cx="469080" cy="447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4"/>
            <p:cNvSpPr/>
            <p:nvPr/>
          </p:nvSpPr>
          <p:spPr>
            <a:xfrm>
              <a:off x="8661600" y="4592160"/>
              <a:ext cx="318708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Eco master</a:t>
              </a: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i="1" spc="-1" dirty="0">
                  <a:solidFill>
                    <a:srgbClr val="FF0000"/>
                  </a:solidFill>
                  <a:latin typeface="Calibri"/>
                </a:rPr>
                <a:t>Julien </a:t>
              </a:r>
              <a:r>
                <a:rPr lang="en-US" sz="1200" i="1" spc="-1" dirty="0" err="1">
                  <a:solidFill>
                    <a:srgbClr val="FF0000"/>
                  </a:solidFill>
                  <a:latin typeface="Calibri"/>
                </a:rPr>
                <a:t>Doujet</a:t>
              </a:r>
              <a:endParaRPr lang="en-US" sz="1200" i="1" strike="noStrike" spc="-1" dirty="0"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la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résiliance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du code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Calcule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indicateurs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d’impact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écologiques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avant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, pendant et après le dev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Justifie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choix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sous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l’angle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l’impact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écologique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5" name="CustomShape 15"/>
            <p:cNvSpPr/>
            <p:nvPr/>
          </p:nvSpPr>
          <p:spPr>
            <a:xfrm>
              <a:off x="1719000" y="3564000"/>
              <a:ext cx="804240" cy="768960"/>
            </a:xfrm>
            <a:prstGeom prst="ellipse">
              <a:avLst/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6"/>
            <p:cNvSpPr/>
            <p:nvPr/>
          </p:nvSpPr>
          <p:spPr>
            <a:xfrm>
              <a:off x="1888200" y="3725640"/>
              <a:ext cx="466200" cy="44568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7"/>
            <p:cNvSpPr/>
            <p:nvPr/>
          </p:nvSpPr>
          <p:spPr>
            <a:xfrm>
              <a:off x="801720" y="3998160"/>
              <a:ext cx="2547720" cy="2137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Maitrise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d’œuvre</a:t>
              </a:r>
              <a:endParaRPr lang="en-US" sz="1200" b="1" strike="noStrike" spc="-1" dirty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i="1" strike="noStrike" spc="-1" dirty="0">
                  <a:solidFill>
                    <a:srgbClr val="FF0000"/>
                  </a:solidFill>
                  <a:latin typeface="Calibri"/>
                </a:rPr>
                <a:t>David Ekchajzer</a:t>
              </a:r>
              <a:endParaRPr lang="en-US" sz="1200" i="1" strike="noStrike" spc="-1" dirty="0"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Fait le lien entre la MOA et la technique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Justifie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choix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techniques 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Modélise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système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diagramme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, US)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8" name="CustomShape 18"/>
            <p:cNvSpPr/>
            <p:nvPr/>
          </p:nvSpPr>
          <p:spPr>
            <a:xfrm>
              <a:off x="5576760" y="3564000"/>
              <a:ext cx="804600" cy="76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9"/>
            <p:cNvSpPr/>
            <p:nvPr/>
          </p:nvSpPr>
          <p:spPr>
            <a:xfrm>
              <a:off x="5745600" y="3725640"/>
              <a:ext cx="466560" cy="44568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20"/>
            <p:cNvSpPr/>
            <p:nvPr/>
          </p:nvSpPr>
          <p:spPr>
            <a:xfrm>
              <a:off x="4493160" y="4648680"/>
              <a:ext cx="2821680" cy="95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Chief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DevOpps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Officer</a:t>
              </a: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i="1" strike="noStrike" spc="-1" dirty="0">
                  <a:solidFill>
                    <a:srgbClr val="FF0000"/>
                  </a:solidFill>
                  <a:latin typeface="Calibri"/>
                </a:rPr>
                <a:t>Abdel </a:t>
              </a:r>
              <a:r>
                <a:rPr lang="en-US" sz="1200" i="1" strike="noStrike" spc="-1" dirty="0" err="1">
                  <a:solidFill>
                    <a:srgbClr val="FF0000"/>
                  </a:solidFill>
                  <a:latin typeface="Calibri"/>
                </a:rPr>
                <a:t>Benamara</a:t>
              </a:r>
              <a:endParaRPr lang="en-US" sz="1200" i="1" strike="noStrike" spc="-1" dirty="0"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Met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place et anime la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chaine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DevOps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des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différentes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versions et de la mise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production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Rapporte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bogues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éventuels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24" name="Group 2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497A-4284-4637-90A1-88F15558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40" y="212040"/>
            <a:ext cx="9751486" cy="772560"/>
          </a:xfrm>
        </p:spPr>
        <p:txBody>
          <a:bodyPr/>
          <a:lstStyle/>
          <a:p>
            <a:r>
              <a:rPr lang="fr-FR" dirty="0">
                <a:latin typeface="Abadi Extra Light" panose="020B0204020104020204" pitchFamily="34" charset="0"/>
              </a:rPr>
              <a:t>Partage des taches de développement</a:t>
            </a:r>
          </a:p>
        </p:txBody>
      </p:sp>
      <p:sp>
        <p:nvSpPr>
          <p:cNvPr id="5" name="CustomShape 21">
            <a:extLst>
              <a:ext uri="{FF2B5EF4-FFF2-40B4-BE49-F238E27FC236}">
                <a16:creationId xmlns:a16="http://schemas.microsoft.com/office/drawing/2014/main" id="{E052728E-1B68-4304-9DC6-8EB857AD1F88}"/>
              </a:ext>
            </a:extLst>
          </p:cNvPr>
          <p:cNvSpPr/>
          <p:nvPr/>
        </p:nvSpPr>
        <p:spPr>
          <a:xfrm>
            <a:off x="5048788" y="1766593"/>
            <a:ext cx="1726937" cy="1681145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2">
            <a:extLst>
              <a:ext uri="{FF2B5EF4-FFF2-40B4-BE49-F238E27FC236}">
                <a16:creationId xmlns:a16="http://schemas.microsoft.com/office/drawing/2014/main" id="{75D1A6DC-EA12-4573-A009-04CA146A530D}"/>
              </a:ext>
            </a:extLst>
          </p:cNvPr>
          <p:cNvSpPr/>
          <p:nvPr/>
        </p:nvSpPr>
        <p:spPr>
          <a:xfrm>
            <a:off x="5416063" y="2120089"/>
            <a:ext cx="1001170" cy="97415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46C01FDF-5207-4E73-B531-DE2C03981A7A}"/>
              </a:ext>
            </a:extLst>
          </p:cNvPr>
          <p:cNvSpPr/>
          <p:nvPr/>
        </p:nvSpPr>
        <p:spPr>
          <a:xfrm>
            <a:off x="3931370" y="4229731"/>
            <a:ext cx="3961772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Aft>
                <a:spcPts val="386"/>
              </a:spcAft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Développeur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Testeur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386"/>
              </a:spcAft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Abdel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Benamara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, Julien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Doujet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, David Ekchajzer,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Mathieur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Ridet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36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Rétroplanning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Table 2"/>
          <p:cNvGraphicFramePr/>
          <p:nvPr>
            <p:extLst>
              <p:ext uri="{D42A27DB-BD31-4B8C-83A1-F6EECF244321}">
                <p14:modId xmlns:p14="http://schemas.microsoft.com/office/powerpoint/2010/main" val="3372675383"/>
              </p:ext>
            </p:extLst>
          </p:nvPr>
        </p:nvGraphicFramePr>
        <p:xfrm>
          <a:off x="77372" y="1240624"/>
          <a:ext cx="12037255" cy="5224379"/>
        </p:xfrm>
        <a:graphic>
          <a:graphicData uri="http://schemas.openxmlformats.org/drawingml/2006/table">
            <a:tbl>
              <a:tblPr/>
              <a:tblGrid>
                <a:gridCol w="281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Phase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Date fin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Méthode AGILE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Green IT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Project vision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15/11/2019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Présentation up to down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Présentation des indicateurs important pour OceanStream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Epic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18 novembre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Post-it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Diagramme de cas d’utilisation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Identification des problématiques écologiques pour les réduire au maximum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User-Stories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25 novembre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US Trello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Choix technique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2 decembre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DAT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Justifications écologiques des choix techniques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Sprint 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30 decembre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Compte rendu de Sprint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Brique à tester pour la recette utilisateur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Release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À chaque micro-fonctionnalité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Test green code (consommation elec)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FIN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Juin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Prototype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compte rendu projet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Abadi Extra Light"/>
                        </a:rPr>
                        <a:t>Bilan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badi Extra Light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Abadi Extra Light"/>
                        </a:rPr>
                        <a:t>Carbonne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badi Extra Light"/>
                        </a:rPr>
                        <a:t> du prototype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26680" y="214200"/>
            <a:ext cx="3191760" cy="923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alibri Light"/>
              </a:rPr>
              <a:t>Outils</a:t>
            </a:r>
            <a:endParaRPr lang="fr-FR" sz="5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Image 9"/>
          <p:cNvPicPr/>
          <p:nvPr/>
        </p:nvPicPr>
        <p:blipFill>
          <a:blip r:embed="rId2"/>
          <a:srcRect l="19723" t="23331" r="22233" b="32780"/>
          <a:stretch/>
        </p:blipFill>
        <p:spPr>
          <a:xfrm>
            <a:off x="4617360" y="2610360"/>
            <a:ext cx="3306240" cy="1049760"/>
          </a:xfrm>
          <a:prstGeom prst="rect">
            <a:avLst/>
          </a:prstGeom>
          <a:ln>
            <a:noFill/>
          </a:ln>
        </p:spPr>
      </p:pic>
      <p:pic>
        <p:nvPicPr>
          <p:cNvPr id="129" name="Image 4"/>
          <p:cNvPicPr/>
          <p:nvPr/>
        </p:nvPicPr>
        <p:blipFill>
          <a:blip r:embed="rId3"/>
          <a:stretch/>
        </p:blipFill>
        <p:spPr>
          <a:xfrm>
            <a:off x="7079760" y="293760"/>
            <a:ext cx="1687320" cy="16873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14720" y="1314000"/>
            <a:ext cx="6136560" cy="46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GitHub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Partage de fichiers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 Slack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Messagerie instantanée 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Trello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To-do Liste / partage des tâches / Découpage des US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Un max de café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1" name="Image 21"/>
          <p:cNvPicPr/>
          <p:nvPr/>
        </p:nvPicPr>
        <p:blipFill>
          <a:blip r:embed="rId4"/>
          <a:stretch/>
        </p:blipFill>
        <p:spPr>
          <a:xfrm>
            <a:off x="7923600" y="3927600"/>
            <a:ext cx="3088080" cy="2057040"/>
          </a:xfrm>
          <a:prstGeom prst="rect">
            <a:avLst/>
          </a:prstGeom>
          <a:ln>
            <a:noFill/>
          </a:ln>
        </p:spPr>
      </p:pic>
      <p:pic>
        <p:nvPicPr>
          <p:cNvPr id="132" name="Image 6"/>
          <p:cNvPicPr/>
          <p:nvPr/>
        </p:nvPicPr>
        <p:blipFill>
          <a:blip r:embed="rId5"/>
          <a:stretch/>
        </p:blipFill>
        <p:spPr>
          <a:xfrm>
            <a:off x="9768600" y="1825920"/>
            <a:ext cx="1971000" cy="19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480</Words>
  <Application>Microsoft Office PowerPoint</Application>
  <PresentationFormat>Grand écran</PresentationFormat>
  <Paragraphs>117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Abadi Extra Light</vt:lpstr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Partage des taches de développement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projet</dc:title>
  <dc:subject/>
  <dc:creator>david Ekchajzer</dc:creator>
  <dc:description/>
  <cp:lastModifiedBy>david Ekchajzer</cp:lastModifiedBy>
  <cp:revision>20</cp:revision>
  <dcterms:created xsi:type="dcterms:W3CDTF">2019-11-17T14:34:49Z</dcterms:created>
  <dcterms:modified xsi:type="dcterms:W3CDTF">2019-12-03T12:31:33Z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