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57" r:id="rId5"/>
    <p:sldId id="260" r:id="rId6"/>
    <p:sldId id="261" r:id="rId7"/>
    <p:sldId id="269" r:id="rId8"/>
    <p:sldId id="267" r:id="rId9"/>
    <p:sldId id="268" r:id="rId10"/>
    <p:sldId id="263" r:id="rId11"/>
    <p:sldId id="266" r:id="rId12"/>
    <p:sldId id="265" r:id="rId13"/>
    <p:sldId id="264"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1143"/>
    <a:srgbClr val="00979C"/>
    <a:srgbClr val="C99108"/>
    <a:srgbClr val="FB91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0" autoAdjust="0"/>
    <p:restoredTop sz="94660"/>
  </p:normalViewPr>
  <p:slideViewPr>
    <p:cSldViewPr snapToGrid="0">
      <p:cViewPr varScale="1">
        <p:scale>
          <a:sx n="80" d="100"/>
          <a:sy n="80" d="100"/>
        </p:scale>
        <p:origin x="126" y="5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6812A8-D284-4918-B483-B8B377AA8203}"/>
              </a:ext>
            </a:extLst>
          </p:cNvPr>
          <p:cNvSpPr>
            <a:spLocks noGrp="1"/>
          </p:cNvSpPr>
          <p:nvPr>
            <p:ph type="ctrTitle"/>
          </p:nvPr>
        </p:nvSpPr>
        <p:spPr>
          <a:xfrm>
            <a:off x="1801906" y="2160493"/>
            <a:ext cx="9144000" cy="892269"/>
          </a:xfrm>
        </p:spPr>
        <p:txBody>
          <a:bodyPr anchor="b"/>
          <a:lstStyle>
            <a:lvl1pPr algn="ctr">
              <a:defRPr sz="6000"/>
            </a:lvl1pPr>
          </a:lstStyle>
          <a:p>
            <a:r>
              <a:rPr lang="fr-FR" dirty="0"/>
              <a:t>Modifiez le style du titre</a:t>
            </a:r>
          </a:p>
        </p:txBody>
      </p:sp>
      <p:sp>
        <p:nvSpPr>
          <p:cNvPr id="3" name="Sous-titre 2">
            <a:extLst>
              <a:ext uri="{FF2B5EF4-FFF2-40B4-BE49-F238E27FC236}">
                <a16:creationId xmlns:a16="http://schemas.microsoft.com/office/drawing/2014/main" id="{80680FD8-9D22-4934-A355-0B3524B08B02}"/>
              </a:ext>
            </a:extLst>
          </p:cNvPr>
          <p:cNvSpPr>
            <a:spLocks noGrp="1"/>
          </p:cNvSpPr>
          <p:nvPr>
            <p:ph type="subTitle" idx="1"/>
          </p:nvPr>
        </p:nvSpPr>
        <p:spPr>
          <a:xfrm>
            <a:off x="1801906" y="3261379"/>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360C2BD-D234-4771-8D05-1EC45BF179CA}"/>
              </a:ext>
            </a:extLst>
          </p:cNvPr>
          <p:cNvSpPr>
            <a:spLocks noGrp="1"/>
          </p:cNvSpPr>
          <p:nvPr>
            <p:ph type="dt" sz="half" idx="10"/>
          </p:nvPr>
        </p:nvSpPr>
        <p:spPr>
          <a:xfrm>
            <a:off x="0" y="6556842"/>
            <a:ext cx="2743200" cy="365125"/>
          </a:xfrm>
        </p:spPr>
        <p:txBody>
          <a:bodyPr/>
          <a:lstStyle>
            <a:lvl1pPr>
              <a:defRPr sz="1400" b="0">
                <a:solidFill>
                  <a:schemeClr val="tx1"/>
                </a:solidFill>
                <a:latin typeface="Abadi Extra Light" panose="020B0204020104020204" pitchFamily="34" charset="0"/>
              </a:defRPr>
            </a:lvl1pPr>
          </a:lstStyle>
          <a:p>
            <a:fld id="{938FC91C-8F72-4FC3-9EE1-E00D3E055101}" type="datetimeFigureOut">
              <a:rPr lang="fr-FR" smtClean="0"/>
              <a:pPr/>
              <a:t>26/01/2020</a:t>
            </a:fld>
            <a:endParaRPr lang="fr-FR" dirty="0"/>
          </a:p>
        </p:txBody>
      </p:sp>
      <p:sp>
        <p:nvSpPr>
          <p:cNvPr id="6" name="Espace réservé du numéro de diapositive 5">
            <a:extLst>
              <a:ext uri="{FF2B5EF4-FFF2-40B4-BE49-F238E27FC236}">
                <a16:creationId xmlns:a16="http://schemas.microsoft.com/office/drawing/2014/main" id="{1EE6C2B9-68D1-4F81-8279-0837C7563A56}"/>
              </a:ext>
            </a:extLst>
          </p:cNvPr>
          <p:cNvSpPr>
            <a:spLocks noGrp="1"/>
          </p:cNvSpPr>
          <p:nvPr>
            <p:ph type="sldNum" sz="quarter" idx="12"/>
          </p:nvPr>
        </p:nvSpPr>
        <p:spPr>
          <a:xfrm>
            <a:off x="9493624" y="6549090"/>
            <a:ext cx="2559424" cy="365125"/>
          </a:xfrm>
        </p:spPr>
        <p:txBody>
          <a:bodyPr/>
          <a:lstStyle>
            <a:lvl1pPr>
              <a:defRPr sz="1600">
                <a:solidFill>
                  <a:schemeClr val="tx1"/>
                </a:solidFill>
                <a:latin typeface="Abadi Extra Light" panose="020B0204020104020204" pitchFamily="34" charset="0"/>
              </a:defRPr>
            </a:lvl1pPr>
          </a:lstStyle>
          <a:p>
            <a:fld id="{47810514-821E-4557-993A-EFA13DFB1D6E}" type="slidenum">
              <a:rPr lang="fr-FR" smtClean="0"/>
              <a:pPr/>
              <a:t>‹N°›</a:t>
            </a:fld>
            <a:endParaRPr lang="fr-FR" dirty="0"/>
          </a:p>
        </p:txBody>
      </p:sp>
    </p:spTree>
    <p:extLst>
      <p:ext uri="{BB962C8B-B14F-4D97-AF65-F5344CB8AC3E}">
        <p14:creationId xmlns:p14="http://schemas.microsoft.com/office/powerpoint/2010/main" val="2410280407"/>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D2FFDB-AACF-4200-9C52-606A83A184C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7B9F512-F54A-4A49-A9D4-5B7AB79064D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DC1D8E7-35C6-4774-BA96-84D5D003DCD9}"/>
              </a:ext>
            </a:extLst>
          </p:cNvPr>
          <p:cNvSpPr>
            <a:spLocks noGrp="1"/>
          </p:cNvSpPr>
          <p:nvPr>
            <p:ph type="dt" sz="half" idx="10"/>
          </p:nvPr>
        </p:nvSpPr>
        <p:spPr>
          <a:xfrm>
            <a:off x="44825" y="6574286"/>
            <a:ext cx="2743200" cy="365125"/>
          </a:xfrm>
        </p:spPr>
        <p:txBody>
          <a:bodyPr/>
          <a:lstStyle>
            <a:lvl1pPr>
              <a:defRPr sz="1600">
                <a:solidFill>
                  <a:schemeClr val="tx1"/>
                </a:solidFill>
                <a:latin typeface="Abadi Extra Light" panose="020B0204020104020204" pitchFamily="34" charset="0"/>
              </a:defRPr>
            </a:lvl1pPr>
          </a:lstStyle>
          <a:p>
            <a:fld id="{938FC91C-8F72-4FC3-9EE1-E00D3E055101}" type="datetimeFigureOut">
              <a:rPr lang="fr-FR" smtClean="0"/>
              <a:pPr/>
              <a:t>26/01/2020</a:t>
            </a:fld>
            <a:endParaRPr lang="fr-FR" dirty="0"/>
          </a:p>
        </p:txBody>
      </p:sp>
      <p:sp>
        <p:nvSpPr>
          <p:cNvPr id="5" name="Espace réservé du pied de page 4">
            <a:extLst>
              <a:ext uri="{FF2B5EF4-FFF2-40B4-BE49-F238E27FC236}">
                <a16:creationId xmlns:a16="http://schemas.microsoft.com/office/drawing/2014/main" id="{1AE0D28C-D1DF-48E2-9645-1F1590C0948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00662F9-432C-4EA2-AF6A-7E5FFFCFAEE5}"/>
              </a:ext>
            </a:extLst>
          </p:cNvPr>
          <p:cNvSpPr>
            <a:spLocks noGrp="1"/>
          </p:cNvSpPr>
          <p:nvPr>
            <p:ph type="sldNum" sz="quarter" idx="12"/>
          </p:nvPr>
        </p:nvSpPr>
        <p:spPr>
          <a:xfrm>
            <a:off x="9403975" y="6537231"/>
            <a:ext cx="2559424" cy="365125"/>
          </a:xfrm>
        </p:spPr>
        <p:txBody>
          <a:bodyPr/>
          <a:lstStyle>
            <a:lvl1pPr>
              <a:defRPr sz="1600">
                <a:latin typeface="Abadi Extra Light" panose="020B0204020104020204" pitchFamily="34" charset="0"/>
              </a:defRPr>
            </a:lvl1pPr>
          </a:lstStyle>
          <a:p>
            <a:fld id="{47810514-821E-4557-993A-EFA13DFB1D6E}" type="slidenum">
              <a:rPr lang="fr-FR" smtClean="0"/>
              <a:pPr/>
              <a:t>‹N°›</a:t>
            </a:fld>
            <a:endParaRPr lang="fr-FR" dirty="0"/>
          </a:p>
        </p:txBody>
      </p:sp>
    </p:spTree>
    <p:extLst>
      <p:ext uri="{BB962C8B-B14F-4D97-AF65-F5344CB8AC3E}">
        <p14:creationId xmlns:p14="http://schemas.microsoft.com/office/powerpoint/2010/main" val="1716846099"/>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7C5FB8-7304-4D0D-86D2-C8DF11A439A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09B0622-5510-4461-A195-0CFFFADB38E8}"/>
              </a:ext>
            </a:extLst>
          </p:cNvPr>
          <p:cNvSpPr>
            <a:spLocks noGrp="1"/>
          </p:cNvSpPr>
          <p:nvPr>
            <p:ph type="dt" sz="half" idx="10"/>
          </p:nvPr>
        </p:nvSpPr>
        <p:spPr>
          <a:xfrm>
            <a:off x="35860" y="6581569"/>
            <a:ext cx="2743200" cy="365125"/>
          </a:xfrm>
        </p:spPr>
        <p:txBody>
          <a:bodyPr/>
          <a:lstStyle>
            <a:lvl1pPr>
              <a:defRPr sz="1600">
                <a:solidFill>
                  <a:schemeClr val="tx1"/>
                </a:solidFill>
                <a:latin typeface="Abadi Extra Light" panose="020B0204020104020204" pitchFamily="34" charset="0"/>
              </a:defRPr>
            </a:lvl1pPr>
          </a:lstStyle>
          <a:p>
            <a:fld id="{938FC91C-8F72-4FC3-9EE1-E00D3E055101}" type="datetimeFigureOut">
              <a:rPr lang="fr-FR" smtClean="0"/>
              <a:pPr/>
              <a:t>26/01/2020</a:t>
            </a:fld>
            <a:endParaRPr lang="fr-FR" dirty="0"/>
          </a:p>
        </p:txBody>
      </p:sp>
      <p:sp>
        <p:nvSpPr>
          <p:cNvPr id="5" name="Espace réservé du numéro de diapositive 4">
            <a:extLst>
              <a:ext uri="{FF2B5EF4-FFF2-40B4-BE49-F238E27FC236}">
                <a16:creationId xmlns:a16="http://schemas.microsoft.com/office/drawing/2014/main" id="{533B027F-13F4-48A4-B281-89C600B1764D}"/>
              </a:ext>
            </a:extLst>
          </p:cNvPr>
          <p:cNvSpPr>
            <a:spLocks noGrp="1"/>
          </p:cNvSpPr>
          <p:nvPr>
            <p:ph type="sldNum" sz="quarter" idx="12"/>
          </p:nvPr>
        </p:nvSpPr>
        <p:spPr>
          <a:xfrm>
            <a:off x="9412940" y="6538912"/>
            <a:ext cx="2559424" cy="365125"/>
          </a:xfrm>
        </p:spPr>
        <p:txBody>
          <a:bodyPr/>
          <a:lstStyle>
            <a:lvl1pPr>
              <a:defRPr sz="1600" b="1">
                <a:solidFill>
                  <a:schemeClr val="tx1"/>
                </a:solidFill>
                <a:latin typeface="Abadi Extra Light" panose="020B0204020104020204" pitchFamily="34" charset="0"/>
              </a:defRPr>
            </a:lvl1pPr>
          </a:lstStyle>
          <a:p>
            <a:fld id="{47810514-821E-4557-993A-EFA13DFB1D6E}" type="slidenum">
              <a:rPr lang="fr-FR" smtClean="0"/>
              <a:pPr/>
              <a:t>‹N°›</a:t>
            </a:fld>
            <a:endParaRPr lang="fr-FR" dirty="0"/>
          </a:p>
        </p:txBody>
      </p:sp>
    </p:spTree>
    <p:extLst>
      <p:ext uri="{BB962C8B-B14F-4D97-AF65-F5344CB8AC3E}">
        <p14:creationId xmlns:p14="http://schemas.microsoft.com/office/powerpoint/2010/main" val="3170647748"/>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B42E394-D7E6-415D-9F36-9FCADE6E2078}"/>
              </a:ext>
            </a:extLst>
          </p:cNvPr>
          <p:cNvSpPr>
            <a:spLocks noGrp="1"/>
          </p:cNvSpPr>
          <p:nvPr>
            <p:ph type="dt" sz="half" idx="10"/>
          </p:nvPr>
        </p:nvSpPr>
        <p:spPr/>
        <p:txBody>
          <a:bodyPr/>
          <a:lstStyle/>
          <a:p>
            <a:fld id="{938FC91C-8F72-4FC3-9EE1-E00D3E055101}" type="datetimeFigureOut">
              <a:rPr lang="fr-FR" smtClean="0"/>
              <a:t>26/01/2020</a:t>
            </a:fld>
            <a:endParaRPr lang="fr-FR"/>
          </a:p>
        </p:txBody>
      </p:sp>
      <p:sp>
        <p:nvSpPr>
          <p:cNvPr id="3" name="Espace réservé du pied de page 2">
            <a:extLst>
              <a:ext uri="{FF2B5EF4-FFF2-40B4-BE49-F238E27FC236}">
                <a16:creationId xmlns:a16="http://schemas.microsoft.com/office/drawing/2014/main" id="{6E3E36C8-8207-4ABA-AA00-3F4C652D5E6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6AB4991-5FED-48F6-8688-509F61BEA0E7}"/>
              </a:ext>
            </a:extLst>
          </p:cNvPr>
          <p:cNvSpPr>
            <a:spLocks noGrp="1"/>
          </p:cNvSpPr>
          <p:nvPr>
            <p:ph type="sldNum" sz="quarter" idx="12"/>
          </p:nvPr>
        </p:nvSpPr>
        <p:spPr/>
        <p:txBody>
          <a:bodyPr/>
          <a:lstStyle/>
          <a:p>
            <a:fld id="{47810514-821E-4557-993A-EFA13DFB1D6E}" type="slidenum">
              <a:rPr lang="fr-FR" smtClean="0"/>
              <a:t>‹N°›</a:t>
            </a:fld>
            <a:endParaRPr lang="fr-FR"/>
          </a:p>
        </p:txBody>
      </p:sp>
    </p:spTree>
    <p:extLst>
      <p:ext uri="{BB962C8B-B14F-4D97-AF65-F5344CB8AC3E}">
        <p14:creationId xmlns:p14="http://schemas.microsoft.com/office/powerpoint/2010/main" val="4009219654"/>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A7CF0FD-C23E-4508-90D2-E1C75CCBFA51}"/>
              </a:ext>
            </a:extLst>
          </p:cNvPr>
          <p:cNvSpPr>
            <a:spLocks noGrp="1"/>
          </p:cNvSpPr>
          <p:nvPr>
            <p:ph type="title"/>
          </p:nvPr>
        </p:nvSpPr>
        <p:spPr>
          <a:xfrm>
            <a:off x="2037230" y="211995"/>
            <a:ext cx="9270602" cy="773070"/>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B82DFB79-1C22-4ACE-8588-6D586A6A8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0D0DFBFB-07A9-4D04-891A-8A8DC8DFF7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8FC91C-8F72-4FC3-9EE1-E00D3E055101}" type="datetimeFigureOut">
              <a:rPr lang="fr-FR" smtClean="0"/>
              <a:t>26/01/2020</a:t>
            </a:fld>
            <a:endParaRPr lang="fr-FR" dirty="0"/>
          </a:p>
        </p:txBody>
      </p:sp>
      <p:sp>
        <p:nvSpPr>
          <p:cNvPr id="5" name="Espace réservé du pied de page 4">
            <a:extLst>
              <a:ext uri="{FF2B5EF4-FFF2-40B4-BE49-F238E27FC236}">
                <a16:creationId xmlns:a16="http://schemas.microsoft.com/office/drawing/2014/main" id="{9ABEA58C-84BE-47CA-9864-83F83133E3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a:extLst>
              <a:ext uri="{FF2B5EF4-FFF2-40B4-BE49-F238E27FC236}">
                <a16:creationId xmlns:a16="http://schemas.microsoft.com/office/drawing/2014/main" id="{28ECC6A3-8A34-490A-AA72-CAE3654DAA5C}"/>
              </a:ext>
            </a:extLst>
          </p:cNvPr>
          <p:cNvSpPr>
            <a:spLocks noGrp="1"/>
          </p:cNvSpPr>
          <p:nvPr>
            <p:ph type="sldNum" sz="quarter" idx="4"/>
          </p:nvPr>
        </p:nvSpPr>
        <p:spPr>
          <a:xfrm>
            <a:off x="8794376" y="6338794"/>
            <a:ext cx="255942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10514-821E-4557-993A-EFA13DFB1D6E}" type="slidenum">
              <a:rPr lang="fr-FR" smtClean="0"/>
              <a:t>‹N°›</a:t>
            </a:fld>
            <a:endParaRPr lang="fr-FR"/>
          </a:p>
        </p:txBody>
      </p:sp>
      <p:pic>
        <p:nvPicPr>
          <p:cNvPr id="39" name="Image 38">
            <a:extLst>
              <a:ext uri="{FF2B5EF4-FFF2-40B4-BE49-F238E27FC236}">
                <a16:creationId xmlns:a16="http://schemas.microsoft.com/office/drawing/2014/main" id="{4FC7C25B-0FA9-45DA-9CDB-0C585C91DB4F}"/>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l="42805" t="11094" r="42929" b="57926"/>
          <a:stretch/>
        </p:blipFill>
        <p:spPr>
          <a:xfrm>
            <a:off x="121025" y="151583"/>
            <a:ext cx="922077" cy="922076"/>
          </a:xfrm>
          <a:prstGeom prst="ellipse">
            <a:avLst/>
          </a:prstGeom>
          <a:ln w="57150">
            <a:solidFill>
              <a:srgbClr val="C99108"/>
            </a:solidFill>
          </a:ln>
        </p:spPr>
      </p:pic>
      <p:pic>
        <p:nvPicPr>
          <p:cNvPr id="8" name="Image 7" descr="Une image contenant horloge&#10;&#10;Description générée automatiquement">
            <a:extLst>
              <a:ext uri="{FF2B5EF4-FFF2-40B4-BE49-F238E27FC236}">
                <a16:creationId xmlns:a16="http://schemas.microsoft.com/office/drawing/2014/main" id="{C3184939-DDDA-4B2B-A5F1-1C79E2B787B9}"/>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84168" y="123401"/>
            <a:ext cx="950258" cy="950258"/>
          </a:xfrm>
          <a:prstGeom prst="ellipse">
            <a:avLst/>
          </a:prstGeom>
          <a:ln w="57150">
            <a:noFill/>
          </a:ln>
        </p:spPr>
      </p:pic>
      <p:pic>
        <p:nvPicPr>
          <p:cNvPr id="47" name="Image 46">
            <a:extLst>
              <a:ext uri="{FF2B5EF4-FFF2-40B4-BE49-F238E27FC236}">
                <a16:creationId xmlns:a16="http://schemas.microsoft.com/office/drawing/2014/main" id="{27059D63-358F-4D2A-AE15-F212589381D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5950489"/>
            <a:ext cx="12192000" cy="950258"/>
          </a:xfrm>
          <a:prstGeom prst="rect">
            <a:avLst/>
          </a:prstGeom>
        </p:spPr>
      </p:pic>
    </p:spTree>
    <p:extLst>
      <p:ext uri="{BB962C8B-B14F-4D97-AF65-F5344CB8AC3E}">
        <p14:creationId xmlns:p14="http://schemas.microsoft.com/office/powerpoint/2010/main" val="203135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mc:AlternateContent xmlns:mc="http://schemas.openxmlformats.org/markup-compatibility/2006" xmlns:p14="http://schemas.microsoft.com/office/powerpoint/2010/main">
    <mc:Choice Requires="p14">
      <p:transition>
        <p14:rippl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Abadi Extra Light" panose="020B0204020104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badi Extra Light" panose="020B02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badi Extra Light" panose="020B02040201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badi Extra Light" panose="020B02040201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badi Extra Light" panose="020B02040201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badi Extra Light" panose="020B02040201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553239-1838-452A-A5CF-9176DB855234}"/>
              </a:ext>
            </a:extLst>
          </p:cNvPr>
          <p:cNvSpPr>
            <a:spLocks noGrp="1"/>
          </p:cNvSpPr>
          <p:nvPr>
            <p:ph type="ctrTitle"/>
          </p:nvPr>
        </p:nvSpPr>
        <p:spPr/>
        <p:txBody>
          <a:bodyPr>
            <a:normAutofit fontScale="90000"/>
          </a:bodyPr>
          <a:lstStyle/>
          <a:p>
            <a:r>
              <a:rPr lang="fr-FR" dirty="0"/>
              <a:t>Choix du Hardware</a:t>
            </a:r>
          </a:p>
        </p:txBody>
      </p:sp>
      <p:sp>
        <p:nvSpPr>
          <p:cNvPr id="4" name="Sous-titre 4">
            <a:extLst>
              <a:ext uri="{FF2B5EF4-FFF2-40B4-BE49-F238E27FC236}">
                <a16:creationId xmlns:a16="http://schemas.microsoft.com/office/drawing/2014/main" id="{AB352741-8CC2-4F4E-8DDC-3F78C005BE3A}"/>
              </a:ext>
            </a:extLst>
          </p:cNvPr>
          <p:cNvSpPr>
            <a:spLocks noGrp="1"/>
          </p:cNvSpPr>
          <p:nvPr>
            <p:ph type="subTitle" idx="1"/>
          </p:nvPr>
        </p:nvSpPr>
        <p:spPr>
          <a:xfrm>
            <a:off x="1801906" y="3261378"/>
            <a:ext cx="9144000" cy="2677603"/>
          </a:xfrm>
        </p:spPr>
        <p:txBody>
          <a:bodyPr>
            <a:normAutofit/>
          </a:bodyPr>
          <a:lstStyle/>
          <a:p>
            <a:pPr marL="342900" indent="-342900">
              <a:buFont typeface="Wingdings" panose="05000000000000000000" pitchFamily="2" charset="2"/>
              <a:buChar char="Ø"/>
            </a:pPr>
            <a:r>
              <a:rPr lang="fr-FR" dirty="0"/>
              <a:t>Peu consommateur en électricité</a:t>
            </a:r>
          </a:p>
          <a:p>
            <a:pPr marL="342900" indent="-342900">
              <a:buFont typeface="Wingdings" panose="05000000000000000000" pitchFamily="2" charset="2"/>
              <a:buChar char="Ø"/>
            </a:pPr>
            <a:r>
              <a:rPr lang="fr-FR" dirty="0"/>
              <a:t>Une bonne capacité réseau avec port Ethernet</a:t>
            </a:r>
          </a:p>
          <a:p>
            <a:pPr marL="342900" indent="-342900">
              <a:buFont typeface="Wingdings" panose="05000000000000000000" pitchFamily="2" charset="2"/>
              <a:buChar char="Ø"/>
            </a:pPr>
            <a:r>
              <a:rPr lang="fr-FR" dirty="0"/>
              <a:t>Utilisation de peu de ressources (métaux rares, matières premières...)</a:t>
            </a:r>
          </a:p>
          <a:p>
            <a:pPr marL="342900" indent="-342900">
              <a:buFont typeface="Wingdings" panose="05000000000000000000" pitchFamily="2" charset="2"/>
              <a:buChar char="Ø"/>
            </a:pPr>
            <a:r>
              <a:rPr lang="fr-FR" dirty="0"/>
              <a:t>Pouvoir faire de la programmation système Linux </a:t>
            </a:r>
          </a:p>
          <a:p>
            <a:pPr marL="342900" indent="-342900">
              <a:buFont typeface="Wingdings" panose="05000000000000000000" pitchFamily="2" charset="2"/>
              <a:buChar char="Ø"/>
            </a:pPr>
            <a:r>
              <a:rPr lang="fr-FR" dirty="0"/>
              <a:t>Pouvoir faire une chaine Devopps et une gestion des </a:t>
            </a:r>
            <a:r>
              <a:rPr lang="fr-FR" dirty="0" err="1"/>
              <a:t>misesà</a:t>
            </a:r>
            <a:r>
              <a:rPr lang="fr-FR" dirty="0"/>
              <a:t> jours</a:t>
            </a:r>
            <a:endParaRPr lang="fr-FR" sz="2000" dirty="0"/>
          </a:p>
        </p:txBody>
      </p:sp>
    </p:spTree>
    <p:extLst>
      <p:ext uri="{BB962C8B-B14F-4D97-AF65-F5344CB8AC3E}">
        <p14:creationId xmlns:p14="http://schemas.microsoft.com/office/powerpoint/2010/main" val="1442308324"/>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370A7C-54B2-4D36-AAFB-FE530BAC7F38}"/>
              </a:ext>
            </a:extLst>
          </p:cNvPr>
          <p:cNvSpPr>
            <a:spLocks noGrp="1"/>
          </p:cNvSpPr>
          <p:nvPr>
            <p:ph type="title"/>
          </p:nvPr>
        </p:nvSpPr>
        <p:spPr/>
        <p:txBody>
          <a:bodyPr/>
          <a:lstStyle/>
          <a:p>
            <a:r>
              <a:rPr lang="fr-FR" dirty="0"/>
              <a:t>PI B+</a:t>
            </a:r>
          </a:p>
        </p:txBody>
      </p:sp>
      <p:pic>
        <p:nvPicPr>
          <p:cNvPr id="5" name="Espace réservé du contenu 4" descr="Une image contenant équipement électronique, circuit&#10;&#10;Description générée automatiquement">
            <a:extLst>
              <a:ext uri="{FF2B5EF4-FFF2-40B4-BE49-F238E27FC236}">
                <a16:creationId xmlns:a16="http://schemas.microsoft.com/office/drawing/2014/main" id="{1CA88111-0E26-4D6D-BF2E-FEE8AF36E8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253" y="2389043"/>
            <a:ext cx="3809474" cy="2240867"/>
          </a:xfrm>
        </p:spPr>
      </p:pic>
      <p:sp>
        <p:nvSpPr>
          <p:cNvPr id="6" name="Rectangle 5">
            <a:extLst>
              <a:ext uri="{FF2B5EF4-FFF2-40B4-BE49-F238E27FC236}">
                <a16:creationId xmlns:a16="http://schemas.microsoft.com/office/drawing/2014/main" id="{8B5F130B-B401-4F43-8540-62B46E8A71DB}"/>
              </a:ext>
            </a:extLst>
          </p:cNvPr>
          <p:cNvSpPr/>
          <p:nvPr/>
        </p:nvSpPr>
        <p:spPr>
          <a:xfrm>
            <a:off x="4729018" y="378691"/>
            <a:ext cx="7167418" cy="2509766"/>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dirty="0">
                <a:solidFill>
                  <a:schemeClr val="tx1"/>
                </a:solidFill>
                <a:latin typeface="Abadi Extra Light" panose="020B0204020104020204" pitchFamily="34" charset="0"/>
              </a:rPr>
              <a:t>Carte la plus puissante</a:t>
            </a:r>
          </a:p>
          <a:p>
            <a:pPr marL="285750" indent="-285750">
              <a:buFont typeface="Arial" panose="020B0604020202020204" pitchFamily="34" charset="0"/>
              <a:buChar char="•"/>
            </a:pPr>
            <a:r>
              <a:rPr lang="fr-FR" dirty="0">
                <a:solidFill>
                  <a:schemeClr val="tx1"/>
                </a:solidFill>
                <a:latin typeface="Abadi Extra Light" panose="020B0204020104020204" pitchFamily="34" charset="0"/>
              </a:rPr>
              <a:t>Choix de la quantité de RAM (1, 2, 3 ou 4GO)</a:t>
            </a:r>
          </a:p>
          <a:p>
            <a:pPr marL="285750" indent="-285750">
              <a:buFont typeface="Arial" panose="020B0604020202020204" pitchFamily="34" charset="0"/>
              <a:buChar char="•"/>
            </a:pPr>
            <a:r>
              <a:rPr lang="fr-FR" dirty="0">
                <a:solidFill>
                  <a:schemeClr val="tx1"/>
                </a:solidFill>
                <a:latin typeface="Abadi Extra Light" panose="020B0204020104020204" pitchFamily="34" charset="0"/>
              </a:rPr>
              <a:t>Nombreux ports (USB 2.0, USB 3.0, Ethernet, HDMI, SATA, Pins…)</a:t>
            </a:r>
          </a:p>
          <a:p>
            <a:pPr marL="285750" indent="-285750">
              <a:buFont typeface="Arial" panose="020B0604020202020204" pitchFamily="34" charset="0"/>
              <a:buChar char="•"/>
            </a:pPr>
            <a:r>
              <a:rPr lang="fr-FR" dirty="0">
                <a:solidFill>
                  <a:schemeClr val="tx1"/>
                </a:solidFill>
                <a:latin typeface="Abadi Extra Light" panose="020B0204020104020204" pitchFamily="34" charset="0"/>
              </a:rPr>
              <a:t>Port Ethernet nécessaire à notre projet</a:t>
            </a:r>
          </a:p>
          <a:p>
            <a:pPr marL="285750" indent="-285750">
              <a:buFont typeface="Arial" panose="020B0604020202020204" pitchFamily="34" charset="0"/>
              <a:buChar char="•"/>
            </a:pPr>
            <a:endParaRPr lang="fr-FR" dirty="0">
              <a:solidFill>
                <a:schemeClr val="tx1"/>
              </a:solidFill>
              <a:latin typeface="Abadi Extra Light" panose="020B0204020104020204" pitchFamily="34" charset="0"/>
            </a:endParaRPr>
          </a:p>
          <a:p>
            <a:pPr marL="285750" indent="-285750">
              <a:buFont typeface="Arial" panose="020B0604020202020204" pitchFamily="34" charset="0"/>
              <a:buChar char="•"/>
            </a:pPr>
            <a:endParaRPr lang="fr-FR" dirty="0">
              <a:solidFill>
                <a:schemeClr val="tx1"/>
              </a:solidFill>
              <a:latin typeface="Abadi Extra Light" panose="020B0204020104020204" pitchFamily="34" charset="0"/>
            </a:endParaRPr>
          </a:p>
        </p:txBody>
      </p:sp>
      <p:sp>
        <p:nvSpPr>
          <p:cNvPr id="7" name="Rectangle 6">
            <a:extLst>
              <a:ext uri="{FF2B5EF4-FFF2-40B4-BE49-F238E27FC236}">
                <a16:creationId xmlns:a16="http://schemas.microsoft.com/office/drawing/2014/main" id="{9257D423-18C1-48C9-ADF5-F3D925E61973}"/>
              </a:ext>
            </a:extLst>
          </p:cNvPr>
          <p:cNvSpPr/>
          <p:nvPr/>
        </p:nvSpPr>
        <p:spPr>
          <a:xfrm>
            <a:off x="4729018" y="3226017"/>
            <a:ext cx="7167418" cy="25097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dirty="0">
                <a:solidFill>
                  <a:schemeClr val="tx1"/>
                </a:solidFill>
                <a:latin typeface="Abadi Extra Light" panose="020B0204020104020204" pitchFamily="34" charset="0"/>
              </a:rPr>
              <a:t>Carte la plus consommatrice en électricité</a:t>
            </a:r>
          </a:p>
          <a:p>
            <a:pPr marL="285750" indent="-285750">
              <a:buFont typeface="Arial" panose="020B0604020202020204" pitchFamily="34" charset="0"/>
              <a:buChar char="•"/>
            </a:pPr>
            <a:r>
              <a:rPr lang="fr-FR" dirty="0">
                <a:solidFill>
                  <a:schemeClr val="tx1"/>
                </a:solidFill>
                <a:latin typeface="Abadi Extra Light" panose="020B0204020104020204" pitchFamily="34" charset="0"/>
              </a:rPr>
              <a:t>Beaucoup de ports inutiles dans notre cas</a:t>
            </a:r>
          </a:p>
          <a:p>
            <a:pPr marL="285750" indent="-285750">
              <a:buFont typeface="Arial" panose="020B0604020202020204" pitchFamily="34" charset="0"/>
              <a:buChar char="•"/>
            </a:pPr>
            <a:r>
              <a:rPr lang="fr-FR" dirty="0">
                <a:solidFill>
                  <a:schemeClr val="tx1"/>
                </a:solidFill>
                <a:latin typeface="Abadi Extra Light" panose="020B0204020104020204" pitchFamily="34" charset="0"/>
              </a:rPr>
              <a:t>Puissance très importante par rapport à nos besoins</a:t>
            </a:r>
          </a:p>
          <a:p>
            <a:pPr marL="285750" indent="-285750">
              <a:buFont typeface="Arial" panose="020B0604020202020204" pitchFamily="34" charset="0"/>
              <a:buChar char="•"/>
            </a:pPr>
            <a:r>
              <a:rPr lang="fr-FR" dirty="0">
                <a:solidFill>
                  <a:schemeClr val="tx1"/>
                </a:solidFill>
                <a:latin typeface="Abadi Extra Light" panose="020B0204020104020204" pitchFamily="34" charset="0"/>
              </a:rPr>
              <a:t>Prix de 40€ assez conséquent</a:t>
            </a:r>
          </a:p>
          <a:p>
            <a:pPr marL="285750" indent="-285750">
              <a:buFont typeface="Arial" panose="020B0604020202020204" pitchFamily="34" charset="0"/>
              <a:buChar char="•"/>
            </a:pPr>
            <a:endParaRPr lang="fr-FR" dirty="0">
              <a:solidFill>
                <a:schemeClr val="tx1"/>
              </a:solidFill>
              <a:latin typeface="Abadi Extra Light" panose="020B0204020104020204" pitchFamily="34" charset="0"/>
            </a:endParaRPr>
          </a:p>
        </p:txBody>
      </p:sp>
    </p:spTree>
    <p:extLst>
      <p:ext uri="{BB962C8B-B14F-4D97-AF65-F5344CB8AC3E}">
        <p14:creationId xmlns:p14="http://schemas.microsoft.com/office/powerpoint/2010/main" val="1174914954"/>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D01667-64D7-4511-A124-91C5DE6D9853}"/>
              </a:ext>
            </a:extLst>
          </p:cNvPr>
          <p:cNvSpPr>
            <a:spLocks noGrp="1"/>
          </p:cNvSpPr>
          <p:nvPr>
            <p:ph type="title"/>
          </p:nvPr>
        </p:nvSpPr>
        <p:spPr/>
        <p:txBody>
          <a:bodyPr/>
          <a:lstStyle/>
          <a:p>
            <a:r>
              <a:rPr lang="fr-FR" dirty="0"/>
              <a:t>PI A </a:t>
            </a:r>
          </a:p>
        </p:txBody>
      </p:sp>
      <p:sp>
        <p:nvSpPr>
          <p:cNvPr id="7" name="Rectangle 6">
            <a:extLst>
              <a:ext uri="{FF2B5EF4-FFF2-40B4-BE49-F238E27FC236}">
                <a16:creationId xmlns:a16="http://schemas.microsoft.com/office/drawing/2014/main" id="{AC1425FF-E3D5-4531-93D3-48F48981AD33}"/>
              </a:ext>
            </a:extLst>
          </p:cNvPr>
          <p:cNvSpPr/>
          <p:nvPr/>
        </p:nvSpPr>
        <p:spPr>
          <a:xfrm>
            <a:off x="4729018" y="378691"/>
            <a:ext cx="7167418" cy="2509766"/>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dirty="0">
                <a:solidFill>
                  <a:schemeClr val="tx1"/>
                </a:solidFill>
                <a:latin typeface="Abadi Extra Light" panose="020B0204020104020204" pitchFamily="34" charset="0"/>
              </a:rPr>
              <a:t>Moins cher de 10€ que le modèle B+</a:t>
            </a:r>
          </a:p>
          <a:p>
            <a:pPr marL="285750" indent="-285750">
              <a:buFont typeface="Arial" panose="020B0604020202020204" pitchFamily="34" charset="0"/>
              <a:buChar char="•"/>
            </a:pPr>
            <a:r>
              <a:rPr lang="fr-FR" dirty="0">
                <a:solidFill>
                  <a:schemeClr val="tx1"/>
                </a:solidFill>
                <a:latin typeface="Abadi Extra Light" panose="020B0204020104020204" pitchFamily="34" charset="0"/>
              </a:rPr>
              <a:t>Moins consommatrice en électricité</a:t>
            </a:r>
          </a:p>
          <a:p>
            <a:pPr marL="285750" indent="-285750">
              <a:buFont typeface="Arial" panose="020B0604020202020204" pitchFamily="34" charset="0"/>
              <a:buChar char="•"/>
            </a:pPr>
            <a:r>
              <a:rPr lang="fr-FR" dirty="0">
                <a:solidFill>
                  <a:schemeClr val="tx1"/>
                </a:solidFill>
                <a:latin typeface="Abadi Extra Light" panose="020B0204020104020204" pitchFamily="34" charset="0"/>
              </a:rPr>
              <a:t>Plus petite</a:t>
            </a:r>
          </a:p>
          <a:p>
            <a:pPr marL="285750" indent="-285750">
              <a:buFont typeface="Arial" panose="020B0604020202020204" pitchFamily="34" charset="0"/>
              <a:buChar char="•"/>
            </a:pPr>
            <a:r>
              <a:rPr lang="fr-FR" dirty="0">
                <a:solidFill>
                  <a:schemeClr val="tx1"/>
                </a:solidFill>
                <a:latin typeface="Abadi Extra Light" panose="020B0204020104020204" pitchFamily="34" charset="0"/>
              </a:rPr>
              <a:t>Toujours une quantité de port exaltable (USB, SATA, pins, HDMI) </a:t>
            </a:r>
          </a:p>
        </p:txBody>
      </p:sp>
      <p:sp>
        <p:nvSpPr>
          <p:cNvPr id="8" name="Rectangle 7">
            <a:extLst>
              <a:ext uri="{FF2B5EF4-FFF2-40B4-BE49-F238E27FC236}">
                <a16:creationId xmlns:a16="http://schemas.microsoft.com/office/drawing/2014/main" id="{553AD49B-7069-4B7C-BCFA-8D754339F151}"/>
              </a:ext>
            </a:extLst>
          </p:cNvPr>
          <p:cNvSpPr/>
          <p:nvPr/>
        </p:nvSpPr>
        <p:spPr>
          <a:xfrm>
            <a:off x="4729018" y="3226017"/>
            <a:ext cx="7167418" cy="25097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dirty="0">
                <a:solidFill>
                  <a:schemeClr val="tx1"/>
                </a:solidFill>
                <a:latin typeface="Abadi Extra Light" panose="020B0204020104020204" pitchFamily="34" charset="0"/>
              </a:rPr>
              <a:t>Pas de port Ethernet. Nécessite une module Ethernet ce qui rends la carte plus cher et plus gros que le modèle B+</a:t>
            </a:r>
          </a:p>
          <a:p>
            <a:endParaRPr lang="fr-FR" dirty="0">
              <a:solidFill>
                <a:schemeClr val="tx1"/>
              </a:solidFill>
              <a:latin typeface="Abadi Extra Light" panose="020B0204020104020204" pitchFamily="34" charset="0"/>
            </a:endParaRPr>
          </a:p>
        </p:txBody>
      </p:sp>
      <p:pic>
        <p:nvPicPr>
          <p:cNvPr id="4" name="Image 3" descr="Une image contenant équipement électronique, circuit&#10;&#10;Description générée automatiquement">
            <a:extLst>
              <a:ext uri="{FF2B5EF4-FFF2-40B4-BE49-F238E27FC236}">
                <a16:creationId xmlns:a16="http://schemas.microsoft.com/office/drawing/2014/main" id="{AB94E264-F6B4-490F-BFD2-3805EE6C0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13214"/>
            <a:ext cx="4201333" cy="3082059"/>
          </a:xfrm>
          <a:prstGeom prst="rect">
            <a:avLst/>
          </a:prstGeom>
        </p:spPr>
      </p:pic>
    </p:spTree>
    <p:extLst>
      <p:ext uri="{BB962C8B-B14F-4D97-AF65-F5344CB8AC3E}">
        <p14:creationId xmlns:p14="http://schemas.microsoft.com/office/powerpoint/2010/main" val="4169056364"/>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D01667-64D7-4511-A124-91C5DE6D9853}"/>
              </a:ext>
            </a:extLst>
          </p:cNvPr>
          <p:cNvSpPr>
            <a:spLocks noGrp="1"/>
          </p:cNvSpPr>
          <p:nvPr>
            <p:ph type="title"/>
          </p:nvPr>
        </p:nvSpPr>
        <p:spPr/>
        <p:txBody>
          <a:bodyPr/>
          <a:lstStyle/>
          <a:p>
            <a:r>
              <a:rPr lang="fr-FR" dirty="0"/>
              <a:t>PI </a:t>
            </a:r>
            <a:r>
              <a:rPr lang="fr-FR" dirty="0" err="1"/>
              <a:t>zero</a:t>
            </a:r>
            <a:r>
              <a:rPr lang="fr-FR" dirty="0"/>
              <a:t> </a:t>
            </a:r>
          </a:p>
        </p:txBody>
      </p:sp>
      <p:pic>
        <p:nvPicPr>
          <p:cNvPr id="5" name="Espace réservé du contenu 4" descr="Une image contenant équipement électronique, circuit&#10;&#10;Description générée automatiquement">
            <a:extLst>
              <a:ext uri="{FF2B5EF4-FFF2-40B4-BE49-F238E27FC236}">
                <a16:creationId xmlns:a16="http://schemas.microsoft.com/office/drawing/2014/main" id="{C909101B-0B31-42E6-8BA1-7BC7F9D2BA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131" y="2487107"/>
            <a:ext cx="4081672" cy="2509766"/>
          </a:xfrm>
        </p:spPr>
      </p:pic>
      <p:sp>
        <p:nvSpPr>
          <p:cNvPr id="7" name="Rectangle 6">
            <a:extLst>
              <a:ext uri="{FF2B5EF4-FFF2-40B4-BE49-F238E27FC236}">
                <a16:creationId xmlns:a16="http://schemas.microsoft.com/office/drawing/2014/main" id="{AC1425FF-E3D5-4531-93D3-48F48981AD33}"/>
              </a:ext>
            </a:extLst>
          </p:cNvPr>
          <p:cNvSpPr/>
          <p:nvPr/>
        </p:nvSpPr>
        <p:spPr>
          <a:xfrm>
            <a:off x="4729018" y="378691"/>
            <a:ext cx="7167418" cy="2509766"/>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fr-FR" sz="2000" dirty="0">
                <a:solidFill>
                  <a:schemeClr val="tx1"/>
                </a:solidFill>
                <a:latin typeface="Abadi Extra Light" panose="020B0204020104020204" pitchFamily="34" charset="0"/>
              </a:rPr>
              <a:t>Consommation électrique faible</a:t>
            </a:r>
          </a:p>
          <a:p>
            <a:pPr marL="342900" indent="-342900">
              <a:buFont typeface="Arial" panose="020B0604020202020204" pitchFamily="34" charset="0"/>
              <a:buChar char="•"/>
            </a:pPr>
            <a:r>
              <a:rPr lang="fr-FR" sz="2000" dirty="0">
                <a:solidFill>
                  <a:schemeClr val="tx1"/>
                </a:solidFill>
                <a:latin typeface="Abadi Extra Light" panose="020B0204020104020204" pitchFamily="34" charset="0"/>
              </a:rPr>
              <a:t>Peux de matière électronique utilisé</a:t>
            </a:r>
          </a:p>
          <a:p>
            <a:pPr marL="342900" indent="-342900">
              <a:buFont typeface="Arial" panose="020B0604020202020204" pitchFamily="34" charset="0"/>
              <a:buChar char="•"/>
            </a:pPr>
            <a:r>
              <a:rPr lang="fr-FR" sz="2000" dirty="0">
                <a:solidFill>
                  <a:schemeClr val="tx1"/>
                </a:solidFill>
                <a:latin typeface="Abadi Extra Light" panose="020B0204020104020204" pitchFamily="34" charset="0"/>
              </a:rPr>
              <a:t>Très peu cher (environ 5€)</a:t>
            </a:r>
          </a:p>
          <a:p>
            <a:pPr marL="342900" indent="-342900">
              <a:buFont typeface="Arial" panose="020B0604020202020204" pitchFamily="34" charset="0"/>
              <a:buChar char="•"/>
            </a:pPr>
            <a:endParaRPr lang="fr-FR" sz="2000" dirty="0">
              <a:solidFill>
                <a:schemeClr val="tx1"/>
              </a:solidFill>
              <a:latin typeface="Abadi Extra Light" panose="020B0204020104020204" pitchFamily="34" charset="0"/>
            </a:endParaRPr>
          </a:p>
          <a:p>
            <a:pPr marL="342900" indent="-342900">
              <a:buFont typeface="Arial" panose="020B0604020202020204" pitchFamily="34" charset="0"/>
              <a:buChar char="•"/>
            </a:pPr>
            <a:endParaRPr lang="fr-FR" sz="2000" dirty="0">
              <a:solidFill>
                <a:schemeClr val="tx1"/>
              </a:solidFill>
              <a:latin typeface="Abadi Extra Light" panose="020B0204020104020204" pitchFamily="34" charset="0"/>
            </a:endParaRPr>
          </a:p>
        </p:txBody>
      </p:sp>
      <p:sp>
        <p:nvSpPr>
          <p:cNvPr id="8" name="Rectangle 7">
            <a:extLst>
              <a:ext uri="{FF2B5EF4-FFF2-40B4-BE49-F238E27FC236}">
                <a16:creationId xmlns:a16="http://schemas.microsoft.com/office/drawing/2014/main" id="{553AD49B-7069-4B7C-BCFA-8D754339F151}"/>
              </a:ext>
            </a:extLst>
          </p:cNvPr>
          <p:cNvSpPr/>
          <p:nvPr/>
        </p:nvSpPr>
        <p:spPr>
          <a:xfrm>
            <a:off x="4729018" y="3226017"/>
            <a:ext cx="7167418" cy="25097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dirty="0">
                <a:solidFill>
                  <a:schemeClr val="tx1"/>
                </a:solidFill>
                <a:latin typeface="Abadi Extra Light" panose="020B0204020104020204" pitchFamily="34" charset="0"/>
              </a:rPr>
              <a:t>Ni Ethernet ni WIFI. Nécessite un module carte réseau (une dizaine d’euro)</a:t>
            </a:r>
          </a:p>
          <a:p>
            <a:pPr marL="285750" indent="-285750">
              <a:buFont typeface="Arial" panose="020B0604020202020204" pitchFamily="34" charset="0"/>
              <a:buChar char="•"/>
            </a:pPr>
            <a:endParaRPr lang="fr-FR" dirty="0">
              <a:solidFill>
                <a:schemeClr val="tx1"/>
              </a:solidFill>
              <a:latin typeface="Abadi Extra Light" panose="020B0204020104020204" pitchFamily="34" charset="0"/>
            </a:endParaRPr>
          </a:p>
        </p:txBody>
      </p:sp>
    </p:spTree>
    <p:extLst>
      <p:ext uri="{BB962C8B-B14F-4D97-AF65-F5344CB8AC3E}">
        <p14:creationId xmlns:p14="http://schemas.microsoft.com/office/powerpoint/2010/main" val="515001832"/>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D01667-64D7-4511-A124-91C5DE6D9853}"/>
              </a:ext>
            </a:extLst>
          </p:cNvPr>
          <p:cNvSpPr>
            <a:spLocks noGrp="1"/>
          </p:cNvSpPr>
          <p:nvPr>
            <p:ph type="title"/>
          </p:nvPr>
        </p:nvSpPr>
        <p:spPr/>
        <p:txBody>
          <a:bodyPr/>
          <a:lstStyle/>
          <a:p>
            <a:r>
              <a:rPr lang="fr-FR" dirty="0"/>
              <a:t>PI </a:t>
            </a:r>
            <a:r>
              <a:rPr lang="fr-FR" dirty="0" err="1"/>
              <a:t>zeroW</a:t>
            </a:r>
            <a:r>
              <a:rPr lang="fr-FR" dirty="0"/>
              <a:t> </a:t>
            </a:r>
          </a:p>
        </p:txBody>
      </p:sp>
      <p:pic>
        <p:nvPicPr>
          <p:cNvPr id="5" name="Espace réservé du contenu 4" descr="Une image contenant équipement électronique, circuit&#10;&#10;Description générée automatiquement">
            <a:extLst>
              <a:ext uri="{FF2B5EF4-FFF2-40B4-BE49-F238E27FC236}">
                <a16:creationId xmlns:a16="http://schemas.microsoft.com/office/drawing/2014/main" id="{C909101B-0B31-42E6-8BA1-7BC7F9D2BA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131" y="2487107"/>
            <a:ext cx="4081672" cy="2509766"/>
          </a:xfrm>
        </p:spPr>
      </p:pic>
      <p:sp>
        <p:nvSpPr>
          <p:cNvPr id="7" name="Rectangle 6">
            <a:extLst>
              <a:ext uri="{FF2B5EF4-FFF2-40B4-BE49-F238E27FC236}">
                <a16:creationId xmlns:a16="http://schemas.microsoft.com/office/drawing/2014/main" id="{AC1425FF-E3D5-4531-93D3-48F48981AD33}"/>
              </a:ext>
            </a:extLst>
          </p:cNvPr>
          <p:cNvSpPr/>
          <p:nvPr/>
        </p:nvSpPr>
        <p:spPr>
          <a:xfrm>
            <a:off x="4729018" y="378691"/>
            <a:ext cx="7167418" cy="2509766"/>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dirty="0">
                <a:solidFill>
                  <a:schemeClr val="tx1"/>
                </a:solidFill>
                <a:latin typeface="Abadi Extra Light" panose="020B0204020104020204" pitchFamily="34" charset="0"/>
              </a:rPr>
              <a:t>Pareil que la Pi </a:t>
            </a:r>
            <a:r>
              <a:rPr lang="fr-FR" dirty="0" err="1">
                <a:solidFill>
                  <a:schemeClr val="tx1"/>
                </a:solidFill>
                <a:latin typeface="Abadi Extra Light" panose="020B0204020104020204" pitchFamily="34" charset="0"/>
              </a:rPr>
              <a:t>zero</a:t>
            </a:r>
            <a:r>
              <a:rPr lang="fr-FR" dirty="0">
                <a:solidFill>
                  <a:schemeClr val="tx1"/>
                </a:solidFill>
                <a:latin typeface="Abadi Extra Light" panose="020B0204020104020204" pitchFamily="34" charset="0"/>
              </a:rPr>
              <a:t> avec le wifi en plus</a:t>
            </a:r>
          </a:p>
        </p:txBody>
      </p:sp>
      <p:sp>
        <p:nvSpPr>
          <p:cNvPr id="8" name="Rectangle 7">
            <a:extLst>
              <a:ext uri="{FF2B5EF4-FFF2-40B4-BE49-F238E27FC236}">
                <a16:creationId xmlns:a16="http://schemas.microsoft.com/office/drawing/2014/main" id="{553AD49B-7069-4B7C-BCFA-8D754339F151}"/>
              </a:ext>
            </a:extLst>
          </p:cNvPr>
          <p:cNvSpPr/>
          <p:nvPr/>
        </p:nvSpPr>
        <p:spPr>
          <a:xfrm>
            <a:off x="4729018" y="3226017"/>
            <a:ext cx="7167418" cy="25097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dirty="0">
                <a:solidFill>
                  <a:schemeClr val="tx1"/>
                </a:solidFill>
                <a:latin typeface="Abadi Extra Light" panose="020B0204020104020204" pitchFamily="34" charset="0"/>
              </a:rPr>
              <a:t>Plus cher</a:t>
            </a:r>
          </a:p>
          <a:p>
            <a:pPr marL="285750" indent="-285750">
              <a:buFont typeface="Arial" panose="020B0604020202020204" pitchFamily="34" charset="0"/>
              <a:buChar char="•"/>
            </a:pPr>
            <a:r>
              <a:rPr lang="fr-FR" dirty="0">
                <a:solidFill>
                  <a:schemeClr val="tx1"/>
                </a:solidFill>
                <a:latin typeface="Abadi Extra Light" panose="020B0204020104020204" pitchFamily="34" charset="0"/>
              </a:rPr>
              <a:t>Pas de port Ethernet. Nécessitera aussi un module carte réseau</a:t>
            </a:r>
          </a:p>
        </p:txBody>
      </p:sp>
    </p:spTree>
    <p:extLst>
      <p:ext uri="{BB962C8B-B14F-4D97-AF65-F5344CB8AC3E}">
        <p14:creationId xmlns:p14="http://schemas.microsoft.com/office/powerpoint/2010/main" val="4046811944"/>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004C7DD-14B1-41D1-BCB4-B517EC3A8AF4}"/>
              </a:ext>
            </a:extLst>
          </p:cNvPr>
          <p:cNvSpPr>
            <a:spLocks noGrp="1"/>
          </p:cNvSpPr>
          <p:nvPr>
            <p:ph type="ctrTitle"/>
          </p:nvPr>
        </p:nvSpPr>
        <p:spPr/>
        <p:txBody>
          <a:bodyPr>
            <a:normAutofit fontScale="90000"/>
          </a:bodyPr>
          <a:lstStyle/>
          <a:p>
            <a:r>
              <a:rPr lang="fr-FR" dirty="0"/>
              <a:t>Choix de la marque</a:t>
            </a:r>
          </a:p>
        </p:txBody>
      </p:sp>
      <p:sp>
        <p:nvSpPr>
          <p:cNvPr id="5" name="Sous-titre 4">
            <a:extLst>
              <a:ext uri="{FF2B5EF4-FFF2-40B4-BE49-F238E27FC236}">
                <a16:creationId xmlns:a16="http://schemas.microsoft.com/office/drawing/2014/main" id="{5A9FEC75-785F-4F95-AB20-865CC3D4B91D}"/>
              </a:ext>
            </a:extLst>
          </p:cNvPr>
          <p:cNvSpPr>
            <a:spLocks noGrp="1"/>
          </p:cNvSpPr>
          <p:nvPr>
            <p:ph type="subTitle" idx="1"/>
          </p:nvPr>
        </p:nvSpPr>
        <p:spPr/>
        <p:txBody>
          <a:bodyPr/>
          <a:lstStyle/>
          <a:p>
            <a:r>
              <a:rPr lang="fr-FR" dirty="0"/>
              <a:t>Deux </a:t>
            </a:r>
            <a:r>
              <a:rPr lang="fr-FR" dirty="0" err="1"/>
              <a:t>possibilitésont</a:t>
            </a:r>
            <a:r>
              <a:rPr lang="fr-FR" dirty="0"/>
              <a:t> été </a:t>
            </a:r>
            <a:r>
              <a:rPr lang="fr-FR" dirty="0" err="1"/>
              <a:t>présélectionnéespar</a:t>
            </a:r>
            <a:r>
              <a:rPr lang="fr-FR" dirty="0"/>
              <a:t> rapport à leur popularité nous permettant d’avoir une documentation </a:t>
            </a:r>
            <a:r>
              <a:rPr lang="fr-FR" dirty="0" err="1"/>
              <a:t>foisonnanteet</a:t>
            </a:r>
            <a:r>
              <a:rPr lang="fr-FR" dirty="0"/>
              <a:t> des modules complémentaires facilement compatibles(Ethernet, détecteur de mouvements)</a:t>
            </a:r>
          </a:p>
        </p:txBody>
      </p:sp>
    </p:spTree>
    <p:extLst>
      <p:ext uri="{BB962C8B-B14F-4D97-AF65-F5344CB8AC3E}">
        <p14:creationId xmlns:p14="http://schemas.microsoft.com/office/powerpoint/2010/main" val="2221445410"/>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5DBB5E-BE66-4FBE-96F2-0EB26ABBFA5E}"/>
              </a:ext>
            </a:extLst>
          </p:cNvPr>
          <p:cNvSpPr>
            <a:spLocks noGrp="1"/>
          </p:cNvSpPr>
          <p:nvPr>
            <p:ph type="title"/>
          </p:nvPr>
        </p:nvSpPr>
        <p:spPr/>
        <p:txBody>
          <a:bodyPr/>
          <a:lstStyle/>
          <a:p>
            <a:r>
              <a:rPr lang="fr-FR" dirty="0"/>
              <a:t>Arduino</a:t>
            </a:r>
          </a:p>
        </p:txBody>
      </p:sp>
      <p:pic>
        <p:nvPicPr>
          <p:cNvPr id="6" name="Image 5">
            <a:extLst>
              <a:ext uri="{FF2B5EF4-FFF2-40B4-BE49-F238E27FC236}">
                <a16:creationId xmlns:a16="http://schemas.microsoft.com/office/drawing/2014/main" id="{6441F26A-1EC7-4058-8ED5-E5F2321CD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30277"/>
            <a:ext cx="5378886" cy="2397446"/>
          </a:xfrm>
          <a:prstGeom prst="rect">
            <a:avLst/>
          </a:prstGeom>
        </p:spPr>
      </p:pic>
      <p:sp>
        <p:nvSpPr>
          <p:cNvPr id="7" name="Rectangle 6">
            <a:extLst>
              <a:ext uri="{FF2B5EF4-FFF2-40B4-BE49-F238E27FC236}">
                <a16:creationId xmlns:a16="http://schemas.microsoft.com/office/drawing/2014/main" id="{D41CCFB7-8686-4F7C-9F08-1034A2853B11}"/>
              </a:ext>
            </a:extLst>
          </p:cNvPr>
          <p:cNvSpPr/>
          <p:nvPr/>
        </p:nvSpPr>
        <p:spPr>
          <a:xfrm>
            <a:off x="5227782" y="211996"/>
            <a:ext cx="6696363" cy="5940088"/>
          </a:xfrm>
          <a:prstGeom prst="rect">
            <a:avLst/>
          </a:prstGeom>
          <a:noFill/>
          <a:ln w="57150">
            <a:solidFill>
              <a:srgbClr val="0097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badi Extra Light" panose="020B0204020104020204" pitchFamily="34" charset="0"/>
            </a:endParaRPr>
          </a:p>
        </p:txBody>
      </p:sp>
      <p:sp>
        <p:nvSpPr>
          <p:cNvPr id="8" name="ZoneTexte 7">
            <a:extLst>
              <a:ext uri="{FF2B5EF4-FFF2-40B4-BE49-F238E27FC236}">
                <a16:creationId xmlns:a16="http://schemas.microsoft.com/office/drawing/2014/main" id="{70ED6309-24CC-4BA3-B5D0-91872C28BF7F}"/>
              </a:ext>
            </a:extLst>
          </p:cNvPr>
          <p:cNvSpPr txBox="1"/>
          <p:nvPr/>
        </p:nvSpPr>
        <p:spPr>
          <a:xfrm>
            <a:off x="5191686" y="211995"/>
            <a:ext cx="6687127" cy="5940088"/>
          </a:xfrm>
          <a:prstGeom prst="rect">
            <a:avLst/>
          </a:prstGeom>
          <a:noFill/>
        </p:spPr>
        <p:txBody>
          <a:bodyPr wrap="square" rtlCol="0">
            <a:spAutoFit/>
          </a:bodyPr>
          <a:lstStyle/>
          <a:p>
            <a:pPr algn="just"/>
            <a:r>
              <a:rPr lang="fr-FR" sz="2000" dirty="0">
                <a:latin typeface="Abadi Extra Light" panose="020B0204020104020204" pitchFamily="34" charset="0"/>
              </a:rPr>
              <a:t>Les cartes Arduino sont des micros-contrôleurs open-source disposant de leur propre software et permettant de faire tourner un programme qui gère les entrées et </a:t>
            </a:r>
            <a:r>
              <a:rPr lang="fr-FR" sz="2000" dirty="0" err="1">
                <a:latin typeface="Abadi Extra Light" panose="020B0204020104020204" pitchFamily="34" charset="0"/>
              </a:rPr>
              <a:t>lessorties</a:t>
            </a:r>
            <a:r>
              <a:rPr lang="fr-FR" sz="2000" dirty="0">
                <a:latin typeface="Abadi Extra Light" panose="020B0204020104020204" pitchFamily="34" charset="0"/>
              </a:rPr>
              <a:t>.</a:t>
            </a:r>
          </a:p>
          <a:p>
            <a:endParaRPr lang="fr-FR" sz="2000" dirty="0">
              <a:latin typeface="Abadi Extra Light" panose="020B0204020104020204" pitchFamily="34" charset="0"/>
            </a:endParaRPr>
          </a:p>
          <a:p>
            <a:pPr marL="285750" indent="-285750">
              <a:buFont typeface="Arial" panose="020B0604020202020204" pitchFamily="34" charset="0"/>
              <a:buChar char="•"/>
            </a:pPr>
            <a:r>
              <a:rPr lang="fr-FR" sz="2000" dirty="0">
                <a:latin typeface="Abadi Extra Light" panose="020B0204020104020204" pitchFamily="34" charset="0"/>
              </a:rPr>
              <a:t>Le software d’Arduino est assez simple d’utilisation (proche du python) et offre un haut niveau d’abstraction.</a:t>
            </a:r>
          </a:p>
          <a:p>
            <a:endParaRPr lang="fr-FR" sz="2000" dirty="0">
              <a:latin typeface="Abadi Extra Light" panose="020B0204020104020204" pitchFamily="34" charset="0"/>
            </a:endParaRPr>
          </a:p>
          <a:p>
            <a:pPr marL="285750" indent="-285750">
              <a:buFont typeface="Arial" panose="020B0604020202020204" pitchFamily="34" charset="0"/>
              <a:buChar char="•"/>
            </a:pPr>
            <a:r>
              <a:rPr lang="fr-FR" sz="2000" dirty="0">
                <a:latin typeface="Abadi Extra Light" panose="020B0204020104020204" pitchFamily="34" charset="0"/>
              </a:rPr>
              <a:t>Idéal pour les projets avec peu de fonctionnalités.</a:t>
            </a:r>
          </a:p>
          <a:p>
            <a:endParaRPr lang="fr-FR" sz="2000" dirty="0">
              <a:latin typeface="Abadi Extra Light" panose="020B0204020104020204" pitchFamily="34" charset="0"/>
            </a:endParaRPr>
          </a:p>
          <a:p>
            <a:pPr marL="285750" indent="-285750">
              <a:buFont typeface="Arial" panose="020B0604020202020204" pitchFamily="34" charset="0"/>
              <a:buChar char="•"/>
            </a:pPr>
            <a:r>
              <a:rPr lang="fr-FR" sz="2000" dirty="0">
                <a:latin typeface="Abadi Extra Light" panose="020B0204020104020204" pitchFamily="34" charset="0"/>
              </a:rPr>
              <a:t>Entreprise Européenne (</a:t>
            </a:r>
            <a:r>
              <a:rPr lang="fr-FR" sz="2000" dirty="0" err="1">
                <a:latin typeface="Abadi Extra Light" panose="020B0204020104020204" pitchFamily="34" charset="0"/>
              </a:rPr>
              <a:t>Italy</a:t>
            </a:r>
            <a:r>
              <a:rPr lang="fr-FR" sz="2000" dirty="0">
                <a:latin typeface="Abadi Extra Light" panose="020B0204020104020204" pitchFamily="34" charset="0"/>
              </a:rPr>
              <a:t>).</a:t>
            </a:r>
          </a:p>
          <a:p>
            <a:endParaRPr lang="fr-FR" sz="2000" dirty="0">
              <a:latin typeface="Abadi Extra Light" panose="020B0204020104020204" pitchFamily="34" charset="0"/>
            </a:endParaRPr>
          </a:p>
          <a:p>
            <a:pPr marL="285750" indent="-285750">
              <a:buFont typeface="Arial" panose="020B0604020202020204" pitchFamily="34" charset="0"/>
              <a:buChar char="•"/>
            </a:pPr>
            <a:r>
              <a:rPr lang="fr-FR" sz="2000" dirty="0">
                <a:latin typeface="Abadi Extra Light" panose="020B0204020104020204" pitchFamily="34" charset="0"/>
              </a:rPr>
              <a:t>Dispose de son propre environnement de développement.</a:t>
            </a:r>
          </a:p>
          <a:p>
            <a:endParaRPr lang="fr-FR" sz="2000" dirty="0">
              <a:latin typeface="Abadi Extra Light" panose="020B0204020104020204" pitchFamily="34" charset="0"/>
            </a:endParaRPr>
          </a:p>
          <a:p>
            <a:pPr marL="285750" indent="-285750">
              <a:buFont typeface="Arial" panose="020B0604020202020204" pitchFamily="34" charset="0"/>
              <a:buChar char="•"/>
            </a:pPr>
            <a:r>
              <a:rPr lang="fr-FR" sz="2000" dirty="0">
                <a:latin typeface="Abadi Extra Light" panose="020B0204020104020204" pitchFamily="34" charset="0"/>
              </a:rPr>
              <a:t>Pas de slot carte SD de base</a:t>
            </a:r>
          </a:p>
          <a:p>
            <a:endParaRPr lang="fr-FR" sz="2000" dirty="0">
              <a:latin typeface="Abadi Extra Light" panose="020B0204020104020204" pitchFamily="34" charset="0"/>
            </a:endParaRPr>
          </a:p>
          <a:p>
            <a:pPr marL="285750" indent="-285750">
              <a:buFont typeface="Arial" panose="020B0604020202020204" pitchFamily="34" charset="0"/>
              <a:buChar char="•"/>
            </a:pPr>
            <a:r>
              <a:rPr lang="fr-FR" sz="2000" dirty="0">
                <a:latin typeface="Abadi Extra Light" panose="020B0204020104020204" pitchFamily="34" charset="0"/>
              </a:rPr>
              <a:t>Mise en réseau assez complexe</a:t>
            </a:r>
          </a:p>
          <a:p>
            <a:endParaRPr lang="fr-FR" sz="2000" dirty="0">
              <a:latin typeface="Abadi Extra Light" panose="020B0204020104020204" pitchFamily="34" charset="0"/>
            </a:endParaRPr>
          </a:p>
          <a:p>
            <a:pPr marL="285750" indent="-285750">
              <a:buFont typeface="Arial" panose="020B0604020202020204" pitchFamily="34" charset="0"/>
              <a:buChar char="•"/>
            </a:pPr>
            <a:r>
              <a:rPr lang="fr-FR" sz="2000" dirty="0">
                <a:latin typeface="Abadi Extra Light" panose="020B0204020104020204" pitchFamily="34" charset="0"/>
              </a:rPr>
              <a:t>Ce n’est pas un ordinateur donc impossible d’utiliser des programme tiers (git, VLC…)</a:t>
            </a:r>
          </a:p>
        </p:txBody>
      </p:sp>
    </p:spTree>
    <p:extLst>
      <p:ext uri="{BB962C8B-B14F-4D97-AF65-F5344CB8AC3E}">
        <p14:creationId xmlns:p14="http://schemas.microsoft.com/office/powerpoint/2010/main" val="139740300"/>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1C1F3E-0BF0-4FA1-9F58-07106F6CB1DD}"/>
              </a:ext>
            </a:extLst>
          </p:cNvPr>
          <p:cNvSpPr>
            <a:spLocks noGrp="1"/>
          </p:cNvSpPr>
          <p:nvPr>
            <p:ph type="title"/>
          </p:nvPr>
        </p:nvSpPr>
        <p:spPr/>
        <p:txBody>
          <a:bodyPr/>
          <a:lstStyle/>
          <a:p>
            <a:r>
              <a:rPr lang="fr-FR" dirty="0"/>
              <a:t>Raspberry</a:t>
            </a:r>
          </a:p>
        </p:txBody>
      </p:sp>
      <p:pic>
        <p:nvPicPr>
          <p:cNvPr id="11" name="Image 10">
            <a:extLst>
              <a:ext uri="{FF2B5EF4-FFF2-40B4-BE49-F238E27FC236}">
                <a16:creationId xmlns:a16="http://schemas.microsoft.com/office/drawing/2014/main" id="{56868A77-803C-4464-AB78-63D4C737D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63" y="1330287"/>
            <a:ext cx="4716580" cy="4197426"/>
          </a:xfrm>
          <a:prstGeom prst="rect">
            <a:avLst/>
          </a:prstGeom>
        </p:spPr>
      </p:pic>
      <p:sp>
        <p:nvSpPr>
          <p:cNvPr id="7" name="Rectangle 6">
            <a:extLst>
              <a:ext uri="{FF2B5EF4-FFF2-40B4-BE49-F238E27FC236}">
                <a16:creationId xmlns:a16="http://schemas.microsoft.com/office/drawing/2014/main" id="{9FFD690D-13B1-4B46-A5A6-52B8327C601D}"/>
              </a:ext>
            </a:extLst>
          </p:cNvPr>
          <p:cNvSpPr/>
          <p:nvPr/>
        </p:nvSpPr>
        <p:spPr>
          <a:xfrm>
            <a:off x="5079999" y="211994"/>
            <a:ext cx="6984437" cy="5940088"/>
          </a:xfrm>
          <a:prstGeom prst="rect">
            <a:avLst/>
          </a:prstGeom>
          <a:noFill/>
          <a:ln w="38100">
            <a:solidFill>
              <a:srgbClr val="BC11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badi Extra Light" panose="020B0204020104020204" pitchFamily="34" charset="0"/>
            </a:endParaRPr>
          </a:p>
        </p:txBody>
      </p:sp>
      <p:sp>
        <p:nvSpPr>
          <p:cNvPr id="15" name="ZoneTexte 14">
            <a:extLst>
              <a:ext uri="{FF2B5EF4-FFF2-40B4-BE49-F238E27FC236}">
                <a16:creationId xmlns:a16="http://schemas.microsoft.com/office/drawing/2014/main" id="{4161451E-0A16-42AE-A833-690429B16402}"/>
              </a:ext>
            </a:extLst>
          </p:cNvPr>
          <p:cNvSpPr txBox="1"/>
          <p:nvPr/>
        </p:nvSpPr>
        <p:spPr>
          <a:xfrm>
            <a:off x="5079999" y="211995"/>
            <a:ext cx="6687127" cy="5940088"/>
          </a:xfrm>
          <a:prstGeom prst="rect">
            <a:avLst/>
          </a:prstGeom>
          <a:noFill/>
        </p:spPr>
        <p:txBody>
          <a:bodyPr wrap="square" rtlCol="0">
            <a:spAutoFit/>
          </a:bodyPr>
          <a:lstStyle/>
          <a:p>
            <a:r>
              <a:rPr lang="fr-FR" sz="2000" dirty="0">
                <a:latin typeface="Abadi Extra Light" panose="020B0204020104020204" pitchFamily="34" charset="0"/>
              </a:rPr>
              <a:t>Les cartes Raspberry sont des micro-ordinateurs qui dispose d’une version de Debian Linux spécialement conçue pour elles.</a:t>
            </a:r>
          </a:p>
          <a:p>
            <a:endParaRPr lang="fr-FR" sz="2000" dirty="0">
              <a:latin typeface="Abadi Extra Light" panose="020B0204020104020204" pitchFamily="34" charset="0"/>
            </a:endParaRPr>
          </a:p>
          <a:p>
            <a:pPr marL="285750" indent="-285750">
              <a:buFont typeface="Arial" panose="020B0604020202020204" pitchFamily="34" charset="0"/>
              <a:buChar char="•"/>
            </a:pPr>
            <a:r>
              <a:rPr lang="fr-FR" sz="2000" dirty="0">
                <a:latin typeface="Abadi Extra Light" panose="020B0204020104020204" pitchFamily="34" charset="0"/>
              </a:rPr>
              <a:t>Système Linux donc aucune limitation en termes de fonctionnalité</a:t>
            </a:r>
          </a:p>
          <a:p>
            <a:endParaRPr lang="fr-FR" sz="2000" dirty="0">
              <a:latin typeface="Abadi Extra Light" panose="020B0204020104020204" pitchFamily="34" charset="0"/>
            </a:endParaRPr>
          </a:p>
          <a:p>
            <a:pPr marL="285750" indent="-285750">
              <a:buFont typeface="Arial" panose="020B0604020202020204" pitchFamily="34" charset="0"/>
              <a:buChar char="•"/>
            </a:pPr>
            <a:r>
              <a:rPr lang="fr-FR" sz="2000" dirty="0">
                <a:latin typeface="Abadi Extra Light" panose="020B0204020104020204" pitchFamily="34" charset="0"/>
              </a:rPr>
              <a:t>Interface réseau (possibilité d’utiliser le </a:t>
            </a:r>
            <a:r>
              <a:rPr lang="fr-FR" sz="2000" dirty="0" err="1">
                <a:latin typeface="Abadi Extra Light" panose="020B0204020104020204" pitchFamily="34" charset="0"/>
              </a:rPr>
              <a:t>ssh</a:t>
            </a:r>
            <a:r>
              <a:rPr lang="fr-FR" sz="2000" dirty="0">
                <a:latin typeface="Abadi Extra Light" panose="020B0204020104020204" pitchFamily="34" charset="0"/>
              </a:rPr>
              <a:t>)</a:t>
            </a:r>
          </a:p>
          <a:p>
            <a:endParaRPr lang="fr-FR" sz="2000" dirty="0">
              <a:latin typeface="Abadi Extra Light" panose="020B0204020104020204" pitchFamily="34" charset="0"/>
            </a:endParaRPr>
          </a:p>
          <a:p>
            <a:pPr marL="285750" indent="-285750">
              <a:buFont typeface="Arial" panose="020B0604020202020204" pitchFamily="34" charset="0"/>
              <a:buChar char="•"/>
            </a:pPr>
            <a:r>
              <a:rPr lang="fr-FR" sz="2000" dirty="0">
                <a:latin typeface="Abadi Extra Light" panose="020B0204020104020204" pitchFamily="34" charset="0"/>
              </a:rPr>
              <a:t>Slot pour carte SD</a:t>
            </a:r>
          </a:p>
          <a:p>
            <a:endParaRPr lang="fr-FR" sz="2000" dirty="0">
              <a:latin typeface="Abadi Extra Light" panose="020B0204020104020204" pitchFamily="34" charset="0"/>
            </a:endParaRPr>
          </a:p>
          <a:p>
            <a:pPr marL="285750" indent="-285750">
              <a:buFont typeface="Arial" panose="020B0604020202020204" pitchFamily="34" charset="0"/>
              <a:buChar char="•"/>
            </a:pPr>
            <a:r>
              <a:rPr lang="fr-FR" sz="2000" dirty="0">
                <a:latin typeface="Abadi Extra Light" panose="020B0204020104020204" pitchFamily="34" charset="0"/>
              </a:rPr>
              <a:t>Permet de faire tourner plusieurs programmes en même temps (vidéo et mise à jour par exemple)</a:t>
            </a:r>
          </a:p>
          <a:p>
            <a:endParaRPr lang="fr-FR" sz="2000" dirty="0">
              <a:latin typeface="Abadi Extra Light" panose="020B0204020104020204" pitchFamily="34" charset="0"/>
            </a:endParaRPr>
          </a:p>
          <a:p>
            <a:pPr marL="285750" indent="-285750">
              <a:buFont typeface="Arial" panose="020B0604020202020204" pitchFamily="34" charset="0"/>
              <a:buChar char="•"/>
            </a:pPr>
            <a:r>
              <a:rPr lang="fr-FR" sz="2000" dirty="0">
                <a:latin typeface="Abadi Extra Light" panose="020B0204020104020204" pitchFamily="34" charset="0"/>
              </a:rPr>
              <a:t>Consomme un peu plus que les Arduino</a:t>
            </a:r>
          </a:p>
          <a:p>
            <a:endParaRPr lang="fr-FR" sz="2000" dirty="0">
              <a:latin typeface="Abadi Extra Light" panose="020B0204020104020204" pitchFamily="34" charset="0"/>
            </a:endParaRPr>
          </a:p>
          <a:p>
            <a:pPr marL="285750" indent="-285750">
              <a:buFont typeface="Arial" panose="020B0604020202020204" pitchFamily="34" charset="0"/>
              <a:buChar char="•"/>
            </a:pPr>
            <a:r>
              <a:rPr lang="fr-FR" sz="2000" dirty="0">
                <a:latin typeface="Abadi Extra Light" panose="020B0204020104020204" pitchFamily="34" charset="0"/>
              </a:rPr>
              <a:t>Permet de travailler en réseau via l’utilisation du protocole SSH</a:t>
            </a:r>
          </a:p>
          <a:p>
            <a:endParaRPr lang="fr-FR" sz="2000" dirty="0">
              <a:latin typeface="Abadi Extra Light" panose="020B0204020104020204" pitchFamily="34" charset="0"/>
            </a:endParaRPr>
          </a:p>
          <a:p>
            <a:pPr marL="285750" indent="-285750">
              <a:buFont typeface="Arial" panose="020B0604020202020204" pitchFamily="34" charset="0"/>
              <a:buChar char="•"/>
            </a:pPr>
            <a:r>
              <a:rPr lang="fr-FR" sz="2000" dirty="0">
                <a:latin typeface="Abadi Extra Light" panose="020B0204020104020204" pitchFamily="34" charset="0"/>
              </a:rPr>
              <a:t>Nécessité de faire de la programmation en plusieurs langages et du système linux</a:t>
            </a:r>
          </a:p>
        </p:txBody>
      </p:sp>
    </p:spTree>
    <p:extLst>
      <p:ext uri="{BB962C8B-B14F-4D97-AF65-F5344CB8AC3E}">
        <p14:creationId xmlns:p14="http://schemas.microsoft.com/office/powerpoint/2010/main" val="674557681"/>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BA28C1-ED16-4564-B49C-72B4F0012939}"/>
              </a:ext>
            </a:extLst>
          </p:cNvPr>
          <p:cNvSpPr>
            <a:spLocks noGrp="1"/>
          </p:cNvSpPr>
          <p:nvPr>
            <p:ph type="title"/>
          </p:nvPr>
        </p:nvSpPr>
        <p:spPr>
          <a:xfrm>
            <a:off x="871575" y="1336743"/>
            <a:ext cx="10448850" cy="4463694"/>
          </a:xfrm>
        </p:spPr>
        <p:txBody>
          <a:bodyPr>
            <a:normAutofit/>
          </a:bodyPr>
          <a:lstStyle/>
          <a:p>
            <a:pPr algn="just"/>
            <a:r>
              <a:rPr lang="fr-FR" sz="4000" dirty="0"/>
              <a:t>Les Raspberry PI semblent plus convenir à nos besoins du fait de la multiplicité des fonctionnalité de l’ OceanBox, de notre volonté de mettre toutes les cartes en réseaux, de notre connaissance en programmation système et de notre envie de mettre en production cette box.</a:t>
            </a:r>
            <a:endParaRPr lang="fr-FR" sz="3200" dirty="0"/>
          </a:p>
        </p:txBody>
      </p:sp>
    </p:spTree>
    <p:extLst>
      <p:ext uri="{BB962C8B-B14F-4D97-AF65-F5344CB8AC3E}">
        <p14:creationId xmlns:p14="http://schemas.microsoft.com/office/powerpoint/2010/main" val="2192779303"/>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004C7DD-14B1-41D1-BCB4-B517EC3A8AF4}"/>
              </a:ext>
            </a:extLst>
          </p:cNvPr>
          <p:cNvSpPr>
            <a:spLocks noGrp="1"/>
          </p:cNvSpPr>
          <p:nvPr>
            <p:ph type="ctrTitle"/>
          </p:nvPr>
        </p:nvSpPr>
        <p:spPr/>
        <p:txBody>
          <a:bodyPr>
            <a:normAutofit fontScale="90000"/>
          </a:bodyPr>
          <a:lstStyle/>
          <a:p>
            <a:r>
              <a:rPr lang="fr-FR" dirty="0"/>
              <a:t>Choix gamme</a:t>
            </a:r>
          </a:p>
        </p:txBody>
      </p:sp>
      <p:sp>
        <p:nvSpPr>
          <p:cNvPr id="5" name="Sous-titre 4">
            <a:extLst>
              <a:ext uri="{FF2B5EF4-FFF2-40B4-BE49-F238E27FC236}">
                <a16:creationId xmlns:a16="http://schemas.microsoft.com/office/drawing/2014/main" id="{5A9FEC75-785F-4F95-AB20-865CC3D4B91D}"/>
              </a:ext>
            </a:extLst>
          </p:cNvPr>
          <p:cNvSpPr>
            <a:spLocks noGrp="1"/>
          </p:cNvSpPr>
          <p:nvPr>
            <p:ph type="subTitle" idx="1"/>
          </p:nvPr>
        </p:nvSpPr>
        <p:spPr/>
        <p:txBody>
          <a:bodyPr/>
          <a:lstStyle/>
          <a:p>
            <a:r>
              <a:rPr lang="fr-FR" dirty="0"/>
              <a:t>Raspberry propose plusieurs gammes de cartes avec chacune leurs spécificités</a:t>
            </a:r>
          </a:p>
        </p:txBody>
      </p:sp>
    </p:spTree>
    <p:extLst>
      <p:ext uri="{BB962C8B-B14F-4D97-AF65-F5344CB8AC3E}">
        <p14:creationId xmlns:p14="http://schemas.microsoft.com/office/powerpoint/2010/main" val="1744963539"/>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414054-8A8D-487D-B692-2808FA335684}"/>
              </a:ext>
            </a:extLst>
          </p:cNvPr>
          <p:cNvSpPr>
            <a:spLocks noGrp="1"/>
          </p:cNvSpPr>
          <p:nvPr>
            <p:ph type="title"/>
          </p:nvPr>
        </p:nvSpPr>
        <p:spPr/>
        <p:txBody>
          <a:bodyPr/>
          <a:lstStyle/>
          <a:p>
            <a:r>
              <a:rPr lang="fr-FR" dirty="0"/>
              <a:t>Comparaison en terme de prix</a:t>
            </a:r>
          </a:p>
        </p:txBody>
      </p:sp>
      <p:pic>
        <p:nvPicPr>
          <p:cNvPr id="4" name="Espace réservé du contenu 4" descr="Une image contenant équipement électronique, circuit&#10;&#10;Description générée automatiquement">
            <a:extLst>
              <a:ext uri="{FF2B5EF4-FFF2-40B4-BE49-F238E27FC236}">
                <a16:creationId xmlns:a16="http://schemas.microsoft.com/office/drawing/2014/main" id="{BA5B4701-B61A-470F-97AE-4A887C26D8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497" y="1700083"/>
            <a:ext cx="2229726" cy="1311603"/>
          </a:xfrm>
        </p:spPr>
      </p:pic>
      <p:pic>
        <p:nvPicPr>
          <p:cNvPr id="5" name="Image 4" descr="Une image contenant équipement électronique, circuit&#10;&#10;Description générée automatiquement">
            <a:extLst>
              <a:ext uri="{FF2B5EF4-FFF2-40B4-BE49-F238E27FC236}">
                <a16:creationId xmlns:a16="http://schemas.microsoft.com/office/drawing/2014/main" id="{5D82E69A-844D-401C-BA7E-CCC1077B6F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7571" y="1493601"/>
            <a:ext cx="2152072" cy="1578740"/>
          </a:xfrm>
          <a:prstGeom prst="rect">
            <a:avLst/>
          </a:prstGeom>
        </p:spPr>
      </p:pic>
      <p:pic>
        <p:nvPicPr>
          <p:cNvPr id="6" name="Espace réservé du contenu 4" descr="Une image contenant équipement électronique, circuit&#10;&#10;Description générée automatiquement">
            <a:extLst>
              <a:ext uri="{FF2B5EF4-FFF2-40B4-BE49-F238E27FC236}">
                <a16:creationId xmlns:a16="http://schemas.microsoft.com/office/drawing/2014/main" id="{713AC5EA-CB70-44C8-BD93-385B2BCF95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5607" y="1493601"/>
            <a:ext cx="2567529" cy="1578740"/>
          </a:xfrm>
          <a:prstGeom prst="rect">
            <a:avLst/>
          </a:prstGeom>
        </p:spPr>
      </p:pic>
      <p:sp>
        <p:nvSpPr>
          <p:cNvPr id="7" name="ZoneTexte 6">
            <a:extLst>
              <a:ext uri="{FF2B5EF4-FFF2-40B4-BE49-F238E27FC236}">
                <a16:creationId xmlns:a16="http://schemas.microsoft.com/office/drawing/2014/main" id="{43BC76C8-DE9C-421E-9B66-04BE546F4DC7}"/>
              </a:ext>
            </a:extLst>
          </p:cNvPr>
          <p:cNvSpPr txBox="1"/>
          <p:nvPr/>
        </p:nvSpPr>
        <p:spPr>
          <a:xfrm>
            <a:off x="1440872" y="3167390"/>
            <a:ext cx="1052946" cy="523220"/>
          </a:xfrm>
          <a:prstGeom prst="rect">
            <a:avLst/>
          </a:prstGeom>
          <a:noFill/>
        </p:spPr>
        <p:txBody>
          <a:bodyPr wrap="square" rtlCol="0">
            <a:spAutoFit/>
          </a:bodyPr>
          <a:lstStyle/>
          <a:p>
            <a:r>
              <a:rPr lang="fr-FR" sz="2800" u="sng" dirty="0">
                <a:latin typeface="Abadi Extra Light" panose="020B0204020104020204" pitchFamily="34" charset="0"/>
              </a:rPr>
              <a:t>B/B+</a:t>
            </a:r>
          </a:p>
        </p:txBody>
      </p:sp>
      <p:sp>
        <p:nvSpPr>
          <p:cNvPr id="8" name="ZoneTexte 7">
            <a:extLst>
              <a:ext uri="{FF2B5EF4-FFF2-40B4-BE49-F238E27FC236}">
                <a16:creationId xmlns:a16="http://schemas.microsoft.com/office/drawing/2014/main" id="{F772FAA9-1589-401A-8A65-9AB491AEC278}"/>
              </a:ext>
            </a:extLst>
          </p:cNvPr>
          <p:cNvSpPr txBox="1"/>
          <p:nvPr/>
        </p:nvSpPr>
        <p:spPr>
          <a:xfrm>
            <a:off x="4539671" y="3167390"/>
            <a:ext cx="1052946" cy="523220"/>
          </a:xfrm>
          <a:prstGeom prst="rect">
            <a:avLst/>
          </a:prstGeom>
          <a:noFill/>
        </p:spPr>
        <p:txBody>
          <a:bodyPr wrap="square" rtlCol="0">
            <a:spAutoFit/>
          </a:bodyPr>
          <a:lstStyle/>
          <a:p>
            <a:r>
              <a:rPr lang="fr-FR" sz="2800" u="sng" dirty="0">
                <a:latin typeface="Abadi Extra Light" panose="020B0204020104020204" pitchFamily="34" charset="0"/>
              </a:rPr>
              <a:t>A/A+</a:t>
            </a:r>
          </a:p>
        </p:txBody>
      </p:sp>
      <p:sp>
        <p:nvSpPr>
          <p:cNvPr id="9" name="ZoneTexte 8">
            <a:extLst>
              <a:ext uri="{FF2B5EF4-FFF2-40B4-BE49-F238E27FC236}">
                <a16:creationId xmlns:a16="http://schemas.microsoft.com/office/drawing/2014/main" id="{C4A3E066-03D1-489D-9C87-569DE115DDCE}"/>
              </a:ext>
            </a:extLst>
          </p:cNvPr>
          <p:cNvSpPr txBox="1"/>
          <p:nvPr/>
        </p:nvSpPr>
        <p:spPr>
          <a:xfrm>
            <a:off x="7379853" y="3167390"/>
            <a:ext cx="1052946" cy="523220"/>
          </a:xfrm>
          <a:prstGeom prst="rect">
            <a:avLst/>
          </a:prstGeom>
          <a:noFill/>
        </p:spPr>
        <p:txBody>
          <a:bodyPr wrap="square" rtlCol="0">
            <a:spAutoFit/>
          </a:bodyPr>
          <a:lstStyle/>
          <a:p>
            <a:r>
              <a:rPr lang="fr-FR" sz="2800" u="sng" dirty="0" err="1">
                <a:latin typeface="Abadi Extra Light" panose="020B0204020104020204" pitchFamily="34" charset="0"/>
              </a:rPr>
              <a:t>Zero</a:t>
            </a:r>
            <a:endParaRPr lang="fr-FR" sz="2800" u="sng" dirty="0">
              <a:latin typeface="Abadi Extra Light" panose="020B0204020104020204" pitchFamily="34" charset="0"/>
            </a:endParaRPr>
          </a:p>
        </p:txBody>
      </p:sp>
      <p:pic>
        <p:nvPicPr>
          <p:cNvPr id="10" name="Espace réservé du contenu 4" descr="Une image contenant équipement électronique, circuit&#10;&#10;Description générée automatiquement">
            <a:extLst>
              <a:ext uri="{FF2B5EF4-FFF2-40B4-BE49-F238E27FC236}">
                <a16:creationId xmlns:a16="http://schemas.microsoft.com/office/drawing/2014/main" id="{AAF99225-305C-4239-8A1E-B2C9042BAD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2744" y="1432946"/>
            <a:ext cx="2567529" cy="1578740"/>
          </a:xfrm>
          <a:prstGeom prst="rect">
            <a:avLst/>
          </a:prstGeom>
        </p:spPr>
      </p:pic>
      <p:sp>
        <p:nvSpPr>
          <p:cNvPr id="11" name="ZoneTexte 10">
            <a:extLst>
              <a:ext uri="{FF2B5EF4-FFF2-40B4-BE49-F238E27FC236}">
                <a16:creationId xmlns:a16="http://schemas.microsoft.com/office/drawing/2014/main" id="{FEC3C955-ADC8-4B95-AAC4-F3056C24DAD3}"/>
              </a:ext>
            </a:extLst>
          </p:cNvPr>
          <p:cNvSpPr txBox="1"/>
          <p:nvPr/>
        </p:nvSpPr>
        <p:spPr>
          <a:xfrm>
            <a:off x="10220035" y="3197957"/>
            <a:ext cx="1427020" cy="523220"/>
          </a:xfrm>
          <a:prstGeom prst="rect">
            <a:avLst/>
          </a:prstGeom>
          <a:noFill/>
        </p:spPr>
        <p:txBody>
          <a:bodyPr wrap="square" rtlCol="0">
            <a:spAutoFit/>
          </a:bodyPr>
          <a:lstStyle/>
          <a:p>
            <a:r>
              <a:rPr lang="fr-FR" sz="2800" u="sng" dirty="0" err="1">
                <a:latin typeface="Abadi Extra Light" panose="020B0204020104020204" pitchFamily="34" charset="0"/>
              </a:rPr>
              <a:t>ZeroW</a:t>
            </a:r>
            <a:endParaRPr lang="fr-FR" sz="2800" u="sng" dirty="0">
              <a:latin typeface="Abadi Extra Light" panose="020B0204020104020204" pitchFamily="34" charset="0"/>
            </a:endParaRPr>
          </a:p>
        </p:txBody>
      </p:sp>
      <p:sp>
        <p:nvSpPr>
          <p:cNvPr id="12" name="ZoneTexte 11">
            <a:extLst>
              <a:ext uri="{FF2B5EF4-FFF2-40B4-BE49-F238E27FC236}">
                <a16:creationId xmlns:a16="http://schemas.microsoft.com/office/drawing/2014/main" id="{0004D882-6A11-4062-A406-12CABF589C54}"/>
              </a:ext>
            </a:extLst>
          </p:cNvPr>
          <p:cNvSpPr txBox="1"/>
          <p:nvPr/>
        </p:nvSpPr>
        <p:spPr>
          <a:xfrm>
            <a:off x="964952" y="4434597"/>
            <a:ext cx="2004786" cy="584775"/>
          </a:xfrm>
          <a:prstGeom prst="rect">
            <a:avLst/>
          </a:prstGeom>
          <a:noFill/>
        </p:spPr>
        <p:txBody>
          <a:bodyPr wrap="square" rtlCol="0">
            <a:spAutoFit/>
          </a:bodyPr>
          <a:lstStyle/>
          <a:p>
            <a:r>
              <a:rPr lang="fr-FR" sz="3200" dirty="0">
                <a:latin typeface="Abadi Extra Light" panose="020B0204020104020204" pitchFamily="34" charset="0"/>
              </a:rPr>
              <a:t>37€-60€</a:t>
            </a:r>
          </a:p>
        </p:txBody>
      </p:sp>
      <p:sp>
        <p:nvSpPr>
          <p:cNvPr id="13" name="ZoneTexte 12">
            <a:extLst>
              <a:ext uri="{FF2B5EF4-FFF2-40B4-BE49-F238E27FC236}">
                <a16:creationId xmlns:a16="http://schemas.microsoft.com/office/drawing/2014/main" id="{4B02A314-561B-444F-BCD8-41EACDB0AE4C}"/>
              </a:ext>
            </a:extLst>
          </p:cNvPr>
          <p:cNvSpPr txBox="1"/>
          <p:nvPr/>
        </p:nvSpPr>
        <p:spPr>
          <a:xfrm>
            <a:off x="4164857" y="4434596"/>
            <a:ext cx="2004786" cy="584775"/>
          </a:xfrm>
          <a:prstGeom prst="rect">
            <a:avLst/>
          </a:prstGeom>
          <a:noFill/>
        </p:spPr>
        <p:txBody>
          <a:bodyPr wrap="square" rtlCol="0">
            <a:spAutoFit/>
          </a:bodyPr>
          <a:lstStyle/>
          <a:p>
            <a:r>
              <a:rPr lang="fr-FR" sz="3200" dirty="0">
                <a:latin typeface="Abadi Extra Light" panose="020B0204020104020204" pitchFamily="34" charset="0"/>
              </a:rPr>
              <a:t>20-30€</a:t>
            </a:r>
          </a:p>
        </p:txBody>
      </p:sp>
      <p:sp>
        <p:nvSpPr>
          <p:cNvPr id="14" name="ZoneTexte 13">
            <a:extLst>
              <a:ext uri="{FF2B5EF4-FFF2-40B4-BE49-F238E27FC236}">
                <a16:creationId xmlns:a16="http://schemas.microsoft.com/office/drawing/2014/main" id="{BDCBFCE3-1F6B-449A-9726-31AE11C72571}"/>
              </a:ext>
            </a:extLst>
          </p:cNvPr>
          <p:cNvSpPr txBox="1"/>
          <p:nvPr/>
        </p:nvSpPr>
        <p:spPr>
          <a:xfrm>
            <a:off x="7320933" y="4434595"/>
            <a:ext cx="844012" cy="584775"/>
          </a:xfrm>
          <a:prstGeom prst="rect">
            <a:avLst/>
          </a:prstGeom>
          <a:noFill/>
        </p:spPr>
        <p:txBody>
          <a:bodyPr wrap="square" rtlCol="0">
            <a:spAutoFit/>
          </a:bodyPr>
          <a:lstStyle/>
          <a:p>
            <a:r>
              <a:rPr lang="fr-FR" sz="3200" dirty="0">
                <a:latin typeface="Abadi Extra Light" panose="020B0204020104020204" pitchFamily="34" charset="0"/>
              </a:rPr>
              <a:t>5€</a:t>
            </a:r>
          </a:p>
        </p:txBody>
      </p:sp>
      <p:sp>
        <p:nvSpPr>
          <p:cNvPr id="15" name="ZoneTexte 14">
            <a:extLst>
              <a:ext uri="{FF2B5EF4-FFF2-40B4-BE49-F238E27FC236}">
                <a16:creationId xmlns:a16="http://schemas.microsoft.com/office/drawing/2014/main" id="{245FDA45-A7BE-48F1-81DB-7C009965905F}"/>
              </a:ext>
            </a:extLst>
          </p:cNvPr>
          <p:cNvSpPr txBox="1"/>
          <p:nvPr/>
        </p:nvSpPr>
        <p:spPr>
          <a:xfrm>
            <a:off x="10355396" y="4434594"/>
            <a:ext cx="1156298" cy="584775"/>
          </a:xfrm>
          <a:prstGeom prst="rect">
            <a:avLst/>
          </a:prstGeom>
          <a:noFill/>
        </p:spPr>
        <p:txBody>
          <a:bodyPr wrap="square" rtlCol="0">
            <a:spAutoFit/>
          </a:bodyPr>
          <a:lstStyle/>
          <a:p>
            <a:r>
              <a:rPr lang="fr-FR" sz="3200" dirty="0">
                <a:latin typeface="Abadi Extra Light" panose="020B0204020104020204" pitchFamily="34" charset="0"/>
              </a:rPr>
              <a:t>10€</a:t>
            </a:r>
          </a:p>
        </p:txBody>
      </p:sp>
    </p:spTree>
    <p:extLst>
      <p:ext uri="{BB962C8B-B14F-4D97-AF65-F5344CB8AC3E}">
        <p14:creationId xmlns:p14="http://schemas.microsoft.com/office/powerpoint/2010/main" val="4042471366"/>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1F8CBF-1AE4-414E-8793-1A42B6FD12CE}"/>
              </a:ext>
            </a:extLst>
          </p:cNvPr>
          <p:cNvSpPr>
            <a:spLocks noGrp="1"/>
          </p:cNvSpPr>
          <p:nvPr>
            <p:ph type="title"/>
          </p:nvPr>
        </p:nvSpPr>
        <p:spPr/>
        <p:txBody>
          <a:bodyPr>
            <a:normAutofit fontScale="90000"/>
          </a:bodyPr>
          <a:lstStyle/>
          <a:p>
            <a:r>
              <a:rPr lang="fr-FR" dirty="0"/>
              <a:t>Comparaison en terme de consommation électrique</a:t>
            </a:r>
          </a:p>
        </p:txBody>
      </p:sp>
      <p:pic>
        <p:nvPicPr>
          <p:cNvPr id="7" name="Espace réservé du contenu 4" descr="Une image contenant équipement électronique, circuit&#10;&#10;Description générée automatiquement">
            <a:extLst>
              <a:ext uri="{FF2B5EF4-FFF2-40B4-BE49-F238E27FC236}">
                <a16:creationId xmlns:a16="http://schemas.microsoft.com/office/drawing/2014/main" id="{C3B4A07A-0F15-4BFE-8D87-C5F1A072DF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497" y="1700083"/>
            <a:ext cx="2229726" cy="1311603"/>
          </a:xfrm>
        </p:spPr>
      </p:pic>
      <p:pic>
        <p:nvPicPr>
          <p:cNvPr id="8" name="Image 7" descr="Une image contenant équipement électronique, circuit&#10;&#10;Description générée automatiquement">
            <a:extLst>
              <a:ext uri="{FF2B5EF4-FFF2-40B4-BE49-F238E27FC236}">
                <a16:creationId xmlns:a16="http://schemas.microsoft.com/office/drawing/2014/main" id="{0F71F407-46DD-4D39-A8A0-C54EC1973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3927" y="1493601"/>
            <a:ext cx="2152072" cy="1578740"/>
          </a:xfrm>
          <a:prstGeom prst="rect">
            <a:avLst/>
          </a:prstGeom>
        </p:spPr>
      </p:pic>
      <p:pic>
        <p:nvPicPr>
          <p:cNvPr id="9" name="Espace réservé du contenu 4" descr="Une image contenant équipement électronique, circuit&#10;&#10;Description générée automatiquement">
            <a:extLst>
              <a:ext uri="{FF2B5EF4-FFF2-40B4-BE49-F238E27FC236}">
                <a16:creationId xmlns:a16="http://schemas.microsoft.com/office/drawing/2014/main" id="{ED019261-DF5C-480C-B062-918D1DE3F3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5607" y="1493601"/>
            <a:ext cx="2567529" cy="1578740"/>
          </a:xfrm>
          <a:prstGeom prst="rect">
            <a:avLst/>
          </a:prstGeom>
        </p:spPr>
      </p:pic>
      <p:sp>
        <p:nvSpPr>
          <p:cNvPr id="10" name="ZoneTexte 9">
            <a:extLst>
              <a:ext uri="{FF2B5EF4-FFF2-40B4-BE49-F238E27FC236}">
                <a16:creationId xmlns:a16="http://schemas.microsoft.com/office/drawing/2014/main" id="{C699D040-8AB1-48F2-87FE-696F5653A27C}"/>
              </a:ext>
            </a:extLst>
          </p:cNvPr>
          <p:cNvSpPr txBox="1"/>
          <p:nvPr/>
        </p:nvSpPr>
        <p:spPr>
          <a:xfrm>
            <a:off x="1440872" y="3167390"/>
            <a:ext cx="1052946" cy="523220"/>
          </a:xfrm>
          <a:prstGeom prst="rect">
            <a:avLst/>
          </a:prstGeom>
          <a:noFill/>
        </p:spPr>
        <p:txBody>
          <a:bodyPr wrap="square" rtlCol="0">
            <a:spAutoFit/>
          </a:bodyPr>
          <a:lstStyle/>
          <a:p>
            <a:r>
              <a:rPr lang="fr-FR" sz="2800" u="sng" dirty="0">
                <a:latin typeface="Abadi Extra Light" panose="020B0204020104020204" pitchFamily="34" charset="0"/>
              </a:rPr>
              <a:t>B/B+</a:t>
            </a:r>
          </a:p>
        </p:txBody>
      </p:sp>
      <p:sp>
        <p:nvSpPr>
          <p:cNvPr id="11" name="ZoneTexte 10">
            <a:extLst>
              <a:ext uri="{FF2B5EF4-FFF2-40B4-BE49-F238E27FC236}">
                <a16:creationId xmlns:a16="http://schemas.microsoft.com/office/drawing/2014/main" id="{9EB31883-3B91-4271-B014-B5189099813B}"/>
              </a:ext>
            </a:extLst>
          </p:cNvPr>
          <p:cNvSpPr txBox="1"/>
          <p:nvPr/>
        </p:nvSpPr>
        <p:spPr>
          <a:xfrm>
            <a:off x="4493490" y="3163455"/>
            <a:ext cx="1052946" cy="523220"/>
          </a:xfrm>
          <a:prstGeom prst="rect">
            <a:avLst/>
          </a:prstGeom>
          <a:noFill/>
        </p:spPr>
        <p:txBody>
          <a:bodyPr wrap="square" rtlCol="0">
            <a:spAutoFit/>
          </a:bodyPr>
          <a:lstStyle/>
          <a:p>
            <a:r>
              <a:rPr lang="fr-FR" sz="2800" u="sng" dirty="0">
                <a:latin typeface="Abadi Extra Light" panose="020B0204020104020204" pitchFamily="34" charset="0"/>
              </a:rPr>
              <a:t>A/A+</a:t>
            </a:r>
          </a:p>
        </p:txBody>
      </p:sp>
      <p:sp>
        <p:nvSpPr>
          <p:cNvPr id="12" name="ZoneTexte 11">
            <a:extLst>
              <a:ext uri="{FF2B5EF4-FFF2-40B4-BE49-F238E27FC236}">
                <a16:creationId xmlns:a16="http://schemas.microsoft.com/office/drawing/2014/main" id="{155B1128-A993-4E4B-8A02-570914C3233D}"/>
              </a:ext>
            </a:extLst>
          </p:cNvPr>
          <p:cNvSpPr txBox="1"/>
          <p:nvPr/>
        </p:nvSpPr>
        <p:spPr>
          <a:xfrm>
            <a:off x="7379853" y="3167390"/>
            <a:ext cx="1052946" cy="523220"/>
          </a:xfrm>
          <a:prstGeom prst="rect">
            <a:avLst/>
          </a:prstGeom>
          <a:noFill/>
        </p:spPr>
        <p:txBody>
          <a:bodyPr wrap="square" rtlCol="0">
            <a:spAutoFit/>
          </a:bodyPr>
          <a:lstStyle/>
          <a:p>
            <a:r>
              <a:rPr lang="fr-FR" sz="2800" u="sng" dirty="0" err="1">
                <a:latin typeface="Abadi Extra Light" panose="020B0204020104020204" pitchFamily="34" charset="0"/>
              </a:rPr>
              <a:t>Zero</a:t>
            </a:r>
            <a:endParaRPr lang="fr-FR" sz="2800" u="sng" dirty="0">
              <a:latin typeface="Abadi Extra Light" panose="020B0204020104020204" pitchFamily="34" charset="0"/>
            </a:endParaRPr>
          </a:p>
        </p:txBody>
      </p:sp>
      <p:pic>
        <p:nvPicPr>
          <p:cNvPr id="13" name="Espace réservé du contenu 4" descr="Une image contenant équipement électronique, circuit&#10;&#10;Description générée automatiquement">
            <a:extLst>
              <a:ext uri="{FF2B5EF4-FFF2-40B4-BE49-F238E27FC236}">
                <a16:creationId xmlns:a16="http://schemas.microsoft.com/office/drawing/2014/main" id="{5102F168-84FF-49F7-BD08-CBAEDDF0E6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2744" y="1432946"/>
            <a:ext cx="2567529" cy="1578740"/>
          </a:xfrm>
          <a:prstGeom prst="rect">
            <a:avLst/>
          </a:prstGeom>
        </p:spPr>
      </p:pic>
      <p:sp>
        <p:nvSpPr>
          <p:cNvPr id="14" name="ZoneTexte 13">
            <a:extLst>
              <a:ext uri="{FF2B5EF4-FFF2-40B4-BE49-F238E27FC236}">
                <a16:creationId xmlns:a16="http://schemas.microsoft.com/office/drawing/2014/main" id="{B416EFE8-8A37-4511-9E08-73716881C503}"/>
              </a:ext>
            </a:extLst>
          </p:cNvPr>
          <p:cNvSpPr txBox="1"/>
          <p:nvPr/>
        </p:nvSpPr>
        <p:spPr>
          <a:xfrm>
            <a:off x="10220035" y="3197957"/>
            <a:ext cx="1427020" cy="523220"/>
          </a:xfrm>
          <a:prstGeom prst="rect">
            <a:avLst/>
          </a:prstGeom>
          <a:noFill/>
        </p:spPr>
        <p:txBody>
          <a:bodyPr wrap="square" rtlCol="0">
            <a:spAutoFit/>
          </a:bodyPr>
          <a:lstStyle/>
          <a:p>
            <a:r>
              <a:rPr lang="fr-FR" sz="2800" u="sng" dirty="0" err="1">
                <a:latin typeface="Abadi Extra Light" panose="020B0204020104020204" pitchFamily="34" charset="0"/>
              </a:rPr>
              <a:t>ZeroW</a:t>
            </a:r>
            <a:endParaRPr lang="fr-FR" sz="2800" u="sng" dirty="0">
              <a:latin typeface="Abadi Extra Light" panose="020B0204020104020204" pitchFamily="34" charset="0"/>
            </a:endParaRPr>
          </a:p>
        </p:txBody>
      </p:sp>
      <p:sp>
        <p:nvSpPr>
          <p:cNvPr id="15" name="ZoneTexte 14">
            <a:extLst>
              <a:ext uri="{FF2B5EF4-FFF2-40B4-BE49-F238E27FC236}">
                <a16:creationId xmlns:a16="http://schemas.microsoft.com/office/drawing/2014/main" id="{F59A7559-026C-4751-8983-4A0862114475}"/>
              </a:ext>
            </a:extLst>
          </p:cNvPr>
          <p:cNvSpPr txBox="1"/>
          <p:nvPr/>
        </p:nvSpPr>
        <p:spPr>
          <a:xfrm>
            <a:off x="737088" y="4406888"/>
            <a:ext cx="2600284" cy="584775"/>
          </a:xfrm>
          <a:prstGeom prst="rect">
            <a:avLst/>
          </a:prstGeom>
          <a:noFill/>
        </p:spPr>
        <p:txBody>
          <a:bodyPr wrap="square" rtlCol="0">
            <a:spAutoFit/>
          </a:bodyPr>
          <a:lstStyle/>
          <a:p>
            <a:r>
              <a:rPr lang="fr-FR" sz="3200" dirty="0">
                <a:latin typeface="Abadi Extra Light" panose="020B0204020104020204" pitchFamily="34" charset="0"/>
              </a:rPr>
              <a:t>450mA-1.2A</a:t>
            </a:r>
          </a:p>
        </p:txBody>
      </p:sp>
      <p:sp>
        <p:nvSpPr>
          <p:cNvPr id="16" name="ZoneTexte 15">
            <a:extLst>
              <a:ext uri="{FF2B5EF4-FFF2-40B4-BE49-F238E27FC236}">
                <a16:creationId xmlns:a16="http://schemas.microsoft.com/office/drawing/2014/main" id="{AA69127D-3AC1-4AF3-B4F4-371CDDB7C0EC}"/>
              </a:ext>
            </a:extLst>
          </p:cNvPr>
          <p:cNvSpPr txBox="1"/>
          <p:nvPr/>
        </p:nvSpPr>
        <p:spPr>
          <a:xfrm>
            <a:off x="3719821" y="4406887"/>
            <a:ext cx="2600284" cy="584775"/>
          </a:xfrm>
          <a:prstGeom prst="rect">
            <a:avLst/>
          </a:prstGeom>
          <a:noFill/>
        </p:spPr>
        <p:txBody>
          <a:bodyPr wrap="square" rtlCol="0">
            <a:spAutoFit/>
          </a:bodyPr>
          <a:lstStyle/>
          <a:p>
            <a:r>
              <a:rPr lang="fr-FR" sz="3200" dirty="0">
                <a:latin typeface="Abadi Extra Light" panose="020B0204020104020204" pitchFamily="34" charset="0"/>
              </a:rPr>
              <a:t>200-300mA</a:t>
            </a:r>
          </a:p>
        </p:txBody>
      </p:sp>
      <p:sp>
        <p:nvSpPr>
          <p:cNvPr id="17" name="ZoneTexte 16">
            <a:extLst>
              <a:ext uri="{FF2B5EF4-FFF2-40B4-BE49-F238E27FC236}">
                <a16:creationId xmlns:a16="http://schemas.microsoft.com/office/drawing/2014/main" id="{84AD65E5-401E-4F7D-8946-37C80BA83D79}"/>
              </a:ext>
            </a:extLst>
          </p:cNvPr>
          <p:cNvSpPr txBox="1"/>
          <p:nvPr/>
        </p:nvSpPr>
        <p:spPr>
          <a:xfrm>
            <a:off x="6606184" y="4392440"/>
            <a:ext cx="2600284" cy="584775"/>
          </a:xfrm>
          <a:prstGeom prst="rect">
            <a:avLst/>
          </a:prstGeom>
          <a:noFill/>
        </p:spPr>
        <p:txBody>
          <a:bodyPr wrap="square" rtlCol="0">
            <a:spAutoFit/>
          </a:bodyPr>
          <a:lstStyle/>
          <a:p>
            <a:r>
              <a:rPr lang="fr-FR" sz="3200" dirty="0">
                <a:latin typeface="Abadi Extra Light" panose="020B0204020104020204" pitchFamily="34" charset="0"/>
              </a:rPr>
              <a:t>100-350mA</a:t>
            </a:r>
          </a:p>
        </p:txBody>
      </p:sp>
      <p:sp>
        <p:nvSpPr>
          <p:cNvPr id="18" name="ZoneTexte 17">
            <a:extLst>
              <a:ext uri="{FF2B5EF4-FFF2-40B4-BE49-F238E27FC236}">
                <a16:creationId xmlns:a16="http://schemas.microsoft.com/office/drawing/2014/main" id="{A0D2BD25-700C-41B7-840E-8D1AD0303A07}"/>
              </a:ext>
            </a:extLst>
          </p:cNvPr>
          <p:cNvSpPr txBox="1"/>
          <p:nvPr/>
        </p:nvSpPr>
        <p:spPr>
          <a:xfrm>
            <a:off x="9492547" y="4406887"/>
            <a:ext cx="2600284" cy="584775"/>
          </a:xfrm>
          <a:prstGeom prst="rect">
            <a:avLst/>
          </a:prstGeom>
          <a:noFill/>
        </p:spPr>
        <p:txBody>
          <a:bodyPr wrap="square" rtlCol="0">
            <a:spAutoFit/>
          </a:bodyPr>
          <a:lstStyle/>
          <a:p>
            <a:r>
              <a:rPr lang="fr-FR" sz="3200" dirty="0">
                <a:latin typeface="Abadi Extra Light" panose="020B0204020104020204" pitchFamily="34" charset="0"/>
              </a:rPr>
              <a:t>100-350mA</a:t>
            </a:r>
          </a:p>
        </p:txBody>
      </p:sp>
    </p:spTree>
    <p:extLst>
      <p:ext uri="{BB962C8B-B14F-4D97-AF65-F5344CB8AC3E}">
        <p14:creationId xmlns:p14="http://schemas.microsoft.com/office/powerpoint/2010/main" val="668706804"/>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DB1C0F-FC09-4A63-AE55-07FBC55C941F}"/>
              </a:ext>
            </a:extLst>
          </p:cNvPr>
          <p:cNvSpPr>
            <a:spLocks noGrp="1"/>
          </p:cNvSpPr>
          <p:nvPr>
            <p:ph type="title"/>
          </p:nvPr>
        </p:nvSpPr>
        <p:spPr/>
        <p:txBody>
          <a:bodyPr>
            <a:normAutofit fontScale="90000"/>
          </a:bodyPr>
          <a:lstStyle/>
          <a:p>
            <a:r>
              <a:rPr lang="fr-FR" dirty="0"/>
              <a:t>Comparaison en terme d’impact environnementale du Hardware</a:t>
            </a:r>
          </a:p>
        </p:txBody>
      </p:sp>
      <p:pic>
        <p:nvPicPr>
          <p:cNvPr id="4" name="Espace réservé du contenu 4" descr="Une image contenant équipement électronique, circuit&#10;&#10;Description générée automatiquement">
            <a:extLst>
              <a:ext uri="{FF2B5EF4-FFF2-40B4-BE49-F238E27FC236}">
                <a16:creationId xmlns:a16="http://schemas.microsoft.com/office/drawing/2014/main" id="{6A51B214-48B4-4520-AA43-3E3C4E3D38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497" y="1700083"/>
            <a:ext cx="2229726" cy="1311603"/>
          </a:xfrm>
        </p:spPr>
      </p:pic>
      <p:pic>
        <p:nvPicPr>
          <p:cNvPr id="5" name="Image 4" descr="Une image contenant équipement électronique, circuit&#10;&#10;Description générée automatiquement">
            <a:extLst>
              <a:ext uri="{FF2B5EF4-FFF2-40B4-BE49-F238E27FC236}">
                <a16:creationId xmlns:a16="http://schemas.microsoft.com/office/drawing/2014/main" id="{16D48B92-46B1-4DE0-97AE-261D71D620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3927" y="1493601"/>
            <a:ext cx="2152072" cy="1578740"/>
          </a:xfrm>
          <a:prstGeom prst="rect">
            <a:avLst/>
          </a:prstGeom>
        </p:spPr>
      </p:pic>
      <p:pic>
        <p:nvPicPr>
          <p:cNvPr id="6" name="Espace réservé du contenu 4" descr="Une image contenant équipement électronique, circuit&#10;&#10;Description générée automatiquement">
            <a:extLst>
              <a:ext uri="{FF2B5EF4-FFF2-40B4-BE49-F238E27FC236}">
                <a16:creationId xmlns:a16="http://schemas.microsoft.com/office/drawing/2014/main" id="{C73E0DDB-F973-4458-B4C0-6C14810455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5607" y="1493601"/>
            <a:ext cx="2567529" cy="1578740"/>
          </a:xfrm>
          <a:prstGeom prst="rect">
            <a:avLst/>
          </a:prstGeom>
        </p:spPr>
      </p:pic>
      <p:sp>
        <p:nvSpPr>
          <p:cNvPr id="7" name="ZoneTexte 6">
            <a:extLst>
              <a:ext uri="{FF2B5EF4-FFF2-40B4-BE49-F238E27FC236}">
                <a16:creationId xmlns:a16="http://schemas.microsoft.com/office/drawing/2014/main" id="{3DD06D59-7184-40FE-9104-BEAF7D3EE2BE}"/>
              </a:ext>
            </a:extLst>
          </p:cNvPr>
          <p:cNvSpPr txBox="1"/>
          <p:nvPr/>
        </p:nvSpPr>
        <p:spPr>
          <a:xfrm>
            <a:off x="1440872" y="3167390"/>
            <a:ext cx="1052946" cy="523220"/>
          </a:xfrm>
          <a:prstGeom prst="rect">
            <a:avLst/>
          </a:prstGeom>
          <a:noFill/>
        </p:spPr>
        <p:txBody>
          <a:bodyPr wrap="square" rtlCol="0">
            <a:spAutoFit/>
          </a:bodyPr>
          <a:lstStyle/>
          <a:p>
            <a:r>
              <a:rPr lang="fr-FR" sz="2800" u="sng" dirty="0">
                <a:latin typeface="Abadi Extra Light" panose="020B0204020104020204" pitchFamily="34" charset="0"/>
              </a:rPr>
              <a:t>B/B+</a:t>
            </a:r>
          </a:p>
        </p:txBody>
      </p:sp>
      <p:sp>
        <p:nvSpPr>
          <p:cNvPr id="8" name="ZoneTexte 7">
            <a:extLst>
              <a:ext uri="{FF2B5EF4-FFF2-40B4-BE49-F238E27FC236}">
                <a16:creationId xmlns:a16="http://schemas.microsoft.com/office/drawing/2014/main" id="{F86CC604-3871-47FB-902E-267DA6F0DBE2}"/>
              </a:ext>
            </a:extLst>
          </p:cNvPr>
          <p:cNvSpPr txBox="1"/>
          <p:nvPr/>
        </p:nvSpPr>
        <p:spPr>
          <a:xfrm>
            <a:off x="4493490" y="3163455"/>
            <a:ext cx="1052946" cy="523220"/>
          </a:xfrm>
          <a:prstGeom prst="rect">
            <a:avLst/>
          </a:prstGeom>
          <a:noFill/>
        </p:spPr>
        <p:txBody>
          <a:bodyPr wrap="square" rtlCol="0">
            <a:spAutoFit/>
          </a:bodyPr>
          <a:lstStyle/>
          <a:p>
            <a:r>
              <a:rPr lang="fr-FR" sz="2800" u="sng" dirty="0">
                <a:latin typeface="Abadi Extra Light" panose="020B0204020104020204" pitchFamily="34" charset="0"/>
              </a:rPr>
              <a:t>A/A+</a:t>
            </a:r>
          </a:p>
        </p:txBody>
      </p:sp>
      <p:sp>
        <p:nvSpPr>
          <p:cNvPr id="9" name="ZoneTexte 8">
            <a:extLst>
              <a:ext uri="{FF2B5EF4-FFF2-40B4-BE49-F238E27FC236}">
                <a16:creationId xmlns:a16="http://schemas.microsoft.com/office/drawing/2014/main" id="{6EF8167E-D311-4929-BFDA-B74A091C0784}"/>
              </a:ext>
            </a:extLst>
          </p:cNvPr>
          <p:cNvSpPr txBox="1"/>
          <p:nvPr/>
        </p:nvSpPr>
        <p:spPr>
          <a:xfrm>
            <a:off x="7379853" y="3167390"/>
            <a:ext cx="1052946" cy="523220"/>
          </a:xfrm>
          <a:prstGeom prst="rect">
            <a:avLst/>
          </a:prstGeom>
          <a:noFill/>
        </p:spPr>
        <p:txBody>
          <a:bodyPr wrap="square" rtlCol="0">
            <a:spAutoFit/>
          </a:bodyPr>
          <a:lstStyle/>
          <a:p>
            <a:r>
              <a:rPr lang="fr-FR" sz="2800" u="sng" dirty="0" err="1">
                <a:latin typeface="Abadi Extra Light" panose="020B0204020104020204" pitchFamily="34" charset="0"/>
              </a:rPr>
              <a:t>Zero</a:t>
            </a:r>
            <a:endParaRPr lang="fr-FR" sz="2800" u="sng" dirty="0">
              <a:latin typeface="Abadi Extra Light" panose="020B0204020104020204" pitchFamily="34" charset="0"/>
            </a:endParaRPr>
          </a:p>
        </p:txBody>
      </p:sp>
      <p:pic>
        <p:nvPicPr>
          <p:cNvPr id="10" name="Espace réservé du contenu 4" descr="Une image contenant équipement électronique, circuit&#10;&#10;Description générée automatiquement">
            <a:extLst>
              <a:ext uri="{FF2B5EF4-FFF2-40B4-BE49-F238E27FC236}">
                <a16:creationId xmlns:a16="http://schemas.microsoft.com/office/drawing/2014/main" id="{A278A560-15A6-432D-9819-72AAA09D97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2744" y="1432946"/>
            <a:ext cx="2567529" cy="1578740"/>
          </a:xfrm>
          <a:prstGeom prst="rect">
            <a:avLst/>
          </a:prstGeom>
        </p:spPr>
      </p:pic>
      <p:sp>
        <p:nvSpPr>
          <p:cNvPr id="11" name="ZoneTexte 10">
            <a:extLst>
              <a:ext uri="{FF2B5EF4-FFF2-40B4-BE49-F238E27FC236}">
                <a16:creationId xmlns:a16="http://schemas.microsoft.com/office/drawing/2014/main" id="{02FBAAC4-8923-491A-9313-C70E4F4B52F7}"/>
              </a:ext>
            </a:extLst>
          </p:cNvPr>
          <p:cNvSpPr txBox="1"/>
          <p:nvPr/>
        </p:nvSpPr>
        <p:spPr>
          <a:xfrm>
            <a:off x="10220035" y="3197957"/>
            <a:ext cx="1427020" cy="523220"/>
          </a:xfrm>
          <a:prstGeom prst="rect">
            <a:avLst/>
          </a:prstGeom>
          <a:noFill/>
        </p:spPr>
        <p:txBody>
          <a:bodyPr wrap="square" rtlCol="0">
            <a:spAutoFit/>
          </a:bodyPr>
          <a:lstStyle/>
          <a:p>
            <a:r>
              <a:rPr lang="fr-FR" sz="2800" u="sng" dirty="0" err="1">
                <a:latin typeface="Abadi Extra Light" panose="020B0204020104020204" pitchFamily="34" charset="0"/>
              </a:rPr>
              <a:t>ZeroW</a:t>
            </a:r>
            <a:endParaRPr lang="fr-FR" sz="2800" u="sng" dirty="0">
              <a:latin typeface="Abadi Extra Light" panose="020B0204020104020204" pitchFamily="34" charset="0"/>
            </a:endParaRPr>
          </a:p>
        </p:txBody>
      </p:sp>
      <p:sp>
        <p:nvSpPr>
          <p:cNvPr id="12" name="ZoneTexte 11">
            <a:extLst>
              <a:ext uri="{FF2B5EF4-FFF2-40B4-BE49-F238E27FC236}">
                <a16:creationId xmlns:a16="http://schemas.microsoft.com/office/drawing/2014/main" id="{D46A7E0C-DA00-43BC-BF1B-D4B70334F464}"/>
              </a:ext>
            </a:extLst>
          </p:cNvPr>
          <p:cNvSpPr txBox="1"/>
          <p:nvPr/>
        </p:nvSpPr>
        <p:spPr>
          <a:xfrm>
            <a:off x="491218" y="4375109"/>
            <a:ext cx="2600284" cy="1200329"/>
          </a:xfrm>
          <a:prstGeom prst="rect">
            <a:avLst/>
          </a:prstGeom>
          <a:noFill/>
        </p:spPr>
        <p:txBody>
          <a:bodyPr wrap="square" rtlCol="0">
            <a:spAutoFit/>
          </a:bodyPr>
          <a:lstStyle/>
          <a:p>
            <a:pPr algn="ctr"/>
            <a:r>
              <a:rPr lang="fr-FR" dirty="0">
                <a:latin typeface="Abadi Extra Light" panose="020B0204020104020204" pitchFamily="34" charset="0"/>
              </a:rPr>
              <a:t>C’est la carte qui utilise le plus de métaux notamment à cause des nombreux ports</a:t>
            </a:r>
          </a:p>
        </p:txBody>
      </p:sp>
      <p:sp>
        <p:nvSpPr>
          <p:cNvPr id="16" name="ZoneTexte 15">
            <a:extLst>
              <a:ext uri="{FF2B5EF4-FFF2-40B4-BE49-F238E27FC236}">
                <a16:creationId xmlns:a16="http://schemas.microsoft.com/office/drawing/2014/main" id="{3E4E8AFD-B1F4-4980-B4D3-81B76EC570BC}"/>
              </a:ext>
            </a:extLst>
          </p:cNvPr>
          <p:cNvSpPr txBox="1"/>
          <p:nvPr/>
        </p:nvSpPr>
        <p:spPr>
          <a:xfrm>
            <a:off x="3548701" y="4392440"/>
            <a:ext cx="2600284" cy="923330"/>
          </a:xfrm>
          <a:prstGeom prst="rect">
            <a:avLst/>
          </a:prstGeom>
          <a:noFill/>
        </p:spPr>
        <p:txBody>
          <a:bodyPr wrap="square" rtlCol="0">
            <a:spAutoFit/>
          </a:bodyPr>
          <a:lstStyle/>
          <a:p>
            <a:pPr algn="ctr"/>
            <a:r>
              <a:rPr lang="fr-FR" dirty="0">
                <a:latin typeface="Abadi Extra Light" panose="020B0204020104020204" pitchFamily="34" charset="0"/>
              </a:rPr>
              <a:t>Un peu moins consommatrice en ressource</a:t>
            </a:r>
          </a:p>
        </p:txBody>
      </p:sp>
      <p:sp>
        <p:nvSpPr>
          <p:cNvPr id="17" name="ZoneTexte 16">
            <a:extLst>
              <a:ext uri="{FF2B5EF4-FFF2-40B4-BE49-F238E27FC236}">
                <a16:creationId xmlns:a16="http://schemas.microsoft.com/office/drawing/2014/main" id="{31DCC27B-2285-4BE1-A6BF-9CABA0B3018E}"/>
              </a:ext>
            </a:extLst>
          </p:cNvPr>
          <p:cNvSpPr txBox="1"/>
          <p:nvPr/>
        </p:nvSpPr>
        <p:spPr>
          <a:xfrm>
            <a:off x="7379853" y="4392440"/>
            <a:ext cx="3860802" cy="1200329"/>
          </a:xfrm>
          <a:prstGeom prst="rect">
            <a:avLst/>
          </a:prstGeom>
          <a:noFill/>
        </p:spPr>
        <p:txBody>
          <a:bodyPr wrap="square" rtlCol="0">
            <a:spAutoFit/>
          </a:bodyPr>
          <a:lstStyle/>
          <a:p>
            <a:pPr algn="just"/>
            <a:r>
              <a:rPr lang="fr-FR" dirty="0">
                <a:latin typeface="Abadi Extra Light" panose="020B0204020104020204" pitchFamily="34" charset="0"/>
              </a:rPr>
              <a:t>Etants les plus petites carte Raspberry sur le marché, elle utilisent asse peu de métaux et de ressources dans leur fabrication</a:t>
            </a:r>
          </a:p>
        </p:txBody>
      </p:sp>
    </p:spTree>
    <p:extLst>
      <p:ext uri="{BB962C8B-B14F-4D97-AF65-F5344CB8AC3E}">
        <p14:creationId xmlns:p14="http://schemas.microsoft.com/office/powerpoint/2010/main" val="3502892738"/>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612</Words>
  <Application>Microsoft Office PowerPoint</Application>
  <PresentationFormat>Grand écran</PresentationFormat>
  <Paragraphs>93</Paragraphs>
  <Slides>13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Abadi Extra Light</vt:lpstr>
      <vt:lpstr>Arial</vt:lpstr>
      <vt:lpstr>Calibri</vt:lpstr>
      <vt:lpstr>Wingdings</vt:lpstr>
      <vt:lpstr>Thème Office</vt:lpstr>
      <vt:lpstr>Choix du Hardware</vt:lpstr>
      <vt:lpstr>Choix de la marque</vt:lpstr>
      <vt:lpstr>Arduino</vt:lpstr>
      <vt:lpstr>Raspberry</vt:lpstr>
      <vt:lpstr>Les Raspberry PI semblent plus convenir à nos besoins du fait de la multiplicité des fonctionnalité de l’ OceanBox, de notre volonté de mettre toutes les cartes en réseaux, de notre connaissance en programmation système et de notre envie de mettre en production cette box.</vt:lpstr>
      <vt:lpstr>Choix gamme</vt:lpstr>
      <vt:lpstr>Comparaison en terme de prix</vt:lpstr>
      <vt:lpstr>Comparaison en terme de consommation électrique</vt:lpstr>
      <vt:lpstr>Comparaison en terme d’impact environnementale du Hardware</vt:lpstr>
      <vt:lpstr>PI B+</vt:lpstr>
      <vt:lpstr>PI A </vt:lpstr>
      <vt:lpstr>PI zero </vt:lpstr>
      <vt:lpstr>PI zeroW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david Ekchajzer</dc:creator>
  <cp:lastModifiedBy>david Ekchajzer</cp:lastModifiedBy>
  <cp:revision>20</cp:revision>
  <dcterms:created xsi:type="dcterms:W3CDTF">2019-11-17T13:04:50Z</dcterms:created>
  <dcterms:modified xsi:type="dcterms:W3CDTF">2020-01-26T14:15:43Z</dcterms:modified>
</cp:coreProperties>
</file>