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0" r:id="rId5"/>
    <p:sldId id="261" r:id="rId6"/>
    <p:sldId id="262" r:id="rId7"/>
    <p:sldId id="259" r:id="rId8"/>
    <p:sldId id="263" r:id="rId9"/>
    <p:sldId id="264" r:id="rId10"/>
    <p:sldId id="280" r:id="rId11"/>
    <p:sldId id="265" r:id="rId12"/>
    <p:sldId id="266" r:id="rId13"/>
    <p:sldId id="267" r:id="rId14"/>
    <p:sldId id="268" r:id="rId15"/>
    <p:sldId id="270" r:id="rId16"/>
    <p:sldId id="272" r:id="rId17"/>
    <p:sldId id="279" r:id="rId18"/>
    <p:sldId id="273" r:id="rId19"/>
    <p:sldId id="274" r:id="rId20"/>
    <p:sldId id="277" r:id="rId21"/>
    <p:sldId id="278" r:id="rId22"/>
    <p:sldId id="275" r:id="rId23"/>
    <p:sldId id="276" r:id="rId24"/>
    <p:sldId id="281" r:id="rId25"/>
    <p:sldId id="282" r:id="rId26"/>
    <p:sldId id="284" r:id="rId27"/>
    <p:sldId id="285" r:id="rId28"/>
    <p:sldId id="286" r:id="rId29"/>
    <p:sldId id="287" r:id="rId30"/>
    <p:sldId id="292" r:id="rId31"/>
    <p:sldId id="290" r:id="rId32"/>
    <p:sldId id="291"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5B8AEA-696C-9B85-2635-35A15F89FBBB}" v="13" dt="2024-12-14T17:27:58.573"/>
    <p1510:client id="{79EAC436-0B57-3145-BBAD-9D8C0C263996}" v="246" dt="2024-12-15T13:55:20.299"/>
    <p1510:client id="{DD38D45F-C7EB-16E3-88EB-A0235E70E41F}" v="446" dt="2024-12-14T17:21:58.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158020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48057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13808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1692373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9870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3577485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3653339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185603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315453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EEE103-1F95-4FCA-90FC-7285F6063F8A}" type="datetimeFigureOut">
              <a:rPr lang="fr-FR" smtClean="0"/>
              <a:t>29/12/2024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369857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4DEEE103-1F95-4FCA-90FC-7285F6063F8A}" type="datetimeFigureOut">
              <a:rPr lang="fr-FR" smtClean="0"/>
              <a:t>29/12/2024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30662198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4DEEE103-1F95-4FCA-90FC-7285F6063F8A}" type="datetimeFigureOut">
              <a:rPr lang="fr-FR" smtClean="0"/>
              <a:t>29/12/2024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7688472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4DEEE103-1F95-4FCA-90FC-7285F6063F8A}" type="datetimeFigureOut">
              <a:rPr lang="fr-FR" smtClean="0"/>
              <a:t>29/12/2024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81534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EE103-1F95-4FCA-90FC-7285F6063F8A}" type="datetimeFigureOut">
              <a:rPr lang="fr-FR" smtClean="0"/>
              <a:t>29/12/2024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173328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EEE103-1F95-4FCA-90FC-7285F6063F8A}" type="datetimeFigureOut">
              <a:rPr lang="fr-FR" smtClean="0"/>
              <a:t>29/12/2024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17544557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DEEE103-1F95-4FCA-90FC-7285F6063F8A}" type="datetimeFigureOut">
              <a:rPr lang="fr-FR" smtClean="0"/>
              <a:t>29/12/2024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B8AC6-28B6-4A27-8B6B-9E31A3D2478B}" type="slidenum">
              <a:rPr lang="fr-FR" smtClean="0"/>
              <a:t>‹#›</a:t>
            </a:fld>
            <a:endParaRPr lang="fr-FR"/>
          </a:p>
        </p:txBody>
      </p:sp>
    </p:spTree>
    <p:extLst>
      <p:ext uri="{BB962C8B-B14F-4D97-AF65-F5344CB8AC3E}">
        <p14:creationId xmlns:p14="http://schemas.microsoft.com/office/powerpoint/2010/main" val="86781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EEE103-1F95-4FCA-90FC-7285F6063F8A}" type="datetimeFigureOut">
              <a:rPr lang="fr-FR" smtClean="0"/>
              <a:t>29/12/2024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8B8AC6-28B6-4A27-8B6B-9E31A3D2478B}" type="slidenum">
              <a:rPr lang="fr-FR" smtClean="0"/>
              <a:t>‹#›</a:t>
            </a:fld>
            <a:endParaRPr lang="fr-FR"/>
          </a:p>
        </p:txBody>
      </p:sp>
    </p:spTree>
    <p:extLst>
      <p:ext uri="{BB962C8B-B14F-4D97-AF65-F5344CB8AC3E}">
        <p14:creationId xmlns:p14="http://schemas.microsoft.com/office/powerpoint/2010/main" val="78589936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4DC711-A48E-6707-2B96-DE8B0CF6F665}"/>
              </a:ext>
            </a:extLst>
          </p:cNvPr>
          <p:cNvSpPr>
            <a:spLocks noGrp="1"/>
          </p:cNvSpPr>
          <p:nvPr>
            <p:ph type="ctrTitle"/>
          </p:nvPr>
        </p:nvSpPr>
        <p:spPr/>
        <p:txBody>
          <a:bodyPr/>
          <a:lstStyle/>
          <a:p>
            <a:r>
              <a:rPr lang="fr-FR" b="1" u="sng">
                <a:solidFill>
                  <a:srgbClr val="FF0000"/>
                </a:solidFill>
              </a:rPr>
              <a:t>SonarQube</a:t>
            </a:r>
          </a:p>
        </p:txBody>
      </p:sp>
      <p:sp>
        <p:nvSpPr>
          <p:cNvPr id="3" name="Sous-titre 2">
            <a:extLst>
              <a:ext uri="{FF2B5EF4-FFF2-40B4-BE49-F238E27FC236}">
                <a16:creationId xmlns:a16="http://schemas.microsoft.com/office/drawing/2014/main" id="{0CE850A1-7B0A-019F-A379-F763DEDE790B}"/>
              </a:ext>
            </a:extLst>
          </p:cNvPr>
          <p:cNvSpPr>
            <a:spLocks noGrp="1"/>
          </p:cNvSpPr>
          <p:nvPr>
            <p:ph type="subTitle" idx="1"/>
          </p:nvPr>
        </p:nvSpPr>
        <p:spPr>
          <a:xfrm>
            <a:off x="1507067" y="4050833"/>
            <a:ext cx="8426642" cy="1788858"/>
          </a:xfrm>
        </p:spPr>
        <p:txBody>
          <a:bodyPr>
            <a:normAutofit fontScale="77500" lnSpcReduction="20000"/>
          </a:bodyPr>
          <a:lstStyle/>
          <a:p>
            <a:pPr algn="l"/>
            <a:r>
              <a:rPr lang="fr-FR"/>
              <a:t>Participants :</a:t>
            </a:r>
          </a:p>
          <a:p>
            <a:pPr marL="285750" indent="-285750" algn="l">
              <a:buFont typeface="Arial" panose="020B0604020202020204" pitchFamily="34" charset="0"/>
              <a:buChar char="•"/>
            </a:pPr>
            <a:r>
              <a:rPr lang="fr-FR" err="1"/>
              <a:t>Seghrouchni</a:t>
            </a:r>
            <a:r>
              <a:rPr lang="fr-FR"/>
              <a:t> Saad Houcine </a:t>
            </a:r>
          </a:p>
          <a:p>
            <a:pPr marL="285750" indent="-285750" algn="l">
              <a:buFont typeface="Arial" panose="020B0604020202020204" pitchFamily="34" charset="0"/>
              <a:buChar char="•"/>
            </a:pPr>
            <a:r>
              <a:rPr lang="fr-FR" err="1"/>
              <a:t>Abdelbasset</a:t>
            </a:r>
            <a:r>
              <a:rPr lang="fr-FR"/>
              <a:t> Chafik </a:t>
            </a:r>
          </a:p>
          <a:p>
            <a:pPr marL="285750" indent="-285750" algn="l">
              <a:buFont typeface="Arial" panose="020B0604020202020204" pitchFamily="34" charset="0"/>
              <a:buChar char="•"/>
            </a:pPr>
            <a:r>
              <a:rPr lang="fr-FR" err="1"/>
              <a:t>Salehddine</a:t>
            </a:r>
            <a:r>
              <a:rPr lang="fr-FR"/>
              <a:t> </a:t>
            </a:r>
            <a:r>
              <a:rPr lang="fr-FR" err="1"/>
              <a:t>Rougaii</a:t>
            </a:r>
            <a:r>
              <a:rPr lang="fr-FR"/>
              <a:t> </a:t>
            </a:r>
          </a:p>
          <a:p>
            <a:pPr marL="285750" indent="-285750" algn="l">
              <a:buFont typeface="Arial" panose="020B0604020202020204" pitchFamily="34" charset="0"/>
              <a:buChar char="•"/>
            </a:pPr>
            <a:r>
              <a:rPr lang="fr-FR"/>
              <a:t>Anas </a:t>
            </a:r>
            <a:r>
              <a:rPr lang="fr-FR" err="1"/>
              <a:t>Dehanni</a:t>
            </a:r>
            <a:r>
              <a:rPr lang="fr-FR"/>
              <a:t> </a:t>
            </a:r>
          </a:p>
          <a:p>
            <a:pPr marL="285750" indent="-285750" algn="l">
              <a:buFont typeface="Arial" panose="020B0604020202020204" pitchFamily="34" charset="0"/>
              <a:buChar char="•"/>
            </a:pPr>
            <a:r>
              <a:rPr lang="fr-FR"/>
              <a:t>Amar </a:t>
            </a:r>
            <a:r>
              <a:rPr lang="fr-FR" err="1"/>
              <a:t>Batta</a:t>
            </a:r>
            <a:r>
              <a:rPr lang="fr-FR"/>
              <a:t> </a:t>
            </a:r>
          </a:p>
        </p:txBody>
      </p:sp>
      <p:sp>
        <p:nvSpPr>
          <p:cNvPr id="4" name="ZoneTexte 3">
            <a:extLst>
              <a:ext uri="{FF2B5EF4-FFF2-40B4-BE49-F238E27FC236}">
                <a16:creationId xmlns:a16="http://schemas.microsoft.com/office/drawing/2014/main" id="{843520B1-95A7-A29A-37DD-C20B42A457EA}"/>
              </a:ext>
            </a:extLst>
          </p:cNvPr>
          <p:cNvSpPr txBox="1"/>
          <p:nvPr/>
        </p:nvSpPr>
        <p:spPr>
          <a:xfrm>
            <a:off x="5720387" y="5839691"/>
            <a:ext cx="3392439" cy="369332"/>
          </a:xfrm>
          <a:prstGeom prst="rect">
            <a:avLst/>
          </a:prstGeom>
          <a:noFill/>
        </p:spPr>
        <p:txBody>
          <a:bodyPr wrap="square" rtlCol="0">
            <a:spAutoFit/>
          </a:bodyPr>
          <a:lstStyle/>
          <a:p>
            <a:r>
              <a:rPr lang="fr-FR"/>
              <a:t>Encadré par Mme </a:t>
            </a:r>
            <a:r>
              <a:rPr lang="fr-FR" err="1"/>
              <a:t>Sabour</a:t>
            </a:r>
            <a:r>
              <a:rPr lang="fr-FR"/>
              <a:t> </a:t>
            </a:r>
          </a:p>
        </p:txBody>
      </p:sp>
    </p:spTree>
    <p:extLst>
      <p:ext uri="{BB962C8B-B14F-4D97-AF65-F5344CB8AC3E}">
        <p14:creationId xmlns:p14="http://schemas.microsoft.com/office/powerpoint/2010/main" val="144892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3AD571-1594-C861-C201-846A4964BC2D}"/>
              </a:ext>
            </a:extLst>
          </p:cNvPr>
          <p:cNvSpPr>
            <a:spLocks noGrp="1"/>
          </p:cNvSpPr>
          <p:nvPr>
            <p:ph type="title"/>
          </p:nvPr>
        </p:nvSpPr>
        <p:spPr/>
        <p:txBody>
          <a:bodyPr/>
          <a:lstStyle/>
          <a:p>
            <a:endParaRPr lang="fr-FR"/>
          </a:p>
        </p:txBody>
      </p:sp>
      <p:sp>
        <p:nvSpPr>
          <p:cNvPr id="7" name="Rectangle 6">
            <a:extLst>
              <a:ext uri="{FF2B5EF4-FFF2-40B4-BE49-F238E27FC236}">
                <a16:creationId xmlns:a16="http://schemas.microsoft.com/office/drawing/2014/main" id="{C56A93F0-18C4-E36C-7E94-3F12D35C0502}"/>
              </a:ext>
            </a:extLst>
          </p:cNvPr>
          <p:cNvSpPr/>
          <p:nvPr/>
        </p:nvSpPr>
        <p:spPr>
          <a:xfrm>
            <a:off x="380414" y="2501212"/>
            <a:ext cx="4128118" cy="9264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a:t>Un Moteur D'analyse(le scanner)</a:t>
            </a:r>
          </a:p>
        </p:txBody>
      </p:sp>
      <p:sp>
        <p:nvSpPr>
          <p:cNvPr id="11" name="Flèche : double flèche verticale 10">
            <a:extLst>
              <a:ext uri="{FF2B5EF4-FFF2-40B4-BE49-F238E27FC236}">
                <a16:creationId xmlns:a16="http://schemas.microsoft.com/office/drawing/2014/main" id="{60DFBFA8-AB7D-B1FB-2DFC-C392C3762155}"/>
              </a:ext>
            </a:extLst>
          </p:cNvPr>
          <p:cNvSpPr/>
          <p:nvPr/>
        </p:nvSpPr>
        <p:spPr>
          <a:xfrm>
            <a:off x="1147543" y="3427316"/>
            <a:ext cx="216902" cy="12161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ouble flèche verticale 11">
            <a:extLst>
              <a:ext uri="{FF2B5EF4-FFF2-40B4-BE49-F238E27FC236}">
                <a16:creationId xmlns:a16="http://schemas.microsoft.com/office/drawing/2014/main" id="{CED22FEE-E834-28B3-281E-692DE147AA80}"/>
              </a:ext>
            </a:extLst>
          </p:cNvPr>
          <p:cNvSpPr/>
          <p:nvPr/>
        </p:nvSpPr>
        <p:spPr>
          <a:xfrm>
            <a:off x="2342029" y="3427316"/>
            <a:ext cx="206605" cy="12161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 double flèche verticale 12">
            <a:extLst>
              <a:ext uri="{FF2B5EF4-FFF2-40B4-BE49-F238E27FC236}">
                <a16:creationId xmlns:a16="http://schemas.microsoft.com/office/drawing/2014/main" id="{01C05A0A-192D-8F2A-FE12-6331AE3EBF3E}"/>
              </a:ext>
            </a:extLst>
          </p:cNvPr>
          <p:cNvSpPr/>
          <p:nvPr/>
        </p:nvSpPr>
        <p:spPr>
          <a:xfrm>
            <a:off x="3588002" y="3427316"/>
            <a:ext cx="206605" cy="12161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C2D6D0C-DF91-E9BB-00B7-97ED6E1AB745}"/>
              </a:ext>
            </a:extLst>
          </p:cNvPr>
          <p:cNvSpPr/>
          <p:nvPr/>
        </p:nvSpPr>
        <p:spPr>
          <a:xfrm>
            <a:off x="679244" y="4642006"/>
            <a:ext cx="1039673" cy="849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a:t>Projet1</a:t>
            </a:r>
          </a:p>
        </p:txBody>
      </p:sp>
      <p:sp>
        <p:nvSpPr>
          <p:cNvPr id="15" name="Rectangle 14">
            <a:extLst>
              <a:ext uri="{FF2B5EF4-FFF2-40B4-BE49-F238E27FC236}">
                <a16:creationId xmlns:a16="http://schemas.microsoft.com/office/drawing/2014/main" id="{9EAD2302-C805-6578-BE7C-3B07583AB9D2}"/>
              </a:ext>
            </a:extLst>
          </p:cNvPr>
          <p:cNvSpPr/>
          <p:nvPr/>
        </p:nvSpPr>
        <p:spPr>
          <a:xfrm>
            <a:off x="1925217" y="4642006"/>
            <a:ext cx="1039673" cy="849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t>Projet2</a:t>
            </a:r>
          </a:p>
        </p:txBody>
      </p:sp>
      <p:sp>
        <p:nvSpPr>
          <p:cNvPr id="16" name="Rectangle 15">
            <a:extLst>
              <a:ext uri="{FF2B5EF4-FFF2-40B4-BE49-F238E27FC236}">
                <a16:creationId xmlns:a16="http://schemas.microsoft.com/office/drawing/2014/main" id="{A647E892-6B7A-C05A-B4EA-4F87DD1176BF}"/>
              </a:ext>
            </a:extLst>
          </p:cNvPr>
          <p:cNvSpPr/>
          <p:nvPr/>
        </p:nvSpPr>
        <p:spPr>
          <a:xfrm>
            <a:off x="3171190" y="4642006"/>
            <a:ext cx="1039673" cy="849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t>Projet3</a:t>
            </a:r>
          </a:p>
        </p:txBody>
      </p:sp>
      <p:sp>
        <p:nvSpPr>
          <p:cNvPr id="18" name="Flèche : double flèche horizontale 17">
            <a:extLst>
              <a:ext uri="{FF2B5EF4-FFF2-40B4-BE49-F238E27FC236}">
                <a16:creationId xmlns:a16="http://schemas.microsoft.com/office/drawing/2014/main" id="{243CD588-9C58-3795-124C-573401B79445}"/>
              </a:ext>
            </a:extLst>
          </p:cNvPr>
          <p:cNvSpPr/>
          <p:nvPr/>
        </p:nvSpPr>
        <p:spPr>
          <a:xfrm>
            <a:off x="4508284" y="2789380"/>
            <a:ext cx="1111560" cy="17498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B9E011D-34AC-59C2-62F0-878427F94561}"/>
              </a:ext>
            </a:extLst>
          </p:cNvPr>
          <p:cNvSpPr/>
          <p:nvPr/>
        </p:nvSpPr>
        <p:spPr>
          <a:xfrm>
            <a:off x="5619715" y="2341584"/>
            <a:ext cx="2228328" cy="313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a:t>Serveur centralisé</a:t>
            </a:r>
          </a:p>
        </p:txBody>
      </p:sp>
      <p:sp>
        <p:nvSpPr>
          <p:cNvPr id="20" name="Flèche : double flèche horizontale 19">
            <a:extLst>
              <a:ext uri="{FF2B5EF4-FFF2-40B4-BE49-F238E27FC236}">
                <a16:creationId xmlns:a16="http://schemas.microsoft.com/office/drawing/2014/main" id="{BB69EA82-9089-B440-6F7F-389EC6379299}"/>
              </a:ext>
            </a:extLst>
          </p:cNvPr>
          <p:cNvSpPr/>
          <p:nvPr/>
        </p:nvSpPr>
        <p:spPr>
          <a:xfrm>
            <a:off x="7848264" y="3427525"/>
            <a:ext cx="385985" cy="30878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ylindre 20">
            <a:extLst>
              <a:ext uri="{FF2B5EF4-FFF2-40B4-BE49-F238E27FC236}">
                <a16:creationId xmlns:a16="http://schemas.microsoft.com/office/drawing/2014/main" id="{02EA8667-E8D2-8D9B-151B-A268CF2EB0CC}"/>
              </a:ext>
            </a:extLst>
          </p:cNvPr>
          <p:cNvSpPr/>
          <p:nvPr/>
        </p:nvSpPr>
        <p:spPr>
          <a:xfrm>
            <a:off x="8239223" y="2789406"/>
            <a:ext cx="1852730" cy="253206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a:t>Base de données</a:t>
            </a:r>
          </a:p>
        </p:txBody>
      </p:sp>
    </p:spTree>
    <p:extLst>
      <p:ext uri="{BB962C8B-B14F-4D97-AF65-F5344CB8AC3E}">
        <p14:creationId xmlns:p14="http://schemas.microsoft.com/office/powerpoint/2010/main" val="222287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BE85F-2C78-B6CA-0EC7-439857F6DEF5}"/>
              </a:ext>
            </a:extLst>
          </p:cNvPr>
          <p:cNvSpPr>
            <a:spLocks noGrp="1"/>
          </p:cNvSpPr>
          <p:nvPr>
            <p:ph type="title"/>
          </p:nvPr>
        </p:nvSpPr>
        <p:spPr/>
        <p:txBody>
          <a:bodyPr/>
          <a:lstStyle/>
          <a:p>
            <a:r>
              <a:rPr lang="fr-FR"/>
              <a:t>Rapports de SonarQube </a:t>
            </a:r>
          </a:p>
        </p:txBody>
      </p:sp>
      <p:sp>
        <p:nvSpPr>
          <p:cNvPr id="3" name="Espace réservé du contenu 2">
            <a:extLst>
              <a:ext uri="{FF2B5EF4-FFF2-40B4-BE49-F238E27FC236}">
                <a16:creationId xmlns:a16="http://schemas.microsoft.com/office/drawing/2014/main" id="{ADBEFF60-7435-99DF-6B1F-7EAACF02DF1F}"/>
              </a:ext>
            </a:extLst>
          </p:cNvPr>
          <p:cNvSpPr>
            <a:spLocks noGrp="1"/>
          </p:cNvSpPr>
          <p:nvPr>
            <p:ph idx="1"/>
          </p:nvPr>
        </p:nvSpPr>
        <p:spPr/>
        <p:txBody>
          <a:bodyPr/>
          <a:lstStyle/>
          <a:p>
            <a:pPr marL="0" indent="0">
              <a:buNone/>
            </a:pPr>
            <a:r>
              <a:rPr lang="fr-FR"/>
              <a:t>SonarQube génère un rapport consultable via un navigateur sur : </a:t>
            </a:r>
          </a:p>
          <a:p>
            <a:pPr marL="0" indent="0">
              <a:buNone/>
            </a:pPr>
            <a:endParaRPr lang="fr-FR"/>
          </a:p>
          <a:p>
            <a:r>
              <a:rPr lang="fr-FR"/>
              <a:t>Taux de couverture des tests unitaires </a:t>
            </a:r>
          </a:p>
          <a:p>
            <a:r>
              <a:rPr lang="fr-FR"/>
              <a:t>des conventions de nommage </a:t>
            </a:r>
          </a:p>
          <a:p>
            <a:r>
              <a:rPr lang="fr-FR"/>
              <a:t>Respect des règles de codage et des bonnes pratiques </a:t>
            </a:r>
          </a:p>
          <a:p>
            <a:r>
              <a:rPr lang="fr-FR"/>
              <a:t>Détection de bogues </a:t>
            </a:r>
          </a:p>
          <a:p>
            <a:r>
              <a:rPr lang="fr-FR"/>
              <a:t>Détection de code mort</a:t>
            </a:r>
          </a:p>
        </p:txBody>
      </p:sp>
      <p:sp>
        <p:nvSpPr>
          <p:cNvPr id="4" name="ZoneTexte 3">
            <a:extLst>
              <a:ext uri="{FF2B5EF4-FFF2-40B4-BE49-F238E27FC236}">
                <a16:creationId xmlns:a16="http://schemas.microsoft.com/office/drawing/2014/main" id="{9F1A6E00-EC76-8F92-5536-F531DD1532E0}"/>
              </a:ext>
            </a:extLst>
          </p:cNvPr>
          <p:cNvSpPr txBox="1"/>
          <p:nvPr/>
        </p:nvSpPr>
        <p:spPr>
          <a:xfrm>
            <a:off x="583817" y="5325070"/>
            <a:ext cx="7895166" cy="923330"/>
          </a:xfrm>
          <a:prstGeom prst="rect">
            <a:avLst/>
          </a:prstGeom>
          <a:noFill/>
        </p:spPr>
        <p:txBody>
          <a:bodyPr wrap="square" rtlCol="0">
            <a:spAutoFit/>
          </a:bodyPr>
          <a:lstStyle/>
          <a:p>
            <a:r>
              <a:rPr lang="fr-FR"/>
              <a:t>Sonar couvre les 7 axes de la qualité du code : architecture &amp; design , documentation ,respect des standards de codage ,non duplication du code , tests unitaires ,complexité ,bogues potentiels. </a:t>
            </a:r>
          </a:p>
        </p:txBody>
      </p:sp>
    </p:spTree>
    <p:extLst>
      <p:ext uri="{BB962C8B-B14F-4D97-AF65-F5344CB8AC3E}">
        <p14:creationId xmlns:p14="http://schemas.microsoft.com/office/powerpoint/2010/main" val="422166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3E750-82A2-A6DC-799A-80D0BD0EE1CD}"/>
              </a:ext>
            </a:extLst>
          </p:cNvPr>
          <p:cNvSpPr>
            <a:spLocks noGrp="1"/>
          </p:cNvSpPr>
          <p:nvPr>
            <p:ph type="title"/>
          </p:nvPr>
        </p:nvSpPr>
        <p:spPr/>
        <p:txBody>
          <a:bodyPr/>
          <a:lstStyle/>
          <a:p>
            <a:r>
              <a:rPr lang="fr-FR"/>
              <a:t>Ce que cible SonarQube</a:t>
            </a:r>
          </a:p>
        </p:txBody>
      </p:sp>
      <p:sp>
        <p:nvSpPr>
          <p:cNvPr id="3" name="Espace réservé du contenu 2">
            <a:extLst>
              <a:ext uri="{FF2B5EF4-FFF2-40B4-BE49-F238E27FC236}">
                <a16:creationId xmlns:a16="http://schemas.microsoft.com/office/drawing/2014/main" id="{EB1E624F-B946-D414-23B7-6263A29C10E1}"/>
              </a:ext>
            </a:extLst>
          </p:cNvPr>
          <p:cNvSpPr>
            <a:spLocks noGrp="1"/>
          </p:cNvSpPr>
          <p:nvPr>
            <p:ph idx="1"/>
          </p:nvPr>
        </p:nvSpPr>
        <p:spPr/>
        <p:txBody>
          <a:bodyPr>
            <a:normAutofit lnSpcReduction="10000"/>
          </a:bodyPr>
          <a:lstStyle/>
          <a:p>
            <a:pPr marL="0" indent="0">
              <a:buNone/>
            </a:pPr>
            <a:r>
              <a:rPr lang="fr-FR"/>
              <a:t>SonarQube classe les défauts logiciels selon 3 catégories :</a:t>
            </a:r>
          </a:p>
          <a:p>
            <a:pPr marL="0" indent="0">
              <a:buNone/>
            </a:pPr>
            <a:endParaRPr lang="fr-FR"/>
          </a:p>
          <a:p>
            <a:r>
              <a:rPr lang="fr-FR" b="1"/>
              <a:t> Les bugs </a:t>
            </a:r>
            <a:r>
              <a:rPr lang="fr-FR"/>
              <a:t>: anomalies évidentes du code. Ils impactent la fiabilité (</a:t>
            </a:r>
            <a:r>
              <a:rPr lang="fr-FR" err="1"/>
              <a:t>reliability</a:t>
            </a:r>
            <a:r>
              <a:rPr lang="fr-FR"/>
              <a:t>) de l’application.</a:t>
            </a:r>
          </a:p>
          <a:p>
            <a:endParaRPr lang="fr-FR"/>
          </a:p>
          <a:p>
            <a:r>
              <a:rPr lang="fr-FR" b="1"/>
              <a:t> Les vulnérabilités </a:t>
            </a:r>
            <a:r>
              <a:rPr lang="fr-FR"/>
              <a:t>: faiblesses du code pouvant nuire au système. Elles impactent la sécurité de l’application.</a:t>
            </a:r>
          </a:p>
          <a:p>
            <a:endParaRPr lang="fr-FR"/>
          </a:p>
          <a:p>
            <a:r>
              <a:rPr lang="fr-FR" b="1"/>
              <a:t> Les code </a:t>
            </a:r>
            <a:r>
              <a:rPr lang="fr-FR" b="1" err="1"/>
              <a:t>smells</a:t>
            </a:r>
            <a:r>
              <a:rPr lang="fr-FR" b="1"/>
              <a:t> </a:t>
            </a:r>
            <a:r>
              <a:rPr lang="fr-FR"/>
              <a:t>: </a:t>
            </a:r>
            <a:r>
              <a:rPr lang="fr-FR" err="1"/>
              <a:t>anti-patrons</a:t>
            </a:r>
            <a:r>
              <a:rPr lang="fr-FR"/>
              <a:t> (ou anti-patterns). Ils impactent la maintenabilité de l’application ,en général les défauts pratiques dans le code d’un programme comme code dupliqué , répété , commentaires non nécessaires … </a:t>
            </a:r>
          </a:p>
        </p:txBody>
      </p:sp>
    </p:spTree>
    <p:extLst>
      <p:ext uri="{BB962C8B-B14F-4D97-AF65-F5344CB8AC3E}">
        <p14:creationId xmlns:p14="http://schemas.microsoft.com/office/powerpoint/2010/main" val="287200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E75970-CB2B-6E4D-FB8A-762A965AB95E}"/>
              </a:ext>
            </a:extLst>
          </p:cNvPr>
          <p:cNvSpPr>
            <a:spLocks noGrp="1"/>
          </p:cNvSpPr>
          <p:nvPr>
            <p:ph type="title"/>
          </p:nvPr>
        </p:nvSpPr>
        <p:spPr/>
        <p:txBody>
          <a:bodyPr/>
          <a:lstStyle/>
          <a:p>
            <a:r>
              <a:rPr lang="fr-FR"/>
              <a:t>Exemple de tableau de Bord </a:t>
            </a:r>
          </a:p>
        </p:txBody>
      </p:sp>
      <p:pic>
        <p:nvPicPr>
          <p:cNvPr id="5" name="Image 4">
            <a:extLst>
              <a:ext uri="{FF2B5EF4-FFF2-40B4-BE49-F238E27FC236}">
                <a16:creationId xmlns:a16="http://schemas.microsoft.com/office/drawing/2014/main" id="{FD322D34-4889-0987-6736-A304C7A73057}"/>
              </a:ext>
            </a:extLst>
          </p:cNvPr>
          <p:cNvPicPr>
            <a:picLocks noChangeAspect="1"/>
          </p:cNvPicPr>
          <p:nvPr/>
        </p:nvPicPr>
        <p:blipFill>
          <a:blip r:embed="rId2"/>
          <a:stretch>
            <a:fillRect/>
          </a:stretch>
        </p:blipFill>
        <p:spPr>
          <a:xfrm>
            <a:off x="1041740" y="2697403"/>
            <a:ext cx="8512278" cy="1767993"/>
          </a:xfrm>
          <a:prstGeom prst="rect">
            <a:avLst/>
          </a:prstGeom>
        </p:spPr>
      </p:pic>
    </p:spTree>
    <p:extLst>
      <p:ext uri="{BB962C8B-B14F-4D97-AF65-F5344CB8AC3E}">
        <p14:creationId xmlns:p14="http://schemas.microsoft.com/office/powerpoint/2010/main" val="235360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CDDC5-7A77-049F-CC2A-F1D9E2A51482}"/>
              </a:ext>
            </a:extLst>
          </p:cNvPr>
          <p:cNvSpPr>
            <a:spLocks noGrp="1"/>
          </p:cNvSpPr>
          <p:nvPr>
            <p:ph type="title"/>
          </p:nvPr>
        </p:nvSpPr>
        <p:spPr/>
        <p:txBody>
          <a:bodyPr/>
          <a:lstStyle/>
          <a:p>
            <a:r>
              <a:rPr lang="fr-FR"/>
              <a:t>Notation SonarQube</a:t>
            </a:r>
          </a:p>
        </p:txBody>
      </p:sp>
      <p:pic>
        <p:nvPicPr>
          <p:cNvPr id="5" name="Espace réservé du contenu 4">
            <a:extLst>
              <a:ext uri="{FF2B5EF4-FFF2-40B4-BE49-F238E27FC236}">
                <a16:creationId xmlns:a16="http://schemas.microsoft.com/office/drawing/2014/main" id="{0FBED909-1C29-B181-1C69-141000061A8F}"/>
              </a:ext>
            </a:extLst>
          </p:cNvPr>
          <p:cNvPicPr>
            <a:picLocks noGrp="1" noChangeAspect="1"/>
          </p:cNvPicPr>
          <p:nvPr>
            <p:ph idx="1"/>
          </p:nvPr>
        </p:nvPicPr>
        <p:blipFill>
          <a:blip r:embed="rId2"/>
          <a:stretch>
            <a:fillRect/>
          </a:stretch>
        </p:blipFill>
        <p:spPr>
          <a:xfrm>
            <a:off x="787953" y="1580051"/>
            <a:ext cx="7635902" cy="2865368"/>
          </a:xfrm>
        </p:spPr>
      </p:pic>
      <p:sp>
        <p:nvSpPr>
          <p:cNvPr id="6" name="ZoneTexte 5">
            <a:extLst>
              <a:ext uri="{FF2B5EF4-FFF2-40B4-BE49-F238E27FC236}">
                <a16:creationId xmlns:a16="http://schemas.microsoft.com/office/drawing/2014/main" id="{6BB18379-E3D1-CE4D-317B-7DCD4B9C4C33}"/>
              </a:ext>
            </a:extLst>
          </p:cNvPr>
          <p:cNvSpPr txBox="1"/>
          <p:nvPr/>
        </p:nvSpPr>
        <p:spPr>
          <a:xfrm>
            <a:off x="114300" y="4757057"/>
            <a:ext cx="12167755" cy="2031325"/>
          </a:xfrm>
          <a:prstGeom prst="rect">
            <a:avLst/>
          </a:prstGeom>
          <a:noFill/>
        </p:spPr>
        <p:txBody>
          <a:bodyPr wrap="square" rtlCol="0">
            <a:spAutoFit/>
          </a:bodyPr>
          <a:lstStyle/>
          <a:p>
            <a:r>
              <a:rPr lang="fr-FR"/>
              <a:t>Le ratio de la dette technique est le ratio entre le coût pour remédier aux problèmes de type code </a:t>
            </a:r>
            <a:r>
              <a:rPr lang="fr-FR" err="1"/>
              <a:t>smell</a:t>
            </a:r>
            <a:r>
              <a:rPr lang="fr-FR"/>
              <a:t> et le coût de développement de l’application.</a:t>
            </a:r>
          </a:p>
          <a:p>
            <a:r>
              <a:rPr lang="fr-FR">
                <a:solidFill>
                  <a:srgbClr val="FF0000"/>
                </a:solidFill>
                <a:effectLst>
                  <a:outerShdw blurRad="38100" dist="38100" dir="2700000" algn="tl">
                    <a:srgbClr val="000000">
                      <a:alpha val="43137"/>
                    </a:srgbClr>
                  </a:outerShdw>
                </a:effectLst>
              </a:rPr>
              <a:t>coût total de remédiation des issues / (coût pour développer une ligne de code x nombre de lignes de code)</a:t>
            </a:r>
          </a:p>
          <a:p>
            <a:endParaRPr lang="fr-FR">
              <a:solidFill>
                <a:srgbClr val="FF0000"/>
              </a:solidFill>
              <a:effectLst>
                <a:outerShdw blurRad="38100" dist="38100" dir="2700000" algn="tl">
                  <a:srgbClr val="000000">
                    <a:alpha val="43137"/>
                  </a:srgbClr>
                </a:outerShdw>
              </a:effectLst>
            </a:endParaRPr>
          </a:p>
          <a:p>
            <a:r>
              <a:rPr lang="fr-FR">
                <a:solidFill>
                  <a:srgbClr val="FF0000"/>
                </a:solidFill>
                <a:effectLst>
                  <a:outerShdw blurRad="38100" dist="38100" dir="2700000" algn="tl">
                    <a:srgbClr val="000000">
                      <a:alpha val="43137"/>
                    </a:srgbClr>
                  </a:outerShdw>
                </a:effectLst>
              </a:rPr>
              <a:t> </a:t>
            </a:r>
            <a:r>
              <a:rPr lang="fr-FR"/>
              <a:t>L’idée est de déterminer si réécrire l’application est plus rentable que corriger tous les problèmes. Lorsque le ratio est trop grand, il est préférable de réécrire l’application de zéro plutôt que d’essayer de réduire la dette en corrigeant les problèmes. </a:t>
            </a:r>
          </a:p>
        </p:txBody>
      </p:sp>
    </p:spTree>
    <p:extLst>
      <p:ext uri="{BB962C8B-B14F-4D97-AF65-F5344CB8AC3E}">
        <p14:creationId xmlns:p14="http://schemas.microsoft.com/office/powerpoint/2010/main" val="96293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5B69E-F606-4554-F44B-2792632194F1}"/>
              </a:ext>
            </a:extLst>
          </p:cNvPr>
          <p:cNvSpPr>
            <a:spLocks noGrp="1"/>
          </p:cNvSpPr>
          <p:nvPr>
            <p:ph type="title"/>
          </p:nvPr>
        </p:nvSpPr>
        <p:spPr/>
        <p:txBody>
          <a:bodyPr/>
          <a:lstStyle/>
          <a:p>
            <a:r>
              <a:rPr lang="fr-FR"/>
              <a:t>Installation</a:t>
            </a:r>
          </a:p>
        </p:txBody>
      </p:sp>
      <p:pic>
        <p:nvPicPr>
          <p:cNvPr id="6" name="Espace réservé du contenu 5">
            <a:extLst>
              <a:ext uri="{FF2B5EF4-FFF2-40B4-BE49-F238E27FC236}">
                <a16:creationId xmlns:a16="http://schemas.microsoft.com/office/drawing/2014/main" id="{4689431A-B8CF-E795-91E2-C68B6C89C3F6}"/>
              </a:ext>
            </a:extLst>
          </p:cNvPr>
          <p:cNvPicPr>
            <a:picLocks noGrp="1" noChangeAspect="1"/>
          </p:cNvPicPr>
          <p:nvPr>
            <p:ph idx="1"/>
          </p:nvPr>
        </p:nvPicPr>
        <p:blipFill>
          <a:blip r:embed="rId2"/>
          <a:stretch>
            <a:fillRect/>
          </a:stretch>
        </p:blipFill>
        <p:spPr>
          <a:xfrm>
            <a:off x="1149067" y="1695804"/>
            <a:ext cx="8865790" cy="4552596"/>
          </a:xfrm>
        </p:spPr>
      </p:pic>
      <p:sp>
        <p:nvSpPr>
          <p:cNvPr id="4" name="ZoneTexte 3">
            <a:extLst>
              <a:ext uri="{FF2B5EF4-FFF2-40B4-BE49-F238E27FC236}">
                <a16:creationId xmlns:a16="http://schemas.microsoft.com/office/drawing/2014/main" id="{42741219-69C6-DE55-2CDD-390E261994AF}"/>
              </a:ext>
            </a:extLst>
          </p:cNvPr>
          <p:cNvSpPr txBox="1"/>
          <p:nvPr/>
        </p:nvSpPr>
        <p:spPr>
          <a:xfrm>
            <a:off x="4742213" y="493472"/>
            <a:ext cx="6433457" cy="646331"/>
          </a:xfrm>
          <a:prstGeom prst="rect">
            <a:avLst/>
          </a:prstGeom>
          <a:noFill/>
        </p:spPr>
        <p:txBody>
          <a:bodyPr wrap="square" rtlCol="0">
            <a:spAutoFit/>
          </a:bodyPr>
          <a:lstStyle/>
          <a:p>
            <a:r>
              <a:rPr lang="fr-FR"/>
              <a:t>Lien de téléchargement : </a:t>
            </a:r>
            <a:r>
              <a:rPr lang="pt-BR"/>
              <a:t> </a:t>
            </a:r>
            <a:r>
              <a:rPr lang="fr-FR"/>
              <a:t>: https://www.sonarqube.org/downloads/</a:t>
            </a:r>
          </a:p>
        </p:txBody>
      </p:sp>
    </p:spTree>
    <p:extLst>
      <p:ext uri="{BB962C8B-B14F-4D97-AF65-F5344CB8AC3E}">
        <p14:creationId xmlns:p14="http://schemas.microsoft.com/office/powerpoint/2010/main" val="19049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12CD2-BC32-2B3E-9F5B-BD05132BB66C}"/>
              </a:ext>
            </a:extLst>
          </p:cNvPr>
          <p:cNvSpPr>
            <a:spLocks noGrp="1"/>
          </p:cNvSpPr>
          <p:nvPr>
            <p:ph type="title"/>
          </p:nvPr>
        </p:nvSpPr>
        <p:spPr/>
        <p:txBody>
          <a:bodyPr/>
          <a:lstStyle/>
          <a:p>
            <a:r>
              <a:rPr lang="fr-FR"/>
              <a:t>Installation</a:t>
            </a:r>
          </a:p>
        </p:txBody>
      </p:sp>
      <p:pic>
        <p:nvPicPr>
          <p:cNvPr id="5" name="Espace réservé du contenu 4">
            <a:extLst>
              <a:ext uri="{FF2B5EF4-FFF2-40B4-BE49-F238E27FC236}">
                <a16:creationId xmlns:a16="http://schemas.microsoft.com/office/drawing/2014/main" id="{907D420B-165A-6A14-12B4-1CDD6B644D7C}"/>
              </a:ext>
            </a:extLst>
          </p:cNvPr>
          <p:cNvPicPr>
            <a:picLocks noGrp="1" noChangeAspect="1"/>
          </p:cNvPicPr>
          <p:nvPr>
            <p:ph idx="1"/>
          </p:nvPr>
        </p:nvPicPr>
        <p:blipFill>
          <a:blip r:embed="rId2"/>
          <a:stretch>
            <a:fillRect/>
          </a:stretch>
        </p:blipFill>
        <p:spPr>
          <a:xfrm>
            <a:off x="1279320" y="1779588"/>
            <a:ext cx="8596668" cy="4780612"/>
          </a:xfrm>
        </p:spPr>
      </p:pic>
    </p:spTree>
    <p:extLst>
      <p:ext uri="{BB962C8B-B14F-4D97-AF65-F5344CB8AC3E}">
        <p14:creationId xmlns:p14="http://schemas.microsoft.com/office/powerpoint/2010/main" val="121494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4472E-7BE7-1C07-B4C0-ED1B7B207281}"/>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6D057477-E32D-820C-93AD-DBE8A19756CD}"/>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E8680F6-8F4B-A4F4-99F9-1554AF2432CB}"/>
              </a:ext>
            </a:extLst>
          </p:cNvPr>
          <p:cNvPicPr>
            <a:picLocks noChangeAspect="1"/>
          </p:cNvPicPr>
          <p:nvPr/>
        </p:nvPicPr>
        <p:blipFill>
          <a:blip r:embed="rId2"/>
          <a:stretch>
            <a:fillRect/>
          </a:stretch>
        </p:blipFill>
        <p:spPr>
          <a:xfrm>
            <a:off x="677334" y="2201417"/>
            <a:ext cx="10452561" cy="3963878"/>
          </a:xfrm>
          <a:prstGeom prst="rect">
            <a:avLst/>
          </a:prstGeom>
        </p:spPr>
      </p:pic>
    </p:spTree>
    <p:extLst>
      <p:ext uri="{BB962C8B-B14F-4D97-AF65-F5344CB8AC3E}">
        <p14:creationId xmlns:p14="http://schemas.microsoft.com/office/powerpoint/2010/main" val="399062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3D8113-B0D8-8003-F1D6-1412005EACDB}"/>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5780EE15-F3C0-3101-4D0B-1AAE3B624605}"/>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41B9B336-5664-C650-BDB4-E5A239B60268}"/>
              </a:ext>
            </a:extLst>
          </p:cNvPr>
          <p:cNvPicPr>
            <a:picLocks noChangeAspect="1"/>
          </p:cNvPicPr>
          <p:nvPr/>
        </p:nvPicPr>
        <p:blipFill>
          <a:blip r:embed="rId2"/>
          <a:stretch>
            <a:fillRect/>
          </a:stretch>
        </p:blipFill>
        <p:spPr>
          <a:xfrm>
            <a:off x="266753" y="2160589"/>
            <a:ext cx="10696077" cy="4251097"/>
          </a:xfrm>
          <a:prstGeom prst="rect">
            <a:avLst/>
          </a:prstGeom>
        </p:spPr>
      </p:pic>
    </p:spTree>
    <p:extLst>
      <p:ext uri="{BB962C8B-B14F-4D97-AF65-F5344CB8AC3E}">
        <p14:creationId xmlns:p14="http://schemas.microsoft.com/office/powerpoint/2010/main" val="239236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809B8-DCCC-6499-A027-FA00173FA076}"/>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E08F08D1-6996-0FA4-7B87-C7CD21F45B0C}"/>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FA580CF1-4032-DC5B-98C9-94347FEEEA75}"/>
              </a:ext>
            </a:extLst>
          </p:cNvPr>
          <p:cNvPicPr>
            <a:picLocks noChangeAspect="1"/>
          </p:cNvPicPr>
          <p:nvPr/>
        </p:nvPicPr>
        <p:blipFill>
          <a:blip r:embed="rId2"/>
          <a:stretch>
            <a:fillRect/>
          </a:stretch>
        </p:blipFill>
        <p:spPr>
          <a:xfrm>
            <a:off x="489855" y="2061641"/>
            <a:ext cx="8512629" cy="4394752"/>
          </a:xfrm>
          <a:prstGeom prst="rect">
            <a:avLst/>
          </a:prstGeom>
        </p:spPr>
      </p:pic>
    </p:spTree>
    <p:extLst>
      <p:ext uri="{BB962C8B-B14F-4D97-AF65-F5344CB8AC3E}">
        <p14:creationId xmlns:p14="http://schemas.microsoft.com/office/powerpoint/2010/main" val="110862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FE6E1-C627-538F-48F5-216227D643CF}"/>
              </a:ext>
            </a:extLst>
          </p:cNvPr>
          <p:cNvSpPr>
            <a:spLocks noGrp="1"/>
          </p:cNvSpPr>
          <p:nvPr>
            <p:ph type="title"/>
          </p:nvPr>
        </p:nvSpPr>
        <p:spPr>
          <a:xfrm>
            <a:off x="677334" y="468924"/>
            <a:ext cx="8596668" cy="1461476"/>
          </a:xfrm>
        </p:spPr>
        <p:txBody>
          <a:bodyPr/>
          <a:lstStyle/>
          <a:p>
            <a:r>
              <a:rPr lang="fr-FR" sz="4000" b="1"/>
              <a:t>Plan</a:t>
            </a:r>
            <a:r>
              <a:rPr lang="fr-FR" sz="6600"/>
              <a:t> </a:t>
            </a:r>
          </a:p>
        </p:txBody>
      </p:sp>
      <p:sp>
        <p:nvSpPr>
          <p:cNvPr id="3" name="Espace réservé du contenu 2">
            <a:extLst>
              <a:ext uri="{FF2B5EF4-FFF2-40B4-BE49-F238E27FC236}">
                <a16:creationId xmlns:a16="http://schemas.microsoft.com/office/drawing/2014/main" id="{C3B53355-78F8-8C07-4857-BCBF132EDA80}"/>
              </a:ext>
            </a:extLst>
          </p:cNvPr>
          <p:cNvSpPr>
            <a:spLocks noGrp="1"/>
          </p:cNvSpPr>
          <p:nvPr>
            <p:ph idx="1"/>
          </p:nvPr>
        </p:nvSpPr>
        <p:spPr>
          <a:xfrm>
            <a:off x="677334" y="1726836"/>
            <a:ext cx="8596668" cy="4314526"/>
          </a:xfrm>
        </p:spPr>
        <p:txBody>
          <a:bodyPr vert="horz" lIns="91440" tIns="45720" rIns="91440" bIns="45720" rtlCol="0" anchor="t">
            <a:normAutofit/>
          </a:bodyPr>
          <a:lstStyle/>
          <a:p>
            <a:endParaRPr lang="fr-FR" b="1"/>
          </a:p>
          <a:p>
            <a:r>
              <a:rPr lang="fr-FR" sz="2400">
                <a:ea typeface="+mn-lt"/>
                <a:cs typeface="+mn-lt"/>
              </a:rPr>
              <a:t>Qualité du code &amp; Métrique</a:t>
            </a:r>
            <a:endParaRPr lang="fr-FR" sz="2400"/>
          </a:p>
          <a:p>
            <a:r>
              <a:rPr lang="fr-FR" sz="2400">
                <a:ea typeface="+mn-lt"/>
                <a:cs typeface="+mn-lt"/>
              </a:rPr>
              <a:t>Métriques standards</a:t>
            </a:r>
            <a:endParaRPr lang="fr-FR" sz="2400"/>
          </a:p>
          <a:p>
            <a:r>
              <a:rPr lang="fr-FR" sz="2400">
                <a:ea typeface="+mn-lt"/>
                <a:cs typeface="+mn-lt"/>
              </a:rPr>
              <a:t>Présentation de </a:t>
            </a:r>
            <a:r>
              <a:rPr lang="fr-FR" sz="2400" err="1">
                <a:ea typeface="+mn-lt"/>
                <a:cs typeface="+mn-lt"/>
              </a:rPr>
              <a:t>SonarQube</a:t>
            </a:r>
            <a:endParaRPr lang="fr-FR" sz="2400">
              <a:ea typeface="+mn-lt"/>
              <a:cs typeface="+mn-lt"/>
            </a:endParaRPr>
          </a:p>
          <a:p>
            <a:r>
              <a:rPr lang="fr-FR" sz="2400">
                <a:ea typeface="+mn-lt"/>
                <a:cs typeface="+mn-lt"/>
              </a:rPr>
              <a:t>Outils de mesure de qualité</a:t>
            </a:r>
          </a:p>
          <a:p>
            <a:r>
              <a:rPr lang="fr-FR" sz="2400">
                <a:ea typeface="+mn-lt"/>
                <a:cs typeface="+mn-lt"/>
              </a:rPr>
              <a:t>Tester votre première application</a:t>
            </a:r>
            <a:endParaRPr lang="fr-FR" sz="2000"/>
          </a:p>
          <a:p>
            <a:endParaRPr lang="fr-FR"/>
          </a:p>
        </p:txBody>
      </p:sp>
    </p:spTree>
    <p:extLst>
      <p:ext uri="{BB962C8B-B14F-4D97-AF65-F5344CB8AC3E}">
        <p14:creationId xmlns:p14="http://schemas.microsoft.com/office/powerpoint/2010/main" val="1791008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934E7-6927-640E-0D71-CCE31A90B572}"/>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E98CCFF2-4EFA-A4C2-4B1F-7D456093C1A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5E902776-7749-F5C3-E1DA-9434C7816FC6}"/>
              </a:ext>
            </a:extLst>
          </p:cNvPr>
          <p:cNvPicPr>
            <a:picLocks noChangeAspect="1"/>
          </p:cNvPicPr>
          <p:nvPr/>
        </p:nvPicPr>
        <p:blipFill>
          <a:blip r:embed="rId2"/>
          <a:stretch>
            <a:fillRect/>
          </a:stretch>
        </p:blipFill>
        <p:spPr>
          <a:xfrm>
            <a:off x="388993" y="1930400"/>
            <a:ext cx="9173350" cy="5054703"/>
          </a:xfrm>
          <a:prstGeom prst="rect">
            <a:avLst/>
          </a:prstGeom>
        </p:spPr>
      </p:pic>
    </p:spTree>
    <p:extLst>
      <p:ext uri="{BB962C8B-B14F-4D97-AF65-F5344CB8AC3E}">
        <p14:creationId xmlns:p14="http://schemas.microsoft.com/office/powerpoint/2010/main" val="256260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BDE87-7C0A-D426-77E7-198DD1AEA9AC}"/>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03AA801B-02FB-C135-8D38-01F870D396CF}"/>
              </a:ext>
            </a:extLst>
          </p:cNvPr>
          <p:cNvSpPr>
            <a:spLocks noGrp="1"/>
          </p:cNvSpPr>
          <p:nvPr>
            <p:ph idx="1"/>
          </p:nvPr>
        </p:nvSpPr>
        <p:spPr>
          <a:xfrm>
            <a:off x="677333" y="2160589"/>
            <a:ext cx="10034209" cy="4087811"/>
          </a:xfrm>
        </p:spPr>
        <p:txBody>
          <a:bodyPr/>
          <a:lstStyle/>
          <a:p>
            <a:r>
              <a:rPr lang="fr-FR"/>
              <a:t>Placer le dossier </a:t>
            </a:r>
            <a:r>
              <a:rPr lang="fr-FR" err="1"/>
              <a:t>telechargé</a:t>
            </a:r>
            <a:r>
              <a:rPr lang="fr-FR"/>
              <a:t> ici</a:t>
            </a:r>
          </a:p>
        </p:txBody>
      </p:sp>
      <p:pic>
        <p:nvPicPr>
          <p:cNvPr id="5" name="Image 4">
            <a:extLst>
              <a:ext uri="{FF2B5EF4-FFF2-40B4-BE49-F238E27FC236}">
                <a16:creationId xmlns:a16="http://schemas.microsoft.com/office/drawing/2014/main" id="{A57C70FB-5292-4A3A-4FA8-4DFE4A75E999}"/>
              </a:ext>
            </a:extLst>
          </p:cNvPr>
          <p:cNvPicPr>
            <a:picLocks noChangeAspect="1"/>
          </p:cNvPicPr>
          <p:nvPr/>
        </p:nvPicPr>
        <p:blipFill>
          <a:blip r:embed="rId2"/>
          <a:stretch>
            <a:fillRect/>
          </a:stretch>
        </p:blipFill>
        <p:spPr>
          <a:xfrm>
            <a:off x="795736" y="3048012"/>
            <a:ext cx="8359864" cy="3223539"/>
          </a:xfrm>
          <a:prstGeom prst="rect">
            <a:avLst/>
          </a:prstGeom>
        </p:spPr>
      </p:pic>
    </p:spTree>
    <p:extLst>
      <p:ext uri="{BB962C8B-B14F-4D97-AF65-F5344CB8AC3E}">
        <p14:creationId xmlns:p14="http://schemas.microsoft.com/office/powerpoint/2010/main" val="95284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71F37D-89EA-8287-C053-5AD62C88AB20}"/>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69D7892F-D094-7416-649C-E166D99F54CD}"/>
              </a:ext>
            </a:extLst>
          </p:cNvPr>
          <p:cNvSpPr>
            <a:spLocks noGrp="1"/>
          </p:cNvSpPr>
          <p:nvPr>
            <p:ph idx="1"/>
          </p:nvPr>
        </p:nvSpPr>
        <p:spPr/>
        <p:txBody>
          <a:bodyPr/>
          <a:lstStyle/>
          <a:p>
            <a:r>
              <a:rPr lang="fr-FR"/>
              <a:t>Adaptez à votre machine , et aussi c’est java 17 pas 21 </a:t>
            </a:r>
          </a:p>
        </p:txBody>
      </p:sp>
      <p:pic>
        <p:nvPicPr>
          <p:cNvPr id="5" name="Image 4">
            <a:extLst>
              <a:ext uri="{FF2B5EF4-FFF2-40B4-BE49-F238E27FC236}">
                <a16:creationId xmlns:a16="http://schemas.microsoft.com/office/drawing/2014/main" id="{A628FC13-F30E-1BA3-FC57-C6C0A6729EE8}"/>
              </a:ext>
            </a:extLst>
          </p:cNvPr>
          <p:cNvPicPr>
            <a:picLocks noChangeAspect="1"/>
          </p:cNvPicPr>
          <p:nvPr/>
        </p:nvPicPr>
        <p:blipFill>
          <a:blip r:embed="rId2"/>
          <a:stretch>
            <a:fillRect/>
          </a:stretch>
        </p:blipFill>
        <p:spPr>
          <a:xfrm>
            <a:off x="786191" y="1692846"/>
            <a:ext cx="7902625" cy="4816257"/>
          </a:xfrm>
          <a:prstGeom prst="rect">
            <a:avLst/>
          </a:prstGeom>
        </p:spPr>
      </p:pic>
    </p:spTree>
    <p:extLst>
      <p:ext uri="{BB962C8B-B14F-4D97-AF65-F5344CB8AC3E}">
        <p14:creationId xmlns:p14="http://schemas.microsoft.com/office/powerpoint/2010/main" val="219840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2F806-7F08-A8DC-112B-980935B5AAFF}"/>
              </a:ext>
            </a:extLst>
          </p:cNvPr>
          <p:cNvSpPr>
            <a:spLocks noGrp="1"/>
          </p:cNvSpPr>
          <p:nvPr>
            <p:ph type="title"/>
          </p:nvPr>
        </p:nvSpPr>
        <p:spPr/>
        <p:txBody>
          <a:bodyPr/>
          <a:lstStyle/>
          <a:p>
            <a:r>
              <a:rPr lang="fr-FR"/>
              <a:t>Installation</a:t>
            </a:r>
          </a:p>
        </p:txBody>
      </p:sp>
      <p:sp>
        <p:nvSpPr>
          <p:cNvPr id="3" name="Espace réservé du contenu 2">
            <a:extLst>
              <a:ext uri="{FF2B5EF4-FFF2-40B4-BE49-F238E27FC236}">
                <a16:creationId xmlns:a16="http://schemas.microsoft.com/office/drawing/2014/main" id="{6FDC6C86-E935-59B5-385A-9BAD06E35673}"/>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4E46BAD7-448B-8BCD-9ED4-4C009BFFFE52}"/>
              </a:ext>
            </a:extLst>
          </p:cNvPr>
          <p:cNvPicPr>
            <a:picLocks noChangeAspect="1"/>
          </p:cNvPicPr>
          <p:nvPr/>
        </p:nvPicPr>
        <p:blipFill>
          <a:blip r:embed="rId2"/>
          <a:stretch>
            <a:fillRect/>
          </a:stretch>
        </p:blipFill>
        <p:spPr>
          <a:xfrm>
            <a:off x="106348" y="1668330"/>
            <a:ext cx="9167654" cy="5189670"/>
          </a:xfrm>
          <a:prstGeom prst="rect">
            <a:avLst/>
          </a:prstGeom>
        </p:spPr>
      </p:pic>
    </p:spTree>
    <p:extLst>
      <p:ext uri="{BB962C8B-B14F-4D97-AF65-F5344CB8AC3E}">
        <p14:creationId xmlns:p14="http://schemas.microsoft.com/office/powerpoint/2010/main" val="396988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FA97-2EA0-6240-F29B-20B7F614D67A}"/>
              </a:ext>
            </a:extLst>
          </p:cNvPr>
          <p:cNvSpPr>
            <a:spLocks noGrp="1"/>
          </p:cNvSpPr>
          <p:nvPr>
            <p:ph type="title"/>
          </p:nvPr>
        </p:nvSpPr>
        <p:spPr/>
        <p:txBody>
          <a:bodyPr/>
          <a:lstStyle/>
          <a:p>
            <a:r>
              <a:rPr lang="fr-FR"/>
              <a:t>Les Avantages de </a:t>
            </a:r>
            <a:r>
              <a:rPr lang="fr-FR" err="1"/>
              <a:t>Sonarqube</a:t>
            </a:r>
          </a:p>
        </p:txBody>
      </p:sp>
      <p:sp>
        <p:nvSpPr>
          <p:cNvPr id="3" name="Espace réservé du contenu 2">
            <a:extLst>
              <a:ext uri="{FF2B5EF4-FFF2-40B4-BE49-F238E27FC236}">
                <a16:creationId xmlns:a16="http://schemas.microsoft.com/office/drawing/2014/main" id="{4750AF87-D31F-F5A2-6AE1-AECF55868111}"/>
              </a:ext>
            </a:extLst>
          </p:cNvPr>
          <p:cNvSpPr>
            <a:spLocks noGrp="1"/>
          </p:cNvSpPr>
          <p:nvPr>
            <p:ph idx="1"/>
          </p:nvPr>
        </p:nvSpPr>
        <p:spPr>
          <a:xfrm>
            <a:off x="677334" y="1715112"/>
            <a:ext cx="8596668" cy="3880773"/>
          </a:xfrm>
        </p:spPr>
        <p:txBody>
          <a:bodyPr vert="horz" lIns="91440" tIns="45720" rIns="91440" bIns="45720" rtlCol="0" anchor="t">
            <a:normAutofit/>
          </a:bodyPr>
          <a:lstStyle/>
          <a:p>
            <a:pPr>
              <a:buFont typeface="Wingdings" charset="2"/>
              <a:buChar char="Ø"/>
            </a:pPr>
            <a:r>
              <a:rPr lang="fr-FR" sz="2600" b="1">
                <a:ea typeface="+mn-lt"/>
                <a:cs typeface="+mn-lt"/>
              </a:rPr>
              <a:t>• Les principaux avantages de l'utilisation de </a:t>
            </a:r>
            <a:r>
              <a:rPr lang="fr-FR" sz="2600" b="1" err="1">
                <a:ea typeface="+mn-lt"/>
                <a:cs typeface="+mn-lt"/>
              </a:rPr>
              <a:t>SonarQube</a:t>
            </a:r>
            <a:r>
              <a:rPr lang="fr-FR" sz="2600" b="1">
                <a:ea typeface="+mn-lt"/>
                <a:cs typeface="+mn-lt"/>
              </a:rPr>
              <a:t> sont :</a:t>
            </a:r>
            <a:endParaRPr lang="fr-FR" sz="2600" b="1"/>
          </a:p>
          <a:p>
            <a:pPr>
              <a:buFont typeface="Wingdings" charset="2"/>
              <a:buChar char="Ø"/>
            </a:pPr>
            <a:endParaRPr lang="fr-FR" sz="2600" b="1">
              <a:ea typeface="+mn-lt"/>
              <a:cs typeface="+mn-lt"/>
            </a:endParaRPr>
          </a:p>
          <a:p>
            <a:pPr marL="0" indent="0">
              <a:buNone/>
            </a:pPr>
            <a:r>
              <a:rPr lang="fr-FR" sz="1900">
                <a:ea typeface="+mn-lt"/>
                <a:cs typeface="+mn-lt"/>
              </a:rPr>
              <a:t>• donne la possibilité de générer plusieurs rapports de la qualité de logiciel et celle de niveau de concept de qualités dans le projet (Fiabilité, sécurité,</a:t>
            </a:r>
            <a:endParaRPr lang="fr-FR" sz="1900"/>
          </a:p>
          <a:p>
            <a:pPr marL="0" indent="0">
              <a:buNone/>
            </a:pPr>
            <a:r>
              <a:rPr lang="fr-FR" sz="1900">
                <a:ea typeface="+mn-lt"/>
                <a:cs typeface="+mn-lt"/>
              </a:rPr>
              <a:t>maintenabilité).</a:t>
            </a:r>
            <a:endParaRPr lang="fr-FR" sz="1900"/>
          </a:p>
          <a:p>
            <a:pPr marL="0" indent="0">
              <a:buNone/>
            </a:pPr>
            <a:endParaRPr lang="fr-FR" sz="1900">
              <a:ea typeface="+mn-lt"/>
              <a:cs typeface="+mn-lt"/>
            </a:endParaRPr>
          </a:p>
          <a:p>
            <a:pPr marL="0" indent="0">
              <a:buNone/>
            </a:pPr>
            <a:r>
              <a:rPr lang="fr-FR" sz="1900">
                <a:ea typeface="+mn-lt"/>
                <a:cs typeface="+mn-lt"/>
              </a:rPr>
              <a:t>• s'intègre facilement dans les pipelines CI / CD avec une seule commande de Ligne.</a:t>
            </a:r>
          </a:p>
          <a:p>
            <a:pPr marL="0" indent="0">
              <a:buNone/>
            </a:pPr>
            <a:endParaRPr lang="fr-FR" sz="2200"/>
          </a:p>
          <a:p>
            <a:pPr marL="0" indent="0">
              <a:buNone/>
            </a:pPr>
            <a:endParaRPr lang="fr-FR" sz="2200"/>
          </a:p>
        </p:txBody>
      </p:sp>
    </p:spTree>
    <p:extLst>
      <p:ext uri="{BB962C8B-B14F-4D97-AF65-F5344CB8AC3E}">
        <p14:creationId xmlns:p14="http://schemas.microsoft.com/office/powerpoint/2010/main" val="2555256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E1E3-5CFA-8C18-CB8E-D09461394474}"/>
              </a:ext>
            </a:extLst>
          </p:cNvPr>
          <p:cNvSpPr>
            <a:spLocks noGrp="1"/>
          </p:cNvSpPr>
          <p:nvPr>
            <p:ph type="title"/>
          </p:nvPr>
        </p:nvSpPr>
        <p:spPr/>
        <p:txBody>
          <a:bodyPr/>
          <a:lstStyle/>
          <a:p>
            <a:r>
              <a:rPr lang="fr-FR"/>
              <a:t>Les Avantages de </a:t>
            </a:r>
            <a:r>
              <a:rPr lang="fr-FR" err="1"/>
              <a:t>SonarQube</a:t>
            </a:r>
          </a:p>
        </p:txBody>
      </p:sp>
      <p:sp>
        <p:nvSpPr>
          <p:cNvPr id="3" name="Espace réservé du contenu 2">
            <a:extLst>
              <a:ext uri="{FF2B5EF4-FFF2-40B4-BE49-F238E27FC236}">
                <a16:creationId xmlns:a16="http://schemas.microsoft.com/office/drawing/2014/main" id="{0A15C905-DDE1-7B82-9D7D-E649C15A132A}"/>
              </a:ext>
            </a:extLst>
          </p:cNvPr>
          <p:cNvSpPr>
            <a:spLocks noGrp="1"/>
          </p:cNvSpPr>
          <p:nvPr>
            <p:ph idx="1"/>
          </p:nvPr>
        </p:nvSpPr>
        <p:spPr/>
        <p:txBody>
          <a:bodyPr vert="horz" lIns="91440" tIns="45720" rIns="91440" bIns="45720" rtlCol="0" anchor="t">
            <a:normAutofit/>
          </a:bodyPr>
          <a:lstStyle/>
          <a:p>
            <a:pPr marL="0" indent="0">
              <a:buNone/>
            </a:pPr>
            <a:r>
              <a:rPr lang="fr-FR" sz="2000"/>
              <a:t>• peut également être intégré au cycle de construction Maven et </a:t>
            </a:r>
            <a:r>
              <a:rPr lang="fr-FR" sz="2000" err="1"/>
              <a:t>Gradle</a:t>
            </a:r>
            <a:endParaRPr lang="fr-FR" sz="2000">
              <a:solidFill>
                <a:srgbClr val="000000"/>
              </a:solidFill>
            </a:endParaRPr>
          </a:p>
          <a:p>
            <a:pPr marL="0" indent="0">
              <a:buNone/>
            </a:pPr>
            <a:endParaRPr lang="fr-FR" sz="2000">
              <a:solidFill>
                <a:srgbClr val="000000"/>
              </a:solidFill>
            </a:endParaRPr>
          </a:p>
          <a:p>
            <a:pPr marL="0" indent="0">
              <a:buNone/>
            </a:pPr>
            <a:r>
              <a:rPr lang="fr-FR" sz="2000"/>
              <a:t>• vérifie presque tout : qualité du code, formatage, déclarations de variables,</a:t>
            </a:r>
            <a:endParaRPr lang="fr-FR" sz="2000">
              <a:solidFill>
                <a:srgbClr val="000000"/>
              </a:solidFill>
            </a:endParaRPr>
          </a:p>
          <a:p>
            <a:pPr marL="0" indent="0">
              <a:buNone/>
            </a:pPr>
            <a:r>
              <a:rPr lang="fr-FR" sz="2000"/>
              <a:t>gestion des exceptions et bien plus encore</a:t>
            </a:r>
          </a:p>
        </p:txBody>
      </p:sp>
    </p:spTree>
    <p:extLst>
      <p:ext uri="{BB962C8B-B14F-4D97-AF65-F5344CB8AC3E}">
        <p14:creationId xmlns:p14="http://schemas.microsoft.com/office/powerpoint/2010/main" val="225069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17DB43-EB85-3F30-D3E7-0626BA4D474B}"/>
              </a:ext>
            </a:extLst>
          </p:cNvPr>
          <p:cNvSpPr>
            <a:spLocks noGrp="1"/>
          </p:cNvSpPr>
          <p:nvPr>
            <p:ph type="title"/>
          </p:nvPr>
        </p:nvSpPr>
        <p:spPr/>
        <p:txBody>
          <a:bodyPr/>
          <a:lstStyle/>
          <a:p>
            <a:r>
              <a:rPr lang="fr-FR">
                <a:ea typeface="+mj-lt"/>
                <a:cs typeface="+mj-lt"/>
              </a:rPr>
              <a:t>Intégration de </a:t>
            </a:r>
            <a:r>
              <a:rPr lang="fr-FR" err="1">
                <a:ea typeface="+mj-lt"/>
                <a:cs typeface="+mj-lt"/>
              </a:rPr>
              <a:t>SonarQube</a:t>
            </a:r>
            <a:r>
              <a:rPr lang="fr-FR">
                <a:ea typeface="+mj-lt"/>
                <a:cs typeface="+mj-lt"/>
              </a:rPr>
              <a:t> aves les outils ALM et Configuration</a:t>
            </a:r>
            <a:endParaRPr lang="fr-FR"/>
          </a:p>
        </p:txBody>
      </p:sp>
      <p:sp>
        <p:nvSpPr>
          <p:cNvPr id="3" name="Espace réservé du contenu 2">
            <a:extLst>
              <a:ext uri="{FF2B5EF4-FFF2-40B4-BE49-F238E27FC236}">
                <a16:creationId xmlns:a16="http://schemas.microsoft.com/office/drawing/2014/main" id="{2838374E-569B-0D7A-0F05-8609859A1B67}"/>
              </a:ext>
            </a:extLst>
          </p:cNvPr>
          <p:cNvSpPr>
            <a:spLocks noGrp="1"/>
          </p:cNvSpPr>
          <p:nvPr>
            <p:ph idx="1"/>
          </p:nvPr>
        </p:nvSpPr>
        <p:spPr>
          <a:xfrm>
            <a:off x="677334" y="2593075"/>
            <a:ext cx="8596668" cy="3880773"/>
          </a:xfrm>
        </p:spPr>
        <p:txBody>
          <a:bodyPr vert="horz" lIns="91440" tIns="45720" rIns="91440" bIns="45720" rtlCol="0" anchor="t">
            <a:normAutofit/>
          </a:bodyPr>
          <a:lstStyle/>
          <a:p>
            <a:r>
              <a:rPr lang="fr-FR" sz="2400">
                <a:ea typeface="+mn-lt"/>
                <a:cs typeface="+mn-lt"/>
              </a:rPr>
              <a:t>L'intégration de </a:t>
            </a:r>
            <a:r>
              <a:rPr lang="fr-FR" sz="2400" b="1" err="1">
                <a:ea typeface="+mn-lt"/>
                <a:cs typeface="+mn-lt"/>
              </a:rPr>
              <a:t>SonarQube</a:t>
            </a:r>
            <a:r>
              <a:rPr lang="fr-FR" sz="2400">
                <a:ea typeface="+mn-lt"/>
                <a:cs typeface="+mn-lt"/>
              </a:rPr>
              <a:t> avec des outils ALM (Application </a:t>
            </a:r>
            <a:r>
              <a:rPr lang="fr-FR" sz="2400" err="1">
                <a:ea typeface="+mn-lt"/>
                <a:cs typeface="+mn-lt"/>
              </a:rPr>
              <a:t>Lifecycle</a:t>
            </a:r>
            <a:r>
              <a:rPr lang="fr-FR" sz="2400">
                <a:ea typeface="+mn-lt"/>
                <a:cs typeface="+mn-lt"/>
              </a:rPr>
              <a:t> Management) et sa configuration sont essentielles pour intégrer l’analyse de la qualité du code dans les processus de développement logiciel. </a:t>
            </a:r>
            <a:endParaRPr lang="fr-FR" sz="2400"/>
          </a:p>
        </p:txBody>
      </p:sp>
    </p:spTree>
    <p:extLst>
      <p:ext uri="{BB962C8B-B14F-4D97-AF65-F5344CB8AC3E}">
        <p14:creationId xmlns:p14="http://schemas.microsoft.com/office/powerpoint/2010/main" val="3500410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58917-7E06-219E-632F-90ABD82F4561}"/>
              </a:ext>
            </a:extLst>
          </p:cNvPr>
          <p:cNvSpPr>
            <a:spLocks noGrp="1"/>
          </p:cNvSpPr>
          <p:nvPr>
            <p:ph type="title"/>
          </p:nvPr>
        </p:nvSpPr>
        <p:spPr/>
        <p:txBody>
          <a:bodyPr/>
          <a:lstStyle/>
          <a:p>
            <a:r>
              <a:rPr lang="fr-FR">
                <a:ea typeface="+mj-lt"/>
                <a:cs typeface="+mj-lt"/>
              </a:rPr>
              <a:t>Intégration avec les outils ALM</a:t>
            </a:r>
            <a:endParaRPr lang="fr-FR"/>
          </a:p>
        </p:txBody>
      </p:sp>
      <p:sp>
        <p:nvSpPr>
          <p:cNvPr id="3" name="Espace réservé du contenu 2">
            <a:extLst>
              <a:ext uri="{FF2B5EF4-FFF2-40B4-BE49-F238E27FC236}">
                <a16:creationId xmlns:a16="http://schemas.microsoft.com/office/drawing/2014/main" id="{B1A154E8-A35F-9728-219A-F6E0B8C4FDCE}"/>
              </a:ext>
            </a:extLst>
          </p:cNvPr>
          <p:cNvSpPr>
            <a:spLocks noGrp="1"/>
          </p:cNvSpPr>
          <p:nvPr>
            <p:ph idx="1"/>
          </p:nvPr>
        </p:nvSpPr>
        <p:spPr>
          <a:xfrm>
            <a:off x="677334" y="1937851"/>
            <a:ext cx="8596668" cy="3880773"/>
          </a:xfrm>
        </p:spPr>
        <p:txBody>
          <a:bodyPr vert="horz" lIns="91440" tIns="45720" rIns="91440" bIns="45720" rtlCol="0" anchor="t">
            <a:normAutofit fontScale="85000" lnSpcReduction="20000"/>
          </a:bodyPr>
          <a:lstStyle/>
          <a:p>
            <a:r>
              <a:rPr lang="fr-FR" dirty="0" err="1">
                <a:ea typeface="+mn-lt"/>
                <a:cs typeface="+mn-lt"/>
              </a:rPr>
              <a:t>SonarQube</a:t>
            </a:r>
            <a:r>
              <a:rPr lang="fr-FR" dirty="0">
                <a:ea typeface="+mn-lt"/>
                <a:cs typeface="+mn-lt"/>
              </a:rPr>
              <a:t> s’intègre facilement avec plusieurs outils ALM pour améliorer la collaboration et automatiser l’analyse. Voici les intégrations principales :</a:t>
            </a:r>
            <a:endParaRPr lang="fr-FR" dirty="0"/>
          </a:p>
          <a:p>
            <a:r>
              <a:rPr lang="fr-FR" b="1" dirty="0"/>
              <a:t>1.1. GitHub</a:t>
            </a:r>
            <a:endParaRPr lang="fr-FR" dirty="0"/>
          </a:p>
          <a:p>
            <a:r>
              <a:rPr lang="fr-FR" b="1" dirty="0">
                <a:ea typeface="+mn-lt"/>
                <a:cs typeface="+mn-lt"/>
              </a:rPr>
              <a:t>Objectif</a:t>
            </a:r>
            <a:r>
              <a:rPr lang="fr-FR" dirty="0">
                <a:ea typeface="+mn-lt"/>
                <a:cs typeface="+mn-lt"/>
              </a:rPr>
              <a:t> : Automatiser l'analyse de code pour les pull </a:t>
            </a:r>
            <a:r>
              <a:rPr lang="fr-FR" dirty="0" err="1">
                <a:ea typeface="+mn-lt"/>
                <a:cs typeface="+mn-lt"/>
              </a:rPr>
              <a:t>requests</a:t>
            </a:r>
            <a:r>
              <a:rPr lang="fr-FR" dirty="0">
                <a:ea typeface="+mn-lt"/>
                <a:cs typeface="+mn-lt"/>
              </a:rPr>
              <a:t> et visualiser les résultats directement dans GitHub.</a:t>
            </a:r>
            <a:endParaRPr lang="fr-FR" dirty="0"/>
          </a:p>
          <a:p>
            <a:r>
              <a:rPr lang="fr-FR" b="1" dirty="0">
                <a:ea typeface="+mn-lt"/>
                <a:cs typeface="+mn-lt"/>
              </a:rPr>
              <a:t>Étapes d'intégration</a:t>
            </a:r>
            <a:r>
              <a:rPr lang="fr-FR" dirty="0">
                <a:ea typeface="+mn-lt"/>
                <a:cs typeface="+mn-lt"/>
              </a:rPr>
              <a:t> :</a:t>
            </a:r>
            <a:endParaRPr lang="fr-FR" dirty="0"/>
          </a:p>
          <a:p>
            <a:pPr lvl="1"/>
            <a:r>
              <a:rPr lang="fr-FR" dirty="0">
                <a:ea typeface="+mn-lt"/>
                <a:cs typeface="+mn-lt"/>
              </a:rPr>
              <a:t>Activer le plugin </a:t>
            </a:r>
            <a:r>
              <a:rPr lang="fr-FR" b="1" dirty="0">
                <a:ea typeface="+mn-lt"/>
                <a:cs typeface="+mn-lt"/>
              </a:rPr>
              <a:t>GitHub</a:t>
            </a:r>
            <a:r>
              <a:rPr lang="fr-FR" dirty="0">
                <a:ea typeface="+mn-lt"/>
                <a:cs typeface="+mn-lt"/>
              </a:rPr>
              <a:t> dans </a:t>
            </a:r>
            <a:r>
              <a:rPr lang="fr-FR" dirty="0" err="1">
                <a:ea typeface="+mn-lt"/>
                <a:cs typeface="+mn-lt"/>
              </a:rPr>
              <a:t>SonarQube</a:t>
            </a:r>
            <a:r>
              <a:rPr lang="fr-FR" dirty="0">
                <a:ea typeface="+mn-lt"/>
                <a:cs typeface="+mn-lt"/>
              </a:rPr>
              <a:t>.</a:t>
            </a:r>
            <a:endParaRPr lang="fr-FR" dirty="0"/>
          </a:p>
          <a:p>
            <a:pPr lvl="1"/>
            <a:r>
              <a:rPr lang="fr-FR" dirty="0">
                <a:ea typeface="+mn-lt"/>
                <a:cs typeface="+mn-lt"/>
              </a:rPr>
              <a:t>Configurer un </a:t>
            </a:r>
            <a:r>
              <a:rPr lang="fr-FR" b="1" dirty="0" err="1">
                <a:ea typeface="+mn-lt"/>
                <a:cs typeface="+mn-lt"/>
              </a:rPr>
              <a:t>token</a:t>
            </a:r>
            <a:r>
              <a:rPr lang="fr-FR" b="1" dirty="0">
                <a:ea typeface="+mn-lt"/>
                <a:cs typeface="+mn-lt"/>
              </a:rPr>
              <a:t> personnel GitHub</a:t>
            </a:r>
            <a:r>
              <a:rPr lang="fr-FR" dirty="0">
                <a:ea typeface="+mn-lt"/>
                <a:cs typeface="+mn-lt"/>
              </a:rPr>
              <a:t> dans </a:t>
            </a:r>
            <a:r>
              <a:rPr lang="fr-FR" dirty="0" err="1">
                <a:ea typeface="+mn-lt"/>
                <a:cs typeface="+mn-lt"/>
              </a:rPr>
              <a:t>SonarQube</a:t>
            </a:r>
            <a:r>
              <a:rPr lang="fr-FR" dirty="0">
                <a:ea typeface="+mn-lt"/>
                <a:cs typeface="+mn-lt"/>
              </a:rPr>
              <a:t> pour permettre l’accès.</a:t>
            </a:r>
            <a:endParaRPr lang="fr-FR" dirty="0"/>
          </a:p>
          <a:p>
            <a:pPr lvl="1"/>
            <a:r>
              <a:rPr lang="fr-FR" dirty="0">
                <a:ea typeface="+mn-lt"/>
                <a:cs typeface="+mn-lt"/>
              </a:rPr>
              <a:t>Ajouter les informations du dépôt GitHub dans le fichier de configuration Sonar (</a:t>
            </a:r>
            <a:r>
              <a:rPr lang="fr-FR" dirty="0">
                <a:latin typeface="Consolas"/>
              </a:rPr>
              <a:t>sonar-</a:t>
            </a:r>
            <a:r>
              <a:rPr lang="fr-FR" dirty="0" err="1">
                <a:latin typeface="Consolas"/>
              </a:rPr>
              <a:t>project.properties</a:t>
            </a:r>
            <a:r>
              <a:rPr lang="fr-FR" dirty="0">
                <a:ea typeface="+mn-lt"/>
                <a:cs typeface="+mn-lt"/>
              </a:rPr>
              <a:t>).</a:t>
            </a:r>
            <a:endParaRPr lang="fr-FR" dirty="0"/>
          </a:p>
          <a:p>
            <a:pPr lvl="1"/>
            <a:r>
              <a:rPr lang="fr-FR" dirty="0">
                <a:ea typeface="+mn-lt"/>
                <a:cs typeface="+mn-lt"/>
              </a:rPr>
              <a:t>Intégrer </a:t>
            </a:r>
            <a:r>
              <a:rPr lang="fr-FR" dirty="0" err="1">
                <a:ea typeface="+mn-lt"/>
                <a:cs typeface="+mn-lt"/>
              </a:rPr>
              <a:t>SonarQube</a:t>
            </a:r>
            <a:r>
              <a:rPr lang="fr-FR" dirty="0">
                <a:ea typeface="+mn-lt"/>
                <a:cs typeface="+mn-lt"/>
              </a:rPr>
              <a:t> avec un pipeline CI/CD (GitHub Actions).</a:t>
            </a:r>
            <a:endParaRPr lang="fr-FR" dirty="0"/>
          </a:p>
          <a:p>
            <a:r>
              <a:rPr lang="fr-FR" b="1" dirty="0">
                <a:ea typeface="+mn-lt"/>
                <a:cs typeface="+mn-lt"/>
              </a:rPr>
              <a:t>Avantages</a:t>
            </a:r>
            <a:r>
              <a:rPr lang="fr-FR" dirty="0">
                <a:ea typeface="+mn-lt"/>
                <a:cs typeface="+mn-lt"/>
              </a:rPr>
              <a:t> :</a:t>
            </a:r>
            <a:endParaRPr lang="fr-FR" dirty="0"/>
          </a:p>
          <a:p>
            <a:pPr lvl="1"/>
            <a:r>
              <a:rPr lang="fr-FR" dirty="0">
                <a:ea typeface="+mn-lt"/>
                <a:cs typeface="+mn-lt"/>
              </a:rPr>
              <a:t>Résultats d’analyse affichés dans les pull </a:t>
            </a:r>
            <a:r>
              <a:rPr lang="fr-FR" dirty="0" err="1">
                <a:ea typeface="+mn-lt"/>
                <a:cs typeface="+mn-lt"/>
              </a:rPr>
              <a:t>requests</a:t>
            </a:r>
            <a:r>
              <a:rPr lang="fr-FR" dirty="0">
                <a:ea typeface="+mn-lt"/>
                <a:cs typeface="+mn-lt"/>
              </a:rPr>
              <a:t>.</a:t>
            </a:r>
            <a:endParaRPr lang="fr-FR" dirty="0"/>
          </a:p>
          <a:p>
            <a:pPr lvl="1"/>
            <a:r>
              <a:rPr lang="fr-FR" dirty="0">
                <a:ea typeface="+mn-lt"/>
                <a:cs typeface="+mn-lt"/>
              </a:rPr>
              <a:t>Qualité </a:t>
            </a:r>
            <a:r>
              <a:rPr lang="fr-FR" dirty="0" err="1">
                <a:ea typeface="+mn-lt"/>
                <a:cs typeface="+mn-lt"/>
              </a:rPr>
              <a:t>Gate</a:t>
            </a:r>
            <a:r>
              <a:rPr lang="fr-FR" dirty="0">
                <a:ea typeface="+mn-lt"/>
                <a:cs typeface="+mn-lt"/>
              </a:rPr>
              <a:t> automatique pour bloquer les fusions en cas de problèmes critiques.</a:t>
            </a:r>
            <a:endParaRPr lang="fr-FR" dirty="0"/>
          </a:p>
          <a:p>
            <a:endParaRPr lang="fr-FR" dirty="0"/>
          </a:p>
        </p:txBody>
      </p:sp>
    </p:spTree>
    <p:extLst>
      <p:ext uri="{BB962C8B-B14F-4D97-AF65-F5344CB8AC3E}">
        <p14:creationId xmlns:p14="http://schemas.microsoft.com/office/powerpoint/2010/main" val="2101834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EFC24E7-48D0-F47E-9589-1607D16AD44A}"/>
              </a:ext>
            </a:extLst>
          </p:cNvPr>
          <p:cNvSpPr>
            <a:spLocks noGrp="1"/>
          </p:cNvSpPr>
          <p:nvPr>
            <p:ph idx="1"/>
          </p:nvPr>
        </p:nvSpPr>
        <p:spPr>
          <a:xfrm>
            <a:off x="1367252" y="1491265"/>
            <a:ext cx="8596668" cy="3880773"/>
          </a:xfrm>
        </p:spPr>
        <p:txBody>
          <a:bodyPr vert="horz" lIns="91440" tIns="45720" rIns="91440" bIns="45720" rtlCol="0" anchor="t">
            <a:normAutofit/>
          </a:bodyPr>
          <a:lstStyle/>
          <a:p>
            <a:r>
              <a:rPr lang="fr-FR" b="1"/>
              <a:t>1.2. </a:t>
            </a:r>
            <a:r>
              <a:rPr lang="fr-FR" b="1" err="1"/>
              <a:t>GitLab</a:t>
            </a:r>
            <a:endParaRPr lang="fr-FR" err="1"/>
          </a:p>
          <a:p>
            <a:r>
              <a:rPr lang="fr-FR" b="1">
                <a:ea typeface="+mn-lt"/>
                <a:cs typeface="+mn-lt"/>
              </a:rPr>
              <a:t>Objectif</a:t>
            </a:r>
            <a:r>
              <a:rPr lang="fr-FR">
                <a:ea typeface="+mn-lt"/>
                <a:cs typeface="+mn-lt"/>
              </a:rPr>
              <a:t> : Intégrer l'analyse </a:t>
            </a:r>
            <a:r>
              <a:rPr lang="fr-FR" err="1">
                <a:ea typeface="+mn-lt"/>
                <a:cs typeface="+mn-lt"/>
              </a:rPr>
              <a:t>SonarQube</a:t>
            </a:r>
            <a:r>
              <a:rPr lang="fr-FR">
                <a:ea typeface="+mn-lt"/>
                <a:cs typeface="+mn-lt"/>
              </a:rPr>
              <a:t> dans les pipelines CI/CD de </a:t>
            </a:r>
            <a:r>
              <a:rPr lang="fr-FR" err="1">
                <a:ea typeface="+mn-lt"/>
                <a:cs typeface="+mn-lt"/>
              </a:rPr>
              <a:t>GitLab</a:t>
            </a:r>
            <a:r>
              <a:rPr lang="fr-FR">
                <a:ea typeface="+mn-lt"/>
                <a:cs typeface="+mn-lt"/>
              </a:rPr>
              <a:t>.</a:t>
            </a:r>
            <a:endParaRPr lang="fr-FR"/>
          </a:p>
          <a:p>
            <a:r>
              <a:rPr lang="fr-FR" b="1">
                <a:ea typeface="+mn-lt"/>
                <a:cs typeface="+mn-lt"/>
              </a:rPr>
              <a:t>Étapes d'intégration</a:t>
            </a:r>
            <a:r>
              <a:rPr lang="fr-FR">
                <a:ea typeface="+mn-lt"/>
                <a:cs typeface="+mn-lt"/>
              </a:rPr>
              <a:t> :</a:t>
            </a:r>
            <a:endParaRPr lang="fr-FR"/>
          </a:p>
          <a:p>
            <a:pPr lvl="1"/>
            <a:r>
              <a:rPr lang="fr-FR">
                <a:ea typeface="+mn-lt"/>
                <a:cs typeface="+mn-lt"/>
              </a:rPr>
              <a:t>Activer le plugin </a:t>
            </a:r>
            <a:r>
              <a:rPr lang="fr-FR" b="1" err="1">
                <a:ea typeface="+mn-lt"/>
                <a:cs typeface="+mn-lt"/>
              </a:rPr>
              <a:t>GitLab</a:t>
            </a:r>
            <a:r>
              <a:rPr lang="fr-FR">
                <a:ea typeface="+mn-lt"/>
                <a:cs typeface="+mn-lt"/>
              </a:rPr>
              <a:t> dans </a:t>
            </a:r>
            <a:r>
              <a:rPr lang="fr-FR" err="1">
                <a:ea typeface="+mn-lt"/>
                <a:cs typeface="+mn-lt"/>
              </a:rPr>
              <a:t>SonarQube</a:t>
            </a:r>
            <a:r>
              <a:rPr lang="fr-FR">
                <a:ea typeface="+mn-lt"/>
                <a:cs typeface="+mn-lt"/>
              </a:rPr>
              <a:t>.</a:t>
            </a:r>
            <a:endParaRPr lang="fr-FR"/>
          </a:p>
          <a:p>
            <a:pPr lvl="1"/>
            <a:r>
              <a:rPr lang="fr-FR">
                <a:ea typeface="+mn-lt"/>
                <a:cs typeface="+mn-lt"/>
              </a:rPr>
              <a:t>Configurer un </a:t>
            </a:r>
            <a:r>
              <a:rPr lang="fr-FR" b="1" err="1">
                <a:ea typeface="+mn-lt"/>
                <a:cs typeface="+mn-lt"/>
              </a:rPr>
              <a:t>token</a:t>
            </a:r>
            <a:r>
              <a:rPr lang="fr-FR" b="1">
                <a:ea typeface="+mn-lt"/>
                <a:cs typeface="+mn-lt"/>
              </a:rPr>
              <a:t> d'accès personnel</a:t>
            </a:r>
            <a:r>
              <a:rPr lang="fr-FR">
                <a:ea typeface="+mn-lt"/>
                <a:cs typeface="+mn-lt"/>
              </a:rPr>
              <a:t> </a:t>
            </a:r>
            <a:r>
              <a:rPr lang="fr-FR" err="1">
                <a:ea typeface="+mn-lt"/>
                <a:cs typeface="+mn-lt"/>
              </a:rPr>
              <a:t>GitLab</a:t>
            </a:r>
            <a:r>
              <a:rPr lang="fr-FR">
                <a:ea typeface="+mn-lt"/>
                <a:cs typeface="+mn-lt"/>
              </a:rPr>
              <a:t> dans les paramètres </a:t>
            </a:r>
            <a:r>
              <a:rPr lang="fr-FR" err="1">
                <a:ea typeface="+mn-lt"/>
                <a:cs typeface="+mn-lt"/>
              </a:rPr>
              <a:t>SonarQube</a:t>
            </a:r>
            <a:r>
              <a:rPr lang="fr-FR">
                <a:ea typeface="+mn-lt"/>
                <a:cs typeface="+mn-lt"/>
              </a:rPr>
              <a:t>.</a:t>
            </a:r>
            <a:endParaRPr lang="fr-FR"/>
          </a:p>
          <a:p>
            <a:pPr lvl="1"/>
            <a:r>
              <a:rPr lang="fr-FR">
                <a:ea typeface="+mn-lt"/>
                <a:cs typeface="+mn-lt"/>
              </a:rPr>
              <a:t>Ajouter une tâche dans le fichier </a:t>
            </a:r>
            <a:r>
              <a:rPr lang="fr-FR">
                <a:latin typeface="Consolas"/>
              </a:rPr>
              <a:t>.</a:t>
            </a:r>
            <a:r>
              <a:rPr lang="fr-FR" err="1">
                <a:latin typeface="Consolas"/>
              </a:rPr>
              <a:t>gitlab-ci.yml</a:t>
            </a:r>
            <a:r>
              <a:rPr lang="fr-FR">
                <a:ea typeface="+mn-lt"/>
                <a:cs typeface="+mn-lt"/>
              </a:rPr>
              <a:t> pour exécuter l'analyse avec </a:t>
            </a:r>
            <a:r>
              <a:rPr lang="fr-FR" err="1">
                <a:ea typeface="+mn-lt"/>
                <a:cs typeface="+mn-lt"/>
              </a:rPr>
              <a:t>SonarScanner</a:t>
            </a:r>
            <a:r>
              <a:rPr lang="fr-FR">
                <a:ea typeface="+mn-lt"/>
                <a:cs typeface="+mn-lt"/>
              </a:rPr>
              <a:t>.</a:t>
            </a:r>
            <a:endParaRPr lang="fr-FR"/>
          </a:p>
          <a:p>
            <a:r>
              <a:rPr lang="fr-FR" b="1">
                <a:ea typeface="+mn-lt"/>
                <a:cs typeface="+mn-lt"/>
              </a:rPr>
              <a:t>Avantages</a:t>
            </a:r>
            <a:r>
              <a:rPr lang="fr-FR">
                <a:ea typeface="+mn-lt"/>
                <a:cs typeface="+mn-lt"/>
              </a:rPr>
              <a:t> :</a:t>
            </a:r>
            <a:endParaRPr lang="fr-FR"/>
          </a:p>
          <a:p>
            <a:pPr lvl="1"/>
            <a:r>
              <a:rPr lang="fr-FR">
                <a:ea typeface="+mn-lt"/>
                <a:cs typeface="+mn-lt"/>
              </a:rPr>
              <a:t>Rapport de qualité disponible directement dans </a:t>
            </a:r>
            <a:r>
              <a:rPr lang="fr-FR" err="1">
                <a:ea typeface="+mn-lt"/>
                <a:cs typeface="+mn-lt"/>
              </a:rPr>
              <a:t>GitLab</a:t>
            </a:r>
            <a:r>
              <a:rPr lang="fr-FR">
                <a:ea typeface="+mn-lt"/>
                <a:cs typeface="+mn-lt"/>
              </a:rPr>
              <a:t> Merge </a:t>
            </a:r>
            <a:r>
              <a:rPr lang="fr-FR" err="1">
                <a:ea typeface="+mn-lt"/>
                <a:cs typeface="+mn-lt"/>
              </a:rPr>
              <a:t>Requests</a:t>
            </a:r>
            <a:r>
              <a:rPr lang="fr-FR">
                <a:ea typeface="+mn-lt"/>
                <a:cs typeface="+mn-lt"/>
              </a:rPr>
              <a:t>.</a:t>
            </a:r>
            <a:endParaRPr lang="fr-FR"/>
          </a:p>
          <a:p>
            <a:pPr lvl="1"/>
            <a:r>
              <a:rPr lang="fr-FR">
                <a:ea typeface="+mn-lt"/>
                <a:cs typeface="+mn-lt"/>
              </a:rPr>
              <a:t>Automatisation via les pipelines </a:t>
            </a:r>
            <a:r>
              <a:rPr lang="fr-FR" err="1">
                <a:ea typeface="+mn-lt"/>
                <a:cs typeface="+mn-lt"/>
              </a:rPr>
              <a:t>GitLab</a:t>
            </a:r>
            <a:r>
              <a:rPr lang="fr-FR">
                <a:ea typeface="+mn-lt"/>
                <a:cs typeface="+mn-lt"/>
              </a:rPr>
              <a:t> CI.</a:t>
            </a:r>
            <a:endParaRPr lang="fr-FR"/>
          </a:p>
          <a:p>
            <a:endParaRPr lang="fr-FR"/>
          </a:p>
        </p:txBody>
      </p:sp>
    </p:spTree>
    <p:extLst>
      <p:ext uri="{BB962C8B-B14F-4D97-AF65-F5344CB8AC3E}">
        <p14:creationId xmlns:p14="http://schemas.microsoft.com/office/powerpoint/2010/main" val="1424369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D2A14B0-1E45-DB5B-170F-1495C3293B0C}"/>
              </a:ext>
            </a:extLst>
          </p:cNvPr>
          <p:cNvSpPr>
            <a:spLocks noGrp="1"/>
          </p:cNvSpPr>
          <p:nvPr>
            <p:ph idx="1"/>
          </p:nvPr>
        </p:nvSpPr>
        <p:spPr>
          <a:xfrm>
            <a:off x="594956" y="461535"/>
            <a:ext cx="8596668" cy="5940232"/>
          </a:xfrm>
        </p:spPr>
        <p:txBody>
          <a:bodyPr vert="horz" lIns="91440" tIns="45720" rIns="91440" bIns="45720" rtlCol="0" anchor="t">
            <a:normAutofit fontScale="92500" lnSpcReduction="10000"/>
          </a:bodyPr>
          <a:lstStyle/>
          <a:p>
            <a:r>
              <a:rPr lang="fr-FR" b="1"/>
              <a:t>1.3. Azure DevOps</a:t>
            </a:r>
            <a:endParaRPr lang="fr-FR"/>
          </a:p>
          <a:p>
            <a:r>
              <a:rPr lang="fr-FR" b="1">
                <a:ea typeface="+mn-lt"/>
                <a:cs typeface="+mn-lt"/>
              </a:rPr>
              <a:t>Objectif</a:t>
            </a:r>
            <a:r>
              <a:rPr lang="fr-FR">
                <a:ea typeface="+mn-lt"/>
                <a:cs typeface="+mn-lt"/>
              </a:rPr>
              <a:t> : Intégrer </a:t>
            </a:r>
            <a:r>
              <a:rPr lang="fr-FR" err="1">
                <a:ea typeface="+mn-lt"/>
                <a:cs typeface="+mn-lt"/>
              </a:rPr>
              <a:t>SonarQube</a:t>
            </a:r>
            <a:r>
              <a:rPr lang="fr-FR">
                <a:ea typeface="+mn-lt"/>
                <a:cs typeface="+mn-lt"/>
              </a:rPr>
              <a:t> dans les pipelines Azure DevOps pour analyser automatiquement les projets.</a:t>
            </a:r>
            <a:endParaRPr lang="fr-FR"/>
          </a:p>
          <a:p>
            <a:r>
              <a:rPr lang="fr-FR" b="1">
                <a:ea typeface="+mn-lt"/>
                <a:cs typeface="+mn-lt"/>
              </a:rPr>
              <a:t>Étapes d'intégration</a:t>
            </a:r>
            <a:r>
              <a:rPr lang="fr-FR">
                <a:ea typeface="+mn-lt"/>
                <a:cs typeface="+mn-lt"/>
              </a:rPr>
              <a:t> :</a:t>
            </a:r>
            <a:endParaRPr lang="fr-FR"/>
          </a:p>
          <a:p>
            <a:pPr lvl="1"/>
            <a:r>
              <a:rPr lang="fr-FR">
                <a:ea typeface="+mn-lt"/>
                <a:cs typeface="+mn-lt"/>
              </a:rPr>
              <a:t>Installer l’extension </a:t>
            </a:r>
            <a:r>
              <a:rPr lang="fr-FR" b="1" err="1">
                <a:ea typeface="+mn-lt"/>
                <a:cs typeface="+mn-lt"/>
              </a:rPr>
              <a:t>SonarQube</a:t>
            </a:r>
            <a:r>
              <a:rPr lang="fr-FR">
                <a:ea typeface="+mn-lt"/>
                <a:cs typeface="+mn-lt"/>
              </a:rPr>
              <a:t> dans Azure DevOps.</a:t>
            </a:r>
            <a:endParaRPr lang="fr-FR"/>
          </a:p>
          <a:p>
            <a:pPr lvl="1"/>
            <a:r>
              <a:rPr lang="fr-FR">
                <a:ea typeface="+mn-lt"/>
                <a:cs typeface="+mn-lt"/>
              </a:rPr>
              <a:t>Créer un </a:t>
            </a:r>
            <a:r>
              <a:rPr lang="fr-FR" b="1">
                <a:ea typeface="+mn-lt"/>
                <a:cs typeface="+mn-lt"/>
              </a:rPr>
              <a:t>Service Connection</a:t>
            </a:r>
            <a:r>
              <a:rPr lang="fr-FR">
                <a:ea typeface="+mn-lt"/>
                <a:cs typeface="+mn-lt"/>
              </a:rPr>
              <a:t> dans Azure DevOps pour connecter </a:t>
            </a:r>
            <a:r>
              <a:rPr lang="fr-FR" err="1">
                <a:ea typeface="+mn-lt"/>
                <a:cs typeface="+mn-lt"/>
              </a:rPr>
              <a:t>SonarQube</a:t>
            </a:r>
            <a:r>
              <a:rPr lang="fr-FR">
                <a:ea typeface="+mn-lt"/>
                <a:cs typeface="+mn-lt"/>
              </a:rPr>
              <a:t>.</a:t>
            </a:r>
            <a:endParaRPr lang="fr-FR"/>
          </a:p>
          <a:p>
            <a:pPr lvl="1"/>
            <a:r>
              <a:rPr lang="fr-FR">
                <a:ea typeface="+mn-lt"/>
                <a:cs typeface="+mn-lt"/>
              </a:rPr>
              <a:t>Ajouter des tâches d’analyse dans le fichier </a:t>
            </a:r>
            <a:r>
              <a:rPr lang="fr-FR">
                <a:latin typeface="Consolas"/>
              </a:rPr>
              <a:t>azure-</a:t>
            </a:r>
            <a:r>
              <a:rPr lang="fr-FR" err="1">
                <a:latin typeface="Consolas"/>
              </a:rPr>
              <a:t>pipelines.yml</a:t>
            </a:r>
            <a:r>
              <a:rPr lang="fr-FR">
                <a:ea typeface="+mn-lt"/>
                <a:cs typeface="+mn-lt"/>
              </a:rPr>
              <a:t>.</a:t>
            </a:r>
            <a:endParaRPr lang="fr-FR"/>
          </a:p>
          <a:p>
            <a:r>
              <a:rPr lang="fr-FR" b="1">
                <a:ea typeface="+mn-lt"/>
                <a:cs typeface="+mn-lt"/>
              </a:rPr>
              <a:t>Avantages</a:t>
            </a:r>
            <a:r>
              <a:rPr lang="fr-FR">
                <a:ea typeface="+mn-lt"/>
                <a:cs typeface="+mn-lt"/>
              </a:rPr>
              <a:t> :</a:t>
            </a:r>
            <a:endParaRPr lang="fr-FR"/>
          </a:p>
          <a:p>
            <a:pPr lvl="1"/>
            <a:r>
              <a:rPr lang="fr-FR">
                <a:ea typeface="+mn-lt"/>
                <a:cs typeface="+mn-lt"/>
              </a:rPr>
              <a:t>Résultats d'analyse directement dans Azure DevOps.</a:t>
            </a:r>
            <a:endParaRPr lang="fr-FR"/>
          </a:p>
          <a:p>
            <a:pPr lvl="1"/>
            <a:r>
              <a:rPr lang="fr-FR">
                <a:ea typeface="+mn-lt"/>
                <a:cs typeface="+mn-lt"/>
              </a:rPr>
              <a:t>Blocage des livraisons si les seuils de qualité ne sont pas respectés.</a:t>
            </a:r>
            <a:endParaRPr lang="fr-FR"/>
          </a:p>
          <a:p>
            <a:pPr>
              <a:buFont typeface="Wingdings 3"/>
              <a:buChar char=""/>
            </a:pPr>
            <a:r>
              <a:rPr lang="fr-FR" b="1"/>
              <a:t>1.4. Jira</a:t>
            </a:r>
            <a:endParaRPr lang="fr-FR">
              <a:solidFill>
                <a:srgbClr val="000000"/>
              </a:solidFill>
            </a:endParaRPr>
          </a:p>
          <a:p>
            <a:pPr>
              <a:buFont typeface="Wingdings 3"/>
              <a:buChar char=""/>
            </a:pPr>
            <a:r>
              <a:rPr lang="fr-FR" b="1"/>
              <a:t>Objectif</a:t>
            </a:r>
            <a:r>
              <a:rPr lang="fr-FR"/>
              <a:t> : Créer des tickets Jira automatiquement pour les problèmes critiques détectés par </a:t>
            </a:r>
            <a:r>
              <a:rPr lang="fr-FR" err="1"/>
              <a:t>SonarQube</a:t>
            </a:r>
            <a:r>
              <a:rPr lang="fr-FR"/>
              <a:t>.</a:t>
            </a:r>
            <a:endParaRPr lang="fr-FR">
              <a:solidFill>
                <a:srgbClr val="000000"/>
              </a:solidFill>
            </a:endParaRPr>
          </a:p>
          <a:p>
            <a:pPr>
              <a:buFont typeface="Wingdings 3"/>
              <a:buChar char=""/>
            </a:pPr>
            <a:r>
              <a:rPr lang="fr-FR" b="1"/>
              <a:t>Étapes d'intégration</a:t>
            </a:r>
            <a:r>
              <a:rPr lang="fr-FR"/>
              <a:t> :</a:t>
            </a:r>
            <a:endParaRPr lang="fr-FR">
              <a:solidFill>
                <a:srgbClr val="000000"/>
              </a:solidFill>
            </a:endParaRPr>
          </a:p>
          <a:p>
            <a:pPr marL="1028700" lvl="1">
              <a:buFont typeface="Wingdings 3"/>
              <a:buChar char=""/>
            </a:pPr>
            <a:r>
              <a:rPr lang="fr-FR"/>
              <a:t>Configurer le plugin Jira dans </a:t>
            </a:r>
            <a:r>
              <a:rPr lang="fr-FR" err="1"/>
              <a:t>SonarQube</a:t>
            </a:r>
            <a:r>
              <a:rPr lang="fr-FR"/>
              <a:t>.</a:t>
            </a:r>
            <a:endParaRPr lang="fr-FR">
              <a:solidFill>
                <a:srgbClr val="000000"/>
              </a:solidFill>
            </a:endParaRPr>
          </a:p>
          <a:p>
            <a:pPr marL="1028700" lvl="1">
              <a:buFont typeface="Wingdings 3"/>
              <a:buChar char=""/>
            </a:pPr>
            <a:r>
              <a:rPr lang="fr-FR"/>
              <a:t>Ajouter les informations du serveur Jira dans </a:t>
            </a:r>
            <a:r>
              <a:rPr lang="fr-FR" err="1"/>
              <a:t>SonarQube</a:t>
            </a:r>
            <a:r>
              <a:rPr lang="fr-FR"/>
              <a:t> (URL, clé API, etc.).</a:t>
            </a:r>
            <a:endParaRPr lang="fr-FR">
              <a:solidFill>
                <a:srgbClr val="000000"/>
              </a:solidFill>
            </a:endParaRPr>
          </a:p>
          <a:p>
            <a:pPr marL="1028700" lvl="1">
              <a:buFont typeface="Wingdings 3"/>
              <a:buChar char=""/>
            </a:pPr>
            <a:r>
              <a:rPr lang="fr-FR"/>
              <a:t>Définir les règles pour créer des tickets Jira (par exemple, vulnérabilités de niveau critique).</a:t>
            </a:r>
          </a:p>
          <a:p>
            <a:endParaRPr lang="fr-FR"/>
          </a:p>
        </p:txBody>
      </p:sp>
    </p:spTree>
    <p:extLst>
      <p:ext uri="{BB962C8B-B14F-4D97-AF65-F5344CB8AC3E}">
        <p14:creationId xmlns:p14="http://schemas.microsoft.com/office/powerpoint/2010/main" val="137651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B349D-E91F-3C2A-1B33-F81A08D57776}"/>
              </a:ext>
            </a:extLst>
          </p:cNvPr>
          <p:cNvSpPr>
            <a:spLocks noGrp="1"/>
          </p:cNvSpPr>
          <p:nvPr>
            <p:ph type="title"/>
          </p:nvPr>
        </p:nvSpPr>
        <p:spPr/>
        <p:txBody>
          <a:bodyPr>
            <a:normAutofit/>
          </a:bodyPr>
          <a:lstStyle/>
          <a:p>
            <a:r>
              <a:rPr lang="fr-FR" sz="4400" b="1"/>
              <a:t>Qualité du code &amp; métrique</a:t>
            </a:r>
            <a:r>
              <a:rPr lang="fr-FR"/>
              <a:t> </a:t>
            </a:r>
            <a:br>
              <a:rPr lang="fr-FR"/>
            </a:br>
            <a:endParaRPr lang="fr-FR"/>
          </a:p>
        </p:txBody>
      </p:sp>
      <p:sp>
        <p:nvSpPr>
          <p:cNvPr id="3" name="Espace réservé du contenu 2">
            <a:extLst>
              <a:ext uri="{FF2B5EF4-FFF2-40B4-BE49-F238E27FC236}">
                <a16:creationId xmlns:a16="http://schemas.microsoft.com/office/drawing/2014/main" id="{35504AA8-19A1-F8FF-56B0-9ABFF89359BD}"/>
              </a:ext>
            </a:extLst>
          </p:cNvPr>
          <p:cNvSpPr>
            <a:spLocks noGrp="1"/>
          </p:cNvSpPr>
          <p:nvPr>
            <p:ph idx="1"/>
          </p:nvPr>
        </p:nvSpPr>
        <p:spPr/>
        <p:txBody>
          <a:bodyPr vert="horz" lIns="91440" tIns="45720" rIns="91440" bIns="45720" rtlCol="0" anchor="t">
            <a:normAutofit/>
          </a:bodyPr>
          <a:lstStyle/>
          <a:p>
            <a:endParaRPr lang="fr-FR" b="1"/>
          </a:p>
          <a:p>
            <a:r>
              <a:rPr lang="fr-FR">
                <a:ea typeface="+mn-lt"/>
                <a:cs typeface="+mn-lt"/>
              </a:rPr>
              <a:t>La qualité du code, aussi appelée </a:t>
            </a:r>
            <a:r>
              <a:rPr lang="fr-FR" b="1">
                <a:ea typeface="+mn-lt"/>
                <a:cs typeface="+mn-lt"/>
              </a:rPr>
              <a:t>qualité structurelle du logiciel</a:t>
            </a:r>
            <a:r>
              <a:rPr lang="fr-FR">
                <a:ea typeface="+mn-lt"/>
                <a:cs typeface="+mn-lt"/>
              </a:rPr>
              <a:t>, est différente de la qualité d’un logiciel, aussi appelée </a:t>
            </a:r>
            <a:r>
              <a:rPr lang="fr-FR" b="1">
                <a:ea typeface="+mn-lt"/>
                <a:cs typeface="+mn-lt"/>
              </a:rPr>
              <a:t>qualité fonctionnelle d’un logiciel</a:t>
            </a:r>
            <a:r>
              <a:rPr lang="fr-FR">
                <a:ea typeface="+mn-lt"/>
                <a:cs typeface="+mn-lt"/>
              </a:rPr>
              <a:t>.</a:t>
            </a:r>
            <a:endParaRPr lang="fr-FR"/>
          </a:p>
          <a:p>
            <a:r>
              <a:rPr lang="fr-FR">
                <a:ea typeface="+mn-lt"/>
                <a:cs typeface="+mn-lt"/>
              </a:rPr>
              <a:t>La première concerne </a:t>
            </a:r>
            <a:r>
              <a:rPr lang="fr-FR" b="1">
                <a:ea typeface="+mn-lt"/>
                <a:cs typeface="+mn-lt"/>
              </a:rPr>
              <a:t>la manière avec laquelle une fonctionnalité est implémentée</a:t>
            </a:r>
            <a:r>
              <a:rPr lang="fr-FR">
                <a:ea typeface="+mn-lt"/>
                <a:cs typeface="+mn-lt"/>
              </a:rPr>
              <a:t>, tandis que la seconde se réfère au </a:t>
            </a:r>
            <a:r>
              <a:rPr lang="fr-FR" b="1">
                <a:ea typeface="+mn-lt"/>
                <a:cs typeface="+mn-lt"/>
              </a:rPr>
              <a:t>résultat final</a:t>
            </a:r>
            <a:r>
              <a:rPr lang="fr-FR">
                <a:ea typeface="+mn-lt"/>
                <a:cs typeface="+mn-lt"/>
              </a:rPr>
              <a:t>.</a:t>
            </a:r>
            <a:endParaRPr lang="fr-FR"/>
          </a:p>
          <a:p>
            <a:r>
              <a:rPr lang="fr-FR" b="1">
                <a:ea typeface="+mn-lt"/>
                <a:cs typeface="+mn-lt"/>
              </a:rPr>
              <a:t>Métrique logicielle</a:t>
            </a:r>
            <a:r>
              <a:rPr lang="fr-FR">
                <a:ea typeface="+mn-lt"/>
                <a:cs typeface="+mn-lt"/>
              </a:rPr>
              <a:t> : Il s’agit de </a:t>
            </a:r>
            <a:r>
              <a:rPr lang="fr-FR" b="1">
                <a:ea typeface="+mn-lt"/>
                <a:cs typeface="+mn-lt"/>
              </a:rPr>
              <a:t>mesurer une propriété d’un logiciel</a:t>
            </a:r>
            <a:r>
              <a:rPr lang="fr-FR">
                <a:ea typeface="+mn-lt"/>
                <a:cs typeface="+mn-lt"/>
              </a:rPr>
              <a:t> (par exemple, le nombre de lignes de code). C’est une approche </a:t>
            </a:r>
            <a:r>
              <a:rPr lang="fr-FR" b="1">
                <a:ea typeface="+mn-lt"/>
                <a:cs typeface="+mn-lt"/>
              </a:rPr>
              <a:t>quantitative</a:t>
            </a:r>
            <a:r>
              <a:rPr lang="fr-FR">
                <a:ea typeface="+mn-lt"/>
                <a:cs typeface="+mn-lt"/>
              </a:rPr>
              <a:t> qui consiste à extraire des mesures sur la qualité d’un logiciel à partir de </a:t>
            </a:r>
            <a:r>
              <a:rPr lang="fr-FR" b="1">
                <a:ea typeface="+mn-lt"/>
                <a:cs typeface="+mn-lt"/>
              </a:rPr>
              <a:t>l’analyse statistique du code source</a:t>
            </a:r>
            <a:r>
              <a:rPr lang="fr-FR">
                <a:ea typeface="+mn-lt"/>
                <a:cs typeface="+mn-lt"/>
              </a:rPr>
              <a:t>.</a:t>
            </a:r>
          </a:p>
          <a:p>
            <a:endParaRPr lang="fr-FR"/>
          </a:p>
        </p:txBody>
      </p:sp>
    </p:spTree>
    <p:extLst>
      <p:ext uri="{BB962C8B-B14F-4D97-AF65-F5344CB8AC3E}">
        <p14:creationId xmlns:p14="http://schemas.microsoft.com/office/powerpoint/2010/main" val="214510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39CA88-CD76-B707-C2B3-52E56AE6A306}"/>
              </a:ext>
            </a:extLst>
          </p:cNvPr>
          <p:cNvSpPr>
            <a:spLocks noGrp="1"/>
          </p:cNvSpPr>
          <p:nvPr>
            <p:ph type="title"/>
          </p:nvPr>
        </p:nvSpPr>
        <p:spPr/>
        <p:txBody>
          <a:bodyPr/>
          <a:lstStyle/>
          <a:p>
            <a:r>
              <a:rPr lang="fr-FR"/>
              <a:t>SONARLINT</a:t>
            </a:r>
            <a:br>
              <a:rPr lang="fr-FR"/>
            </a:br>
            <a:endParaRPr lang="fr-FR"/>
          </a:p>
        </p:txBody>
      </p:sp>
      <p:sp>
        <p:nvSpPr>
          <p:cNvPr id="3" name="Espace réservé du contenu 2">
            <a:extLst>
              <a:ext uri="{FF2B5EF4-FFF2-40B4-BE49-F238E27FC236}">
                <a16:creationId xmlns:a16="http://schemas.microsoft.com/office/drawing/2014/main" id="{F161F63D-511F-5A52-2F7C-808990A05EB3}"/>
              </a:ext>
            </a:extLst>
          </p:cNvPr>
          <p:cNvSpPr>
            <a:spLocks noGrp="1"/>
          </p:cNvSpPr>
          <p:nvPr>
            <p:ph idx="1"/>
          </p:nvPr>
        </p:nvSpPr>
        <p:spPr>
          <a:xfrm>
            <a:off x="677334" y="1715112"/>
            <a:ext cx="8596668" cy="4900680"/>
          </a:xfrm>
        </p:spPr>
        <p:txBody>
          <a:bodyPr vert="horz" lIns="91440" tIns="45720" rIns="91440" bIns="45720" rtlCol="0" anchor="t">
            <a:normAutofit fontScale="92500" lnSpcReduction="20000"/>
          </a:bodyPr>
          <a:lstStyle/>
          <a:p>
            <a:endParaRPr lang="fr-FR"/>
          </a:p>
          <a:p>
            <a:r>
              <a:rPr lang="fr-FR" sz="1700" b="1"/>
              <a:t>Rôle</a:t>
            </a:r>
            <a:r>
              <a:rPr lang="fr-FR" sz="1700"/>
              <a:t> :</a:t>
            </a:r>
            <a:endParaRPr lang="fr-FR" sz="1700">
              <a:solidFill>
                <a:srgbClr val="000000"/>
              </a:solidFill>
            </a:endParaRPr>
          </a:p>
          <a:p>
            <a:r>
              <a:rPr lang="fr-FR" sz="1700" err="1"/>
              <a:t>SonarLint</a:t>
            </a:r>
            <a:r>
              <a:rPr lang="fr-FR" sz="1700"/>
              <a:t> est une extension pour les </a:t>
            </a:r>
            <a:r>
              <a:rPr lang="fr-FR" sz="1700" b="1"/>
              <a:t>IDE</a:t>
            </a:r>
            <a:r>
              <a:rPr lang="fr-FR" sz="1700"/>
              <a:t> (Environnements de Développement Intégré) comme </a:t>
            </a:r>
            <a:r>
              <a:rPr lang="fr-FR" sz="1700" b="1"/>
              <a:t>Visual Studio</a:t>
            </a:r>
            <a:r>
              <a:rPr lang="fr-FR" sz="1700"/>
              <a:t>, </a:t>
            </a:r>
            <a:r>
              <a:rPr lang="fr-FR" sz="1700" b="1"/>
              <a:t>Eclipse</a:t>
            </a:r>
            <a:r>
              <a:rPr lang="fr-FR" sz="1700"/>
              <a:t>, </a:t>
            </a:r>
            <a:r>
              <a:rPr lang="fr-FR" sz="1700" b="1" err="1"/>
              <a:t>IntelliJ</a:t>
            </a:r>
            <a:r>
              <a:rPr lang="fr-FR" sz="1700"/>
              <a:t>, </a:t>
            </a:r>
            <a:r>
              <a:rPr lang="fr-FR" sz="1700" b="1"/>
              <a:t>VS Code</a:t>
            </a:r>
            <a:r>
              <a:rPr lang="fr-FR" sz="1700"/>
              <a:t>.</a:t>
            </a:r>
            <a:endParaRPr lang="fr-FR" sz="1700">
              <a:solidFill>
                <a:srgbClr val="000000"/>
              </a:solidFill>
            </a:endParaRPr>
          </a:p>
          <a:p>
            <a:r>
              <a:rPr lang="fr-FR" sz="1700"/>
              <a:t>Il analyse le code en </a:t>
            </a:r>
            <a:r>
              <a:rPr lang="fr-FR" sz="1700" b="1"/>
              <a:t>temps réel</a:t>
            </a:r>
            <a:r>
              <a:rPr lang="fr-FR" sz="1700"/>
              <a:t> pour détecter les bugs, vulnérabilités et mauvaises pratiques.</a:t>
            </a:r>
            <a:endParaRPr lang="fr-FR" sz="1700">
              <a:solidFill>
                <a:srgbClr val="000000"/>
              </a:solidFill>
            </a:endParaRPr>
          </a:p>
          <a:p>
            <a:r>
              <a:rPr lang="fr-FR" sz="1700"/>
              <a:t>SonarLint fournit des commentaires et des corrections directement pendant l'écriture du code.</a:t>
            </a:r>
            <a:endParaRPr lang="fr-FR" sz="1700">
              <a:solidFill>
                <a:srgbClr val="000000"/>
              </a:solidFill>
            </a:endParaRPr>
          </a:p>
          <a:p>
            <a:r>
              <a:rPr lang="fr-FR" sz="1700" b="1"/>
              <a:t>Configuration</a:t>
            </a:r>
            <a:r>
              <a:rPr lang="fr-FR" sz="1700"/>
              <a:t> :</a:t>
            </a:r>
            <a:endParaRPr lang="fr-FR" sz="1700">
              <a:solidFill>
                <a:srgbClr val="000000"/>
              </a:solidFill>
            </a:endParaRPr>
          </a:p>
          <a:p>
            <a:pPr lvl="1"/>
            <a:r>
              <a:rPr lang="fr-FR" sz="1500"/>
              <a:t>Installer SonarLint depuis le </a:t>
            </a:r>
            <a:r>
              <a:rPr lang="fr-FR" sz="1500" b="1"/>
              <a:t>marketplace</a:t>
            </a:r>
            <a:r>
              <a:rPr lang="fr-FR" sz="1500"/>
              <a:t> de votre IDE.</a:t>
            </a:r>
            <a:endParaRPr lang="fr-FR" sz="1500">
              <a:solidFill>
                <a:srgbClr val="000000"/>
              </a:solidFill>
            </a:endParaRPr>
          </a:p>
          <a:p>
            <a:pPr lvl="1"/>
            <a:r>
              <a:rPr lang="fr-FR" sz="1500"/>
              <a:t>Associer SonarLint à votre serveur </a:t>
            </a:r>
            <a:r>
              <a:rPr lang="fr-FR" sz="1500" b="1"/>
              <a:t>SonarQube</a:t>
            </a:r>
            <a:r>
              <a:rPr lang="fr-FR" sz="1500"/>
              <a:t> en utilisant un token d'authentification.</a:t>
            </a:r>
            <a:endParaRPr lang="fr-FR" sz="1500">
              <a:solidFill>
                <a:srgbClr val="000000"/>
              </a:solidFill>
            </a:endParaRPr>
          </a:p>
          <a:p>
            <a:pPr lvl="1"/>
            <a:r>
              <a:rPr lang="fr-FR" sz="1500"/>
              <a:t>Synchroniser les </a:t>
            </a:r>
            <a:r>
              <a:rPr lang="fr-FR" sz="1500" b="1"/>
              <a:t>Quality Profiles</a:t>
            </a:r>
            <a:r>
              <a:rPr lang="fr-FR" sz="1500"/>
              <a:t> (profils de qualité) utilisés sur SonarQube pour assurer une cohérence des règles d'analyse.</a:t>
            </a:r>
            <a:endParaRPr lang="fr-FR" sz="1500">
              <a:solidFill>
                <a:srgbClr val="000000"/>
              </a:solidFill>
            </a:endParaRPr>
          </a:p>
          <a:p>
            <a:pPr lvl="1"/>
            <a:r>
              <a:rPr lang="fr-FR" sz="1500"/>
              <a:t>Exemple pour </a:t>
            </a:r>
            <a:r>
              <a:rPr lang="fr-FR" sz="1500" b="1"/>
              <a:t>IntelliJ</a:t>
            </a:r>
            <a:r>
              <a:rPr lang="fr-FR" sz="1500"/>
              <a:t> :</a:t>
            </a:r>
            <a:endParaRPr lang="fr-FR" sz="1500">
              <a:solidFill>
                <a:srgbClr val="000000"/>
              </a:solidFill>
            </a:endParaRPr>
          </a:p>
          <a:p>
            <a:pPr lvl="2"/>
            <a:r>
              <a:rPr lang="fr-FR" sz="1300"/>
              <a:t>Aller dans </a:t>
            </a:r>
            <a:r>
              <a:rPr lang="fr-FR" sz="1300" i="1"/>
              <a:t>File &gt; Settings &gt; Plugins</a:t>
            </a:r>
            <a:r>
              <a:rPr lang="fr-FR" sz="1300"/>
              <a:t>.</a:t>
            </a:r>
            <a:endParaRPr lang="fr-FR" sz="1300">
              <a:solidFill>
                <a:srgbClr val="000000"/>
              </a:solidFill>
            </a:endParaRPr>
          </a:p>
          <a:p>
            <a:pPr lvl="2"/>
            <a:r>
              <a:rPr lang="fr-FR" sz="1300"/>
              <a:t>Rechercher et installer SonarLint.</a:t>
            </a:r>
            <a:endParaRPr lang="fr-FR" sz="1300">
              <a:solidFill>
                <a:srgbClr val="000000"/>
              </a:solidFill>
            </a:endParaRPr>
          </a:p>
          <a:p>
            <a:pPr lvl="2"/>
            <a:r>
              <a:rPr lang="fr-FR" sz="1300"/>
              <a:t>Configurer l'URL du serveur </a:t>
            </a:r>
            <a:r>
              <a:rPr lang="fr-FR" sz="1300" err="1"/>
              <a:t>SonarQube</a:t>
            </a:r>
            <a:r>
              <a:rPr lang="fr-FR" sz="1300"/>
              <a:t> dans les paramètres de </a:t>
            </a:r>
            <a:r>
              <a:rPr lang="fr-FR" sz="1300" err="1"/>
              <a:t>SonarLint</a:t>
            </a:r>
            <a:r>
              <a:rPr lang="fr-FR" sz="1300"/>
              <a:t>.</a:t>
            </a:r>
            <a:endParaRPr lang="fr-FR"/>
          </a:p>
        </p:txBody>
      </p:sp>
    </p:spTree>
    <p:extLst>
      <p:ext uri="{BB962C8B-B14F-4D97-AF65-F5344CB8AC3E}">
        <p14:creationId xmlns:p14="http://schemas.microsoft.com/office/powerpoint/2010/main" val="2863132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3F7D6-74EC-D86B-0C0A-EF3E8DFD0937}"/>
              </a:ext>
            </a:extLst>
          </p:cNvPr>
          <p:cNvSpPr>
            <a:spLocks noGrp="1"/>
          </p:cNvSpPr>
          <p:nvPr>
            <p:ph type="title"/>
          </p:nvPr>
        </p:nvSpPr>
        <p:spPr/>
        <p:txBody>
          <a:bodyPr/>
          <a:lstStyle/>
          <a:p>
            <a:r>
              <a:rPr lang="fr-FR">
                <a:ea typeface="+mj-lt"/>
                <a:cs typeface="+mj-lt"/>
              </a:rPr>
              <a:t>Bases de données</a:t>
            </a:r>
            <a:endParaRPr lang="fr-FR"/>
          </a:p>
        </p:txBody>
      </p:sp>
      <p:sp>
        <p:nvSpPr>
          <p:cNvPr id="3" name="Espace réservé du contenu 2">
            <a:extLst>
              <a:ext uri="{FF2B5EF4-FFF2-40B4-BE49-F238E27FC236}">
                <a16:creationId xmlns:a16="http://schemas.microsoft.com/office/drawing/2014/main" id="{989AFEE3-0ABB-2AB8-A13A-D3E0FD0F9175}"/>
              </a:ext>
            </a:extLst>
          </p:cNvPr>
          <p:cNvSpPr>
            <a:spLocks noGrp="1"/>
          </p:cNvSpPr>
          <p:nvPr>
            <p:ph idx="1"/>
          </p:nvPr>
        </p:nvSpPr>
        <p:spPr>
          <a:xfrm>
            <a:off x="677334" y="1492374"/>
            <a:ext cx="8596668" cy="3880773"/>
          </a:xfrm>
        </p:spPr>
        <p:txBody>
          <a:bodyPr vert="horz" lIns="91440" tIns="45720" rIns="91440" bIns="45720" rtlCol="0" anchor="t">
            <a:normAutofit/>
          </a:bodyPr>
          <a:lstStyle/>
          <a:p>
            <a:r>
              <a:rPr lang="fr-FR" b="1">
                <a:ea typeface="+mn-lt"/>
                <a:cs typeface="+mn-lt"/>
              </a:rPr>
              <a:t>Outils</a:t>
            </a:r>
            <a:r>
              <a:rPr lang="fr-FR">
                <a:ea typeface="+mn-lt"/>
                <a:cs typeface="+mn-lt"/>
              </a:rPr>
              <a:t> :</a:t>
            </a:r>
            <a:endParaRPr lang="fr-FR"/>
          </a:p>
          <a:p>
            <a:r>
              <a:rPr lang="fr-FR" b="1">
                <a:ea typeface="+mn-lt"/>
                <a:cs typeface="+mn-lt"/>
              </a:rPr>
              <a:t>Oracle</a:t>
            </a:r>
            <a:r>
              <a:rPr lang="fr-FR">
                <a:ea typeface="+mn-lt"/>
                <a:cs typeface="+mn-lt"/>
              </a:rPr>
              <a:t>, </a:t>
            </a:r>
            <a:r>
              <a:rPr lang="fr-FR" b="1">
                <a:ea typeface="+mn-lt"/>
                <a:cs typeface="+mn-lt"/>
              </a:rPr>
              <a:t>PostgreSQL</a:t>
            </a:r>
            <a:r>
              <a:rPr lang="fr-FR">
                <a:ea typeface="+mn-lt"/>
                <a:cs typeface="+mn-lt"/>
              </a:rPr>
              <a:t>, </a:t>
            </a:r>
            <a:r>
              <a:rPr lang="fr-FR" b="1">
                <a:ea typeface="+mn-lt"/>
                <a:cs typeface="+mn-lt"/>
              </a:rPr>
              <a:t>MySQL</a:t>
            </a:r>
            <a:r>
              <a:rPr lang="fr-FR">
                <a:ea typeface="+mn-lt"/>
                <a:cs typeface="+mn-lt"/>
              </a:rPr>
              <a:t>, </a:t>
            </a:r>
            <a:r>
              <a:rPr lang="fr-FR" b="1">
                <a:ea typeface="+mn-lt"/>
                <a:cs typeface="+mn-lt"/>
              </a:rPr>
              <a:t>MS SQL</a:t>
            </a:r>
            <a:r>
              <a:rPr lang="fr-FR">
                <a:ea typeface="+mn-lt"/>
                <a:cs typeface="+mn-lt"/>
              </a:rPr>
              <a:t>.</a:t>
            </a:r>
            <a:endParaRPr lang="fr-FR"/>
          </a:p>
          <a:p>
            <a:r>
              <a:rPr lang="fr-FR" b="1">
                <a:ea typeface="+mn-lt"/>
                <a:cs typeface="+mn-lt"/>
              </a:rPr>
              <a:t>Rôle</a:t>
            </a:r>
            <a:r>
              <a:rPr lang="fr-FR">
                <a:ea typeface="+mn-lt"/>
                <a:cs typeface="+mn-lt"/>
              </a:rPr>
              <a:t> :</a:t>
            </a:r>
            <a:endParaRPr lang="fr-FR"/>
          </a:p>
          <a:p>
            <a:r>
              <a:rPr lang="fr-FR">
                <a:ea typeface="+mn-lt"/>
                <a:cs typeface="+mn-lt"/>
              </a:rPr>
              <a:t>La base de données stocke les résultats d'analyse, les règles de qualité, les utilisateurs et les projets.</a:t>
            </a:r>
            <a:endParaRPr lang="fr-FR"/>
          </a:p>
          <a:p>
            <a:r>
              <a:rPr lang="fr-FR" b="1">
                <a:ea typeface="+mn-lt"/>
                <a:cs typeface="+mn-lt"/>
              </a:rPr>
              <a:t>Configuration</a:t>
            </a:r>
            <a:r>
              <a:rPr lang="fr-FR">
                <a:ea typeface="+mn-lt"/>
                <a:cs typeface="+mn-lt"/>
              </a:rPr>
              <a:t> :</a:t>
            </a:r>
            <a:endParaRPr lang="fr-FR"/>
          </a:p>
          <a:p>
            <a:r>
              <a:rPr lang="fr-FR">
                <a:ea typeface="+mn-lt"/>
                <a:cs typeface="+mn-lt"/>
              </a:rPr>
              <a:t>Installer et configurer la base de données sur une machine dédiée.</a:t>
            </a:r>
            <a:endParaRPr lang="fr-FR"/>
          </a:p>
          <a:p>
            <a:r>
              <a:rPr lang="fr-FR">
                <a:ea typeface="+mn-lt"/>
                <a:cs typeface="+mn-lt"/>
              </a:rPr>
              <a:t>Modifier le fichier </a:t>
            </a:r>
            <a:r>
              <a:rPr lang="fr-FR" err="1">
                <a:latin typeface="Consolas"/>
              </a:rPr>
              <a:t>sonar.properties</a:t>
            </a:r>
            <a:r>
              <a:rPr lang="fr-FR">
                <a:ea typeface="+mn-lt"/>
                <a:cs typeface="+mn-lt"/>
              </a:rPr>
              <a:t> dans le répertoire </a:t>
            </a:r>
            <a:r>
              <a:rPr lang="fr-FR" b="1">
                <a:ea typeface="+mn-lt"/>
                <a:cs typeface="+mn-lt"/>
              </a:rPr>
              <a:t>conf</a:t>
            </a:r>
            <a:r>
              <a:rPr lang="fr-FR">
                <a:ea typeface="+mn-lt"/>
                <a:cs typeface="+mn-lt"/>
              </a:rPr>
              <a:t> de </a:t>
            </a:r>
            <a:r>
              <a:rPr lang="fr-FR" err="1">
                <a:ea typeface="+mn-lt"/>
                <a:cs typeface="+mn-lt"/>
              </a:rPr>
              <a:t>SonarQube</a:t>
            </a:r>
            <a:r>
              <a:rPr lang="fr-FR">
                <a:ea typeface="+mn-lt"/>
                <a:cs typeface="+mn-lt"/>
              </a:rPr>
              <a:t> pour spécifier les paramètres de connexion à la base de données.</a:t>
            </a:r>
            <a:endParaRPr lang="fr-FR"/>
          </a:p>
          <a:p>
            <a:r>
              <a:rPr lang="fr-FR">
                <a:ea typeface="+mn-lt"/>
                <a:cs typeface="+mn-lt"/>
              </a:rPr>
              <a:t>Exemple pour </a:t>
            </a:r>
            <a:r>
              <a:rPr lang="fr-FR" b="1">
                <a:ea typeface="+mn-lt"/>
                <a:cs typeface="+mn-lt"/>
              </a:rPr>
              <a:t>PostgreSQL</a:t>
            </a:r>
            <a:r>
              <a:rPr lang="fr-FR">
                <a:ea typeface="+mn-lt"/>
                <a:cs typeface="+mn-lt"/>
              </a:rPr>
              <a:t> :</a:t>
            </a:r>
            <a:endParaRPr lang="fr-FR"/>
          </a:p>
          <a:p>
            <a:endParaRPr lang="fr-FR"/>
          </a:p>
        </p:txBody>
      </p:sp>
      <p:pic>
        <p:nvPicPr>
          <p:cNvPr id="5" name="Image 4" descr="Une image contenant texte, capture d’écran, Police&#10;&#10;Description générée automatiquement">
            <a:extLst>
              <a:ext uri="{FF2B5EF4-FFF2-40B4-BE49-F238E27FC236}">
                <a16:creationId xmlns:a16="http://schemas.microsoft.com/office/drawing/2014/main" id="{1EF71747-91BE-3045-1BFF-98A34647BBB0}"/>
              </a:ext>
            </a:extLst>
          </p:cNvPr>
          <p:cNvPicPr>
            <a:picLocks noChangeAspect="1"/>
          </p:cNvPicPr>
          <p:nvPr/>
        </p:nvPicPr>
        <p:blipFill>
          <a:blip r:embed="rId2"/>
          <a:stretch>
            <a:fillRect/>
          </a:stretch>
        </p:blipFill>
        <p:spPr>
          <a:xfrm>
            <a:off x="2270421" y="5187411"/>
            <a:ext cx="5416820" cy="1507211"/>
          </a:xfrm>
          <a:prstGeom prst="rect">
            <a:avLst/>
          </a:prstGeom>
        </p:spPr>
      </p:pic>
    </p:spTree>
    <p:extLst>
      <p:ext uri="{BB962C8B-B14F-4D97-AF65-F5344CB8AC3E}">
        <p14:creationId xmlns:p14="http://schemas.microsoft.com/office/powerpoint/2010/main" val="417688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5B6F3-5B6D-BC20-3B11-B29B3DC0CBC2}"/>
              </a:ext>
            </a:extLst>
          </p:cNvPr>
          <p:cNvSpPr>
            <a:spLocks noGrp="1"/>
          </p:cNvSpPr>
          <p:nvPr>
            <p:ph type="title"/>
          </p:nvPr>
        </p:nvSpPr>
        <p:spPr/>
        <p:txBody>
          <a:bodyPr/>
          <a:lstStyle/>
          <a:p>
            <a:r>
              <a:rPr lang="fr-FR" err="1">
                <a:ea typeface="+mj-lt"/>
                <a:cs typeface="+mj-lt"/>
              </a:rPr>
              <a:t>SonarScanner</a:t>
            </a:r>
          </a:p>
        </p:txBody>
      </p:sp>
      <p:sp>
        <p:nvSpPr>
          <p:cNvPr id="3" name="Espace réservé du contenu 2">
            <a:extLst>
              <a:ext uri="{FF2B5EF4-FFF2-40B4-BE49-F238E27FC236}">
                <a16:creationId xmlns:a16="http://schemas.microsoft.com/office/drawing/2014/main" id="{C300CB1D-5447-3ED5-D311-A38D06793A48}"/>
              </a:ext>
            </a:extLst>
          </p:cNvPr>
          <p:cNvSpPr>
            <a:spLocks noGrp="1"/>
          </p:cNvSpPr>
          <p:nvPr>
            <p:ph idx="1"/>
          </p:nvPr>
        </p:nvSpPr>
        <p:spPr>
          <a:xfrm>
            <a:off x="677334" y="1491265"/>
            <a:ext cx="8596668" cy="3880773"/>
          </a:xfrm>
        </p:spPr>
        <p:txBody>
          <a:bodyPr vert="horz" lIns="91440" tIns="45720" rIns="91440" bIns="45720" rtlCol="0" anchor="t">
            <a:normAutofit/>
          </a:bodyPr>
          <a:lstStyle/>
          <a:p>
            <a:r>
              <a:rPr lang="fr-FR" b="1">
                <a:ea typeface="+mn-lt"/>
                <a:cs typeface="+mn-lt"/>
              </a:rPr>
              <a:t>Rôle</a:t>
            </a:r>
            <a:r>
              <a:rPr lang="fr-FR">
                <a:ea typeface="+mn-lt"/>
                <a:cs typeface="+mn-lt"/>
              </a:rPr>
              <a:t> :</a:t>
            </a:r>
            <a:endParaRPr lang="fr-FR"/>
          </a:p>
          <a:p>
            <a:r>
              <a:rPr lang="fr-FR" err="1">
                <a:ea typeface="+mn-lt"/>
                <a:cs typeface="+mn-lt"/>
              </a:rPr>
              <a:t>SonarScanner</a:t>
            </a:r>
            <a:r>
              <a:rPr lang="fr-FR">
                <a:ea typeface="+mn-lt"/>
                <a:cs typeface="+mn-lt"/>
              </a:rPr>
              <a:t> est l’outil qui exécute l’analyse du code. Il peut être utilisé en ligne de commande, dans Maven, </a:t>
            </a:r>
            <a:r>
              <a:rPr lang="fr-FR" err="1">
                <a:ea typeface="+mn-lt"/>
                <a:cs typeface="+mn-lt"/>
              </a:rPr>
              <a:t>Gradle</a:t>
            </a:r>
            <a:r>
              <a:rPr lang="fr-FR">
                <a:ea typeface="+mn-lt"/>
                <a:cs typeface="+mn-lt"/>
              </a:rPr>
              <a:t> ou intégré dans un serveur CI.</a:t>
            </a:r>
            <a:endParaRPr lang="fr-FR"/>
          </a:p>
          <a:p>
            <a:r>
              <a:rPr lang="fr-FR" b="1">
                <a:ea typeface="+mn-lt"/>
                <a:cs typeface="+mn-lt"/>
              </a:rPr>
              <a:t>Configuration</a:t>
            </a:r>
            <a:r>
              <a:rPr lang="fr-FR">
                <a:ea typeface="+mn-lt"/>
                <a:cs typeface="+mn-lt"/>
              </a:rPr>
              <a:t> :</a:t>
            </a:r>
            <a:endParaRPr lang="fr-FR"/>
          </a:p>
          <a:p>
            <a:r>
              <a:rPr lang="fr-FR">
                <a:ea typeface="+mn-lt"/>
                <a:cs typeface="+mn-lt"/>
              </a:rPr>
              <a:t>Téléchargez et installez </a:t>
            </a:r>
            <a:r>
              <a:rPr lang="fr-FR" b="1" err="1">
                <a:ea typeface="+mn-lt"/>
                <a:cs typeface="+mn-lt"/>
              </a:rPr>
              <a:t>SonarScanner</a:t>
            </a:r>
            <a:r>
              <a:rPr lang="fr-FR">
                <a:ea typeface="+mn-lt"/>
                <a:cs typeface="+mn-lt"/>
              </a:rPr>
              <a:t> sur votre machine ou pipeline CI/CD.</a:t>
            </a:r>
            <a:endParaRPr lang="fr-FR"/>
          </a:p>
          <a:p>
            <a:r>
              <a:rPr lang="fr-FR">
                <a:ea typeface="+mn-lt"/>
                <a:cs typeface="+mn-lt"/>
              </a:rPr>
              <a:t>Configurez le fichier </a:t>
            </a:r>
            <a:r>
              <a:rPr lang="fr-FR" b="1">
                <a:ea typeface="+mn-lt"/>
                <a:cs typeface="+mn-lt"/>
              </a:rPr>
              <a:t>sonar-</a:t>
            </a:r>
            <a:r>
              <a:rPr lang="fr-FR" b="1" err="1">
                <a:ea typeface="+mn-lt"/>
                <a:cs typeface="+mn-lt"/>
              </a:rPr>
              <a:t>project.properties</a:t>
            </a:r>
            <a:r>
              <a:rPr lang="fr-FR">
                <a:ea typeface="+mn-lt"/>
                <a:cs typeface="+mn-lt"/>
              </a:rPr>
              <a:t> pour définir les paramètres d’analyse :</a:t>
            </a:r>
            <a:endParaRPr lang="fr-FR"/>
          </a:p>
          <a:p>
            <a:endParaRPr lang="fr-FR"/>
          </a:p>
        </p:txBody>
      </p:sp>
      <p:pic>
        <p:nvPicPr>
          <p:cNvPr id="4" name="Image 3" descr="Une image contenant texte, capture d’écran, Police&#10;&#10;Description générée automatiquement">
            <a:extLst>
              <a:ext uri="{FF2B5EF4-FFF2-40B4-BE49-F238E27FC236}">
                <a16:creationId xmlns:a16="http://schemas.microsoft.com/office/drawing/2014/main" id="{8CEBF801-4B1E-71DF-0A21-82C9279992A8}"/>
              </a:ext>
            </a:extLst>
          </p:cNvPr>
          <p:cNvPicPr>
            <a:picLocks noChangeAspect="1"/>
          </p:cNvPicPr>
          <p:nvPr/>
        </p:nvPicPr>
        <p:blipFill>
          <a:blip r:embed="rId2"/>
          <a:stretch>
            <a:fillRect/>
          </a:stretch>
        </p:blipFill>
        <p:spPr>
          <a:xfrm>
            <a:off x="819149" y="4460123"/>
            <a:ext cx="3861984" cy="1848658"/>
          </a:xfrm>
          <a:prstGeom prst="rect">
            <a:avLst/>
          </a:prstGeom>
        </p:spPr>
      </p:pic>
      <p:pic>
        <p:nvPicPr>
          <p:cNvPr id="5" name="Image 4" descr="Une image contenant texte, capture d’écran, Police&#10;&#10;Description générée automatiquement">
            <a:extLst>
              <a:ext uri="{FF2B5EF4-FFF2-40B4-BE49-F238E27FC236}">
                <a16:creationId xmlns:a16="http://schemas.microsoft.com/office/drawing/2014/main" id="{4C1AFA7A-81D1-4A01-33A8-5D4F74CA392E}"/>
              </a:ext>
            </a:extLst>
          </p:cNvPr>
          <p:cNvPicPr>
            <a:picLocks noChangeAspect="1"/>
          </p:cNvPicPr>
          <p:nvPr/>
        </p:nvPicPr>
        <p:blipFill>
          <a:blip r:embed="rId3"/>
          <a:stretch>
            <a:fillRect/>
          </a:stretch>
        </p:blipFill>
        <p:spPr>
          <a:xfrm>
            <a:off x="5258930" y="4821991"/>
            <a:ext cx="5238750" cy="1114425"/>
          </a:xfrm>
          <a:prstGeom prst="rect">
            <a:avLst/>
          </a:prstGeom>
        </p:spPr>
      </p:pic>
    </p:spTree>
    <p:extLst>
      <p:ext uri="{BB962C8B-B14F-4D97-AF65-F5344CB8AC3E}">
        <p14:creationId xmlns:p14="http://schemas.microsoft.com/office/powerpoint/2010/main" val="318443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63E61-4ACC-06DF-B55B-EEE6A1929588}"/>
              </a:ext>
            </a:extLst>
          </p:cNvPr>
          <p:cNvSpPr>
            <a:spLocks noGrp="1"/>
          </p:cNvSpPr>
          <p:nvPr>
            <p:ph type="title"/>
          </p:nvPr>
        </p:nvSpPr>
        <p:spPr/>
        <p:txBody>
          <a:bodyPr/>
          <a:lstStyle/>
          <a:p>
            <a:r>
              <a:rPr lang="fr-FR" b="1"/>
              <a:t>Analyse des métriques de qualité</a:t>
            </a:r>
            <a:endParaRPr lang="fr-FR"/>
          </a:p>
          <a:p>
            <a:endParaRPr lang="fr-FR"/>
          </a:p>
        </p:txBody>
      </p:sp>
      <p:sp>
        <p:nvSpPr>
          <p:cNvPr id="3" name="Espace réservé du contenu 2">
            <a:extLst>
              <a:ext uri="{FF2B5EF4-FFF2-40B4-BE49-F238E27FC236}">
                <a16:creationId xmlns:a16="http://schemas.microsoft.com/office/drawing/2014/main" id="{EF285F70-B4A4-C82D-23CA-1EDC8E3CCB55}"/>
              </a:ext>
            </a:extLst>
          </p:cNvPr>
          <p:cNvSpPr>
            <a:spLocks noGrp="1"/>
          </p:cNvSpPr>
          <p:nvPr>
            <p:ph idx="1"/>
          </p:nvPr>
        </p:nvSpPr>
        <p:spPr>
          <a:xfrm>
            <a:off x="677334" y="1715112"/>
            <a:ext cx="8596668" cy="3880773"/>
          </a:xfrm>
        </p:spPr>
        <p:txBody>
          <a:bodyPr vert="horz" lIns="91440" tIns="45720" rIns="91440" bIns="45720" rtlCol="0" anchor="t">
            <a:normAutofit fontScale="92500"/>
          </a:bodyPr>
          <a:lstStyle/>
          <a:p>
            <a:r>
              <a:rPr lang="fr-FR" err="1">
                <a:ea typeface="+mn-lt"/>
                <a:cs typeface="+mn-lt"/>
              </a:rPr>
              <a:t>SonarQube</a:t>
            </a:r>
            <a:r>
              <a:rPr lang="fr-FR">
                <a:ea typeface="+mn-lt"/>
                <a:cs typeface="+mn-lt"/>
              </a:rPr>
              <a:t> évalue la qualité du code selon 7 axes principaux :</a:t>
            </a:r>
            <a:endParaRPr lang="fr-FR"/>
          </a:p>
          <a:p>
            <a:r>
              <a:rPr lang="fr-FR" b="1">
                <a:ea typeface="+mn-lt"/>
                <a:cs typeface="+mn-lt"/>
              </a:rPr>
              <a:t>Fiabilité (</a:t>
            </a:r>
            <a:r>
              <a:rPr lang="fr-FR" b="1" err="1">
                <a:ea typeface="+mn-lt"/>
                <a:cs typeface="+mn-lt"/>
              </a:rPr>
              <a:t>Reliability</a:t>
            </a:r>
            <a:r>
              <a:rPr lang="fr-FR" b="1">
                <a:ea typeface="+mn-lt"/>
                <a:cs typeface="+mn-lt"/>
              </a:rPr>
              <a:t>)</a:t>
            </a:r>
            <a:r>
              <a:rPr lang="fr-FR">
                <a:ea typeface="+mn-lt"/>
                <a:cs typeface="+mn-lt"/>
              </a:rPr>
              <a:t> : Détection des </a:t>
            </a:r>
            <a:r>
              <a:rPr lang="fr-FR" i="1">
                <a:ea typeface="+mn-lt"/>
                <a:cs typeface="+mn-lt"/>
              </a:rPr>
              <a:t>bugs</a:t>
            </a:r>
            <a:r>
              <a:rPr lang="fr-FR">
                <a:ea typeface="+mn-lt"/>
                <a:cs typeface="+mn-lt"/>
              </a:rPr>
              <a:t> qui pourraient provoquer des pannes.</a:t>
            </a:r>
            <a:endParaRPr lang="fr-FR"/>
          </a:p>
          <a:p>
            <a:r>
              <a:rPr lang="fr-FR" b="1">
                <a:ea typeface="+mn-lt"/>
                <a:cs typeface="+mn-lt"/>
              </a:rPr>
              <a:t>Sécurité (Security)</a:t>
            </a:r>
            <a:r>
              <a:rPr lang="fr-FR">
                <a:ea typeface="+mn-lt"/>
                <a:cs typeface="+mn-lt"/>
              </a:rPr>
              <a:t> : Identification des vulnérabilités dans le code.</a:t>
            </a:r>
            <a:endParaRPr lang="fr-FR"/>
          </a:p>
          <a:p>
            <a:r>
              <a:rPr lang="fr-FR" b="1">
                <a:ea typeface="+mn-lt"/>
                <a:cs typeface="+mn-lt"/>
              </a:rPr>
              <a:t>Sécurité des entrées/sorties (Security Hotspots)</a:t>
            </a:r>
            <a:r>
              <a:rPr lang="fr-FR">
                <a:ea typeface="+mn-lt"/>
                <a:cs typeface="+mn-lt"/>
              </a:rPr>
              <a:t> : Points critiques à examiner pour éviter les failles de sécurité.</a:t>
            </a:r>
            <a:endParaRPr lang="fr-FR"/>
          </a:p>
          <a:p>
            <a:r>
              <a:rPr lang="fr-FR" b="1">
                <a:ea typeface="+mn-lt"/>
                <a:cs typeface="+mn-lt"/>
              </a:rPr>
              <a:t>Maintenabilité (</a:t>
            </a:r>
            <a:r>
              <a:rPr lang="fr-FR" b="1" err="1">
                <a:ea typeface="+mn-lt"/>
                <a:cs typeface="+mn-lt"/>
              </a:rPr>
              <a:t>Maintainability</a:t>
            </a:r>
            <a:r>
              <a:rPr lang="fr-FR" b="1">
                <a:ea typeface="+mn-lt"/>
                <a:cs typeface="+mn-lt"/>
              </a:rPr>
              <a:t>)</a:t>
            </a:r>
            <a:r>
              <a:rPr lang="fr-FR">
                <a:ea typeface="+mn-lt"/>
                <a:cs typeface="+mn-lt"/>
              </a:rPr>
              <a:t> : Détection des problèmes liés à la dette technique (complexité, duplications, etc.).</a:t>
            </a:r>
            <a:endParaRPr lang="fr-FR"/>
          </a:p>
          <a:p>
            <a:r>
              <a:rPr lang="fr-FR" b="1">
                <a:ea typeface="+mn-lt"/>
                <a:cs typeface="+mn-lt"/>
              </a:rPr>
              <a:t>Couverture de tests (</a:t>
            </a:r>
            <a:r>
              <a:rPr lang="fr-FR" b="1" err="1">
                <a:ea typeface="+mn-lt"/>
                <a:cs typeface="+mn-lt"/>
              </a:rPr>
              <a:t>Coverage</a:t>
            </a:r>
            <a:r>
              <a:rPr lang="fr-FR" b="1">
                <a:ea typeface="+mn-lt"/>
                <a:cs typeface="+mn-lt"/>
              </a:rPr>
              <a:t>)</a:t>
            </a:r>
            <a:r>
              <a:rPr lang="fr-FR">
                <a:ea typeface="+mn-lt"/>
                <a:cs typeface="+mn-lt"/>
              </a:rPr>
              <a:t> : Mesure du pourcentage de code couvert par les tests unitaires.</a:t>
            </a:r>
            <a:endParaRPr lang="fr-FR"/>
          </a:p>
          <a:p>
            <a:r>
              <a:rPr lang="fr-FR" b="1">
                <a:ea typeface="+mn-lt"/>
                <a:cs typeface="+mn-lt"/>
              </a:rPr>
              <a:t>Duplications</a:t>
            </a:r>
            <a:r>
              <a:rPr lang="fr-FR">
                <a:ea typeface="+mn-lt"/>
                <a:cs typeface="+mn-lt"/>
              </a:rPr>
              <a:t> : Identification des sections de code dupliquées.</a:t>
            </a:r>
            <a:endParaRPr lang="fr-FR"/>
          </a:p>
          <a:p>
            <a:r>
              <a:rPr lang="fr-FR" b="1">
                <a:ea typeface="+mn-lt"/>
                <a:cs typeface="+mn-lt"/>
              </a:rPr>
              <a:t>Taille (Size)</a:t>
            </a:r>
            <a:r>
              <a:rPr lang="fr-FR">
                <a:ea typeface="+mn-lt"/>
                <a:cs typeface="+mn-lt"/>
              </a:rPr>
              <a:t> : Nombre de lignes de code, fichiers, classes, etc.</a:t>
            </a:r>
            <a:endParaRPr lang="fr-FR"/>
          </a:p>
          <a:p>
            <a:endParaRPr lang="fr-FR"/>
          </a:p>
        </p:txBody>
      </p:sp>
    </p:spTree>
    <p:extLst>
      <p:ext uri="{BB962C8B-B14F-4D97-AF65-F5344CB8AC3E}">
        <p14:creationId xmlns:p14="http://schemas.microsoft.com/office/powerpoint/2010/main" val="192622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7622E-2FBA-CC31-9BB0-611E8A74283E}"/>
              </a:ext>
            </a:extLst>
          </p:cNvPr>
          <p:cNvSpPr>
            <a:spLocks noGrp="1"/>
          </p:cNvSpPr>
          <p:nvPr>
            <p:ph type="title"/>
          </p:nvPr>
        </p:nvSpPr>
        <p:spPr/>
        <p:txBody>
          <a:bodyPr/>
          <a:lstStyle/>
          <a:p>
            <a:r>
              <a:rPr lang="fr-FR">
                <a:ea typeface="+mj-lt"/>
                <a:cs typeface="+mj-lt"/>
              </a:rPr>
              <a:t>Métriques standards</a:t>
            </a:r>
            <a:endParaRPr lang="fr-FR"/>
          </a:p>
        </p:txBody>
      </p:sp>
      <p:sp>
        <p:nvSpPr>
          <p:cNvPr id="3" name="Espace réservé du contenu 2">
            <a:extLst>
              <a:ext uri="{FF2B5EF4-FFF2-40B4-BE49-F238E27FC236}">
                <a16:creationId xmlns:a16="http://schemas.microsoft.com/office/drawing/2014/main" id="{50B8F604-179E-1ED0-941A-25B1AEF32198}"/>
              </a:ext>
            </a:extLst>
          </p:cNvPr>
          <p:cNvSpPr>
            <a:spLocks noGrp="1"/>
          </p:cNvSpPr>
          <p:nvPr>
            <p:ph idx="1"/>
          </p:nvPr>
        </p:nvSpPr>
        <p:spPr>
          <a:xfrm>
            <a:off x="251305" y="1930400"/>
            <a:ext cx="11355339" cy="4460009"/>
          </a:xfrm>
        </p:spPr>
        <p:txBody>
          <a:bodyPr vert="horz" lIns="91440" tIns="45720" rIns="91440" bIns="45720" rtlCol="0" anchor="t">
            <a:normAutofit/>
          </a:bodyPr>
          <a:lstStyle/>
          <a:p>
            <a:pPr>
              <a:buFont typeface="Arial" charset="2"/>
              <a:buChar char="•"/>
            </a:pPr>
            <a:r>
              <a:rPr lang="fr-FR" sz="2400">
                <a:ea typeface="+mn-lt"/>
                <a:cs typeface="+mn-lt"/>
              </a:rPr>
              <a:t>Complexité cyclomatique</a:t>
            </a:r>
            <a:endParaRPr lang="fr-FR" sz="2400"/>
          </a:p>
          <a:p>
            <a:pPr>
              <a:buFont typeface="Arial" charset="2"/>
              <a:buChar char="•"/>
            </a:pPr>
            <a:r>
              <a:rPr lang="fr-FR" sz="2400">
                <a:ea typeface="+mn-lt"/>
                <a:cs typeface="+mn-lt"/>
              </a:rPr>
              <a:t>SLOC (ligne de code source)</a:t>
            </a:r>
            <a:endParaRPr lang="fr-FR" sz="2400"/>
          </a:p>
          <a:p>
            <a:pPr>
              <a:buFont typeface="Arial" charset="2"/>
              <a:buChar char="•"/>
            </a:pPr>
            <a:r>
              <a:rPr lang="fr-FR" sz="2400">
                <a:ea typeface="+mn-lt"/>
                <a:cs typeface="+mn-lt"/>
              </a:rPr>
              <a:t>Densité des commentaires</a:t>
            </a:r>
          </a:p>
          <a:p>
            <a:pPr>
              <a:buFont typeface="Arial" charset="2"/>
              <a:buChar char="•"/>
            </a:pPr>
            <a:r>
              <a:rPr lang="fr-FR" sz="2400">
                <a:ea typeface="+mn-lt"/>
                <a:cs typeface="+mn-lt"/>
              </a:rPr>
              <a:t>Couverture de code par des tests unitaires</a:t>
            </a:r>
            <a:endParaRPr lang="fr-FR" sz="2400"/>
          </a:p>
          <a:p>
            <a:pPr>
              <a:buFont typeface="Arial" charset="2"/>
              <a:buChar char="•"/>
            </a:pPr>
            <a:r>
              <a:rPr lang="fr-FR" sz="2400">
                <a:ea typeface="+mn-lt"/>
                <a:cs typeface="+mn-lt"/>
              </a:rPr>
              <a:t>Duplication de code</a:t>
            </a:r>
          </a:p>
          <a:p>
            <a:pPr>
              <a:buFont typeface="Arial" charset="2"/>
              <a:buChar char="•"/>
            </a:pPr>
            <a:r>
              <a:rPr lang="fr-FR" sz="2400">
                <a:ea typeface="+mn-lt"/>
                <a:cs typeface="+mn-lt"/>
              </a:rPr>
              <a:t>Nombre de paramètres d’une méthode</a:t>
            </a:r>
            <a:endParaRPr lang="fr-FR" sz="2400"/>
          </a:p>
          <a:p>
            <a:pPr>
              <a:buFont typeface="Arial" charset="2"/>
              <a:buChar char="•"/>
            </a:pPr>
            <a:endParaRPr lang="fr-FR"/>
          </a:p>
          <a:p>
            <a:pPr>
              <a:buFont typeface="Arial" charset="2"/>
              <a:buChar char="•"/>
            </a:pPr>
            <a:endParaRPr lang="fr-FR"/>
          </a:p>
          <a:p>
            <a:pPr>
              <a:buFont typeface="Arial" charset="2"/>
              <a:buChar char="•"/>
            </a:pPr>
            <a:endParaRPr lang="fr-FR"/>
          </a:p>
        </p:txBody>
      </p:sp>
    </p:spTree>
    <p:extLst>
      <p:ext uri="{BB962C8B-B14F-4D97-AF65-F5344CB8AC3E}">
        <p14:creationId xmlns:p14="http://schemas.microsoft.com/office/powerpoint/2010/main" val="86700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8F886-AA91-9335-FCC9-0156B1306643}"/>
              </a:ext>
            </a:extLst>
          </p:cNvPr>
          <p:cNvSpPr>
            <a:spLocks noGrp="1"/>
          </p:cNvSpPr>
          <p:nvPr>
            <p:ph type="title"/>
          </p:nvPr>
        </p:nvSpPr>
        <p:spPr/>
        <p:txBody>
          <a:bodyPr/>
          <a:lstStyle/>
          <a:p>
            <a:r>
              <a:rPr lang="fr-FR">
                <a:ea typeface="+mj-lt"/>
                <a:cs typeface="+mj-lt"/>
              </a:rPr>
              <a:t>Métriques standards</a:t>
            </a:r>
            <a:endParaRPr lang="fr-FR"/>
          </a:p>
        </p:txBody>
      </p:sp>
      <p:sp>
        <p:nvSpPr>
          <p:cNvPr id="3" name="Espace réservé du contenu 2">
            <a:extLst>
              <a:ext uri="{FF2B5EF4-FFF2-40B4-BE49-F238E27FC236}">
                <a16:creationId xmlns:a16="http://schemas.microsoft.com/office/drawing/2014/main" id="{6B1F21C8-82B4-C4F0-692A-A77B3F81BB43}"/>
              </a:ext>
            </a:extLst>
          </p:cNvPr>
          <p:cNvSpPr>
            <a:spLocks noGrp="1"/>
          </p:cNvSpPr>
          <p:nvPr>
            <p:ph idx="1"/>
          </p:nvPr>
        </p:nvSpPr>
        <p:spPr>
          <a:xfrm>
            <a:off x="677333" y="2160589"/>
            <a:ext cx="10461721" cy="3880773"/>
          </a:xfrm>
        </p:spPr>
        <p:txBody>
          <a:bodyPr vert="horz" lIns="91440" tIns="45720" rIns="91440" bIns="45720" rtlCol="0" anchor="t">
            <a:normAutofit/>
          </a:bodyPr>
          <a:lstStyle/>
          <a:p>
            <a:pPr>
              <a:buFont typeface="Arial" charset="2"/>
              <a:buChar char="•"/>
            </a:pPr>
            <a:r>
              <a:rPr lang="fr-FR" sz="2400"/>
              <a:t>Nombre de variables d’une méthode</a:t>
            </a:r>
            <a:endParaRPr lang="fr-FR" sz="2400">
              <a:solidFill>
                <a:srgbClr val="000000"/>
              </a:solidFill>
            </a:endParaRPr>
          </a:p>
          <a:p>
            <a:pPr>
              <a:buFont typeface="Arial" charset="2"/>
              <a:buChar char="•"/>
            </a:pPr>
            <a:r>
              <a:rPr lang="fr-FR" sz="2400"/>
              <a:t>Style &amp; lisibilité</a:t>
            </a:r>
            <a:endParaRPr lang="fr-FR" sz="2400">
              <a:solidFill>
                <a:srgbClr val="000000"/>
              </a:solidFill>
            </a:endParaRPr>
          </a:p>
          <a:p>
            <a:pPr>
              <a:buFont typeface="Arial" charset="2"/>
              <a:buChar char="•"/>
            </a:pPr>
            <a:r>
              <a:rPr lang="fr-FR" sz="2400"/>
              <a:t>Documentation technique</a:t>
            </a:r>
            <a:endParaRPr lang="fr-FR" sz="2400">
              <a:solidFill>
                <a:srgbClr val="000000"/>
              </a:solidFill>
            </a:endParaRPr>
          </a:p>
          <a:p>
            <a:pPr>
              <a:buFont typeface="Arial" charset="2"/>
              <a:buChar char="•"/>
            </a:pPr>
            <a:r>
              <a:rPr lang="fr-FR" sz="2400"/>
              <a:t>Nombre de bugs</a:t>
            </a:r>
          </a:p>
        </p:txBody>
      </p:sp>
    </p:spTree>
    <p:extLst>
      <p:ext uri="{BB962C8B-B14F-4D97-AF65-F5344CB8AC3E}">
        <p14:creationId xmlns:p14="http://schemas.microsoft.com/office/powerpoint/2010/main" val="55809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DA2190-A6BC-3F64-2C26-9EAF7E4602AD}"/>
              </a:ext>
            </a:extLst>
          </p:cNvPr>
          <p:cNvSpPr>
            <a:spLocks noGrp="1"/>
          </p:cNvSpPr>
          <p:nvPr>
            <p:ph type="title"/>
          </p:nvPr>
        </p:nvSpPr>
        <p:spPr/>
        <p:txBody>
          <a:bodyPr/>
          <a:lstStyle/>
          <a:p>
            <a:r>
              <a:rPr lang="fr-FR"/>
              <a:t>Petit exemple de critère </a:t>
            </a:r>
          </a:p>
        </p:txBody>
      </p:sp>
      <p:pic>
        <p:nvPicPr>
          <p:cNvPr id="5" name="Espace réservé du contenu 4">
            <a:extLst>
              <a:ext uri="{FF2B5EF4-FFF2-40B4-BE49-F238E27FC236}">
                <a16:creationId xmlns:a16="http://schemas.microsoft.com/office/drawing/2014/main" id="{7504515A-C994-BCD8-B099-E748FD3AEF47}"/>
              </a:ext>
            </a:extLst>
          </p:cNvPr>
          <p:cNvPicPr>
            <a:picLocks noGrp="1" noChangeAspect="1"/>
          </p:cNvPicPr>
          <p:nvPr>
            <p:ph idx="1"/>
          </p:nvPr>
        </p:nvPicPr>
        <p:blipFill>
          <a:blip r:embed="rId2"/>
          <a:stretch>
            <a:fillRect/>
          </a:stretch>
        </p:blipFill>
        <p:spPr>
          <a:xfrm>
            <a:off x="836028" y="1930400"/>
            <a:ext cx="5806943" cy="1242168"/>
          </a:xfrm>
        </p:spPr>
      </p:pic>
      <p:pic>
        <p:nvPicPr>
          <p:cNvPr id="7" name="Image 6">
            <a:extLst>
              <a:ext uri="{FF2B5EF4-FFF2-40B4-BE49-F238E27FC236}">
                <a16:creationId xmlns:a16="http://schemas.microsoft.com/office/drawing/2014/main" id="{A56B3BA7-72E3-1189-4314-20276F4A7945}"/>
              </a:ext>
            </a:extLst>
          </p:cNvPr>
          <p:cNvPicPr>
            <a:picLocks noChangeAspect="1"/>
          </p:cNvPicPr>
          <p:nvPr/>
        </p:nvPicPr>
        <p:blipFill>
          <a:blip r:embed="rId3"/>
          <a:stretch>
            <a:fillRect/>
          </a:stretch>
        </p:blipFill>
        <p:spPr>
          <a:xfrm>
            <a:off x="795454" y="3429000"/>
            <a:ext cx="5662151" cy="1341236"/>
          </a:xfrm>
          <a:prstGeom prst="rect">
            <a:avLst/>
          </a:prstGeom>
        </p:spPr>
      </p:pic>
      <p:pic>
        <p:nvPicPr>
          <p:cNvPr id="9" name="Image 8">
            <a:extLst>
              <a:ext uri="{FF2B5EF4-FFF2-40B4-BE49-F238E27FC236}">
                <a16:creationId xmlns:a16="http://schemas.microsoft.com/office/drawing/2014/main" id="{6887282F-D90A-6BC8-9615-C780A97B2267}"/>
              </a:ext>
            </a:extLst>
          </p:cNvPr>
          <p:cNvPicPr>
            <a:picLocks noChangeAspect="1"/>
          </p:cNvPicPr>
          <p:nvPr/>
        </p:nvPicPr>
        <p:blipFill>
          <a:blip r:embed="rId4"/>
          <a:stretch>
            <a:fillRect/>
          </a:stretch>
        </p:blipFill>
        <p:spPr>
          <a:xfrm>
            <a:off x="795454" y="5026668"/>
            <a:ext cx="5425910" cy="1432684"/>
          </a:xfrm>
          <a:prstGeom prst="rect">
            <a:avLst/>
          </a:prstGeom>
        </p:spPr>
      </p:pic>
    </p:spTree>
    <p:extLst>
      <p:ext uri="{BB962C8B-B14F-4D97-AF65-F5344CB8AC3E}">
        <p14:creationId xmlns:p14="http://schemas.microsoft.com/office/powerpoint/2010/main" val="278963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0EC82-F5B2-CFCB-F2EF-5D635938905B}"/>
              </a:ext>
            </a:extLst>
          </p:cNvPr>
          <p:cNvSpPr>
            <a:spLocks noGrp="1"/>
          </p:cNvSpPr>
          <p:nvPr>
            <p:ph type="title"/>
          </p:nvPr>
        </p:nvSpPr>
        <p:spPr>
          <a:xfrm>
            <a:off x="286037" y="527222"/>
            <a:ext cx="8596668" cy="1320800"/>
          </a:xfrm>
        </p:spPr>
        <p:txBody>
          <a:bodyPr/>
          <a:lstStyle/>
          <a:p>
            <a:r>
              <a:rPr lang="fr-FR"/>
              <a:t>Outils de mesure de qualité</a:t>
            </a:r>
            <a:r>
              <a:rPr lang="fr-FR" sz="1800">
                <a:solidFill>
                  <a:srgbClr val="000000"/>
                </a:solidFill>
              </a:rPr>
              <a:t> </a:t>
            </a:r>
          </a:p>
        </p:txBody>
      </p:sp>
      <p:sp>
        <p:nvSpPr>
          <p:cNvPr id="3" name="ZoneTexte 2">
            <a:extLst>
              <a:ext uri="{FF2B5EF4-FFF2-40B4-BE49-F238E27FC236}">
                <a16:creationId xmlns:a16="http://schemas.microsoft.com/office/drawing/2014/main" id="{6EB28E61-D1DC-0DBF-73FF-956CB2FB9006}"/>
              </a:ext>
            </a:extLst>
          </p:cNvPr>
          <p:cNvSpPr txBox="1"/>
          <p:nvPr/>
        </p:nvSpPr>
        <p:spPr>
          <a:xfrm>
            <a:off x="286265" y="1583724"/>
            <a:ext cx="5224850"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r>
              <a:rPr lang="en-US" sz="2400" b="1"/>
              <a:t> </a:t>
            </a:r>
            <a:r>
              <a:rPr lang="en-US" sz="2400" b="1">
                <a:highlight>
                  <a:srgbClr val="FFFF00"/>
                </a:highlight>
              </a:rPr>
              <a:t>SonarQube</a:t>
            </a:r>
            <a:r>
              <a:rPr lang="en-US"/>
              <a:t> </a:t>
            </a:r>
            <a:r>
              <a:rPr lang="en-US" err="1"/>
              <a:t>est</a:t>
            </a:r>
            <a:r>
              <a:rPr lang="en-US"/>
              <a:t> un </a:t>
            </a:r>
            <a:r>
              <a:rPr lang="en-US" err="1"/>
              <a:t>outil</a:t>
            </a:r>
            <a:r>
              <a:rPr lang="en-US"/>
              <a:t> de </a:t>
            </a:r>
            <a:r>
              <a:rPr lang="en-US" err="1"/>
              <a:t>contrôle</a:t>
            </a:r>
            <a:r>
              <a:rPr lang="en-US"/>
              <a:t> de </a:t>
            </a:r>
            <a:r>
              <a:rPr lang="en-US" err="1"/>
              <a:t>qualité</a:t>
            </a:r>
            <a:r>
              <a:rPr lang="en-US"/>
              <a:t> </a:t>
            </a:r>
            <a:r>
              <a:rPr lang="en-US" err="1"/>
              <a:t>logicielle</a:t>
            </a:r>
            <a:r>
              <a:rPr lang="en-US"/>
              <a:t> pour les </a:t>
            </a:r>
            <a:r>
              <a:rPr lang="en-US" err="1"/>
              <a:t>développements</a:t>
            </a:r>
            <a:r>
              <a:rPr lang="en-US"/>
              <a:t> dans plus de 25 </a:t>
            </a:r>
            <a:r>
              <a:rPr lang="en-US" err="1"/>
              <a:t>langages</a:t>
            </a:r>
            <a:r>
              <a:rPr lang="en-US"/>
              <a:t> </a:t>
            </a:r>
            <a:r>
              <a:rPr lang="en-US" err="1"/>
              <a:t>dont</a:t>
            </a:r>
            <a:r>
              <a:rPr lang="en-US"/>
              <a:t> Java, C/C++, C#, PHP, Python, COBOL. </a:t>
            </a:r>
            <a:endParaRPr lang="fr-FR"/>
          </a:p>
          <a:p>
            <a:endParaRPr lang="en-US"/>
          </a:p>
          <a:p>
            <a:r>
              <a:rPr lang="en-US"/>
              <a:t>•</a:t>
            </a:r>
            <a:r>
              <a:rPr lang="en-US" sz="2400"/>
              <a:t> </a:t>
            </a:r>
            <a:r>
              <a:rPr lang="en-US" sz="2400" b="1" err="1"/>
              <a:t>NDepend</a:t>
            </a:r>
            <a:r>
              <a:rPr lang="en-US"/>
              <a:t> </a:t>
            </a:r>
            <a:r>
              <a:rPr lang="en-US" err="1"/>
              <a:t>est</a:t>
            </a:r>
            <a:r>
              <a:rPr lang="en-US"/>
              <a:t> un </a:t>
            </a:r>
            <a:r>
              <a:rPr lang="en-US" err="1"/>
              <a:t>outil</a:t>
            </a:r>
            <a:r>
              <a:rPr lang="en-US"/>
              <a:t> de </a:t>
            </a:r>
            <a:r>
              <a:rPr lang="en-US" err="1"/>
              <a:t>contrôle</a:t>
            </a:r>
            <a:r>
              <a:rPr lang="en-US"/>
              <a:t> de </a:t>
            </a:r>
            <a:r>
              <a:rPr lang="en-US" err="1"/>
              <a:t>qualité</a:t>
            </a:r>
            <a:r>
              <a:rPr lang="en-US"/>
              <a:t> </a:t>
            </a:r>
            <a:r>
              <a:rPr lang="en-US" err="1"/>
              <a:t>logicielle</a:t>
            </a:r>
            <a:r>
              <a:rPr lang="en-US"/>
              <a:t> pour les </a:t>
            </a:r>
            <a:r>
              <a:rPr lang="en-US" err="1"/>
              <a:t>développements</a:t>
            </a:r>
            <a:r>
              <a:rPr lang="en-US"/>
              <a:t> .NET.</a:t>
            </a:r>
          </a:p>
          <a:p>
            <a:endParaRPr lang="en-US"/>
          </a:p>
          <a:p>
            <a:r>
              <a:rPr lang="en-US"/>
              <a:t> • </a:t>
            </a:r>
            <a:r>
              <a:rPr lang="en-US" sz="2400" b="1" err="1"/>
              <a:t>Testwell</a:t>
            </a:r>
            <a:r>
              <a:rPr lang="en-US" sz="2400" b="1"/>
              <a:t> CMT++</a:t>
            </a:r>
            <a:r>
              <a:rPr lang="en-US"/>
              <a:t> </a:t>
            </a:r>
            <a:r>
              <a:rPr lang="en-US" err="1"/>
              <a:t>est</a:t>
            </a:r>
            <a:r>
              <a:rPr lang="en-US"/>
              <a:t> un </a:t>
            </a:r>
            <a:r>
              <a:rPr lang="en-US" err="1"/>
              <a:t>outil</a:t>
            </a:r>
            <a:r>
              <a:rPr lang="en-US"/>
              <a:t> de </a:t>
            </a:r>
            <a:r>
              <a:rPr lang="en-US" err="1"/>
              <a:t>mesure</a:t>
            </a:r>
            <a:r>
              <a:rPr lang="en-US"/>
              <a:t> de </a:t>
            </a:r>
            <a:r>
              <a:rPr lang="en-US" err="1"/>
              <a:t>complexité</a:t>
            </a:r>
            <a:r>
              <a:rPr lang="en-US"/>
              <a:t> pour C et C++ .</a:t>
            </a:r>
          </a:p>
          <a:p>
            <a:endParaRPr lang="en-US"/>
          </a:p>
          <a:p>
            <a:r>
              <a:rPr lang="en-US"/>
              <a:t>• </a:t>
            </a:r>
            <a:r>
              <a:rPr lang="en-US" sz="2400" b="1" err="1"/>
              <a:t>Testwell</a:t>
            </a:r>
            <a:r>
              <a:rPr lang="en-US" sz="2400" b="1"/>
              <a:t> </a:t>
            </a:r>
            <a:r>
              <a:rPr lang="en-US" sz="2400" b="1" err="1"/>
              <a:t>CMTJava</a:t>
            </a:r>
            <a:r>
              <a:rPr lang="en-US"/>
              <a:t> </a:t>
            </a:r>
            <a:r>
              <a:rPr lang="en-US" err="1"/>
              <a:t>est</a:t>
            </a:r>
            <a:r>
              <a:rPr lang="en-US"/>
              <a:t> un </a:t>
            </a:r>
            <a:r>
              <a:rPr lang="en-US" err="1"/>
              <a:t>outil</a:t>
            </a:r>
            <a:r>
              <a:rPr lang="en-US"/>
              <a:t> de </a:t>
            </a:r>
            <a:r>
              <a:rPr lang="en-US" err="1"/>
              <a:t>mesure</a:t>
            </a:r>
            <a:r>
              <a:rPr lang="en-US"/>
              <a:t> de </a:t>
            </a:r>
            <a:r>
              <a:rPr lang="en-US" err="1"/>
              <a:t>complexité</a:t>
            </a:r>
            <a:r>
              <a:rPr lang="en-US"/>
              <a:t> pour Java</a:t>
            </a:r>
          </a:p>
        </p:txBody>
      </p:sp>
    </p:spTree>
    <p:extLst>
      <p:ext uri="{BB962C8B-B14F-4D97-AF65-F5344CB8AC3E}">
        <p14:creationId xmlns:p14="http://schemas.microsoft.com/office/powerpoint/2010/main" val="195964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1FA90-89D7-D922-12D2-6CDCEEC0396B}"/>
              </a:ext>
            </a:extLst>
          </p:cNvPr>
          <p:cNvSpPr>
            <a:spLocks noGrp="1"/>
          </p:cNvSpPr>
          <p:nvPr>
            <p:ph type="title"/>
          </p:nvPr>
        </p:nvSpPr>
        <p:spPr/>
        <p:txBody>
          <a:bodyPr/>
          <a:lstStyle/>
          <a:p>
            <a:r>
              <a:rPr lang="fr-FR"/>
              <a:t>Présentation SonarQube</a:t>
            </a:r>
          </a:p>
        </p:txBody>
      </p:sp>
      <p:sp>
        <p:nvSpPr>
          <p:cNvPr id="5" name="Espace réservé du contenu 4">
            <a:extLst>
              <a:ext uri="{FF2B5EF4-FFF2-40B4-BE49-F238E27FC236}">
                <a16:creationId xmlns:a16="http://schemas.microsoft.com/office/drawing/2014/main" id="{8528F6B7-5A75-7ECC-E609-5FB2BA2C5012}"/>
              </a:ext>
            </a:extLst>
          </p:cNvPr>
          <p:cNvSpPr>
            <a:spLocks noGrp="1"/>
          </p:cNvSpPr>
          <p:nvPr>
            <p:ph idx="1"/>
          </p:nvPr>
        </p:nvSpPr>
        <p:spPr/>
        <p:txBody>
          <a:bodyPr vert="horz" lIns="91440" tIns="45720" rIns="91440" bIns="45720" rtlCol="0" anchor="t">
            <a:normAutofit/>
          </a:bodyPr>
          <a:lstStyle/>
          <a:p>
            <a:pPr marL="0" indent="0">
              <a:buNone/>
            </a:pPr>
            <a:r>
              <a:rPr lang="fr-FR">
                <a:ea typeface="+mn-lt"/>
                <a:cs typeface="+mn-lt"/>
              </a:rPr>
              <a:t>•</a:t>
            </a:r>
            <a:r>
              <a:rPr lang="fr-FR" sz="2000" b="1" err="1">
                <a:ea typeface="+mn-lt"/>
                <a:cs typeface="+mn-lt"/>
              </a:rPr>
              <a:t>SonarQube</a:t>
            </a:r>
            <a:r>
              <a:rPr lang="fr-FR">
                <a:ea typeface="+mn-lt"/>
                <a:cs typeface="+mn-lt"/>
              </a:rPr>
              <a:t> est l'outil d'analyse de la qualité du code et de la sécurité le plus</a:t>
            </a:r>
            <a:endParaRPr lang="fr-FR"/>
          </a:p>
          <a:p>
            <a:pPr marL="0" indent="0">
              <a:buNone/>
            </a:pPr>
            <a:r>
              <a:rPr lang="fr-FR">
                <a:ea typeface="+mn-lt"/>
                <a:cs typeface="+mn-lt"/>
              </a:rPr>
              <a:t>populaire du marché. Avec le soutien de la communauté open source, </a:t>
            </a:r>
            <a:r>
              <a:rPr lang="fr-FR" err="1">
                <a:ea typeface="+mn-lt"/>
                <a:cs typeface="+mn-lt"/>
              </a:rPr>
              <a:t>Sonarqube</a:t>
            </a:r>
            <a:endParaRPr lang="fr-FR" err="1"/>
          </a:p>
          <a:p>
            <a:pPr marL="0" indent="0">
              <a:buNone/>
            </a:pPr>
            <a:r>
              <a:rPr lang="fr-FR">
                <a:ea typeface="+mn-lt"/>
                <a:cs typeface="+mn-lt"/>
              </a:rPr>
              <a:t>peut actuellement analyser et produire des sorties pour plus de 25 langages de</a:t>
            </a:r>
            <a:endParaRPr lang="fr-FR"/>
          </a:p>
          <a:p>
            <a:pPr marL="0" indent="0">
              <a:buNone/>
            </a:pPr>
            <a:r>
              <a:rPr lang="fr-FR">
                <a:ea typeface="+mn-lt"/>
                <a:cs typeface="+mn-lt"/>
              </a:rPr>
              <a:t>programmation, ce qui est supérieur à la plupart des outils du marché.</a:t>
            </a:r>
            <a:endParaRPr lang="fr-FR"/>
          </a:p>
          <a:p>
            <a:pPr marL="0" indent="0">
              <a:buNone/>
            </a:pPr>
            <a:endParaRPr lang="fr-FR">
              <a:ea typeface="+mn-lt"/>
              <a:cs typeface="+mn-lt"/>
            </a:endParaRPr>
          </a:p>
          <a:p>
            <a:pPr marL="0" indent="0">
              <a:buNone/>
            </a:pPr>
            <a:r>
              <a:rPr lang="fr-FR">
                <a:ea typeface="+mn-lt"/>
                <a:cs typeface="+mn-lt"/>
              </a:rPr>
              <a:t>• Il est disponible dans une édition communautaire gratuite et d'autres éditions</a:t>
            </a:r>
            <a:endParaRPr lang="fr-FR"/>
          </a:p>
          <a:p>
            <a:pPr marL="0" indent="0">
              <a:buNone/>
            </a:pPr>
            <a:r>
              <a:rPr lang="fr-FR">
                <a:ea typeface="+mn-lt"/>
                <a:cs typeface="+mn-lt"/>
              </a:rPr>
              <a:t>payantes premium.</a:t>
            </a:r>
            <a:endParaRPr lang="fr-FR"/>
          </a:p>
        </p:txBody>
      </p:sp>
    </p:spTree>
    <p:extLst>
      <p:ext uri="{BB962C8B-B14F-4D97-AF65-F5344CB8AC3E}">
        <p14:creationId xmlns:p14="http://schemas.microsoft.com/office/powerpoint/2010/main" val="137385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676A9-57E0-3AE4-B48A-797FF0DC8107}"/>
              </a:ext>
            </a:extLst>
          </p:cNvPr>
          <p:cNvSpPr>
            <a:spLocks noGrp="1"/>
          </p:cNvSpPr>
          <p:nvPr>
            <p:ph type="title"/>
          </p:nvPr>
        </p:nvSpPr>
        <p:spPr/>
        <p:txBody>
          <a:bodyPr/>
          <a:lstStyle/>
          <a:p>
            <a:r>
              <a:rPr lang="fr-FR"/>
              <a:t>Présentation SonarQube</a:t>
            </a:r>
          </a:p>
        </p:txBody>
      </p:sp>
      <p:sp>
        <p:nvSpPr>
          <p:cNvPr id="5" name="Espace réservé du contenu 4">
            <a:extLst>
              <a:ext uri="{FF2B5EF4-FFF2-40B4-BE49-F238E27FC236}">
                <a16:creationId xmlns:a16="http://schemas.microsoft.com/office/drawing/2014/main" id="{0236E778-E60A-B257-EC31-AAD39498013B}"/>
              </a:ext>
            </a:extLst>
          </p:cNvPr>
          <p:cNvSpPr>
            <a:spLocks noGrp="1"/>
          </p:cNvSpPr>
          <p:nvPr>
            <p:ph idx="1"/>
          </p:nvPr>
        </p:nvSpPr>
        <p:spPr/>
        <p:txBody>
          <a:bodyPr vert="horz" lIns="91440" tIns="45720" rIns="91440" bIns="45720" rtlCol="0" anchor="t">
            <a:normAutofit/>
          </a:bodyPr>
          <a:lstStyle/>
          <a:p>
            <a:pPr marL="0" indent="0">
              <a:buNone/>
            </a:pPr>
            <a:r>
              <a:rPr lang="fr-FR">
                <a:ea typeface="+mn-lt"/>
                <a:cs typeface="+mn-lt"/>
              </a:rPr>
              <a:t>•</a:t>
            </a:r>
            <a:r>
              <a:rPr lang="fr-FR" b="1">
                <a:ea typeface="+mn-lt"/>
                <a:cs typeface="+mn-lt"/>
              </a:rPr>
              <a:t> </a:t>
            </a:r>
            <a:r>
              <a:rPr lang="fr-FR" sz="2000" b="1" err="1">
                <a:ea typeface="+mn-lt"/>
                <a:cs typeface="+mn-lt"/>
              </a:rPr>
              <a:t>SonarQube</a:t>
            </a:r>
            <a:r>
              <a:rPr lang="fr-FR" sz="2000">
                <a:ea typeface="+mn-lt"/>
                <a:cs typeface="+mn-lt"/>
              </a:rPr>
              <a:t> </a:t>
            </a:r>
            <a:r>
              <a:rPr lang="fr-FR">
                <a:ea typeface="+mn-lt"/>
                <a:cs typeface="+mn-lt"/>
              </a:rPr>
              <a:t>comprend en fait</a:t>
            </a:r>
            <a:r>
              <a:rPr lang="fr-FR" sz="2400">
                <a:ea typeface="+mn-lt"/>
                <a:cs typeface="+mn-lt"/>
              </a:rPr>
              <a:t> </a:t>
            </a:r>
            <a:r>
              <a:rPr lang="fr-FR" sz="2000" b="1">
                <a:ea typeface="+mn-lt"/>
                <a:cs typeface="+mn-lt"/>
              </a:rPr>
              <a:t>"</a:t>
            </a:r>
            <a:r>
              <a:rPr lang="fr-FR">
                <a:ea typeface="+mn-lt"/>
                <a:cs typeface="+mn-lt"/>
              </a:rPr>
              <a:t>deux sous-applications</a:t>
            </a:r>
            <a:r>
              <a:rPr lang="fr-FR" sz="2000" b="1">
                <a:ea typeface="+mn-lt"/>
                <a:cs typeface="+mn-lt"/>
              </a:rPr>
              <a:t>"</a:t>
            </a:r>
            <a:r>
              <a:rPr lang="fr-FR">
                <a:ea typeface="+mn-lt"/>
                <a:cs typeface="+mn-lt"/>
              </a:rPr>
              <a:t>:</a:t>
            </a:r>
            <a:endParaRPr lang="fr-FR"/>
          </a:p>
          <a:p>
            <a:pPr marL="0" indent="0">
              <a:buNone/>
            </a:pPr>
            <a:endParaRPr lang="fr-FR">
              <a:ea typeface="+mn-lt"/>
              <a:cs typeface="+mn-lt"/>
            </a:endParaRPr>
          </a:p>
          <a:p>
            <a:pPr marL="0" indent="0">
              <a:buNone/>
            </a:pPr>
            <a:r>
              <a:rPr lang="fr-FR">
                <a:ea typeface="+mn-lt"/>
                <a:cs typeface="+mn-lt"/>
              </a:rPr>
              <a:t>• </a:t>
            </a:r>
            <a:r>
              <a:rPr lang="fr-FR" sz="2000" b="1">
                <a:ea typeface="+mn-lt"/>
                <a:cs typeface="+mn-lt"/>
              </a:rPr>
              <a:t>un moteur d'analyse (le scanner) </a:t>
            </a:r>
            <a:r>
              <a:rPr lang="fr-FR">
                <a:ea typeface="+mn-lt"/>
                <a:cs typeface="+mn-lt"/>
              </a:rPr>
              <a:t>: installé localement sur la machine du</a:t>
            </a:r>
            <a:endParaRPr lang="fr-FR"/>
          </a:p>
          <a:p>
            <a:pPr marL="0" indent="0">
              <a:buNone/>
            </a:pPr>
            <a:r>
              <a:rPr lang="fr-FR">
                <a:ea typeface="+mn-lt"/>
                <a:cs typeface="+mn-lt"/>
              </a:rPr>
              <a:t>Développeur.</a:t>
            </a:r>
          </a:p>
          <a:p>
            <a:pPr marL="0" indent="0">
              <a:buNone/>
            </a:pPr>
            <a:endParaRPr lang="fr-FR"/>
          </a:p>
          <a:p>
            <a:pPr>
              <a:buNone/>
            </a:pPr>
            <a:r>
              <a:rPr lang="fr-FR" sz="2000" b="1">
                <a:ea typeface="+mn-lt"/>
                <a:cs typeface="+mn-lt"/>
              </a:rPr>
              <a:t>• un serveur centralisé </a:t>
            </a:r>
            <a:r>
              <a:rPr lang="fr-FR">
                <a:ea typeface="+mn-lt"/>
                <a:cs typeface="+mn-lt"/>
              </a:rPr>
              <a:t>: pour la conservation des enregistrements et la</a:t>
            </a:r>
            <a:endParaRPr lang="fr-FR"/>
          </a:p>
          <a:p>
            <a:pPr marL="0" indent="0">
              <a:buNone/>
            </a:pPr>
            <a:r>
              <a:rPr lang="fr-FR">
                <a:ea typeface="+mn-lt"/>
                <a:cs typeface="+mn-lt"/>
              </a:rPr>
              <a:t>création de rapports.</a:t>
            </a:r>
            <a:endParaRPr lang="fr-FR"/>
          </a:p>
        </p:txBody>
      </p:sp>
    </p:spTree>
    <p:extLst>
      <p:ext uri="{BB962C8B-B14F-4D97-AF65-F5344CB8AC3E}">
        <p14:creationId xmlns:p14="http://schemas.microsoft.com/office/powerpoint/2010/main" val="383045256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1568</Words>
  <Application>Microsoft Office PowerPoint</Application>
  <PresentationFormat>Widescreen</PresentationFormat>
  <Paragraphs>187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Consolas</vt:lpstr>
      <vt:lpstr>Trebuchet MS</vt:lpstr>
      <vt:lpstr>Wingdings</vt:lpstr>
      <vt:lpstr>Wingdings 3</vt:lpstr>
      <vt:lpstr>Facette</vt:lpstr>
      <vt:lpstr>SonarQube</vt:lpstr>
      <vt:lpstr>Plan </vt:lpstr>
      <vt:lpstr>Qualité du code &amp; métrique  </vt:lpstr>
      <vt:lpstr>Métriques standards</vt:lpstr>
      <vt:lpstr>Métriques standards</vt:lpstr>
      <vt:lpstr>Petit exemple de critère </vt:lpstr>
      <vt:lpstr>Outils de mesure de qualité </vt:lpstr>
      <vt:lpstr>Présentation SonarQube</vt:lpstr>
      <vt:lpstr>Présentation SonarQube</vt:lpstr>
      <vt:lpstr>PowerPoint Presentation</vt:lpstr>
      <vt:lpstr>Rapports de SonarQube </vt:lpstr>
      <vt:lpstr>Ce que cible SonarQube</vt:lpstr>
      <vt:lpstr>Exemple de tableau de Bord </vt:lpstr>
      <vt:lpstr>Notation SonarQube</vt:lpstr>
      <vt:lpstr>Installation</vt:lpstr>
      <vt:lpstr>Installation</vt:lpstr>
      <vt:lpstr>Installation</vt:lpstr>
      <vt:lpstr>Installation</vt:lpstr>
      <vt:lpstr>Installation</vt:lpstr>
      <vt:lpstr>Installation</vt:lpstr>
      <vt:lpstr>Installation</vt:lpstr>
      <vt:lpstr>Installation</vt:lpstr>
      <vt:lpstr>Installation</vt:lpstr>
      <vt:lpstr>Les Avantages de Sonarqube</vt:lpstr>
      <vt:lpstr>Les Avantages de SonarQube</vt:lpstr>
      <vt:lpstr>Intégration de SonarQube aves les outils ALM et Configuration</vt:lpstr>
      <vt:lpstr>Intégration avec les outils ALM</vt:lpstr>
      <vt:lpstr>PowerPoint Presentation</vt:lpstr>
      <vt:lpstr>PowerPoint Presentation</vt:lpstr>
      <vt:lpstr>SONARLINT </vt:lpstr>
      <vt:lpstr>Bases de données</vt:lpstr>
      <vt:lpstr>SonarScanner</vt:lpstr>
      <vt:lpstr>Analyse des métriques de qualité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PC1</dc:creator>
  <cp:lastModifiedBy>CHAFIK ABDELBASSET</cp:lastModifiedBy>
  <cp:revision>3</cp:revision>
  <dcterms:created xsi:type="dcterms:W3CDTF">2024-12-12T15:57:01Z</dcterms:created>
  <dcterms:modified xsi:type="dcterms:W3CDTF">2024-12-30T01:03:36Z</dcterms:modified>
</cp:coreProperties>
</file>