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38" r:id="rId2"/>
    <p:sldId id="257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296" r:id="rId13"/>
    <p:sldId id="312" r:id="rId14"/>
    <p:sldId id="381" r:id="rId15"/>
    <p:sldId id="378" r:id="rId16"/>
    <p:sldId id="379" r:id="rId17"/>
    <p:sldId id="261" r:id="rId18"/>
    <p:sldId id="340" r:id="rId19"/>
    <p:sldId id="380" r:id="rId20"/>
    <p:sldId id="342" r:id="rId21"/>
    <p:sldId id="295" r:id="rId22"/>
    <p:sldId id="366" r:id="rId23"/>
    <p:sldId id="354" r:id="rId24"/>
    <p:sldId id="3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30" autoAdjust="0"/>
  </p:normalViewPr>
  <p:slideViewPr>
    <p:cSldViewPr snapToGrid="0" snapToObjects="1">
      <p:cViewPr varScale="1">
        <p:scale>
          <a:sx n="63" d="100"/>
          <a:sy n="63" d="100"/>
        </p:scale>
        <p:origin x="7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Drew Conway’s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Quote from paper “I’d rather the data go away</a:t>
            </a:r>
            <a:r>
              <a:rPr lang="en-US" baseline="0" dirty="0" smtClean="0"/>
              <a:t> than be wrong and not know”</a:t>
            </a:r>
          </a:p>
          <a:p>
            <a:r>
              <a:rPr lang="en-US" baseline="0" dirty="0" smtClean="0"/>
              <a:t>Assumptions not communicated: transformations not documented.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Science </a:t>
            </a:r>
            <a:r>
              <a:rPr lang="en-US" dirty="0" smtClean="0"/>
              <a:t>–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Maturity within  an Organization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52" y="1158050"/>
            <a:ext cx="6420421" cy="5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29064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5" y="573024"/>
            <a:ext cx="8024883" cy="55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93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54928" y="752917"/>
            <a:ext cx="3603843" cy="3951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recent ML Competitions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1-20 at 9.57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r="10153" b="3174"/>
          <a:stretch/>
        </p:blipFill>
        <p:spPr>
          <a:xfrm>
            <a:off x="4406460" y="273608"/>
            <a:ext cx="4735159" cy="6035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86" y="125594"/>
            <a:ext cx="1565939" cy="8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– One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tatic.squarespace.com/static/5150aec6e4b0e340ec52710a/t/51525c33e4b0b3e0d10f77ab/1364352052403/Data_Science_V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19" y="1499925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it Take to Create a Data Science Capability?</a:t>
            </a:r>
          </a:p>
        </p:txBody>
      </p:sp>
    </p:spTree>
    <p:extLst>
      <p:ext uri="{BB962C8B-B14F-4D97-AF65-F5344CB8AC3E}">
        <p14:creationId xmlns:p14="http://schemas.microsoft.com/office/powerpoint/2010/main" val="402719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38175"/>
            <a:ext cx="73914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3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92" y="207264"/>
            <a:ext cx="4564570" cy="64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" y="-14251"/>
            <a:ext cx="8831164" cy="68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Data </a:t>
            </a:r>
            <a:r>
              <a:rPr lang="en-US" dirty="0" err="1" smtClean="0"/>
              <a:t>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Your Operating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971675"/>
            <a:ext cx="7124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9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“Data Science” an Emerging Field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E3769-6E8E-0B43-B2B3-0339C1EF96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33679"/>
            <a:ext cx="4144305" cy="4821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6959" y="6062990"/>
            <a:ext cx="323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O’Reilly Radar report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 Fry’s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64" y="1338516"/>
            <a:ext cx="8835672" cy="501148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AutoNum type="arabicPeriod"/>
              <a:defRPr/>
            </a:pPr>
            <a:r>
              <a:rPr lang="en-US" dirty="0" smtClean="0"/>
              <a:t>Acquire</a:t>
            </a:r>
          </a:p>
          <a:p>
            <a:pPr marL="514350" indent="-514350">
              <a:spcBef>
                <a:spcPts val="0"/>
              </a:spcBef>
              <a:buAutoNum type="arabicPeriod"/>
              <a:defRPr/>
            </a:pPr>
            <a:r>
              <a:rPr lang="en-US" dirty="0" smtClean="0"/>
              <a:t>Parse</a:t>
            </a:r>
          </a:p>
          <a:p>
            <a:pPr marL="514350" indent="-514350">
              <a:spcBef>
                <a:spcPts val="0"/>
              </a:spcBef>
              <a:buAutoNum type="arabicPeriod"/>
              <a:defRPr/>
            </a:pPr>
            <a:r>
              <a:rPr lang="en-US" dirty="0" smtClean="0"/>
              <a:t>Filter</a:t>
            </a:r>
          </a:p>
          <a:p>
            <a:pPr marL="514350" indent="-514350">
              <a:spcBef>
                <a:spcPts val="0"/>
              </a:spcBef>
              <a:buAutoNum type="arabicPeriod"/>
              <a:defRPr/>
            </a:pPr>
            <a:r>
              <a:rPr lang="en-US" dirty="0" smtClean="0"/>
              <a:t>Mine</a:t>
            </a:r>
          </a:p>
          <a:p>
            <a:pPr marL="514350" indent="-514350">
              <a:spcBef>
                <a:spcPts val="0"/>
              </a:spcBef>
              <a:buAutoNum type="arabicPeriod"/>
              <a:defRPr/>
            </a:pPr>
            <a:r>
              <a:rPr lang="en-US" dirty="0" smtClean="0"/>
              <a:t>Represent</a:t>
            </a:r>
          </a:p>
          <a:p>
            <a:pPr marL="514350" indent="-514350">
              <a:spcBef>
                <a:spcPts val="0"/>
              </a:spcBef>
              <a:buAutoNum type="arabicPeriod"/>
              <a:defRPr/>
            </a:pPr>
            <a:r>
              <a:rPr lang="en-US" dirty="0" smtClean="0"/>
              <a:t>Refine</a:t>
            </a:r>
          </a:p>
          <a:p>
            <a:pPr marL="514350" indent="-514350">
              <a:spcBef>
                <a:spcPts val="0"/>
              </a:spcBef>
              <a:buAutoNum type="arabicPeriod"/>
              <a:defRPr/>
            </a:pPr>
            <a:r>
              <a:rPr lang="en-US" dirty="0" smtClean="0"/>
              <a:t>Interact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Hammerbacher’s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64" y="1338516"/>
            <a:ext cx="8835672" cy="501148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1</a:t>
            </a:r>
            <a:r>
              <a:rPr lang="en-US" dirty="0" smtClean="0"/>
              <a:t>. Identify problem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Instrument data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Collect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Prepare data (integrate, transform, clean, </a:t>
            </a:r>
            <a:r>
              <a:rPr lang="en-US" dirty="0" smtClean="0"/>
              <a:t>ﬁlter</a:t>
            </a:r>
            <a:r>
              <a:rPr lang="en-US" dirty="0"/>
              <a:t>, aggregate)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Build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Evaluate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 Communicate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068870"/>
            <a:ext cx="2566321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191000"/>
            <a:ext cx="2438400" cy="1561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219200"/>
            <a:ext cx="2624667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From the Trenches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Yahoo </a:t>
            </a:r>
            <a:r>
              <a:rPr lang="en-US" sz="2000" dirty="0" smtClean="0"/>
              <a:t>[KDD 2009, best app. paper]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</a:t>
            </a:r>
          </a:p>
          <a:p>
            <a:pPr marL="0" indent="0">
              <a:buNone/>
            </a:pPr>
            <a:r>
              <a:rPr lang="en-US" dirty="0" err="1" smtClean="0"/>
              <a:t>Ebay</a:t>
            </a:r>
            <a:r>
              <a:rPr lang="en-US" sz="2000" dirty="0" smtClean="0"/>
              <a:t> [SIGIR 2011, hon. mention]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err="1" smtClean="0"/>
              <a:t>Quantcast</a:t>
            </a:r>
            <a:r>
              <a:rPr lang="en-US" sz="2000" dirty="0" smtClean="0"/>
              <a:t> [2012]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Microsoft</a:t>
            </a:r>
            <a:r>
              <a:rPr lang="en-US" sz="2000" dirty="0" smtClean="0"/>
              <a:t> [CIKM 2014]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3" name="Picture 2" descr="http://www.attitudedesign.co.uk/wp-content/uploads/2008/03/eba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5" t="-1" r="31199" b="41828"/>
          <a:stretch/>
        </p:blipFill>
        <p:spPr bwMode="auto">
          <a:xfrm>
            <a:off x="4572000" y="2286000"/>
            <a:ext cx="2971800" cy="1981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linewyorkwebdesign.com/wp-content/uploads/2010/07/yahoo_skyscraper_ads-300x26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13" b="56363"/>
          <a:stretch/>
        </p:blipFill>
        <p:spPr bwMode="auto">
          <a:xfrm>
            <a:off x="5791200" y="878048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inblog.blob.core.windows.net/win/sites/2/2010/11/1882.Bing_2D00_VS_5F00_0AA945D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41" y="4301535"/>
            <a:ext cx="3239166" cy="19073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0509"/>
            <a:ext cx="8229600" cy="990600"/>
          </a:xfrm>
        </p:spPr>
        <p:txBody>
          <a:bodyPr/>
          <a:lstStyle/>
          <a:p>
            <a:r>
              <a:rPr lang="en-US" dirty="0" smtClean="0"/>
              <a:t>Data Scientist’s Practice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" y="3539698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Digging Around</a:t>
            </a:r>
            <a:br>
              <a:rPr lang="en-US" sz="2400" dirty="0" smtClean="0"/>
            </a:br>
            <a:r>
              <a:rPr lang="en-US" sz="2400" dirty="0" smtClean="0"/>
              <a:t>in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27151" y="31242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Hypothesize Model</a:t>
            </a:r>
            <a:endParaRPr lang="en-US" sz="2400" dirty="0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" r="86580" b="66866"/>
          <a:stretch/>
        </p:blipFill>
        <p:spPr bwMode="auto">
          <a:xfrm>
            <a:off x="6629400" y="2066146"/>
            <a:ext cx="1143000" cy="101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63" y="2007976"/>
            <a:ext cx="1197977" cy="10671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19800" y="31242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Large Scale Exploitation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>
            <a:off x="2752698" y="2490082"/>
            <a:ext cx="762000" cy="499649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486400" y="2520953"/>
            <a:ext cx="762000" cy="499649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4"/>
          <a:stretch/>
        </p:blipFill>
        <p:spPr>
          <a:xfrm>
            <a:off x="914400" y="1447799"/>
            <a:ext cx="1676400" cy="209189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663477" y="4184984"/>
            <a:ext cx="762000" cy="499649"/>
          </a:xfrm>
          <a:prstGeom prst="rightArrow">
            <a:avLst/>
          </a:prstGeom>
          <a:ln w="3175">
            <a:solidFill>
              <a:schemeClr val="tx1"/>
            </a:solidFill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01" y="4810124"/>
            <a:ext cx="1449839" cy="136207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371698" y="4195401"/>
            <a:ext cx="762000" cy="499649"/>
          </a:xfrm>
          <a:prstGeom prst="rightArrow">
            <a:avLst/>
          </a:prstGeom>
          <a:ln w="3175">
            <a:solidFill>
              <a:schemeClr val="tx1"/>
            </a:solidFill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44477" y="4962525"/>
            <a:ext cx="169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Evaluate</a:t>
            </a:r>
            <a:br>
              <a:rPr lang="en-US" sz="2400" dirty="0" smtClean="0"/>
            </a:br>
            <a:r>
              <a:rPr lang="en-US" sz="2400" dirty="0" smtClean="0"/>
              <a:t>Interpret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52598" y="1662751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Clean,</a:t>
            </a:r>
          </a:p>
          <a:p>
            <a:pPr algn="ctr"/>
            <a:r>
              <a:rPr lang="en-US" sz="2400" dirty="0" smtClean="0"/>
              <a:t>prep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9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Hard about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292"/>
            <a:ext cx="8229600" cy="53277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Overcoming assumptions</a:t>
            </a:r>
          </a:p>
          <a:p>
            <a:r>
              <a:rPr lang="en-US" sz="2800" dirty="0" smtClean="0"/>
              <a:t>Making ad-hoc explanations of data patterns</a:t>
            </a:r>
          </a:p>
          <a:p>
            <a:r>
              <a:rPr lang="en-US" sz="2800" dirty="0" smtClean="0"/>
              <a:t>Overgeneralizing</a:t>
            </a:r>
            <a:endParaRPr lang="en-US" sz="2800" dirty="0"/>
          </a:p>
          <a:p>
            <a:r>
              <a:rPr lang="en-US" sz="2800" dirty="0" smtClean="0"/>
              <a:t>Communication</a:t>
            </a:r>
          </a:p>
          <a:p>
            <a:r>
              <a:rPr lang="en-US" sz="2800" dirty="0"/>
              <a:t>Not checking enough (validate models, data pipeline integrity, etc</a:t>
            </a:r>
            <a:r>
              <a:rPr lang="en-US" sz="2800" dirty="0" smtClean="0"/>
              <a:t>.)</a:t>
            </a:r>
          </a:p>
          <a:p>
            <a:r>
              <a:rPr lang="en-US" sz="2800" dirty="0" smtClean="0"/>
              <a:t>Using statistical tests correctly</a:t>
            </a:r>
          </a:p>
          <a:p>
            <a:r>
              <a:rPr lang="en-US" sz="2800" dirty="0" smtClean="0"/>
              <a:t>Prototype </a:t>
            </a:r>
            <a:r>
              <a:rPr lang="en-US" sz="2800" dirty="0" smtClean="0">
                <a:sym typeface="Wingdings" panose="05000000000000000000" pitchFamily="2" charset="2"/>
              </a:rPr>
              <a:t> Production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transitions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Data pipeline complexity</a:t>
            </a:r>
            <a:r>
              <a:rPr lang="en-US" sz="2800" dirty="0" smtClean="0"/>
              <a:t> (who do you ask?)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1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Science is the art of turning data into actions</a:t>
            </a:r>
            <a:r>
              <a:rPr lang="en-US" dirty="0" smtClean="0"/>
              <a:t>.</a:t>
            </a:r>
          </a:p>
          <a:p>
            <a:r>
              <a:rPr lang="en-US" dirty="0"/>
              <a:t> creation of data </a:t>
            </a:r>
            <a:r>
              <a:rPr lang="en-US" dirty="0" smtClean="0"/>
              <a:t>products</a:t>
            </a:r>
          </a:p>
          <a:p>
            <a:endParaRPr lang="en-US" dirty="0"/>
          </a:p>
          <a:p>
            <a:r>
              <a:rPr lang="en-US" dirty="0"/>
              <a:t>Examples of data products include answers to questions such as: “Which of my products should I advertise more heavily to increase profit? How can I improve my compliance program, while reducing costs? What manufacturing process change will allow me to build a better product?” The key to answering these questions is: understand the data you have and what the data inductively tells you.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6561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Data Science Different?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39" y="1270415"/>
            <a:ext cx="6772275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9085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</a:t>
            </a:r>
            <a:r>
              <a:rPr lang="en-US" dirty="0" smtClean="0"/>
              <a:t>vs. Data </a:t>
            </a:r>
            <a:r>
              <a:rPr lang="en-US" dirty="0"/>
              <a:t>Science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Discovery vs. Pre-canned Questions: </a:t>
            </a:r>
            <a:r>
              <a:rPr lang="en-US" dirty="0"/>
              <a:t>Data Science actually works on discovering the question to ask as opposed to just asking it. </a:t>
            </a:r>
            <a:endParaRPr lang="en-US" dirty="0" smtClean="0"/>
          </a:p>
          <a:p>
            <a:r>
              <a:rPr lang="en-US" b="1" dirty="0" smtClean="0"/>
              <a:t>Power </a:t>
            </a:r>
            <a:r>
              <a:rPr lang="en-US" b="1" dirty="0"/>
              <a:t>of Many vs. Ability of One: </a:t>
            </a:r>
            <a:r>
              <a:rPr lang="en-US" dirty="0"/>
              <a:t>An entire team provides a common forum for pulling together computer science, mathematics and domain expertise. </a:t>
            </a:r>
            <a:endParaRPr lang="en-US" dirty="0" smtClean="0"/>
          </a:p>
          <a:p>
            <a:r>
              <a:rPr lang="en-US" b="1" dirty="0" smtClean="0"/>
              <a:t>Prospective </a:t>
            </a:r>
            <a:r>
              <a:rPr lang="en-US" b="1" dirty="0"/>
              <a:t>vs. Retrospective: </a:t>
            </a:r>
            <a:r>
              <a:rPr lang="en-US" dirty="0"/>
              <a:t>Data Science is focused on obtaining actionable information from data as opposed to reporting historical facts.</a:t>
            </a:r>
          </a:p>
        </p:txBody>
      </p:sp>
    </p:spTree>
    <p:extLst>
      <p:ext uri="{BB962C8B-B14F-4D97-AF65-F5344CB8AC3E}">
        <p14:creationId xmlns:p14="http://schemas.microsoft.com/office/powerpoint/2010/main" val="387628116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57250"/>
            <a:ext cx="7429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2523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Impact of Data Science?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have perfect information or zero information then your task is easy – it is in between those two extremes that the trouble begins.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374582"/>
            <a:ext cx="6029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4120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Different Now?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Opportunity </a:t>
            </a:r>
            <a:r>
              <a:rPr lang="en-US" dirty="0" smtClean="0"/>
              <a:t>Costs</a:t>
            </a:r>
          </a:p>
          <a:p>
            <a:r>
              <a:rPr lang="en-US" dirty="0"/>
              <a:t>Enhanced Processes</a:t>
            </a:r>
          </a:p>
        </p:txBody>
      </p:sp>
    </p:spTree>
    <p:extLst>
      <p:ext uri="{BB962C8B-B14F-4D97-AF65-F5344CB8AC3E}">
        <p14:creationId xmlns:p14="http://schemas.microsoft.com/office/powerpoint/2010/main" val="309188871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Science  Actually </a:t>
            </a:r>
            <a:r>
              <a:rPr lang="en-US" dirty="0" smtClean="0"/>
              <a:t>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63" y="1731264"/>
            <a:ext cx="6934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1205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453</Words>
  <Application>Microsoft Office PowerPoint</Application>
  <PresentationFormat>On-screen Show (4:3)</PresentationFormat>
  <Paragraphs>82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Data Science – What IS IT?</vt:lpstr>
      <vt:lpstr>“Data Science” an Emerging Field</vt:lpstr>
      <vt:lpstr>PowerPoint Presentation</vt:lpstr>
      <vt:lpstr>What makes Data Science Different?</vt:lpstr>
      <vt:lpstr>Business Intelligence vs. Data Science</vt:lpstr>
      <vt:lpstr>PowerPoint Presentation</vt:lpstr>
      <vt:lpstr>What is the Impact of Data Science?</vt:lpstr>
      <vt:lpstr>What is Different Now?</vt:lpstr>
      <vt:lpstr>How does Data Science  Actually Work?</vt:lpstr>
      <vt:lpstr>Data Science Maturity within  an Organization</vt:lpstr>
      <vt:lpstr>PowerPoint Presentation</vt:lpstr>
      <vt:lpstr>PowerPoint Presentation</vt:lpstr>
      <vt:lpstr>Data Science – One Definition</vt:lpstr>
      <vt:lpstr>What Does it Take to Create a Data Science Capability?</vt:lpstr>
      <vt:lpstr>PowerPoint Presentation</vt:lpstr>
      <vt:lpstr>PowerPoint Presentation</vt:lpstr>
      <vt:lpstr>PowerPoint Presentation</vt:lpstr>
      <vt:lpstr>Doing Data SciENCE</vt:lpstr>
      <vt:lpstr>Selecting Your Operating Mode</vt:lpstr>
      <vt:lpstr>Ben Fry’s Model </vt:lpstr>
      <vt:lpstr>Jeff Hammerbacher’s Model</vt:lpstr>
      <vt:lpstr>From the Trenches</vt:lpstr>
      <vt:lpstr>Data Scientist’s Practice</vt:lpstr>
      <vt:lpstr>What’s Hard about Data Science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Abdel Razzak Natsheh</cp:lastModifiedBy>
  <cp:revision>120</cp:revision>
  <dcterms:created xsi:type="dcterms:W3CDTF">2014-01-27T17:03:34Z</dcterms:created>
  <dcterms:modified xsi:type="dcterms:W3CDTF">2016-10-14T06:49:32Z</dcterms:modified>
</cp:coreProperties>
</file>