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868A5490-AE57-4994-83C9-33DC0D6637D4}" type="datetimeFigureOut">
              <a:rPr lang="en-US" smtClean="0"/>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E8E2D-4462-4B97-8069-E30AFF77ACDB}" type="slidenum">
              <a:rPr lang="en-US" smtClean="0"/>
              <a:t>‹#›</a:t>
            </a:fld>
            <a:endParaRPr lang="en-US"/>
          </a:p>
        </p:txBody>
      </p:sp>
    </p:spTree>
    <p:extLst>
      <p:ext uri="{BB962C8B-B14F-4D97-AF65-F5344CB8AC3E}">
        <p14:creationId xmlns:p14="http://schemas.microsoft.com/office/powerpoint/2010/main" val="824588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868A5490-AE57-4994-83C9-33DC0D6637D4}" type="datetimeFigureOut">
              <a:rPr lang="en-US" smtClean="0"/>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E8E2D-4462-4B97-8069-E30AFF77ACDB}" type="slidenum">
              <a:rPr lang="en-US" smtClean="0"/>
              <a:t>‹#›</a:t>
            </a:fld>
            <a:endParaRPr lang="en-US"/>
          </a:p>
        </p:txBody>
      </p:sp>
    </p:spTree>
    <p:extLst>
      <p:ext uri="{BB962C8B-B14F-4D97-AF65-F5344CB8AC3E}">
        <p14:creationId xmlns:p14="http://schemas.microsoft.com/office/powerpoint/2010/main" val="243583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868A5490-AE57-4994-83C9-33DC0D6637D4}" type="datetimeFigureOut">
              <a:rPr lang="en-US" smtClean="0"/>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E8E2D-4462-4B97-8069-E30AFF77ACDB}" type="slidenum">
              <a:rPr lang="en-US" smtClean="0"/>
              <a:t>‹#›</a:t>
            </a:fld>
            <a:endParaRPr lang="en-US"/>
          </a:p>
        </p:txBody>
      </p:sp>
    </p:spTree>
    <p:extLst>
      <p:ext uri="{BB962C8B-B14F-4D97-AF65-F5344CB8AC3E}">
        <p14:creationId xmlns:p14="http://schemas.microsoft.com/office/powerpoint/2010/main" val="3814525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868A5490-AE57-4994-83C9-33DC0D6637D4}" type="datetimeFigureOut">
              <a:rPr lang="en-US" smtClean="0"/>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E8E2D-4462-4B97-8069-E30AFF77ACDB}" type="slidenum">
              <a:rPr lang="en-US" smtClean="0"/>
              <a:t>‹#›</a:t>
            </a:fld>
            <a:endParaRPr lang="en-US"/>
          </a:p>
        </p:txBody>
      </p:sp>
    </p:spTree>
    <p:extLst>
      <p:ext uri="{BB962C8B-B14F-4D97-AF65-F5344CB8AC3E}">
        <p14:creationId xmlns:p14="http://schemas.microsoft.com/office/powerpoint/2010/main" val="157005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8A5490-AE57-4994-83C9-33DC0D6637D4}" type="datetimeFigureOut">
              <a:rPr lang="en-US" smtClean="0"/>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E8E2D-4462-4B97-8069-E30AFF77ACDB}" type="slidenum">
              <a:rPr lang="en-US" smtClean="0"/>
              <a:t>‹#›</a:t>
            </a:fld>
            <a:endParaRPr lang="en-US"/>
          </a:p>
        </p:txBody>
      </p:sp>
    </p:spTree>
    <p:extLst>
      <p:ext uri="{BB962C8B-B14F-4D97-AF65-F5344CB8AC3E}">
        <p14:creationId xmlns:p14="http://schemas.microsoft.com/office/powerpoint/2010/main" val="1480882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868A5490-AE57-4994-83C9-33DC0D6637D4}" type="datetimeFigureOut">
              <a:rPr lang="en-US" smtClean="0"/>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BE8E2D-4462-4B97-8069-E30AFF77ACDB}" type="slidenum">
              <a:rPr lang="en-US" smtClean="0"/>
              <a:t>‹#›</a:t>
            </a:fld>
            <a:endParaRPr lang="en-US"/>
          </a:p>
        </p:txBody>
      </p:sp>
    </p:spTree>
    <p:extLst>
      <p:ext uri="{BB962C8B-B14F-4D97-AF65-F5344CB8AC3E}">
        <p14:creationId xmlns:p14="http://schemas.microsoft.com/office/powerpoint/2010/main" val="2517630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868A5490-AE57-4994-83C9-33DC0D6637D4}" type="datetimeFigureOut">
              <a:rPr lang="en-US" smtClean="0"/>
              <a:t>1/13/2017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BE8E2D-4462-4B97-8069-E30AFF77ACDB}" type="slidenum">
              <a:rPr lang="en-US" smtClean="0"/>
              <a:t>‹#›</a:t>
            </a:fld>
            <a:endParaRPr lang="en-US"/>
          </a:p>
        </p:txBody>
      </p:sp>
    </p:spTree>
    <p:extLst>
      <p:ext uri="{BB962C8B-B14F-4D97-AF65-F5344CB8AC3E}">
        <p14:creationId xmlns:p14="http://schemas.microsoft.com/office/powerpoint/2010/main" val="1062784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68A5490-AE57-4994-83C9-33DC0D6637D4}" type="datetimeFigureOut">
              <a:rPr lang="en-US" smtClean="0"/>
              <a:t>1/13/2017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BE8E2D-4462-4B97-8069-E30AFF77ACDB}" type="slidenum">
              <a:rPr lang="en-US" smtClean="0"/>
              <a:t>‹#›</a:t>
            </a:fld>
            <a:endParaRPr lang="en-US"/>
          </a:p>
        </p:txBody>
      </p:sp>
    </p:spTree>
    <p:extLst>
      <p:ext uri="{BB962C8B-B14F-4D97-AF65-F5344CB8AC3E}">
        <p14:creationId xmlns:p14="http://schemas.microsoft.com/office/powerpoint/2010/main" val="1928377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8A5490-AE57-4994-83C9-33DC0D6637D4}" type="datetimeFigureOut">
              <a:rPr lang="en-US" smtClean="0"/>
              <a:t>1/13/2017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BE8E2D-4462-4B97-8069-E30AFF77ACDB}" type="slidenum">
              <a:rPr lang="en-US" smtClean="0"/>
              <a:t>‹#›</a:t>
            </a:fld>
            <a:endParaRPr lang="en-US"/>
          </a:p>
        </p:txBody>
      </p:sp>
    </p:spTree>
    <p:extLst>
      <p:ext uri="{BB962C8B-B14F-4D97-AF65-F5344CB8AC3E}">
        <p14:creationId xmlns:p14="http://schemas.microsoft.com/office/powerpoint/2010/main" val="331800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68A5490-AE57-4994-83C9-33DC0D6637D4}" type="datetimeFigureOut">
              <a:rPr lang="en-US" smtClean="0"/>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BE8E2D-4462-4B97-8069-E30AFF77ACDB}" type="slidenum">
              <a:rPr lang="en-US" smtClean="0"/>
              <a:t>‹#›</a:t>
            </a:fld>
            <a:endParaRPr lang="en-US"/>
          </a:p>
        </p:txBody>
      </p:sp>
    </p:spTree>
    <p:extLst>
      <p:ext uri="{BB962C8B-B14F-4D97-AF65-F5344CB8AC3E}">
        <p14:creationId xmlns:p14="http://schemas.microsoft.com/office/powerpoint/2010/main" val="75883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68A5490-AE57-4994-83C9-33DC0D6637D4}" type="datetimeFigureOut">
              <a:rPr lang="en-US" smtClean="0"/>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BE8E2D-4462-4B97-8069-E30AFF77ACDB}" type="slidenum">
              <a:rPr lang="en-US" smtClean="0"/>
              <a:t>‹#›</a:t>
            </a:fld>
            <a:endParaRPr lang="en-US"/>
          </a:p>
        </p:txBody>
      </p:sp>
    </p:spTree>
    <p:extLst>
      <p:ext uri="{BB962C8B-B14F-4D97-AF65-F5344CB8AC3E}">
        <p14:creationId xmlns:p14="http://schemas.microsoft.com/office/powerpoint/2010/main" val="1691772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8A5490-AE57-4994-83C9-33DC0D6637D4}" type="datetimeFigureOut">
              <a:rPr lang="en-US" smtClean="0"/>
              <a:t>1/13/2017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BE8E2D-4462-4B97-8069-E30AFF77ACDB}" type="slidenum">
              <a:rPr lang="en-US" smtClean="0"/>
              <a:t>‹#›</a:t>
            </a:fld>
            <a:endParaRPr lang="en-US"/>
          </a:p>
        </p:txBody>
      </p:sp>
    </p:spTree>
    <p:extLst>
      <p:ext uri="{BB962C8B-B14F-4D97-AF65-F5344CB8AC3E}">
        <p14:creationId xmlns:p14="http://schemas.microsoft.com/office/powerpoint/2010/main" val="1914385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Formats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22479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Raw Text</a:t>
            </a:r>
            <a:endParaRPr lang="en-US" dirty="0"/>
          </a:p>
        </p:txBody>
      </p:sp>
      <p:sp>
        <p:nvSpPr>
          <p:cNvPr id="3" name="Content Placeholder 2"/>
          <p:cNvSpPr>
            <a:spLocks noGrp="1"/>
          </p:cNvSpPr>
          <p:nvPr>
            <p:ph idx="1"/>
          </p:nvPr>
        </p:nvSpPr>
        <p:spPr/>
        <p:txBody>
          <a:bodyPr>
            <a:normAutofit fontScale="92500" lnSpcReduction="10000"/>
          </a:bodyPr>
          <a:lstStyle/>
          <a:p>
            <a:r>
              <a:rPr lang="en-US" dirty="0"/>
              <a:t>Basic raw text fi les are used in many publications. If you look at the likes of the Guttenberg Project, you’ll see that you can download works in a raw text file. The data is unstructured, so it rarely has a proper form with which you can work. </a:t>
            </a:r>
          </a:p>
          <a:p>
            <a:endParaRPr lang="en-US" dirty="0"/>
          </a:p>
          <a:p>
            <a:r>
              <a:rPr lang="en-US" dirty="0"/>
              <a:t>Common formats for text fi les are Unicode, ASCII, or UTF-8. If there’s any international encoding required, UTF-8 or Unicode are most common. </a:t>
            </a:r>
          </a:p>
          <a:p>
            <a:r>
              <a:rPr lang="en-US" dirty="0"/>
              <a:t>Note that PDF documents, Rich Text Format fi les, and Word documents are not raw text fi les. Microsoft Office documents (such as Word fi les) are particularly troublesome because of “smart quotes” and other non-text extraneous characters that wreak havoc in Java programs.</a:t>
            </a:r>
          </a:p>
          <a:p>
            <a:endParaRPr lang="en-US" dirty="0"/>
          </a:p>
        </p:txBody>
      </p:sp>
    </p:spTree>
    <p:extLst>
      <p:ext uri="{BB962C8B-B14F-4D97-AF65-F5344CB8AC3E}">
        <p14:creationId xmlns:p14="http://schemas.microsoft.com/office/powerpoint/2010/main" val="2915729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 Separated Variables</a:t>
            </a:r>
            <a:endParaRPr lang="en-US" dirty="0"/>
          </a:p>
        </p:txBody>
      </p:sp>
      <p:sp>
        <p:nvSpPr>
          <p:cNvPr id="3" name="Content Placeholder 2"/>
          <p:cNvSpPr>
            <a:spLocks noGrp="1"/>
          </p:cNvSpPr>
          <p:nvPr>
            <p:ph idx="1"/>
          </p:nvPr>
        </p:nvSpPr>
        <p:spPr/>
        <p:txBody>
          <a:bodyPr/>
          <a:lstStyle/>
          <a:p>
            <a:r>
              <a:rPr lang="en-US" dirty="0"/>
              <a:t>The CSV format is widely used across the data landscape. The comma character is used between each field of data.</a:t>
            </a:r>
          </a:p>
          <a:p>
            <a:r>
              <a:rPr lang="en-US" dirty="0"/>
              <a:t> tabulation (TSV) and the pipe (|) symbol (PSV). </a:t>
            </a:r>
            <a:endParaRPr lang="en-US" dirty="0"/>
          </a:p>
        </p:txBody>
      </p:sp>
    </p:spTree>
    <p:extLst>
      <p:ext uri="{BB962C8B-B14F-4D97-AF65-F5344CB8AC3E}">
        <p14:creationId xmlns:p14="http://schemas.microsoft.com/office/powerpoint/2010/main" val="3862410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JSON</a:t>
            </a:r>
            <a:endParaRPr lang="en-US" dirty="0"/>
          </a:p>
        </p:txBody>
      </p:sp>
      <p:sp>
        <p:nvSpPr>
          <p:cNvPr id="3" name="Content Placeholder 2"/>
          <p:cNvSpPr>
            <a:spLocks noGrp="1"/>
          </p:cNvSpPr>
          <p:nvPr>
            <p:ph idx="1"/>
          </p:nvPr>
        </p:nvSpPr>
        <p:spPr/>
        <p:txBody>
          <a:bodyPr/>
          <a:lstStyle/>
          <a:p>
            <a:r>
              <a:rPr lang="en-US" dirty="0"/>
              <a:t>JavaScript Object Notation (JSON) is a commonly used data format that utilizes key/value pairs to communicate data between machines and the web. </a:t>
            </a:r>
          </a:p>
          <a:p>
            <a:r>
              <a:rPr lang="en-US" dirty="0"/>
              <a:t>was designed as an alternative to XML.</a:t>
            </a:r>
          </a:p>
          <a:p>
            <a:r>
              <a:rPr lang="en-US" dirty="0"/>
              <a:t>you don’t need JavaScript in order to use this data format</a:t>
            </a:r>
          </a:p>
          <a:p>
            <a:r>
              <a:rPr lang="en-US" dirty="0"/>
              <a:t>Many application-programming interfaces (APIs) use JSON to send response data back to the requesting program. </a:t>
            </a:r>
            <a:endParaRPr lang="en-US" dirty="0"/>
          </a:p>
        </p:txBody>
      </p:sp>
    </p:spTree>
    <p:extLst>
      <p:ext uri="{BB962C8B-B14F-4D97-AF65-F5344CB8AC3E}">
        <p14:creationId xmlns:p14="http://schemas.microsoft.com/office/powerpoint/2010/main" val="1949917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a:t>
            </a:r>
            <a:endParaRPr lang="en-US" dirty="0"/>
          </a:p>
        </p:txBody>
      </p:sp>
      <p:sp>
        <p:nvSpPr>
          <p:cNvPr id="3" name="Content Placeholder 2"/>
          <p:cNvSpPr>
            <a:spLocks noGrp="1"/>
          </p:cNvSpPr>
          <p:nvPr>
            <p:ph idx="1"/>
          </p:nvPr>
        </p:nvSpPr>
        <p:spPr/>
        <p:txBody>
          <a:bodyPr/>
          <a:lstStyle/>
          <a:p>
            <a:r>
              <a:rPr lang="en-US" dirty="0"/>
              <a:t>The extensible markup language (XML) followed on from the popular use of Standard Generalized Markup Language (SGML) for document markup</a:t>
            </a:r>
          </a:p>
          <a:p>
            <a:r>
              <a:rPr lang="en-US" dirty="0"/>
              <a:t>XML gets criticism for its complexity, especially when reading large structures. That’s one reason it’s popular for web-based APIs to use JSON data as its response. There are a large number of APIs delivering XML response data, so it’s worthwhile to look at how it works:</a:t>
            </a:r>
          </a:p>
          <a:p>
            <a:endParaRPr lang="en-US" dirty="0"/>
          </a:p>
        </p:txBody>
      </p:sp>
    </p:spTree>
    <p:extLst>
      <p:ext uri="{BB962C8B-B14F-4D97-AF65-F5344CB8AC3E}">
        <p14:creationId xmlns:p14="http://schemas.microsoft.com/office/powerpoint/2010/main" val="1984342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Spreadsheets</a:t>
            </a:r>
            <a:endParaRPr lang="en-US" dirty="0"/>
          </a:p>
        </p:txBody>
      </p:sp>
      <p:sp>
        <p:nvSpPr>
          <p:cNvPr id="3" name="Content Placeholder 2"/>
          <p:cNvSpPr>
            <a:spLocks noGrp="1"/>
          </p:cNvSpPr>
          <p:nvPr>
            <p:ph idx="1"/>
          </p:nvPr>
        </p:nvSpPr>
        <p:spPr/>
        <p:txBody>
          <a:bodyPr/>
          <a:lstStyle/>
          <a:p>
            <a:r>
              <a:rPr lang="en-US" dirty="0"/>
              <a:t> Microsoft Excel, Google Docs Spreadsheet, and </a:t>
            </a:r>
            <a:r>
              <a:rPr lang="en-US" dirty="0" err="1"/>
              <a:t>LibreOffi</a:t>
            </a:r>
            <a:r>
              <a:rPr lang="en-US" dirty="0"/>
              <a:t> </a:t>
            </a:r>
            <a:r>
              <a:rPr lang="en-US" dirty="0" err="1"/>
              <a:t>ce</a:t>
            </a:r>
            <a:r>
              <a:rPr lang="en-US" dirty="0"/>
              <a:t>. </a:t>
            </a:r>
          </a:p>
          <a:p>
            <a:r>
              <a:rPr lang="en-US" dirty="0"/>
              <a:t>Fortunately there are programming APIs that you can use to extract the data from spreadsheets directly, which saves a lot of work in converting the spreadsheet to the likes of CSV fi les</a:t>
            </a:r>
            <a:endParaRPr lang="en-US" dirty="0"/>
          </a:p>
        </p:txBody>
      </p:sp>
    </p:spTree>
    <p:extLst>
      <p:ext uri="{BB962C8B-B14F-4D97-AF65-F5344CB8AC3E}">
        <p14:creationId xmlns:p14="http://schemas.microsoft.com/office/powerpoint/2010/main" val="2296702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Databases</a:t>
            </a:r>
            <a:endParaRPr lang="en-US" dirty="0"/>
          </a:p>
        </p:txBody>
      </p:sp>
      <p:sp>
        <p:nvSpPr>
          <p:cNvPr id="3" name="Content Placeholder 2"/>
          <p:cNvSpPr>
            <a:spLocks noGrp="1"/>
          </p:cNvSpPr>
          <p:nvPr>
            <p:ph idx="1"/>
          </p:nvPr>
        </p:nvSpPr>
        <p:spPr/>
        <p:txBody>
          <a:bodyPr/>
          <a:lstStyle/>
          <a:p>
            <a:r>
              <a:rPr lang="en-US" dirty="0"/>
              <a:t>databases and database tables. Common ones are MySQL, Postgres, Microsoft SQL Server, and Oracle</a:t>
            </a:r>
          </a:p>
          <a:p>
            <a:r>
              <a:rPr lang="en-US" dirty="0"/>
              <a:t> Explosion of NoSQL (meaning Not Only SQL), such as MongoDB, </a:t>
            </a:r>
            <a:r>
              <a:rPr lang="en-US" dirty="0" err="1"/>
              <a:t>CouchDB</a:t>
            </a:r>
            <a:r>
              <a:rPr lang="en-US" dirty="0"/>
              <a:t>, Cassandra, </a:t>
            </a:r>
            <a:r>
              <a:rPr lang="en-US" dirty="0" err="1"/>
              <a:t>Redis</a:t>
            </a:r>
            <a:r>
              <a:rPr lang="en-US" dirty="0"/>
              <a:t>, and HBase, which all bring their own </a:t>
            </a:r>
          </a:p>
          <a:p>
            <a:r>
              <a:rPr lang="en-US" dirty="0"/>
              <a:t>Graph databases such as Apache </a:t>
            </a:r>
            <a:r>
              <a:rPr lang="en-US" dirty="0" err="1"/>
              <a:t>Giraph</a:t>
            </a:r>
            <a:r>
              <a:rPr lang="en-US" dirty="0"/>
              <a:t> and Neo4J and in-memory systems such as Spark, </a:t>
            </a:r>
            <a:r>
              <a:rPr lang="en-US" dirty="0" err="1"/>
              <a:t>memcached</a:t>
            </a:r>
            <a:r>
              <a:rPr lang="en-US" dirty="0"/>
              <a:t>, and Storm</a:t>
            </a:r>
          </a:p>
          <a:p>
            <a:endParaRPr lang="en-US" dirty="0"/>
          </a:p>
        </p:txBody>
      </p:sp>
    </p:spTree>
    <p:extLst>
      <p:ext uri="{BB962C8B-B14F-4D97-AF65-F5344CB8AC3E}">
        <p14:creationId xmlns:p14="http://schemas.microsoft.com/office/powerpoint/2010/main" val="2399085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Images</a:t>
            </a:r>
            <a:endParaRPr lang="en-US" dirty="0"/>
          </a:p>
        </p:txBody>
      </p:sp>
      <p:sp>
        <p:nvSpPr>
          <p:cNvPr id="3" name="Content Placeholder 2"/>
          <p:cNvSpPr>
            <a:spLocks noGrp="1"/>
          </p:cNvSpPr>
          <p:nvPr>
            <p:ph idx="1"/>
          </p:nvPr>
        </p:nvSpPr>
        <p:spPr/>
        <p:txBody>
          <a:bodyPr/>
          <a:lstStyle/>
          <a:p>
            <a:r>
              <a:rPr lang="en-US" dirty="0"/>
              <a:t>There are several APIs that will help. The most popular formats are the portable network graphics (PNG) and JPEG images; these are regularly used on the web. If processing power is freely available then TIFF or BMP are much larger fi les, but they contain more image information.</a:t>
            </a:r>
          </a:p>
          <a:p>
            <a:r>
              <a:rPr lang="en-US" dirty="0"/>
              <a:t>Object recognition, object tracking …</a:t>
            </a:r>
            <a:endParaRPr lang="en-US" dirty="0"/>
          </a:p>
        </p:txBody>
      </p:sp>
    </p:spTree>
    <p:extLst>
      <p:ext uri="{BB962C8B-B14F-4D97-AF65-F5344CB8AC3E}">
        <p14:creationId xmlns:p14="http://schemas.microsoft.com/office/powerpoint/2010/main" val="148399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491</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Data Formats</vt:lpstr>
      <vt:lpstr>Raw Text</vt:lpstr>
      <vt:lpstr>Comma Separated Variables</vt:lpstr>
      <vt:lpstr>JSON</vt:lpstr>
      <vt:lpstr>XML</vt:lpstr>
      <vt:lpstr>Spreadsheets</vt:lpstr>
      <vt:lpstr>Databases</vt:lpstr>
      <vt:lpstr>Images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Formats</dc:title>
  <dc:creator>Abdel-Razzak  Natsheh</dc:creator>
  <cp:lastModifiedBy>Abdel-Razzak  Natsheh</cp:lastModifiedBy>
  <cp:revision>3</cp:revision>
  <dcterms:created xsi:type="dcterms:W3CDTF">2017-01-13T10:34:37Z</dcterms:created>
  <dcterms:modified xsi:type="dcterms:W3CDTF">2017-01-13T10:44:42Z</dcterms:modified>
</cp:coreProperties>
</file>