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3" r:id="rId3"/>
    <p:sldId id="338" r:id="rId4"/>
    <p:sldId id="317" r:id="rId5"/>
    <p:sldId id="339" r:id="rId6"/>
    <p:sldId id="340" r:id="rId7"/>
    <p:sldId id="341" r:id="rId8"/>
    <p:sldId id="342" r:id="rId9"/>
    <p:sldId id="318" r:id="rId10"/>
    <p:sldId id="343" r:id="rId11"/>
    <p:sldId id="336" r:id="rId12"/>
    <p:sldId id="344" r:id="rId13"/>
    <p:sldId id="366" r:id="rId14"/>
    <p:sldId id="367" r:id="rId15"/>
    <p:sldId id="368" r:id="rId16"/>
    <p:sldId id="372" r:id="rId17"/>
    <p:sldId id="369" r:id="rId18"/>
    <p:sldId id="373" r:id="rId19"/>
    <p:sldId id="370" r:id="rId20"/>
    <p:sldId id="374" r:id="rId21"/>
    <p:sldId id="371" r:id="rId22"/>
    <p:sldId id="319" r:id="rId23"/>
    <p:sldId id="345" r:id="rId24"/>
    <p:sldId id="346" r:id="rId25"/>
    <p:sldId id="348" r:id="rId26"/>
    <p:sldId id="349" r:id="rId27"/>
    <p:sldId id="350" r:id="rId28"/>
    <p:sldId id="327" r:id="rId29"/>
    <p:sldId id="351" r:id="rId30"/>
    <p:sldId id="352" r:id="rId31"/>
    <p:sldId id="347" r:id="rId32"/>
    <p:sldId id="353" r:id="rId33"/>
    <p:sldId id="316" r:id="rId34"/>
    <p:sldId id="354" r:id="rId35"/>
    <p:sldId id="356" r:id="rId36"/>
    <p:sldId id="355" r:id="rId37"/>
    <p:sldId id="357" r:id="rId38"/>
    <p:sldId id="328" r:id="rId39"/>
    <p:sldId id="320" r:id="rId40"/>
    <p:sldId id="375" r:id="rId41"/>
    <p:sldId id="362" r:id="rId42"/>
    <p:sldId id="361" r:id="rId43"/>
    <p:sldId id="360" r:id="rId44"/>
    <p:sldId id="364" r:id="rId45"/>
    <p:sldId id="363" r:id="rId46"/>
    <p:sldId id="359" r:id="rId47"/>
    <p:sldId id="358" r:id="rId48"/>
    <p:sldId id="365" r:id="rId49"/>
    <p:sldId id="321" r:id="rId50"/>
    <p:sldId id="31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1" autoAdjust="0"/>
  </p:normalViewPr>
  <p:slideViewPr>
    <p:cSldViewPr>
      <p:cViewPr varScale="1">
        <p:scale>
          <a:sx n="95" d="100"/>
          <a:sy n="95" d="100"/>
        </p:scale>
        <p:origin x="52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8E3EBB-EB9F-4ED9-BB67-240EC4F85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043217-C34C-4E52-A89C-9355539AF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8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8615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7654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235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5727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34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465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901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175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846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518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0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993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6218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5934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1392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388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373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0859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9650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4329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11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79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3576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9463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171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7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2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6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1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87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1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94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49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7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5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67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1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0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43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EDFFD3-B2AB-41C9-810F-E7CDC7A7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536E-9FDD-4421-9B37-54552EBC7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BF4F-90C0-410F-91A5-D74FEC32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9497-F451-4D4A-BFAF-599A5A5D0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2D7E8-04A2-4272-9F57-8A4B569AA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5A919-286D-4F00-BCB7-7A0B74DE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627B7-6776-4A55-A4AC-65F16D817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E1A08-4B44-4798-8F9D-6AEE9A335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4547A-2F1A-4A39-8E3B-06E3C0A07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8752-B87A-4FCD-97C6-565A3C075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2CF9-F83F-4833-8536-F3DB2D76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FD543-9517-43F6-826D-782AF1921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D2681-50FC-4AA2-8C99-DE19AF538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2D1C29-CD60-4B8E-ACFF-A46D5D267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ientific_method" TargetMode="External"/><Relationship Id="rId7" Type="http://schemas.openxmlformats.org/officeDocument/2006/relationships/hyperlink" Target="https://pafnuty.wordpress.com/2013/03/15/reading-log-mad-skills-new-analysis-practices-for-big-data-coh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plied_information_economics" TargetMode="External"/><Relationship Id="rId5" Type="http://schemas.openxmlformats.org/officeDocument/2006/relationships/hyperlink" Target="http://www.informationweek.com/software/information-management/analytics-at-work-qanda-with-tom-davenport/d/d-id/1085869?" TargetMode="External"/><Relationship Id="rId4" Type="http://schemas.openxmlformats.org/officeDocument/2006/relationships/hyperlink" Target="https://en.wikipedia.org/wiki/Cross_Industry_Standard_Process_for_Data_Min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524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Science and Big Data Analytics</a:t>
            </a:r>
            <a:br>
              <a:rPr lang="en-US" dirty="0" smtClean="0"/>
            </a:br>
            <a:r>
              <a:rPr lang="en-US" dirty="0" smtClean="0"/>
              <a:t> Chap 2: Data Analytics Lifecycle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8001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Charles </a:t>
            </a:r>
            <a:r>
              <a:rPr lang="en-US" dirty="0" err="1" smtClean="0"/>
              <a:t>Tappert</a:t>
            </a:r>
            <a:endParaRPr lang="en-US" dirty="0" smtClean="0"/>
          </a:p>
          <a:p>
            <a:pPr eaLnBrk="1" hangingPunct="1"/>
            <a:r>
              <a:rPr lang="en-US" dirty="0" smtClean="0"/>
              <a:t>Seidenberg School of CSIS, Pace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1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2.2 Phase </a:t>
            </a:r>
            <a:r>
              <a:rPr lang="en-US" dirty="0" smtClean="0"/>
              <a:t>1: Discovery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Learning the Business Domain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Resources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Framing the Problem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Key Stakeholders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Interviewing the Analytics Sponsor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Developing Initial Hypotheses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Potential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17673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2.3 Phase 2: Data  Preparation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6553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2.3 Phase 2: Data  Preparation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Includes steps to explore, preprocess, and condition data</a:t>
            </a:r>
          </a:p>
          <a:p>
            <a:pPr eaLnBrk="1" hangingPunct="1"/>
            <a:r>
              <a:rPr lang="en-US" sz="2800" dirty="0" smtClean="0"/>
              <a:t>Create robust environment – analytics sandbox</a:t>
            </a:r>
          </a:p>
          <a:p>
            <a:pPr eaLnBrk="1" hangingPunct="1"/>
            <a:r>
              <a:rPr lang="en-US" sz="2800" dirty="0" smtClean="0"/>
              <a:t>Data preparation tends to be the most labor-intensive step in the analytics lifecycle</a:t>
            </a:r>
          </a:p>
          <a:p>
            <a:pPr lvl="1" eaLnBrk="1" hangingPunct="1"/>
            <a:r>
              <a:rPr lang="en-US" sz="2400" dirty="0" smtClean="0"/>
              <a:t>Often at least 50% of the data science project’s time</a:t>
            </a:r>
          </a:p>
          <a:p>
            <a:pPr eaLnBrk="1" hangingPunct="1"/>
            <a:r>
              <a:rPr lang="en-US" sz="2800" dirty="0" smtClean="0"/>
              <a:t>The data preparation phase is generally the most iterative and the one that teams tend to underestimate most often</a:t>
            </a:r>
          </a:p>
        </p:txBody>
      </p:sp>
    </p:spTree>
    <p:extLst>
      <p:ext uri="{BB962C8B-B14F-4D97-AF65-F5344CB8AC3E}">
        <p14:creationId xmlns:p14="http://schemas.microsoft.com/office/powerpoint/2010/main" val="2171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799"/>
            <a:ext cx="8001000" cy="609601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>2.3.1 </a:t>
            </a:r>
            <a:r>
              <a:rPr lang="en-US" sz="3600" dirty="0"/>
              <a:t>Preparing the Analytic </a:t>
            </a:r>
            <a:r>
              <a:rPr lang="en-US" sz="3600" dirty="0" smtClean="0"/>
              <a:t>Sandbox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6868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Create the analytic sandbox (also called workspace)</a:t>
            </a:r>
          </a:p>
          <a:p>
            <a:pPr eaLnBrk="1" hangingPunct="1"/>
            <a:r>
              <a:rPr lang="en-US" sz="2400" dirty="0" smtClean="0"/>
              <a:t>Allows team to explore data without interfering with live production data</a:t>
            </a:r>
          </a:p>
          <a:p>
            <a:pPr eaLnBrk="1" hangingPunct="1"/>
            <a:r>
              <a:rPr lang="en-US" sz="2400" dirty="0" smtClean="0"/>
              <a:t>Sandbox collects all kinds of data (expansive approach)</a:t>
            </a:r>
          </a:p>
          <a:p>
            <a:pPr eaLnBrk="1" hangingPunct="1"/>
            <a:r>
              <a:rPr lang="en-US" sz="2400" dirty="0" smtClean="0"/>
              <a:t>The sandbox allows organizations to undertake ambitious projects beyond traditional data analysis and BI to perform advanced predictive analytics</a:t>
            </a:r>
          </a:p>
          <a:p>
            <a:pPr eaLnBrk="1" hangingPunct="1"/>
            <a:r>
              <a:rPr lang="en-US" sz="2400" dirty="0" smtClean="0"/>
              <a:t>Although the concept of an analytics sandbox is relatively new, this concept has become acceptable to data science teams and IT groups</a:t>
            </a:r>
          </a:p>
        </p:txBody>
      </p:sp>
    </p:spTree>
    <p:extLst>
      <p:ext uri="{BB962C8B-B14F-4D97-AF65-F5344CB8AC3E}">
        <p14:creationId xmlns:p14="http://schemas.microsoft.com/office/powerpoint/2010/main" val="12478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799"/>
            <a:ext cx="8382000" cy="1295401"/>
          </a:xfrm>
        </p:spPr>
        <p:txBody>
          <a:bodyPr/>
          <a:lstStyle/>
          <a:p>
            <a:pPr algn="ctr" eaLnBrk="1" hangingPunct="1"/>
            <a:r>
              <a:rPr lang="en-US" sz="3600" dirty="0"/>
              <a:t>2.3.2 Performing </a:t>
            </a:r>
            <a:r>
              <a:rPr lang="en-US" sz="3600" dirty="0" smtClean="0"/>
              <a:t>ETLT</a:t>
            </a:r>
            <a:br>
              <a:rPr lang="en-US" sz="3600" dirty="0" smtClean="0"/>
            </a:br>
            <a:r>
              <a:rPr lang="en-US" sz="3600" dirty="0"/>
              <a:t>(Extract, Transform, Load, Transform)</a:t>
            </a:r>
            <a:endParaRPr lang="en-US" sz="36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ETL users perform extract, transform, load</a:t>
            </a:r>
          </a:p>
          <a:p>
            <a:pPr eaLnBrk="1" hangingPunct="1"/>
            <a:r>
              <a:rPr lang="en-US" sz="2800" dirty="0" smtClean="0"/>
              <a:t>In the sandbox the process is often ELT – early load preserves the raw data which can be useful to examine</a:t>
            </a:r>
          </a:p>
          <a:p>
            <a:pPr eaLnBrk="1" hangingPunct="1"/>
            <a:r>
              <a:rPr lang="en-US" sz="2800" dirty="0" smtClean="0"/>
              <a:t>Example – in credit card fraud detection, outliers can represent high-risk transactions that might be inadvertently filtered out or transformed before being loaded into the database</a:t>
            </a:r>
          </a:p>
          <a:p>
            <a:pPr eaLnBrk="1" hangingPunct="1"/>
            <a:r>
              <a:rPr lang="en-US" sz="2800" dirty="0" smtClean="0"/>
              <a:t>Hadoop (Chapter 10) is often used here</a:t>
            </a:r>
          </a:p>
        </p:txBody>
      </p:sp>
    </p:spTree>
    <p:extLst>
      <p:ext uri="{BB962C8B-B14F-4D97-AF65-F5344CB8AC3E}">
        <p14:creationId xmlns:p14="http://schemas.microsoft.com/office/powerpoint/2010/main" val="2458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2.3.3 Learning about the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239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Becoming familiar with the data is critical</a:t>
            </a:r>
          </a:p>
          <a:p>
            <a:pPr eaLnBrk="1" hangingPunct="1"/>
            <a:r>
              <a:rPr lang="en-US" sz="2800" dirty="0" smtClean="0"/>
              <a:t>This activity accomplishes several goals:</a:t>
            </a:r>
          </a:p>
          <a:p>
            <a:pPr lvl="1" eaLnBrk="1" hangingPunct="1"/>
            <a:r>
              <a:rPr lang="en-US" sz="2400" dirty="0" smtClean="0"/>
              <a:t>Determines the data available to the team early in the project</a:t>
            </a:r>
          </a:p>
          <a:p>
            <a:pPr lvl="1" eaLnBrk="1" hangingPunct="1"/>
            <a:r>
              <a:rPr lang="en-US" sz="2400" dirty="0" smtClean="0"/>
              <a:t>Highlights gaps – identifies data not currently available</a:t>
            </a:r>
          </a:p>
          <a:p>
            <a:pPr lvl="1" eaLnBrk="1" hangingPunct="1"/>
            <a:r>
              <a:rPr lang="en-US" sz="2400" dirty="0" smtClean="0"/>
              <a:t>Identifies data outside the organization that might be useful</a:t>
            </a:r>
          </a:p>
        </p:txBody>
      </p:sp>
    </p:spTree>
    <p:extLst>
      <p:ext uri="{BB962C8B-B14F-4D97-AF65-F5344CB8AC3E}">
        <p14:creationId xmlns:p14="http://schemas.microsoft.com/office/powerpoint/2010/main" val="36678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924800" cy="1523999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2.3.3 Learning about the Data</a:t>
            </a:r>
            <a:r>
              <a:rPr lang="en-US" sz="4000" dirty="0" smtClean="0"/>
              <a:t> Sample Dataset Inventory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133600"/>
            <a:ext cx="79673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6200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2.3.4 Data </a:t>
            </a:r>
            <a:r>
              <a:rPr lang="en-US" sz="4000" dirty="0" smtClean="0"/>
              <a:t>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Data conditioning includes cleaning data, normalizing datasets, and performing transformations</a:t>
            </a:r>
          </a:p>
          <a:p>
            <a:pPr lvl="1" eaLnBrk="1" hangingPunct="1"/>
            <a:r>
              <a:rPr lang="en-US" sz="2400" dirty="0" smtClean="0"/>
              <a:t>Often viewed as a preprocessing step prior to data analysis, it might be performed by data owner, IT department, DBA, etc.</a:t>
            </a:r>
          </a:p>
          <a:p>
            <a:pPr lvl="1" eaLnBrk="1" hangingPunct="1"/>
            <a:r>
              <a:rPr lang="en-US" sz="2400" dirty="0" smtClean="0"/>
              <a:t>Best to have data scientists involved</a:t>
            </a:r>
          </a:p>
          <a:p>
            <a:pPr lvl="1" eaLnBrk="1" hangingPunct="1"/>
            <a:r>
              <a:rPr lang="en-US" sz="2400" dirty="0" smtClean="0"/>
              <a:t>Data science teams prefer more data than too little</a:t>
            </a:r>
          </a:p>
        </p:txBody>
      </p:sp>
    </p:spTree>
    <p:extLst>
      <p:ext uri="{BB962C8B-B14F-4D97-AF65-F5344CB8AC3E}">
        <p14:creationId xmlns:p14="http://schemas.microsoft.com/office/powerpoint/2010/main" val="34209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6200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2.3.4 Data </a:t>
            </a:r>
            <a:r>
              <a:rPr lang="en-US" sz="4000" dirty="0" smtClean="0"/>
              <a:t>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Additional questions and considerations</a:t>
            </a:r>
          </a:p>
          <a:p>
            <a:pPr lvl="1" eaLnBrk="1" hangingPunct="1"/>
            <a:r>
              <a:rPr lang="en-US" sz="2400" dirty="0" smtClean="0"/>
              <a:t>What are the data sources?  Target fields?</a:t>
            </a:r>
          </a:p>
          <a:p>
            <a:pPr lvl="1" eaLnBrk="1" hangingPunct="1"/>
            <a:r>
              <a:rPr lang="en-US" sz="2400" dirty="0" smtClean="0"/>
              <a:t>How clean is the data?</a:t>
            </a:r>
          </a:p>
          <a:p>
            <a:pPr lvl="1" eaLnBrk="1" hangingPunct="1"/>
            <a:r>
              <a:rPr lang="en-US" sz="2400" dirty="0" smtClean="0"/>
              <a:t>How consistent are the contents and files?  Missing or inconsistent values?</a:t>
            </a:r>
          </a:p>
          <a:p>
            <a:pPr lvl="1" eaLnBrk="1" hangingPunct="1"/>
            <a:r>
              <a:rPr lang="en-US" sz="2400" dirty="0" smtClean="0"/>
              <a:t>Assess the consistence of the data types – numeric, alphanumeric?</a:t>
            </a:r>
          </a:p>
          <a:p>
            <a:pPr lvl="1" eaLnBrk="1" hangingPunct="1"/>
            <a:r>
              <a:rPr lang="en-US" sz="2400" dirty="0" smtClean="0"/>
              <a:t>Review the contents to ensure the data makes sense</a:t>
            </a:r>
          </a:p>
          <a:p>
            <a:pPr lvl="1" eaLnBrk="1" hangingPunct="1"/>
            <a:r>
              <a:rPr lang="en-US" sz="2400" dirty="0" smtClean="0"/>
              <a:t>Look for evidence of systematic error</a:t>
            </a:r>
          </a:p>
        </p:txBody>
      </p:sp>
    </p:spTree>
    <p:extLst>
      <p:ext uri="{BB962C8B-B14F-4D97-AF65-F5344CB8AC3E}">
        <p14:creationId xmlns:p14="http://schemas.microsoft.com/office/powerpoint/2010/main" val="39069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599"/>
            <a:ext cx="7543800" cy="685801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2.3.5 Survey and </a:t>
            </a:r>
            <a:r>
              <a:rPr lang="en-US" sz="4000" dirty="0" smtClean="0"/>
              <a:t>Visualize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7630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Leverage data visualization tools to gain an overview of the data</a:t>
            </a:r>
          </a:p>
          <a:p>
            <a:pPr eaLnBrk="1" hangingPunct="1"/>
            <a:r>
              <a:rPr lang="en-US" sz="2800" dirty="0" err="1" smtClean="0"/>
              <a:t>Shneiderman’s</a:t>
            </a:r>
            <a:r>
              <a:rPr lang="en-US" sz="2800" dirty="0" smtClean="0"/>
              <a:t> mantra:</a:t>
            </a:r>
          </a:p>
          <a:p>
            <a:pPr lvl="1" eaLnBrk="1" hangingPunct="1"/>
            <a:r>
              <a:rPr lang="en-US" sz="2400" dirty="0" smtClean="0"/>
              <a:t>“Overview first, zoom and filter, then details-on-demand”</a:t>
            </a:r>
          </a:p>
          <a:p>
            <a:pPr lvl="1" eaLnBrk="1" hangingPunct="1"/>
            <a:r>
              <a:rPr lang="en-US" sz="2400" dirty="0" smtClean="0"/>
              <a:t>This enables the user to find areas of interest, zoom and filter to find more detailed information about a particular area, then find the detailed data in that area</a:t>
            </a:r>
          </a:p>
        </p:txBody>
      </p:sp>
    </p:spTree>
    <p:extLst>
      <p:ext uri="{BB962C8B-B14F-4D97-AF65-F5344CB8AC3E}">
        <p14:creationId xmlns:p14="http://schemas.microsoft.com/office/powerpoint/2010/main" val="25809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106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Data science projects differ from BI projects</a:t>
            </a:r>
          </a:p>
          <a:p>
            <a:pPr lvl="1" eaLnBrk="1" hangingPunct="1"/>
            <a:r>
              <a:rPr lang="en-US" dirty="0" smtClean="0"/>
              <a:t>More exploratory in nature</a:t>
            </a:r>
          </a:p>
          <a:p>
            <a:pPr lvl="1" eaLnBrk="1" hangingPunct="1"/>
            <a:r>
              <a:rPr lang="en-US" dirty="0" smtClean="0"/>
              <a:t>Critical to have a project process</a:t>
            </a:r>
          </a:p>
          <a:p>
            <a:pPr lvl="1" eaLnBrk="1" hangingPunct="1"/>
            <a:r>
              <a:rPr lang="en-US" dirty="0" smtClean="0"/>
              <a:t>Participants should be thorough and rigorous</a:t>
            </a:r>
            <a:endParaRPr lang="en-US" dirty="0"/>
          </a:p>
          <a:p>
            <a:pPr eaLnBrk="1" hangingPunct="1"/>
            <a:r>
              <a:rPr lang="en-US" dirty="0" smtClean="0"/>
              <a:t>Break large projects into smaller pieces</a:t>
            </a:r>
          </a:p>
          <a:p>
            <a:pPr eaLnBrk="1" hangingPunct="1"/>
            <a:r>
              <a:rPr lang="en-US" dirty="0" smtClean="0"/>
              <a:t>Spend time to plan and scope the work</a:t>
            </a:r>
          </a:p>
          <a:p>
            <a:pPr eaLnBrk="1" hangingPunct="1"/>
            <a:r>
              <a:rPr lang="en-US" dirty="0" smtClean="0"/>
              <a:t>Documenting adds rigor and credibility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1"/>
            <a:ext cx="7543800" cy="1219200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2.3.5 Survey and </a:t>
            </a:r>
            <a:r>
              <a:rPr lang="en-US" sz="4000" dirty="0" smtClean="0"/>
              <a:t>Visualize</a:t>
            </a:r>
            <a:br>
              <a:rPr lang="en-US" sz="4000" dirty="0" smtClean="0"/>
            </a:br>
            <a:r>
              <a:rPr lang="en-US" sz="4000" dirty="0" smtClean="0"/>
              <a:t>Guidelines and Considerations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7630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Review data to ensure calculations are consistent</a:t>
            </a:r>
          </a:p>
          <a:p>
            <a:pPr eaLnBrk="1" hangingPunct="1"/>
            <a:r>
              <a:rPr lang="en-US" sz="2400" dirty="0" smtClean="0"/>
              <a:t>Does the data distribution stay consistent?</a:t>
            </a:r>
          </a:p>
          <a:p>
            <a:pPr eaLnBrk="1" hangingPunct="1"/>
            <a:r>
              <a:rPr lang="en-US" sz="2400" dirty="0" smtClean="0"/>
              <a:t>Assess the granularity of the data, the range of values, and the level of aggregation of the data</a:t>
            </a:r>
          </a:p>
          <a:p>
            <a:pPr eaLnBrk="1" hangingPunct="1"/>
            <a:r>
              <a:rPr lang="en-US" sz="2400" dirty="0" smtClean="0"/>
              <a:t>Does the data represent the population of interest?</a:t>
            </a:r>
          </a:p>
          <a:p>
            <a:pPr eaLnBrk="1" hangingPunct="1"/>
            <a:r>
              <a:rPr lang="en-US" sz="2400" dirty="0" smtClean="0"/>
              <a:t>Check time-related variables – daily, weekly, monthly?  Is this good enough?</a:t>
            </a:r>
          </a:p>
          <a:p>
            <a:pPr eaLnBrk="1" hangingPunct="1"/>
            <a:r>
              <a:rPr lang="en-US" sz="2400" dirty="0" smtClean="0"/>
              <a:t>Is the data standardized/normalized? Scales consistent?</a:t>
            </a:r>
          </a:p>
          <a:p>
            <a:pPr eaLnBrk="1" hangingPunct="1"/>
            <a:r>
              <a:rPr lang="en-US" sz="2400" dirty="0" smtClean="0"/>
              <a:t>For geospatial datasets, are state/country abbreviations consistent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51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1295400"/>
          </a:xfrm>
        </p:spPr>
        <p:txBody>
          <a:bodyPr/>
          <a:lstStyle/>
          <a:p>
            <a:pPr algn="ctr" eaLnBrk="1" hangingPunct="1"/>
            <a:r>
              <a:rPr lang="en-US" sz="4000" dirty="0"/>
              <a:t>2.3.6 Common Tools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Data Preparation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534400" cy="38862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Hadoop</a:t>
            </a:r>
            <a:r>
              <a:rPr lang="en-US" sz="2800" dirty="0" smtClean="0"/>
              <a:t> can perform parallel ingest and analysis</a:t>
            </a:r>
          </a:p>
          <a:p>
            <a:pPr eaLnBrk="1" hangingPunct="1"/>
            <a:r>
              <a:rPr lang="en-US" sz="2800" b="1" dirty="0" smtClean="0"/>
              <a:t>Alpine Miner</a:t>
            </a:r>
            <a:r>
              <a:rPr lang="en-US" sz="2800" dirty="0" smtClean="0"/>
              <a:t> provides a graphical user interface for creating analytic workflows</a:t>
            </a:r>
          </a:p>
          <a:p>
            <a:pPr eaLnBrk="1" hangingPunct="1"/>
            <a:r>
              <a:rPr lang="en-US" sz="2800" b="1" dirty="0" err="1" smtClean="0"/>
              <a:t>OpenRefine</a:t>
            </a:r>
            <a:r>
              <a:rPr lang="en-US" sz="2800" dirty="0" smtClean="0"/>
              <a:t> (formerly Google Refine) is a free, open source tool for working with messy data</a:t>
            </a:r>
          </a:p>
          <a:p>
            <a:pPr eaLnBrk="1" hangingPunct="1"/>
            <a:r>
              <a:rPr lang="en-US" sz="2800" dirty="0" smtClean="0"/>
              <a:t>Similar to </a:t>
            </a:r>
            <a:r>
              <a:rPr lang="en-US" sz="2800" dirty="0" err="1" smtClean="0"/>
              <a:t>OpenRefine</a:t>
            </a:r>
            <a:r>
              <a:rPr lang="en-US" sz="2800" dirty="0" smtClean="0"/>
              <a:t>, </a:t>
            </a:r>
            <a:r>
              <a:rPr lang="en-US" sz="2800" b="1" dirty="0" smtClean="0"/>
              <a:t>Data Wrangler </a:t>
            </a:r>
            <a:r>
              <a:rPr lang="en-US" sz="2800" dirty="0" smtClean="0"/>
              <a:t>is an  interactive tool for data cleansing an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943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dirty="0" smtClean="0"/>
              <a:t>2.4 Phase 3: Model Planning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05000"/>
            <a:ext cx="66294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dirty="0"/>
              <a:t>2.4 Phase </a:t>
            </a:r>
            <a:r>
              <a:rPr lang="en-US" dirty="0" smtClean="0"/>
              <a:t>3: Model Planning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Activities to consider</a:t>
            </a:r>
          </a:p>
          <a:p>
            <a:pPr lvl="1" eaLnBrk="1" hangingPunct="1"/>
            <a:r>
              <a:rPr lang="en-US" sz="2000" dirty="0" smtClean="0"/>
              <a:t>Assess the structure of the data – this dictates the tools and analytic techniques for the next phase</a:t>
            </a:r>
          </a:p>
          <a:p>
            <a:pPr lvl="1" eaLnBrk="1" hangingPunct="1"/>
            <a:r>
              <a:rPr lang="en-US" sz="2000" dirty="0" smtClean="0"/>
              <a:t>Ensure the analytic techniques enable the team to meet the business objectives and accept or reject the working hypotheses</a:t>
            </a:r>
          </a:p>
          <a:p>
            <a:pPr lvl="1" eaLnBrk="1" hangingPunct="1"/>
            <a:r>
              <a:rPr lang="en-US" sz="2000" dirty="0" smtClean="0"/>
              <a:t>Determine if the situation warrants a single model or a series of techniques as part of a larger analytic workflow</a:t>
            </a:r>
          </a:p>
          <a:p>
            <a:pPr lvl="1" eaLnBrk="1" hangingPunct="1"/>
            <a:r>
              <a:rPr lang="en-US" sz="2000" dirty="0" smtClean="0"/>
              <a:t>Research and understand how other analysts have approached this kind or similar kind of problem</a:t>
            </a:r>
          </a:p>
        </p:txBody>
      </p:sp>
    </p:spTree>
    <p:extLst>
      <p:ext uri="{BB962C8B-B14F-4D97-AF65-F5344CB8AC3E}">
        <p14:creationId xmlns:p14="http://schemas.microsoft.com/office/powerpoint/2010/main" val="17713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77724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2.4 Phase </a:t>
            </a:r>
            <a:r>
              <a:rPr lang="en-US" dirty="0" smtClean="0"/>
              <a:t>3: Model Planning</a:t>
            </a:r>
            <a:br>
              <a:rPr lang="en-US" dirty="0" smtClean="0"/>
            </a:br>
            <a:r>
              <a:rPr lang="en-US" sz="3600" dirty="0" smtClean="0"/>
              <a:t>Model Planning in Industry Verticals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762000"/>
          </a:xfrm>
        </p:spPr>
        <p:txBody>
          <a:bodyPr/>
          <a:lstStyle/>
          <a:p>
            <a:pPr eaLnBrk="1" hangingPunct="1"/>
            <a:r>
              <a:rPr lang="en-US" sz="2400" dirty="0"/>
              <a:t>Example </a:t>
            </a:r>
            <a:r>
              <a:rPr lang="en-US" sz="2400" dirty="0" smtClean="0"/>
              <a:t>of other </a:t>
            </a:r>
            <a:r>
              <a:rPr lang="en-US" sz="2400" dirty="0"/>
              <a:t>analysts </a:t>
            </a:r>
            <a:r>
              <a:rPr lang="en-US" sz="2400" dirty="0" smtClean="0"/>
              <a:t>approaching a similar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" y="3124200"/>
            <a:ext cx="9106422" cy="3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2.4.1 Data Exploration </a:t>
            </a:r>
            <a:br>
              <a:rPr lang="en-US" dirty="0" smtClean="0"/>
            </a:br>
            <a:r>
              <a:rPr lang="en-US" dirty="0" smtClean="0"/>
              <a:t>and Variable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Explore the data to understand the relationships among the variables to inform selection of the variables and methods</a:t>
            </a:r>
          </a:p>
          <a:p>
            <a:pPr eaLnBrk="1" hangingPunct="1"/>
            <a:r>
              <a:rPr lang="en-US" sz="2000" dirty="0" smtClean="0"/>
              <a:t>A common way to do this is to use data visualization tools</a:t>
            </a:r>
          </a:p>
          <a:p>
            <a:pPr eaLnBrk="1" hangingPunct="1"/>
            <a:r>
              <a:rPr lang="en-US" sz="2000" dirty="0" smtClean="0"/>
              <a:t>Often, stakeholders and subject matter experts may have ideas</a:t>
            </a:r>
          </a:p>
          <a:p>
            <a:pPr lvl="1" eaLnBrk="1" hangingPunct="1"/>
            <a:r>
              <a:rPr lang="en-US" sz="1600" dirty="0" smtClean="0"/>
              <a:t>For example, some hypothesis that led to the project</a:t>
            </a:r>
          </a:p>
          <a:p>
            <a:pPr eaLnBrk="1" hangingPunct="1"/>
            <a:r>
              <a:rPr lang="en-US" sz="2000" dirty="0" smtClean="0"/>
              <a:t>Aim for capturing the most essential predictors and variables</a:t>
            </a:r>
          </a:p>
          <a:p>
            <a:pPr lvl="1" eaLnBrk="1" hangingPunct="1"/>
            <a:r>
              <a:rPr lang="en-US" sz="1600" dirty="0" smtClean="0"/>
              <a:t>This often requires iterations and testing to identify key variables</a:t>
            </a:r>
            <a:endParaRPr lang="en-US" sz="1600" dirty="0"/>
          </a:p>
          <a:p>
            <a:pPr eaLnBrk="1" hangingPunct="1"/>
            <a:r>
              <a:rPr lang="en-US" sz="2000" dirty="0" smtClean="0"/>
              <a:t>If the team plans to run regression analysis, identify the candidate predictors and outcome variables of the model</a:t>
            </a:r>
            <a:endParaRPr lang="en-US" sz="20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7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2.4.2 Model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main goal is to choose an analytical technique, or several candidates, based on the end goal of the project</a:t>
            </a:r>
          </a:p>
          <a:p>
            <a:pPr eaLnBrk="1" hangingPunct="1"/>
            <a:r>
              <a:rPr lang="en-US" sz="2000" dirty="0" smtClean="0"/>
              <a:t>We observe events in the real world and attempt to construct models that emulate this behavior with a set of rules and conditions</a:t>
            </a:r>
          </a:p>
          <a:p>
            <a:pPr lvl="1" eaLnBrk="1" hangingPunct="1"/>
            <a:r>
              <a:rPr lang="en-US" sz="1600" dirty="0"/>
              <a:t>A model </a:t>
            </a:r>
            <a:r>
              <a:rPr lang="en-US" sz="1600" dirty="0" smtClean="0"/>
              <a:t>is </a:t>
            </a:r>
            <a:r>
              <a:rPr lang="en-US" sz="1600" dirty="0"/>
              <a:t>simply an abstraction from </a:t>
            </a:r>
            <a:r>
              <a:rPr lang="en-US" sz="1600" dirty="0" smtClean="0"/>
              <a:t>reality</a:t>
            </a:r>
          </a:p>
          <a:p>
            <a:pPr eaLnBrk="1" hangingPunct="1"/>
            <a:r>
              <a:rPr lang="en-US" sz="2000" dirty="0" smtClean="0"/>
              <a:t>Determine whether to use techniques best suited for structured data, unstructured data, or a hybrid approach</a:t>
            </a:r>
          </a:p>
          <a:p>
            <a:pPr eaLnBrk="1" hangingPunct="1"/>
            <a:r>
              <a:rPr lang="en-US" sz="2000" dirty="0" smtClean="0"/>
              <a:t>Teams often create initial models using statistical software packages such as R, SAS, or </a:t>
            </a:r>
            <a:r>
              <a:rPr lang="en-US" sz="2000" dirty="0" err="1" smtClean="0"/>
              <a:t>Matlab</a:t>
            </a:r>
            <a:endParaRPr lang="en-US" sz="2000" dirty="0"/>
          </a:p>
          <a:p>
            <a:pPr lvl="1" eaLnBrk="1" hangingPunct="1"/>
            <a:r>
              <a:rPr lang="en-US" sz="1600" dirty="0" smtClean="0"/>
              <a:t>Which may have limitations when applied to very large datasets</a:t>
            </a:r>
          </a:p>
          <a:p>
            <a:pPr eaLnBrk="1" hangingPunct="1"/>
            <a:r>
              <a:rPr lang="en-US" sz="2000" dirty="0" smtClean="0"/>
              <a:t>The team moves to the model building phase once it has a good idea about the type of model to try</a:t>
            </a:r>
          </a:p>
        </p:txBody>
      </p:sp>
    </p:spTree>
    <p:extLst>
      <p:ext uri="{BB962C8B-B14F-4D97-AF65-F5344CB8AC3E}">
        <p14:creationId xmlns:p14="http://schemas.microsoft.com/office/powerpoint/2010/main" val="10153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2.4.3 Common Tools for the Model Planning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R</a:t>
            </a:r>
            <a:r>
              <a:rPr lang="en-US" sz="2000" dirty="0" smtClean="0"/>
              <a:t> has a complete set of modeling capabilities</a:t>
            </a:r>
          </a:p>
          <a:p>
            <a:pPr lvl="1" eaLnBrk="1" hangingPunct="1"/>
            <a:r>
              <a:rPr lang="en-US" sz="1600" dirty="0" smtClean="0"/>
              <a:t>R contains about 5000 packages for data analysis and graphical presentation </a:t>
            </a:r>
            <a:endParaRPr lang="en-US" sz="1600" dirty="0"/>
          </a:p>
          <a:p>
            <a:pPr eaLnBrk="1" hangingPunct="1"/>
            <a:r>
              <a:rPr lang="en-US" sz="2000" b="1" dirty="0" smtClean="0"/>
              <a:t>SQL Analysis services </a:t>
            </a:r>
            <a:r>
              <a:rPr lang="en-US" sz="2000" dirty="0" smtClean="0"/>
              <a:t>can perform in-database analytics of common data mining functions, involved aggregations, and basic predictive models</a:t>
            </a:r>
          </a:p>
          <a:p>
            <a:pPr eaLnBrk="1" hangingPunct="1"/>
            <a:r>
              <a:rPr lang="en-US" sz="2000" b="1" dirty="0" smtClean="0"/>
              <a:t>SAS/ACCESS</a:t>
            </a:r>
            <a:r>
              <a:rPr lang="en-US" sz="2000" dirty="0" smtClean="0"/>
              <a:t> provides integration between SAS and the analytics sandbox via multiple data connections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689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2.5 Phase 4: Model Building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49" y="1828800"/>
            <a:ext cx="7043451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/>
              <a:t>2.5 Phase </a:t>
            </a:r>
            <a:r>
              <a:rPr lang="en-US" dirty="0" smtClean="0"/>
              <a:t>4: Model Building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Execute the models defined in Phase 3</a:t>
            </a:r>
          </a:p>
          <a:p>
            <a:pPr eaLnBrk="1" hangingPunct="1"/>
            <a:r>
              <a:rPr lang="en-US" sz="2400" dirty="0" smtClean="0"/>
              <a:t>Develop datasets for training, testing, and production</a:t>
            </a:r>
          </a:p>
          <a:p>
            <a:pPr eaLnBrk="1" hangingPunct="1"/>
            <a:r>
              <a:rPr lang="en-US" sz="2400" dirty="0" smtClean="0"/>
              <a:t>Develop analytic model on training data, test on test data</a:t>
            </a:r>
          </a:p>
          <a:p>
            <a:pPr eaLnBrk="1" hangingPunct="1"/>
            <a:r>
              <a:rPr lang="en-US" sz="2400" dirty="0" smtClean="0"/>
              <a:t>Question to consider</a:t>
            </a:r>
          </a:p>
          <a:p>
            <a:pPr lvl="1" eaLnBrk="1" hangingPunct="1"/>
            <a:r>
              <a:rPr lang="en-US" sz="1600" dirty="0" smtClean="0"/>
              <a:t>Does the model appear valid and accurate on the test data?</a:t>
            </a:r>
          </a:p>
          <a:p>
            <a:pPr lvl="1" eaLnBrk="1" hangingPunct="1"/>
            <a:r>
              <a:rPr lang="en-US" sz="1600" dirty="0" smtClean="0"/>
              <a:t>Does the model output/behavior make sense to the domain experts?</a:t>
            </a:r>
          </a:p>
          <a:p>
            <a:pPr lvl="1" eaLnBrk="1" hangingPunct="1"/>
            <a:r>
              <a:rPr lang="en-US" sz="1600" dirty="0" smtClean="0"/>
              <a:t>Do the parameter values make sense in the context of the domain?</a:t>
            </a:r>
          </a:p>
          <a:p>
            <a:pPr lvl="1" eaLnBrk="1" hangingPunct="1"/>
            <a:r>
              <a:rPr lang="en-US" sz="1600" dirty="0" smtClean="0"/>
              <a:t>Is the model sufficiently accurate to meet the goal?</a:t>
            </a:r>
          </a:p>
          <a:p>
            <a:pPr lvl="1" eaLnBrk="1" hangingPunct="1"/>
            <a:r>
              <a:rPr lang="en-US" sz="1600" dirty="0" smtClean="0"/>
              <a:t>Does the model avoid intolerable mistakes?  (see Chapters 3 and 7)</a:t>
            </a:r>
          </a:p>
          <a:p>
            <a:pPr lvl="1" eaLnBrk="1" hangingPunct="1"/>
            <a:r>
              <a:rPr lang="en-US" sz="1600" dirty="0" smtClean="0"/>
              <a:t>Are more data or inputs needed?</a:t>
            </a:r>
          </a:p>
          <a:p>
            <a:pPr lvl="1" eaLnBrk="1" hangingPunct="1"/>
            <a:r>
              <a:rPr lang="en-US" sz="1600" dirty="0" smtClean="0"/>
              <a:t>Will the kind of model chosen support the runtime environment?</a:t>
            </a:r>
          </a:p>
          <a:p>
            <a:pPr lvl="1" eaLnBrk="1" hangingPunct="1"/>
            <a:r>
              <a:rPr lang="en-US" sz="1600" dirty="0" smtClean="0"/>
              <a:t>Is a different form of the model required to address the business problem?</a:t>
            </a:r>
          </a:p>
        </p:txBody>
      </p:sp>
    </p:spTree>
    <p:extLst>
      <p:ext uri="{BB962C8B-B14F-4D97-AF65-F5344CB8AC3E}">
        <p14:creationId xmlns:p14="http://schemas.microsoft.com/office/powerpoint/2010/main" val="20363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Analytics Lifecycle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Data Analytics Lifecycle Overview</a:t>
            </a:r>
          </a:p>
          <a:p>
            <a:pPr eaLnBrk="1" hangingPunct="1"/>
            <a:r>
              <a:rPr lang="en-US" dirty="0" smtClean="0"/>
              <a:t>Phase 1: Discovery</a:t>
            </a:r>
          </a:p>
          <a:p>
            <a:pPr eaLnBrk="1" hangingPunct="1"/>
            <a:r>
              <a:rPr lang="en-US" dirty="0" smtClean="0"/>
              <a:t>Phase 2: Data Preparation</a:t>
            </a:r>
          </a:p>
          <a:p>
            <a:pPr eaLnBrk="1" hangingPunct="1"/>
            <a:r>
              <a:rPr lang="en-US" dirty="0" smtClean="0"/>
              <a:t>Phase 3: Model Planning</a:t>
            </a:r>
          </a:p>
          <a:p>
            <a:pPr eaLnBrk="1" hangingPunct="1"/>
            <a:r>
              <a:rPr lang="en-US" dirty="0" smtClean="0"/>
              <a:t>Phase 4: Model Building</a:t>
            </a:r>
          </a:p>
          <a:p>
            <a:pPr eaLnBrk="1" hangingPunct="1"/>
            <a:r>
              <a:rPr lang="en-US" dirty="0" smtClean="0"/>
              <a:t>Phase 5: Communicate Results</a:t>
            </a:r>
          </a:p>
          <a:p>
            <a:pPr eaLnBrk="1" hangingPunct="1"/>
            <a:r>
              <a:rPr lang="en-US" dirty="0" smtClean="0"/>
              <a:t>Phase 6: </a:t>
            </a:r>
            <a:r>
              <a:rPr lang="en-US" dirty="0" err="1" smtClean="0"/>
              <a:t>Operationalize</a:t>
            </a:r>
            <a:endParaRPr lang="en-US" dirty="0" smtClean="0"/>
          </a:p>
          <a:p>
            <a:pPr eaLnBrk="1" hangingPunct="1"/>
            <a:r>
              <a:rPr lang="en-US" dirty="0" smtClean="0"/>
              <a:t>Case Study: GINA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070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4676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2.5.1 Common Tools for </a:t>
            </a:r>
            <a:br>
              <a:rPr lang="en-US" dirty="0" smtClean="0"/>
            </a:br>
            <a:r>
              <a:rPr lang="en-US" dirty="0" smtClean="0"/>
              <a:t>the Model Building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393" y="2209800"/>
            <a:ext cx="87630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Commercial Tools</a:t>
            </a:r>
          </a:p>
          <a:p>
            <a:pPr lvl="1" eaLnBrk="1" hangingPunct="1"/>
            <a:r>
              <a:rPr lang="en-US" sz="1800" dirty="0" smtClean="0"/>
              <a:t>SAS Enterprise Miner – built for enterprise-level computing and analytics</a:t>
            </a:r>
          </a:p>
          <a:p>
            <a:pPr lvl="1" eaLnBrk="1" hangingPunct="1"/>
            <a:r>
              <a:rPr lang="en-US" sz="1800" dirty="0" smtClean="0"/>
              <a:t>SPSS Modeler (IBM) – </a:t>
            </a:r>
            <a:r>
              <a:rPr lang="en-US" sz="1800" dirty="0"/>
              <a:t>provides enterprise-level computing and analytics 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Matlab</a:t>
            </a:r>
            <a:r>
              <a:rPr lang="en-US" sz="1800" dirty="0" smtClean="0"/>
              <a:t> – high-level language for data analytics, algorithms, data exploration</a:t>
            </a:r>
          </a:p>
          <a:p>
            <a:pPr lvl="1" eaLnBrk="1" hangingPunct="1"/>
            <a:r>
              <a:rPr lang="en-US" sz="1800" dirty="0" smtClean="0"/>
              <a:t>Alpine Miner – provides GUI frontend for backend analytics tools</a:t>
            </a:r>
          </a:p>
          <a:p>
            <a:pPr lvl="1" eaLnBrk="1" hangingPunct="1"/>
            <a:r>
              <a:rPr lang="en-US" sz="1800" dirty="0" smtClean="0"/>
              <a:t>STATISTICA and MATHEMATICA</a:t>
            </a:r>
            <a:r>
              <a:rPr lang="en-US" sz="1800" dirty="0"/>
              <a:t> – </a:t>
            </a:r>
            <a:r>
              <a:rPr lang="en-US" sz="1800" dirty="0" smtClean="0"/>
              <a:t>popular data </a:t>
            </a:r>
            <a:r>
              <a:rPr lang="en-US" sz="1800" dirty="0"/>
              <a:t>mining </a:t>
            </a:r>
            <a:r>
              <a:rPr lang="en-US" sz="1800" dirty="0" smtClean="0"/>
              <a:t>and analytics tools</a:t>
            </a:r>
          </a:p>
          <a:p>
            <a:pPr eaLnBrk="1" hangingPunct="1"/>
            <a:r>
              <a:rPr lang="en-US" sz="2400" dirty="0" smtClean="0"/>
              <a:t>Free or Open Source Tools</a:t>
            </a:r>
          </a:p>
          <a:p>
            <a:pPr lvl="1" eaLnBrk="1" hangingPunct="1"/>
            <a:r>
              <a:rPr lang="en-US" sz="1800" dirty="0" smtClean="0"/>
              <a:t>R and PL/R </a:t>
            </a:r>
            <a:r>
              <a:rPr lang="en-US" sz="1800" dirty="0"/>
              <a:t>- </a:t>
            </a:r>
            <a:r>
              <a:rPr lang="en-US" sz="1800" dirty="0" smtClean="0"/>
              <a:t>PL/R is a procedural language for PostgreSQL with R</a:t>
            </a:r>
          </a:p>
          <a:p>
            <a:pPr lvl="1" eaLnBrk="1" hangingPunct="1"/>
            <a:r>
              <a:rPr lang="en-US" sz="1800" dirty="0" smtClean="0"/>
              <a:t>Octave – language for computational modeling</a:t>
            </a:r>
          </a:p>
          <a:p>
            <a:pPr lvl="1" eaLnBrk="1" hangingPunct="1"/>
            <a:r>
              <a:rPr lang="en-US" sz="1800" dirty="0" smtClean="0"/>
              <a:t>WEKA – data mining software package with analytic workbench</a:t>
            </a:r>
          </a:p>
          <a:p>
            <a:pPr lvl="1" eaLnBrk="1" hangingPunct="1"/>
            <a:r>
              <a:rPr lang="en-US" sz="1800" dirty="0" smtClean="0"/>
              <a:t>Python – language providing toolkits for machine learning and analysis</a:t>
            </a:r>
          </a:p>
          <a:p>
            <a:pPr lvl="1" eaLnBrk="1" hangingPunct="1"/>
            <a:r>
              <a:rPr lang="en-US" sz="1800" dirty="0" smtClean="0"/>
              <a:t>SQL – in-database implementations provide an alternative tool (see Chap 11)</a:t>
            </a:r>
          </a:p>
        </p:txBody>
      </p:sp>
    </p:spTree>
    <p:extLst>
      <p:ext uri="{BB962C8B-B14F-4D97-AF65-F5344CB8AC3E}">
        <p14:creationId xmlns:p14="http://schemas.microsoft.com/office/powerpoint/2010/main" val="35170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9154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2.6 Phase 5: Communicate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8800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8915400" cy="928687"/>
          </a:xfrm>
        </p:spPr>
        <p:txBody>
          <a:bodyPr/>
          <a:lstStyle/>
          <a:p>
            <a:pPr eaLnBrk="1" hangingPunct="1"/>
            <a:r>
              <a:rPr lang="en-US" dirty="0" smtClean="0"/>
              <a:t>2.6 Phase 5: Communicate Results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Determine if the team succeeded or failed in its objectives</a:t>
            </a:r>
          </a:p>
          <a:p>
            <a:pPr eaLnBrk="1" hangingPunct="1"/>
            <a:r>
              <a:rPr lang="en-US" sz="2400" dirty="0" smtClean="0"/>
              <a:t>Assess if the results are statistically significant and valid</a:t>
            </a:r>
          </a:p>
          <a:p>
            <a:pPr lvl="1" eaLnBrk="1" hangingPunct="1"/>
            <a:r>
              <a:rPr lang="en-US" sz="2000" dirty="0" smtClean="0"/>
              <a:t>If so, identify aspects of the results that present salient findings</a:t>
            </a:r>
          </a:p>
          <a:p>
            <a:pPr lvl="1" eaLnBrk="1" hangingPunct="1"/>
            <a:r>
              <a:rPr lang="en-US" sz="2000" dirty="0" smtClean="0"/>
              <a:t>Identify surprising results and those in line with the hypotheses</a:t>
            </a:r>
            <a:endParaRPr lang="en-US" sz="2000" dirty="0"/>
          </a:p>
          <a:p>
            <a:pPr eaLnBrk="1" hangingPunct="1"/>
            <a:r>
              <a:rPr lang="en-US" sz="2400" dirty="0" smtClean="0"/>
              <a:t>Communicate and document the key findings and major insights derived from the analysis</a:t>
            </a:r>
          </a:p>
          <a:p>
            <a:pPr lvl="1" eaLnBrk="1" hangingPunct="1"/>
            <a:r>
              <a:rPr lang="en-US" sz="2000" dirty="0" smtClean="0"/>
              <a:t>This is the most visible portion of the process to the outside stakeholders and sponsors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305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2.7 Phase 6: Operationalize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1806766"/>
            <a:ext cx="7010400" cy="5014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382000" cy="44196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In this last phase, the team communicates the benefits of the project more broadly and sets up a pilot project to deploy the work in a controlled way</a:t>
            </a:r>
          </a:p>
          <a:p>
            <a:pPr eaLnBrk="1" hangingPunct="1"/>
            <a:r>
              <a:rPr lang="en-US" sz="2200" dirty="0" smtClean="0"/>
              <a:t>Risk is managed effectively by undertaking small scope, pilot deployment before a wide-scale rollout</a:t>
            </a:r>
          </a:p>
          <a:p>
            <a:pPr eaLnBrk="1" hangingPunct="1"/>
            <a:r>
              <a:rPr lang="en-US" sz="2200" dirty="0" smtClean="0"/>
              <a:t>During the pilot project, the team may need to execute the algorithm more efficiently in the database rather than with in-memory tools like R, especially with larger datasets</a:t>
            </a:r>
          </a:p>
          <a:p>
            <a:pPr eaLnBrk="1" hangingPunct="1"/>
            <a:r>
              <a:rPr lang="en-US" sz="2200" dirty="0" smtClean="0"/>
              <a:t>To test the model in a live setting, consider running the model in a production environment for a discrete set of products or a single line of business</a:t>
            </a:r>
          </a:p>
          <a:p>
            <a:pPr eaLnBrk="1" hangingPunct="1"/>
            <a:r>
              <a:rPr lang="en-US" sz="2200" dirty="0" smtClean="0"/>
              <a:t>Monitor model accuracy and retrain the model if necessary</a:t>
            </a:r>
          </a:p>
        </p:txBody>
      </p:sp>
    </p:spTree>
    <p:extLst>
      <p:ext uri="{BB962C8B-B14F-4D97-AF65-F5344CB8AC3E}">
        <p14:creationId xmlns:p14="http://schemas.microsoft.com/office/powerpoint/2010/main" val="3312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31648"/>
            <a:ext cx="7696200" cy="49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tries to determine business benefits and implications</a:t>
            </a:r>
          </a:p>
          <a:p>
            <a:pPr eaLnBrk="1" hangingPunct="1"/>
            <a:r>
              <a:rPr lang="en-US" sz="2400" dirty="0" smtClean="0"/>
              <a:t>Project sponsor – wants business impact, risks, ROI</a:t>
            </a:r>
          </a:p>
          <a:p>
            <a:pPr eaLnBrk="1" hangingPunct="1"/>
            <a:r>
              <a:rPr lang="en-US" sz="2400" dirty="0" smtClean="0"/>
              <a:t>Project manager – needs to determine if project completed on time, within budget, goals met</a:t>
            </a:r>
          </a:p>
          <a:p>
            <a:pPr eaLnBrk="1" hangingPunct="1"/>
            <a:r>
              <a:rPr lang="en-US" sz="2400" dirty="0" smtClean="0"/>
              <a:t>Business intelligence analyst – needs to know if reports and dashboards will be impacted and need to change</a:t>
            </a:r>
          </a:p>
          <a:p>
            <a:pPr eaLnBrk="1" hangingPunct="1"/>
            <a:r>
              <a:rPr lang="en-US" sz="2400" dirty="0" smtClean="0"/>
              <a:t>Data engineer and DBA – must share code and document</a:t>
            </a:r>
          </a:p>
          <a:p>
            <a:pPr eaLnBrk="1" hangingPunct="1"/>
            <a:r>
              <a:rPr lang="en-US" sz="2400" dirty="0" smtClean="0"/>
              <a:t>Data scientist – must share code and explain model to peers, managers, stakeholders</a:t>
            </a:r>
          </a:p>
        </p:txBody>
      </p:sp>
    </p:spTree>
    <p:extLst>
      <p:ext uri="{BB962C8B-B14F-4D97-AF65-F5344CB8AC3E}">
        <p14:creationId xmlns:p14="http://schemas.microsoft.com/office/powerpoint/2010/main" val="11450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2.7 Phase </a:t>
            </a:r>
            <a:r>
              <a:rPr lang="en-US" dirty="0" smtClean="0"/>
              <a:t>6: Operationalize</a:t>
            </a:r>
            <a:br>
              <a:rPr lang="en-US" dirty="0" smtClean="0"/>
            </a:br>
            <a:r>
              <a:rPr lang="en-US" sz="3200" dirty="0" smtClean="0"/>
              <a:t>Four main deliverables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6868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Although the seven roles represent many interests, the interests overlap and can be met with four main deliverables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project sponsors – high-level takeaways for executive level stakeholders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Presentation for analysts – describes business </a:t>
            </a:r>
            <a:r>
              <a:rPr lang="en-US" sz="2000" dirty="0"/>
              <a:t>process changes and </a:t>
            </a:r>
            <a:r>
              <a:rPr lang="en-US" sz="2000" dirty="0" smtClean="0"/>
              <a:t>reporting changes, includes details and technical graphs</a:t>
            </a:r>
            <a:endParaRPr lang="en-US" sz="1600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Code for technical people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000" dirty="0" smtClean="0"/>
              <a:t>Technical specifications of implementing the code</a:t>
            </a:r>
          </a:p>
        </p:txBody>
      </p:sp>
    </p:spTree>
    <p:extLst>
      <p:ext uri="{BB962C8B-B14F-4D97-AF65-F5344CB8AC3E}">
        <p14:creationId xmlns:p14="http://schemas.microsoft.com/office/powerpoint/2010/main" val="9552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4313"/>
            <a:ext cx="86106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 Case Study: Global Innovation Network and Analysis (GINA)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4582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2012 EMC’s new director wanted to improve the company’s engagement of employees across the global centers of excellence (GCE) to drive innovation, research, and university partnerships</a:t>
            </a:r>
          </a:p>
          <a:p>
            <a:pPr eaLnBrk="1" hangingPunct="1"/>
            <a:r>
              <a:rPr lang="en-US" sz="2800" dirty="0" smtClean="0"/>
              <a:t>This project was created to accomplish</a:t>
            </a:r>
          </a:p>
          <a:p>
            <a:pPr lvl="1" eaLnBrk="1" hangingPunct="1"/>
            <a:r>
              <a:rPr lang="en-US" sz="2400" dirty="0" smtClean="0"/>
              <a:t>Store formal and informal data</a:t>
            </a:r>
          </a:p>
          <a:p>
            <a:pPr lvl="1" eaLnBrk="1" hangingPunct="1"/>
            <a:r>
              <a:rPr lang="en-US" sz="2400" dirty="0" smtClean="0"/>
              <a:t>Track research from global technologists</a:t>
            </a:r>
          </a:p>
          <a:p>
            <a:pPr lvl="1" eaLnBrk="1" hangingPunct="1"/>
            <a:r>
              <a:rPr lang="en-US" sz="2400" dirty="0" smtClean="0"/>
              <a:t>Mine the data for patterns and insights to improve the team’s operations and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2.8.1 Phase 1: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0" y="2590800"/>
            <a:ext cx="8610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Team members and roles</a:t>
            </a:r>
          </a:p>
          <a:p>
            <a:pPr lvl="1" eaLnBrk="1" hangingPunct="1"/>
            <a:r>
              <a:rPr lang="en-US" dirty="0" smtClean="0"/>
              <a:t>Business user, project sponsor, project manager – Vice President from Office of CTO</a:t>
            </a:r>
          </a:p>
          <a:p>
            <a:pPr lvl="1" eaLnBrk="1" hangingPunct="1"/>
            <a:r>
              <a:rPr lang="en-US" dirty="0" smtClean="0"/>
              <a:t>BI analyst – person from IT</a:t>
            </a:r>
          </a:p>
          <a:p>
            <a:pPr lvl="1" eaLnBrk="1" hangingPunct="1"/>
            <a:r>
              <a:rPr lang="en-US" dirty="0" smtClean="0"/>
              <a:t>Data engineer and DBA – people from IT</a:t>
            </a:r>
          </a:p>
          <a:p>
            <a:pPr lvl="1" eaLnBrk="1" hangingPunct="1"/>
            <a:r>
              <a:rPr lang="en-US" dirty="0" smtClean="0"/>
              <a:t>Data scientist – distinguished engineer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 Data Analytics Lifecycle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data analytic lifecycle is designed for Big Data problems and data science projects</a:t>
            </a:r>
          </a:p>
          <a:p>
            <a:pPr eaLnBrk="1" hangingPunct="1"/>
            <a:r>
              <a:rPr lang="en-US" dirty="0" smtClean="0"/>
              <a:t>With six phases the project work can occur in several phases simultaneously</a:t>
            </a:r>
          </a:p>
          <a:p>
            <a:pPr eaLnBrk="1" hangingPunct="1"/>
            <a:r>
              <a:rPr lang="en-US" dirty="0" smtClean="0"/>
              <a:t>The cycle is iterative to portray a real project</a:t>
            </a:r>
          </a:p>
          <a:p>
            <a:pPr eaLnBrk="1" hangingPunct="1"/>
            <a:r>
              <a:rPr lang="en-US" dirty="0" smtClean="0"/>
              <a:t>Work can return to earlier phases as new information is uncovered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2.8.1 Phase 1: Discovery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0" y="2362200"/>
            <a:ext cx="8263730" cy="4267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data fell into two categories</a:t>
            </a:r>
          </a:p>
          <a:p>
            <a:pPr lvl="1" eaLnBrk="1" hangingPunct="1"/>
            <a:r>
              <a:rPr lang="en-US" sz="2400" dirty="0" smtClean="0"/>
              <a:t>Five years of idea submissions from internal innovation contests</a:t>
            </a:r>
          </a:p>
          <a:p>
            <a:pPr lvl="1" eaLnBrk="1" hangingPunct="1"/>
            <a:r>
              <a:rPr lang="en-US" sz="2400" dirty="0" smtClean="0"/>
              <a:t>Minutes and notes representing innovation and research activity from around the world</a:t>
            </a:r>
          </a:p>
          <a:p>
            <a:pPr eaLnBrk="1" hangingPunct="1"/>
            <a:r>
              <a:rPr lang="en-US" sz="2800" dirty="0" smtClean="0"/>
              <a:t>Hypotheses grouped into two categories</a:t>
            </a:r>
          </a:p>
          <a:p>
            <a:pPr lvl="1" eaLnBrk="1" hangingPunct="1"/>
            <a:r>
              <a:rPr lang="en-US" sz="2400" dirty="0" smtClean="0"/>
              <a:t>Descriptive analytics of what is happening to spark further creativity, collaboration, and asset generation</a:t>
            </a:r>
          </a:p>
          <a:p>
            <a:pPr lvl="1" eaLnBrk="1" hangingPunct="1"/>
            <a:r>
              <a:rPr lang="en-US" sz="2400" dirty="0" smtClean="0"/>
              <a:t>Predictive analytics  to advise executive management of where it should be investing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909711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2.8.2 Phase 2: Data Preparation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103" y="2514600"/>
            <a:ext cx="80772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Set up an analytics sandbox</a:t>
            </a:r>
          </a:p>
          <a:p>
            <a:pPr eaLnBrk="1" hangingPunct="1"/>
            <a:r>
              <a:rPr lang="en-US" sz="2400" dirty="0" smtClean="0"/>
              <a:t>Discovered that certain data needed conditioning and normalization and that missing datasets were critical</a:t>
            </a:r>
          </a:p>
          <a:p>
            <a:pPr eaLnBrk="1" hangingPunct="1"/>
            <a:r>
              <a:rPr lang="en-US" sz="2400" dirty="0" smtClean="0"/>
              <a:t>Team recognized that poor quality data could impact subsequent steps</a:t>
            </a:r>
          </a:p>
          <a:p>
            <a:pPr eaLnBrk="1" hangingPunct="1"/>
            <a:r>
              <a:rPr lang="en-US" sz="2400" dirty="0" smtClean="0"/>
              <a:t>They discovered many names were misspelled and problems with extra spaces</a:t>
            </a:r>
          </a:p>
          <a:p>
            <a:pPr eaLnBrk="1" hangingPunct="1"/>
            <a:r>
              <a:rPr lang="en-US" sz="2400" dirty="0" smtClean="0"/>
              <a:t>These seemingly small problems had to be addressed</a:t>
            </a:r>
          </a:p>
        </p:txBody>
      </p:sp>
    </p:spTree>
    <p:extLst>
      <p:ext uri="{BB962C8B-B14F-4D97-AF65-F5344CB8AC3E}">
        <p14:creationId xmlns:p14="http://schemas.microsoft.com/office/powerpoint/2010/main" val="1452109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2.8.3 Phase 3: Model Planning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86000"/>
            <a:ext cx="7772400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study included the following considerations</a:t>
            </a:r>
          </a:p>
          <a:p>
            <a:pPr lvl="1" eaLnBrk="1" hangingPunct="1"/>
            <a:r>
              <a:rPr lang="en-US" sz="2400" dirty="0" smtClean="0"/>
              <a:t>Identify the right milestones to achieve the goals</a:t>
            </a:r>
          </a:p>
          <a:p>
            <a:pPr lvl="1" eaLnBrk="1" hangingPunct="1"/>
            <a:r>
              <a:rPr lang="en-US" sz="2400" dirty="0" smtClean="0"/>
              <a:t>Trace how people move ideas from each milestone toward the goal</a:t>
            </a:r>
          </a:p>
          <a:p>
            <a:pPr lvl="1" eaLnBrk="1" hangingPunct="1"/>
            <a:r>
              <a:rPr lang="en-US" sz="2400" dirty="0" smtClean="0"/>
              <a:t>Tract ideas that die and others that reach the goal</a:t>
            </a:r>
          </a:p>
          <a:p>
            <a:pPr lvl="1" eaLnBrk="1" hangingPunct="1"/>
            <a:r>
              <a:rPr lang="en-US" sz="2400" dirty="0" smtClean="0"/>
              <a:t>Compare times and outcomes using a few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4271612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2.8.4 Phase 4: Model Building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008536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Several analytic method were employed</a:t>
            </a:r>
          </a:p>
          <a:p>
            <a:pPr lvl="1" eaLnBrk="1" hangingPunct="1"/>
            <a:r>
              <a:rPr lang="en-US" dirty="0" smtClean="0"/>
              <a:t>NLP on textual descriptions</a:t>
            </a:r>
          </a:p>
          <a:p>
            <a:pPr lvl="1" eaLnBrk="1" hangingPunct="1"/>
            <a:r>
              <a:rPr lang="en-US" dirty="0" smtClean="0"/>
              <a:t>Social network analysis using R and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 eaLnBrk="1" hangingPunct="1"/>
            <a:r>
              <a:rPr lang="en-US" dirty="0" smtClean="0"/>
              <a:t>Developed social graphs and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889471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2.8.4 Phase 4: Model Building</a:t>
            </a:r>
            <a:br>
              <a:rPr lang="en-US" dirty="0" smtClean="0"/>
            </a:br>
            <a:r>
              <a:rPr lang="en-US" sz="3200" dirty="0" smtClean="0"/>
              <a:t>Social graph of data submitters and finalists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7708794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2.8.4 Phase 4: Model Building</a:t>
            </a:r>
            <a:br>
              <a:rPr lang="en-US" dirty="0" smtClean="0"/>
            </a:br>
            <a:r>
              <a:rPr lang="en-US" sz="3200" dirty="0" smtClean="0"/>
              <a:t>Social graph of top innovation influencers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83808"/>
            <a:ext cx="6705600" cy="49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14313"/>
            <a:ext cx="9220199" cy="9286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2.8.5 Phase 5: Communicate Results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99" y="2895600"/>
            <a:ext cx="8686800" cy="3810000"/>
          </a:xfrm>
        </p:spPr>
        <p:txBody>
          <a:bodyPr/>
          <a:lstStyle/>
          <a:p>
            <a:pPr eaLnBrk="1" hangingPunct="1"/>
            <a:r>
              <a:rPr lang="en-US" dirty="0" smtClean="0"/>
              <a:t>Study was successful in in identifying hidden innovators</a:t>
            </a:r>
          </a:p>
          <a:p>
            <a:pPr lvl="1" eaLnBrk="1" hangingPunct="1"/>
            <a:r>
              <a:rPr lang="en-US" dirty="0" smtClean="0"/>
              <a:t>Found high density of innovators in Cork, Ireland</a:t>
            </a:r>
          </a:p>
          <a:p>
            <a:pPr eaLnBrk="1" hangingPunct="1"/>
            <a:r>
              <a:rPr lang="en-US" dirty="0" smtClean="0"/>
              <a:t>The CTO office launched longitudinal studies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2918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2.8.6 Phase 6: Operationalize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Deployment was not really discussed</a:t>
            </a:r>
          </a:p>
          <a:p>
            <a:pPr eaLnBrk="1" hangingPunct="1"/>
            <a:r>
              <a:rPr lang="en-US" dirty="0" smtClean="0"/>
              <a:t>Key findings</a:t>
            </a:r>
          </a:p>
          <a:p>
            <a:pPr lvl="1" eaLnBrk="1" hangingPunct="1"/>
            <a:r>
              <a:rPr lang="en-US" dirty="0" smtClean="0"/>
              <a:t>Need more data in future</a:t>
            </a:r>
          </a:p>
          <a:p>
            <a:pPr lvl="1" eaLnBrk="1" hangingPunct="1"/>
            <a:r>
              <a:rPr lang="en-US" dirty="0" smtClean="0"/>
              <a:t>Some data were sensitive</a:t>
            </a:r>
          </a:p>
          <a:p>
            <a:pPr lvl="1" eaLnBrk="1" hangingPunct="1"/>
            <a:r>
              <a:rPr lang="en-US" dirty="0" smtClean="0"/>
              <a:t>A parallel initiative needs to be created to improve basic BI activities</a:t>
            </a:r>
          </a:p>
          <a:p>
            <a:pPr lvl="1" eaLnBrk="1" hangingPunct="1"/>
            <a:r>
              <a:rPr lang="en-US" dirty="0" smtClean="0"/>
              <a:t>A mechanism is needed to continually reevaluate the model after deployment</a:t>
            </a:r>
          </a:p>
        </p:txBody>
      </p:sp>
    </p:spTree>
    <p:extLst>
      <p:ext uri="{BB962C8B-B14F-4D97-AF65-F5344CB8AC3E}">
        <p14:creationId xmlns:p14="http://schemas.microsoft.com/office/powerpoint/2010/main" val="485843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4313"/>
            <a:ext cx="8305799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2.8.6 Phase 6: Operationalize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81200"/>
            <a:ext cx="746805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0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2310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610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Data Analytics Lifecycle is an approach to managing and executing analytic projects</a:t>
            </a:r>
          </a:p>
          <a:p>
            <a:pPr eaLnBrk="1" hangingPunct="1"/>
            <a:r>
              <a:rPr lang="en-US" dirty="0" smtClean="0"/>
              <a:t>Lifecycle has six phases</a:t>
            </a:r>
          </a:p>
          <a:p>
            <a:pPr eaLnBrk="1" hangingPunct="1"/>
            <a:r>
              <a:rPr lang="en-US" dirty="0" smtClean="0"/>
              <a:t>Bulk of the time usually spent on preparation – phases 1 and 2</a:t>
            </a:r>
          </a:p>
          <a:p>
            <a:pPr eaLnBrk="1" hangingPunct="1"/>
            <a:r>
              <a:rPr lang="en-US" dirty="0" smtClean="0"/>
              <a:t>Seven roles needed for a data science team</a:t>
            </a:r>
          </a:p>
          <a:p>
            <a:pPr eaLnBrk="1" hangingPunct="1"/>
            <a:r>
              <a:rPr lang="en-US" dirty="0" smtClean="0"/>
              <a:t>Review the exercises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2.1.1 Key Roles for a Successful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8" y="1940805"/>
            <a:ext cx="81024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228600"/>
            <a:ext cx="6248400" cy="12334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Focus of Course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534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Focus  on quantitative disciplines – e.g., math, statistics, machine learning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Provide overview of Big Data analytics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In-depth study of a several key algorithms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Key </a:t>
            </a:r>
            <a:r>
              <a:rPr lang="en-US" dirty="0"/>
              <a:t>Roles for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Successful </a:t>
            </a:r>
            <a:r>
              <a:rPr lang="en-US" dirty="0"/>
              <a:t>Analytics Project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534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Business User – understands the domain area</a:t>
            </a:r>
          </a:p>
          <a:p>
            <a:pPr eaLnBrk="1" hangingPunct="1"/>
            <a:r>
              <a:rPr lang="en-US" sz="2400" dirty="0" smtClean="0"/>
              <a:t>Project Sponsor – provides requirements</a:t>
            </a:r>
          </a:p>
          <a:p>
            <a:pPr eaLnBrk="1" hangingPunct="1"/>
            <a:r>
              <a:rPr lang="en-US" sz="2400" dirty="0" smtClean="0"/>
              <a:t>Project Manager – ensures meeting objectives</a:t>
            </a:r>
          </a:p>
          <a:p>
            <a:pPr eaLnBrk="1" hangingPunct="1"/>
            <a:r>
              <a:rPr lang="en-US" sz="2400" dirty="0" smtClean="0"/>
              <a:t>Business Intelligence Analyst – provides business domain expertise based on deep understanding of the data</a:t>
            </a:r>
          </a:p>
          <a:p>
            <a:pPr eaLnBrk="1" hangingPunct="1"/>
            <a:r>
              <a:rPr lang="en-US" sz="2400" dirty="0" smtClean="0"/>
              <a:t>Database Administrator (DBA) – creates DB environment</a:t>
            </a:r>
          </a:p>
          <a:p>
            <a:pPr eaLnBrk="1" hangingPunct="1"/>
            <a:r>
              <a:rPr lang="en-US" sz="2400" dirty="0" smtClean="0"/>
              <a:t>Data Engineer – provides technical skills, assists data management and extraction, supports analytic sandbox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Data Scientist</a:t>
            </a:r>
            <a:r>
              <a:rPr lang="en-US" sz="2400" dirty="0" smtClean="0"/>
              <a:t> – provides analytic techniques and modeling</a:t>
            </a:r>
          </a:p>
        </p:txBody>
      </p:sp>
    </p:spTree>
    <p:extLst>
      <p:ext uri="{BB962C8B-B14F-4D97-AF65-F5344CB8AC3E}">
        <p14:creationId xmlns:p14="http://schemas.microsoft.com/office/powerpoint/2010/main" val="27188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83820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2.1.2 Background and Overview of 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534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 Analytics Lifecycle defines the analytics process and best practices from discovery to project completion</a:t>
            </a:r>
          </a:p>
          <a:p>
            <a:pPr eaLnBrk="1" hangingPunct="1"/>
            <a:r>
              <a:rPr lang="en-US" sz="2400" dirty="0" smtClean="0"/>
              <a:t>The Lifecycle employs aspects of</a:t>
            </a:r>
          </a:p>
          <a:p>
            <a:pPr lvl="1" eaLnBrk="1" hangingPunct="1"/>
            <a:r>
              <a:rPr lang="en-US" sz="2000" dirty="0" smtClean="0">
                <a:hlinkClick r:id="rId3"/>
              </a:rPr>
              <a:t>Scientific method</a:t>
            </a:r>
            <a:endParaRPr lang="en-US" sz="2000" dirty="0" smtClean="0"/>
          </a:p>
          <a:p>
            <a:pPr lvl="1" eaLnBrk="1" hangingPunct="1"/>
            <a:r>
              <a:rPr lang="en-US" sz="2000" dirty="0">
                <a:hlinkClick r:id="rId4"/>
              </a:rPr>
              <a:t>Cross Industry Standard Process for Data Mining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CRISP-DM</a:t>
            </a:r>
            <a:r>
              <a:rPr lang="en-US" sz="2000" dirty="0" smtClean="0"/>
              <a:t>)</a:t>
            </a:r>
          </a:p>
          <a:p>
            <a:pPr lvl="2" eaLnBrk="1" hangingPunct="1"/>
            <a:r>
              <a:rPr lang="en-US" sz="1600" dirty="0" smtClean="0"/>
              <a:t>Process model for data mining</a:t>
            </a:r>
            <a:endParaRPr lang="en-US" sz="1600" dirty="0"/>
          </a:p>
          <a:p>
            <a:pPr lvl="1" eaLnBrk="1" hangingPunct="1"/>
            <a:r>
              <a:rPr lang="en-US" sz="2000" dirty="0" smtClean="0"/>
              <a:t>Davenport’s </a:t>
            </a:r>
            <a:r>
              <a:rPr lang="en-US" sz="2000" dirty="0" smtClean="0">
                <a:hlinkClick r:id="rId5"/>
              </a:rPr>
              <a:t>DELTA framework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Hubbard’s </a:t>
            </a:r>
            <a:r>
              <a:rPr lang="en-US" sz="2000" dirty="0" smtClean="0">
                <a:hlinkClick r:id="rId6"/>
              </a:rPr>
              <a:t>Applied Information Economics</a:t>
            </a:r>
            <a:r>
              <a:rPr lang="en-US" sz="2000" dirty="0" smtClean="0"/>
              <a:t> (AIE) approach</a:t>
            </a:r>
          </a:p>
          <a:p>
            <a:pPr lvl="1" eaLnBrk="1" hangingPunct="1"/>
            <a:r>
              <a:rPr lang="en-US" sz="2000" dirty="0" smtClean="0">
                <a:hlinkClick r:id="rId7"/>
              </a:rPr>
              <a:t>MAD </a:t>
            </a:r>
            <a:r>
              <a:rPr lang="en-US" sz="2000" dirty="0">
                <a:hlinkClick r:id="rId7"/>
              </a:rPr>
              <a:t>Skills: New Analysis Practices for Big </a:t>
            </a:r>
            <a:r>
              <a:rPr lang="en-US" sz="2000" dirty="0" smtClean="0">
                <a:hlinkClick r:id="rId7"/>
              </a:rPr>
              <a:t>Data</a:t>
            </a:r>
            <a:r>
              <a:rPr lang="en-US" sz="2000" dirty="0" smtClean="0"/>
              <a:t> by Cohen et al.</a:t>
            </a:r>
          </a:p>
        </p:txBody>
      </p:sp>
    </p:spTree>
    <p:extLst>
      <p:ext uri="{BB962C8B-B14F-4D97-AF65-F5344CB8AC3E}">
        <p14:creationId xmlns:p14="http://schemas.microsoft.com/office/powerpoint/2010/main" val="30864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391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of 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0"/>
            <a:ext cx="6858000" cy="50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1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2.2 Phase 1: Discovery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6477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2415</TotalTime>
  <Words>2417</Words>
  <Application>Microsoft Office PowerPoint</Application>
  <PresentationFormat>On-screen Show (4:3)</PresentationFormat>
  <Paragraphs>305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Tahoma</vt:lpstr>
      <vt:lpstr>Wingdings</vt:lpstr>
      <vt:lpstr>Blends</vt:lpstr>
      <vt:lpstr>Data Science and Big Data Analytics  Chap 2: Data Analytics Lifecycle</vt:lpstr>
      <vt:lpstr>Data Analytics Lifecycle</vt:lpstr>
      <vt:lpstr>Data Analytics Lifecycle</vt:lpstr>
      <vt:lpstr>2.1 Data Analytics Lifecycle Overview</vt:lpstr>
      <vt:lpstr>2.1.1 Key Roles for a Successful Analytics Project</vt:lpstr>
      <vt:lpstr>Key Roles for a  Successful Analytics Project</vt:lpstr>
      <vt:lpstr>2.1.2 Background and Overview of Data Analytics Lifecycle</vt:lpstr>
      <vt:lpstr>Overview of  Data Analytics Lifecycle</vt:lpstr>
      <vt:lpstr>2.2 Phase 1: Discovery</vt:lpstr>
      <vt:lpstr>2.2 Phase 1: Discovery</vt:lpstr>
      <vt:lpstr>2.3 Phase 2: Data  Preparation</vt:lpstr>
      <vt:lpstr>2.3 Phase 2: Data  Preparation</vt:lpstr>
      <vt:lpstr>2.3.1 Preparing the Analytic Sandbox</vt:lpstr>
      <vt:lpstr>2.3.2 Performing ETLT (Extract, Transform, Load, Transform)</vt:lpstr>
      <vt:lpstr>2.3.3 Learning about the Data</vt:lpstr>
      <vt:lpstr>2.3.3 Learning about the Data Sample Dataset Inventory</vt:lpstr>
      <vt:lpstr>2.3.4 Data Conditioning</vt:lpstr>
      <vt:lpstr>2.3.4 Data Conditioning</vt:lpstr>
      <vt:lpstr>2.3.5 Survey and Visualize</vt:lpstr>
      <vt:lpstr>2.3.5 Survey and Visualize Guidelines and Considerations</vt:lpstr>
      <vt:lpstr>2.3.6 Common Tools  for Data Preparation</vt:lpstr>
      <vt:lpstr>2.4 Phase 3: Model Planning</vt:lpstr>
      <vt:lpstr>2.4 Phase 3: Model Planning</vt:lpstr>
      <vt:lpstr>2.4 Phase 3: Model Planning Model Planning in Industry Verticals</vt:lpstr>
      <vt:lpstr>2.4.1 Data Exploration  and Variable Selection</vt:lpstr>
      <vt:lpstr>2.4.2 Model Selection</vt:lpstr>
      <vt:lpstr>2.4.3 Common Tools for the Model Planning Phase</vt:lpstr>
      <vt:lpstr>2.5 Phase 4: Model Building</vt:lpstr>
      <vt:lpstr>2.5 Phase 4: Model Building</vt:lpstr>
      <vt:lpstr>2.5.1 Common Tools for  the Model Building Phase</vt:lpstr>
      <vt:lpstr>2.6 Phase 5: Communicate Results</vt:lpstr>
      <vt:lpstr>2.6 Phase 5: Communicate Results</vt:lpstr>
      <vt:lpstr>2.7 Phase 6: Operationalize</vt:lpstr>
      <vt:lpstr>2.7 Phase 6: Operationalize</vt:lpstr>
      <vt:lpstr>2.7 Phase 6: Operationalize Key outputs from successful analytics project</vt:lpstr>
      <vt:lpstr>2.7 Phase 6: Operationalize Key outputs from successful analytics project</vt:lpstr>
      <vt:lpstr>2.7 Phase 6: Operationalize Four main deliverables</vt:lpstr>
      <vt:lpstr>2.8 Case Study: Global Innovation Network and Analysis (GINA)</vt:lpstr>
      <vt:lpstr>2.8.1 Phase 1: Discovery</vt:lpstr>
      <vt:lpstr>2.8.1 Phase 1: Discovery</vt:lpstr>
      <vt:lpstr>2.8.2 Phase 2: Data Preparation</vt:lpstr>
      <vt:lpstr>2.8.3 Phase 3: Model Planning</vt:lpstr>
      <vt:lpstr>2.8.4 Phase 4: Model Building</vt:lpstr>
      <vt:lpstr>2.8.4 Phase 4: Model Building Social graph of data submitters and finalists</vt:lpstr>
      <vt:lpstr>2.8.4 Phase 4: Model Building Social graph of top innovation influencers</vt:lpstr>
      <vt:lpstr>2.8.5 Phase 5: Communicate Results</vt:lpstr>
      <vt:lpstr>2.8.6 Phase 6: Operationalize</vt:lpstr>
      <vt:lpstr>2.8.6 Phase 6: Operationalize</vt:lpstr>
      <vt:lpstr>Summary</vt:lpstr>
      <vt:lpstr>Focus of Course</vt:lpstr>
    </vt:vector>
  </TitlesOfParts>
  <Company>CSIS - Pace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ctappert</dc:creator>
  <cp:lastModifiedBy>Abdel Razzak Natsheh</cp:lastModifiedBy>
  <cp:revision>119</cp:revision>
  <dcterms:created xsi:type="dcterms:W3CDTF">2006-10-17T22:27:14Z</dcterms:created>
  <dcterms:modified xsi:type="dcterms:W3CDTF">2016-09-23T10:42:38Z</dcterms:modified>
</cp:coreProperties>
</file>