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22" r:id="rId3"/>
    <p:sldId id="387" r:id="rId4"/>
    <p:sldId id="362" r:id="rId5"/>
    <p:sldId id="323" r:id="rId6"/>
    <p:sldId id="363" r:id="rId7"/>
    <p:sldId id="364" r:id="rId8"/>
    <p:sldId id="365" r:id="rId9"/>
    <p:sldId id="347" r:id="rId10"/>
    <p:sldId id="348" r:id="rId11"/>
    <p:sldId id="349" r:id="rId12"/>
    <p:sldId id="350" r:id="rId13"/>
    <p:sldId id="358" r:id="rId14"/>
    <p:sldId id="359" r:id="rId15"/>
    <p:sldId id="351" r:id="rId16"/>
    <p:sldId id="373" r:id="rId17"/>
    <p:sldId id="374" r:id="rId18"/>
    <p:sldId id="375" r:id="rId19"/>
    <p:sldId id="376" r:id="rId20"/>
    <p:sldId id="428" r:id="rId21"/>
    <p:sldId id="427" r:id="rId22"/>
    <p:sldId id="429" r:id="rId23"/>
    <p:sldId id="377" r:id="rId24"/>
    <p:sldId id="368" r:id="rId25"/>
    <p:sldId id="367" r:id="rId26"/>
    <p:sldId id="413" r:id="rId27"/>
    <p:sldId id="414" r:id="rId28"/>
    <p:sldId id="360" r:id="rId29"/>
    <p:sldId id="361" r:id="rId30"/>
    <p:sldId id="422" r:id="rId31"/>
    <p:sldId id="417" r:id="rId32"/>
    <p:sldId id="418" r:id="rId33"/>
    <p:sldId id="419" r:id="rId34"/>
    <p:sldId id="420" r:id="rId35"/>
    <p:sldId id="421" r:id="rId36"/>
    <p:sldId id="423" r:id="rId37"/>
    <p:sldId id="431" r:id="rId38"/>
    <p:sldId id="432" r:id="rId39"/>
    <p:sldId id="433" r:id="rId40"/>
    <p:sldId id="436" r:id="rId41"/>
    <p:sldId id="430" r:id="rId42"/>
    <p:sldId id="395" r:id="rId43"/>
    <p:sldId id="397" r:id="rId44"/>
    <p:sldId id="396" r:id="rId45"/>
    <p:sldId id="399" r:id="rId46"/>
    <p:sldId id="400" r:id="rId47"/>
    <p:sldId id="401" r:id="rId48"/>
    <p:sldId id="402" r:id="rId49"/>
    <p:sldId id="403" r:id="rId50"/>
    <p:sldId id="404" r:id="rId51"/>
    <p:sldId id="408" r:id="rId52"/>
    <p:sldId id="409" r:id="rId53"/>
    <p:sldId id="411" r:id="rId54"/>
    <p:sldId id="412" r:id="rId55"/>
    <p:sldId id="434" r:id="rId56"/>
    <p:sldId id="353" r:id="rId57"/>
    <p:sldId id="357" r:id="rId58"/>
    <p:sldId id="379" r:id="rId59"/>
    <p:sldId id="388" r:id="rId60"/>
    <p:sldId id="389" r:id="rId61"/>
    <p:sldId id="435" r:id="rId62"/>
    <p:sldId id="38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52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ACD05-EF14-9641-AD63-1FCB9886A759}" type="slidenum">
              <a:rPr lang="en-US"/>
              <a:pPr/>
              <a:t>21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6738" y="228600"/>
            <a:ext cx="80010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200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Mike Franklin </a:t>
            </a:r>
          </a:p>
          <a:p>
            <a:r>
              <a:rPr lang="en-US"/>
              <a:t>UC Berkeley EECS</a:t>
            </a:r>
          </a:p>
        </p:txBody>
      </p:sp>
    </p:spTree>
    <p:extLst>
      <p:ext uri="{BB962C8B-B14F-4D97-AF65-F5344CB8AC3E}">
        <p14:creationId xmlns:p14="http://schemas.microsoft.com/office/powerpoint/2010/main" val="132240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1.xls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ganalyzer.n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://imgs.sfgate.com/css1329417713/sitewide/css/sitewide.cs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cil.org/~cowan/XML/tagsoup/" TargetMode="External"/><Relationship Id="rId2" Type="http://schemas.openxmlformats.org/officeDocument/2006/relationships/hyperlink" Target="http://www.crummy.com/software/BeautifulSou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ezuk.co.uk/cgi-bin/view/arabica/co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org/users/jane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 Science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Session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CD4AA-500F-734B-B73A-1938B786717E}" type="slidenum">
              <a:rPr lang="en-US"/>
              <a:pPr/>
              <a:t>10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318807"/>
            <a:ext cx="8029575" cy="6477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The Programmer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04364"/>
            <a:ext cx="8229600" cy="4525963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Web scraping, web services API</a:t>
            </a:r>
          </a:p>
          <a:p>
            <a:pPr lvl="1"/>
            <a:r>
              <a:rPr lang="en-US" dirty="0"/>
              <a:t>Excel spreadsheet exported as CSV</a:t>
            </a:r>
          </a:p>
          <a:p>
            <a:pPr lvl="1"/>
            <a:r>
              <a:rPr lang="en-US" dirty="0"/>
              <a:t>Database queries</a:t>
            </a:r>
          </a:p>
          <a:p>
            <a:r>
              <a:rPr lang="en-US" dirty="0"/>
              <a:t>ETL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, curl, Beautiful Soup, </a:t>
            </a:r>
            <a:r>
              <a:rPr lang="en-US" dirty="0" err="1"/>
              <a:t>lxml</a:t>
            </a:r>
            <a:endParaRPr lang="en-US" dirty="0"/>
          </a:p>
          <a:p>
            <a:r>
              <a:rPr lang="en-US" dirty="0"/>
              <a:t>Data Warehouse</a:t>
            </a:r>
          </a:p>
          <a:p>
            <a:pPr lvl="1"/>
            <a:r>
              <a:rPr lang="en-US" dirty="0"/>
              <a:t>Flat files</a:t>
            </a:r>
          </a:p>
          <a:p>
            <a:r>
              <a:rPr lang="en-US" dirty="0"/>
              <a:t>Business Intelligence and Analytics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smtClean="0"/>
              <a:t>R,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06BF9-EE97-3A44-B707-92B0B4247C69}" type="slidenum">
              <a:rPr lang="en-US"/>
              <a:pPr/>
              <a:t>11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309843"/>
            <a:ext cx="8029575" cy="66675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The Enterprise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08848"/>
            <a:ext cx="8229600" cy="4817316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Application databases</a:t>
            </a:r>
          </a:p>
          <a:p>
            <a:pPr lvl="1"/>
            <a:r>
              <a:rPr lang="en-US" dirty="0"/>
              <a:t>Intranet files</a:t>
            </a:r>
          </a:p>
          <a:p>
            <a:pPr lvl="1"/>
            <a:r>
              <a:rPr lang="en-US" dirty="0"/>
              <a:t>Application server log files</a:t>
            </a:r>
          </a:p>
          <a:p>
            <a:r>
              <a:rPr lang="en-US" dirty="0"/>
              <a:t>ETL</a:t>
            </a:r>
          </a:p>
          <a:p>
            <a:pPr lvl="1"/>
            <a:r>
              <a:rPr lang="en-US" dirty="0" err="1"/>
              <a:t>Informatica</a:t>
            </a:r>
            <a:r>
              <a:rPr lang="en-US" dirty="0"/>
              <a:t>, IBM </a:t>
            </a:r>
            <a:r>
              <a:rPr lang="en-US" dirty="0" err="1"/>
              <a:t>DataStage</a:t>
            </a:r>
            <a:r>
              <a:rPr lang="en-US" dirty="0"/>
              <a:t>, Ab Initio, </a:t>
            </a:r>
            <a:r>
              <a:rPr lang="en-US" dirty="0" err="1"/>
              <a:t>Talend</a:t>
            </a:r>
            <a:endParaRPr lang="en-US" dirty="0"/>
          </a:p>
          <a:p>
            <a:r>
              <a:rPr lang="en-US" dirty="0"/>
              <a:t>Data Warehouse</a:t>
            </a:r>
          </a:p>
          <a:p>
            <a:pPr lvl="1"/>
            <a:r>
              <a:rPr lang="en-US" dirty="0"/>
              <a:t>Teradata, Oracle, IBM DB2, Microsoft SQL Server</a:t>
            </a:r>
          </a:p>
          <a:p>
            <a:r>
              <a:rPr lang="en-US" dirty="0"/>
              <a:t>Business Intelligence and Analytics</a:t>
            </a:r>
          </a:p>
          <a:p>
            <a:pPr lvl="1"/>
            <a:r>
              <a:rPr lang="en-US" dirty="0"/>
              <a:t>Business Objects, </a:t>
            </a:r>
            <a:r>
              <a:rPr lang="en-US" dirty="0" err="1"/>
              <a:t>Cognos</a:t>
            </a:r>
            <a:r>
              <a:rPr lang="en-US" dirty="0"/>
              <a:t>, </a:t>
            </a:r>
            <a:r>
              <a:rPr lang="en-US" dirty="0" err="1"/>
              <a:t>Microstrategy</a:t>
            </a:r>
            <a:endParaRPr lang="en-US" dirty="0"/>
          </a:p>
          <a:p>
            <a:pPr lvl="1"/>
            <a:r>
              <a:rPr lang="en-US" dirty="0"/>
              <a:t>SAS, SPSS, R</a:t>
            </a:r>
          </a:p>
        </p:txBody>
      </p:sp>
    </p:spTree>
    <p:extLst>
      <p:ext uri="{BB962C8B-B14F-4D97-AF65-F5344CB8AC3E}">
        <p14:creationId xmlns:p14="http://schemas.microsoft.com/office/powerpoint/2010/main" val="32376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7B00E-9ED6-C849-956F-6888CBA1F32C}" type="slidenum">
              <a:rPr lang="en-US"/>
              <a:pPr/>
              <a:t>12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0774"/>
          </a:xfrm>
          <a:ln/>
        </p:spPr>
        <p:txBody>
          <a:bodyPr/>
          <a:lstStyle/>
          <a:p>
            <a:r>
              <a:rPr lang="en-US" dirty="0"/>
              <a:t>The Web Company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62636"/>
            <a:ext cx="8229600" cy="4763528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Application databases</a:t>
            </a:r>
          </a:p>
          <a:p>
            <a:pPr lvl="1"/>
            <a:r>
              <a:rPr lang="en-US" dirty="0"/>
              <a:t>Logs from the services tier</a:t>
            </a:r>
          </a:p>
          <a:p>
            <a:pPr lvl="1"/>
            <a:r>
              <a:rPr lang="en-US" dirty="0"/>
              <a:t>Web crawl data</a:t>
            </a:r>
          </a:p>
          <a:p>
            <a:r>
              <a:rPr lang="en-US" dirty="0"/>
              <a:t>ETL</a:t>
            </a:r>
          </a:p>
          <a:p>
            <a:pPr lvl="1"/>
            <a:r>
              <a:rPr lang="en-US" dirty="0"/>
              <a:t>Flume, </a:t>
            </a:r>
            <a:r>
              <a:rPr lang="en-US" dirty="0" err="1"/>
              <a:t>Sqoop</a:t>
            </a:r>
            <a:r>
              <a:rPr lang="en-US" dirty="0"/>
              <a:t>, Pig, Crunch, </a:t>
            </a:r>
            <a:r>
              <a:rPr lang="en-US" dirty="0" err="1"/>
              <a:t>Oozie</a:t>
            </a:r>
            <a:endParaRPr lang="en-US" dirty="0"/>
          </a:p>
          <a:p>
            <a:r>
              <a:rPr lang="en-US" dirty="0"/>
              <a:t>Data Warehouse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smtClean="0"/>
              <a:t>Hive,  Spark/Shark</a:t>
            </a:r>
            <a:endParaRPr lang="en-US" dirty="0"/>
          </a:p>
          <a:p>
            <a:r>
              <a:rPr lang="en-US" dirty="0"/>
              <a:t>Business Intelligence and Analytics</a:t>
            </a:r>
          </a:p>
          <a:p>
            <a:pPr lvl="1"/>
            <a:r>
              <a:rPr lang="en-US" dirty="0"/>
              <a:t>Custom dashboards: Argus, </a:t>
            </a:r>
            <a:r>
              <a:rPr lang="en-US" dirty="0" err="1"/>
              <a:t>BirdBrain</a:t>
            </a:r>
            <a:endParaRPr lang="en-US" dirty="0"/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407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to Categories in the </a:t>
            </a:r>
            <a:r>
              <a:rPr lang="en-US" dirty="0" err="1" smtClean="0"/>
              <a:t>Kandel</a:t>
            </a:r>
            <a:r>
              <a:rPr lang="en-US" dirty="0" smtClean="0"/>
              <a:t> et al.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Hackers?</a:t>
            </a:r>
          </a:p>
          <a:p>
            <a:r>
              <a:rPr lang="en-US" dirty="0" smtClean="0"/>
              <a:t>Scripters</a:t>
            </a:r>
          </a:p>
          <a:p>
            <a:r>
              <a:rPr lang="en-US" dirty="0" smtClean="0"/>
              <a:t>Application Users</a:t>
            </a:r>
          </a:p>
          <a:p>
            <a:endParaRPr lang="en-US" dirty="0"/>
          </a:p>
          <a:p>
            <a:r>
              <a:rPr lang="en-US" dirty="0" smtClean="0"/>
              <a:t>The process:</a:t>
            </a:r>
          </a:p>
          <a:p>
            <a:r>
              <a:rPr lang="en-US" dirty="0" smtClean="0"/>
              <a:t>Discover, Wrangle, Profile, Model, Report</a:t>
            </a:r>
          </a:p>
          <a:p>
            <a:pPr lvl="1"/>
            <a:r>
              <a:rPr lang="en-US" dirty="0" smtClean="0"/>
              <a:t>Today we’ll start discussing “Wrangling”</a:t>
            </a:r>
          </a:p>
          <a:p>
            <a:pPr lvl="1"/>
            <a:r>
              <a:rPr lang="en-US" dirty="0" smtClean="0"/>
              <a:t>integrating, cleaning and transforming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4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Impediments to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Diversity of tools and PLs makes it hard to share</a:t>
            </a:r>
          </a:p>
          <a:p>
            <a:r>
              <a:rPr lang="en-US" sz="2800" dirty="0" smtClean="0"/>
              <a:t>Finding a script or computed result is harder than just writing the program from scratch!</a:t>
            </a:r>
          </a:p>
          <a:p>
            <a:pPr lvl="1"/>
            <a:r>
              <a:rPr lang="en-US" sz="2400" dirty="0" smtClean="0"/>
              <a:t>Q: How could we fix this?</a:t>
            </a:r>
          </a:p>
          <a:p>
            <a:r>
              <a:rPr lang="en-US" sz="2800" dirty="0" smtClean="0"/>
              <a:t>View that much of the analysis work is “throw away”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56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F352A-72FE-A74E-8792-C9A27EAC9A0A}" type="slidenum">
              <a:rPr lang="en-US"/>
              <a:pPr/>
              <a:t>15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Data Sources at Web Companies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Examples from Facebook</a:t>
            </a:r>
          </a:p>
          <a:p>
            <a:pPr lvl="1"/>
            <a:r>
              <a:rPr lang="en-US" dirty="0"/>
              <a:t>Application databases</a:t>
            </a:r>
          </a:p>
          <a:p>
            <a:pPr lvl="1"/>
            <a:r>
              <a:rPr lang="en-US" dirty="0"/>
              <a:t>Web server logs</a:t>
            </a:r>
          </a:p>
          <a:p>
            <a:pPr lvl="1"/>
            <a:r>
              <a:rPr lang="en-US" dirty="0"/>
              <a:t>Event logs</a:t>
            </a:r>
          </a:p>
          <a:p>
            <a:pPr lvl="1"/>
            <a:r>
              <a:rPr lang="en-US" dirty="0"/>
              <a:t>API server logs</a:t>
            </a:r>
          </a:p>
          <a:p>
            <a:pPr lvl="1"/>
            <a:r>
              <a:rPr lang="en-US" dirty="0"/>
              <a:t>Ad server logs</a:t>
            </a:r>
          </a:p>
          <a:p>
            <a:pPr lvl="1"/>
            <a:r>
              <a:rPr lang="en-US" dirty="0"/>
              <a:t>Search server logs</a:t>
            </a:r>
          </a:p>
          <a:p>
            <a:pPr lvl="1"/>
            <a:r>
              <a:rPr lang="en-US" dirty="0"/>
              <a:t>Advertisement landing page content</a:t>
            </a:r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Images and video</a:t>
            </a:r>
          </a:p>
        </p:txBody>
      </p:sp>
    </p:spTree>
    <p:extLst>
      <p:ext uri="{BB962C8B-B14F-4D97-AF65-F5344CB8AC3E}">
        <p14:creationId xmlns:p14="http://schemas.microsoft.com/office/powerpoint/2010/main" val="38759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1908-C1E7-E445-BFAD-477C4CD3C934}" type="slidenum">
              <a:rPr lang="en-US"/>
              <a:pPr/>
              <a:t>16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Tabular Data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What is a table?</a:t>
            </a:r>
          </a:p>
          <a:p>
            <a:pPr lvl="1"/>
            <a:r>
              <a:rPr lang="en-US"/>
              <a:t>A </a:t>
            </a:r>
            <a:r>
              <a:rPr lang="en-US" b="1"/>
              <a:t>table</a:t>
            </a:r>
            <a:r>
              <a:rPr lang="en-US"/>
              <a:t> is a collection of </a:t>
            </a:r>
            <a:r>
              <a:rPr lang="en-US" b="1"/>
              <a:t>rows</a:t>
            </a:r>
            <a:r>
              <a:rPr lang="en-US"/>
              <a:t> and </a:t>
            </a:r>
            <a:r>
              <a:rPr lang="en-US" b="1"/>
              <a:t>columns</a:t>
            </a:r>
            <a:endParaRPr lang="en-US"/>
          </a:p>
          <a:p>
            <a:pPr lvl="1"/>
            <a:r>
              <a:rPr lang="en-US"/>
              <a:t>Each row has an </a:t>
            </a:r>
            <a:r>
              <a:rPr lang="en-US" b="1"/>
              <a:t>index</a:t>
            </a:r>
            <a:endParaRPr lang="en-US"/>
          </a:p>
          <a:p>
            <a:pPr lvl="1"/>
            <a:r>
              <a:rPr lang="en-US"/>
              <a:t>Each column has a </a:t>
            </a:r>
            <a:r>
              <a:rPr lang="en-US" b="1"/>
              <a:t>name</a:t>
            </a:r>
            <a:endParaRPr lang="en-US"/>
          </a:p>
          <a:p>
            <a:pPr lvl="1"/>
            <a:r>
              <a:rPr lang="en-US"/>
              <a:t>A </a:t>
            </a:r>
            <a:r>
              <a:rPr lang="en-US" b="1"/>
              <a:t>cell</a:t>
            </a:r>
            <a:r>
              <a:rPr lang="en-US"/>
              <a:t> is specified by an (index, name) pair</a:t>
            </a:r>
          </a:p>
          <a:p>
            <a:pPr lvl="1"/>
            <a:r>
              <a:rPr lang="en-US"/>
              <a:t>A cell may or may not have a </a:t>
            </a:r>
            <a:r>
              <a:rPr lang="en-US" b="1"/>
              <a:t>value</a:t>
            </a:r>
            <a:endParaRPr lang="en-US" b="1">
              <a:ea typeface="Heiti SC Medium" charset="0"/>
              <a:cs typeface="Heiti S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D52B6-FBB4-1A4B-B24A-3578A82D5C71}" type="slidenum">
              <a:rPr lang="en-US"/>
              <a:pPr/>
              <a:t>17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Tabular Data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Fortune 500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38" y="2202868"/>
            <a:ext cx="69723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9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5D4A-31FA-2B49-B155-89B1810A30D2}" type="slidenum">
              <a:rPr lang="en-US"/>
              <a:pPr/>
              <a:t>18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Tabular Data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Fortune 500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581150"/>
            <a:ext cx="32861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6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7AEF-D153-7E41-9E9A-F2E173DACC38}" type="slidenum">
              <a:rPr lang="en-US"/>
              <a:pPr/>
              <a:t>19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Tabular </a:t>
            </a:r>
            <a:r>
              <a:rPr lang="en-US" dirty="0" smtClean="0"/>
              <a:t>Data 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Fortune 500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07" y="1838763"/>
            <a:ext cx="4572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5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Ideas from </a:t>
            </a:r>
            <a:r>
              <a:rPr lang="en-US" dirty="0" err="1" smtClean="0"/>
              <a:t>Kandel</a:t>
            </a:r>
            <a:r>
              <a:rPr lang="en-US" dirty="0" smtClean="0"/>
              <a:t> et al. Paper</a:t>
            </a:r>
          </a:p>
          <a:p>
            <a:r>
              <a:rPr lang="en-US" dirty="0" smtClean="0"/>
              <a:t>Data Types and Sources</a:t>
            </a:r>
          </a:p>
          <a:p>
            <a:r>
              <a:rPr lang="en-US" dirty="0" smtClean="0"/>
              <a:t>Data Preparation and Manipulation</a:t>
            </a:r>
          </a:p>
          <a:p>
            <a:r>
              <a:rPr lang="en-US" dirty="0" smtClean="0"/>
              <a:t>Files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7CCF-FFC2-F642-B60E-E86E853D0F65}" type="slidenum">
              <a:rPr lang="en-US"/>
              <a:pPr/>
              <a:t>20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Protein Data Bank</a:t>
            </a:r>
            <a:endParaRPr lang="en-US" dirty="0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557212" y="1280042"/>
            <a:ext cx="8210011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HEADER    APOPTOSIS                               05-OCT-10   3IZA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TITLE     STRUCTURE OF AN APOPTOSOME-PROCASPASE-9 CARD COMPLEX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COMPND    MOL_ID: 1;             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COMPND   2 MOLECULE: APOPTOTIC PROTEASE-ACTIVATING FACTOR 1;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COMPND   3 CHAIN: A, B, C, D, E, F, G;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COMPND   4 SYNONYM: APAF-1;      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COMPND   5 ENGINEERED: YES       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 MOL_ID: 1;             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2 ORGANISM_SCIENTIFIC: HOMO SAPIENS;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3 ORGANISM_COMMON: HUMAN;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4 ORGANISM_TAXID: 9606; 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5 GENE: APAF1, KIAA0413;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6 EXPRESSION_SYSTEM: SPODOPTERA FRUGIPERDA;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7 EXPRESSION_SYSTEM_TAXID: 7108;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8 EXPRESSION_SYSTEM_STRAIN: SF21;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 9 EXPRESSION_SYSTEM_VECTOR_TYPE: INSECT VIRUS;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SOURCE  10 EXPRESSION_SYSTEM_PLASMID: PFASTBAC1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KEYWDS    APOPTOSOME, APAF-1, PROCASPASE-9 CARD, APOPTOSIS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EXPDTA    ELECTRON MICROSCOPY    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AUTHOR    S.YUAN,X.YU,M.TOPF,S.J.LUDTKE,X.WANG,C.W.AKEY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REVDAT   1   03-NOV-10 3IZA    0   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SPRSDE     03-NOV-10 3IZA      3IYT                             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JRNL        AUTH   S.YUAN,X.YU,M.TOPF,S.J.LUDTKE,X.WANG,C.W.AKEY       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JRNL        TITL   STRUCTURE OF AN APOPTOSOME-PROCASPASE-9 CARD COMPLEX         </a:t>
            </a:r>
          </a:p>
          <a:p>
            <a:pPr algn="l"/>
            <a:r>
              <a:rPr lang="en-US" sz="14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JRNL        REF    STRUCTURE                     V.  18   571 2010 </a:t>
            </a:r>
            <a:r>
              <a:rPr lang="en-US" sz="900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06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40750" cy="606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of Things: </a:t>
            </a:r>
            <a:br>
              <a:rPr lang="en-US" dirty="0" smtClean="0"/>
            </a:br>
            <a:r>
              <a:rPr lang="en-US" dirty="0" smtClean="0"/>
              <a:t>Example </a:t>
            </a:r>
            <a:r>
              <a:rPr lang="en-US" dirty="0"/>
              <a:t>measurements</a:t>
            </a:r>
          </a:p>
        </p:txBody>
      </p: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762000" y="1066800"/>
            <a:ext cx="7543800" cy="5410200"/>
            <a:chOff x="457" y="787"/>
            <a:chExt cx="5187" cy="3503"/>
          </a:xfrm>
        </p:grpSpPr>
        <p:graphicFrame>
          <p:nvGraphicFramePr>
            <p:cNvPr id="155657" name="Object 9"/>
            <p:cNvGraphicFramePr>
              <a:graphicFrameLocks noChangeAspect="1"/>
            </p:cNvGraphicFramePr>
            <p:nvPr/>
          </p:nvGraphicFramePr>
          <p:xfrm>
            <a:off x="2214" y="787"/>
            <a:ext cx="3407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0" name="Worksheet" r:id="rId4" imgW="8567928" imgH="3672840" progId="Excel.Sheet.8">
                    <p:embed/>
                  </p:oleObj>
                </mc:Choice>
                <mc:Fallback>
                  <p:oleObj name="Worksheet" r:id="rId4" imgW="8567928" imgH="3672840" progId="Excel.Sheet.8">
                    <p:embed/>
                    <p:pic>
                      <p:nvPicPr>
                        <p:cNvPr id="0" name="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787"/>
                          <a:ext cx="3407" cy="1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5658" name="Picture 10" descr="tree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" y="1547"/>
              <a:ext cx="771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667" y="1387"/>
              <a:ext cx="39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rgbClr val="0000C9"/>
                  </a:solidFill>
                  <a:latin typeface="Comic Sans MS" charset="0"/>
                </a:rPr>
                <a:t>36m</a:t>
              </a:r>
            </a:p>
          </p:txBody>
        </p:sp>
        <p:sp>
          <p:nvSpPr>
            <p:cNvPr id="155660" name="Line 12"/>
            <p:cNvSpPr>
              <a:spLocks noChangeShapeType="1"/>
            </p:cNvSpPr>
            <p:nvPr/>
          </p:nvSpPr>
          <p:spPr bwMode="auto">
            <a:xfrm>
              <a:off x="1246" y="2864"/>
              <a:ext cx="14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61" name="Text Box 13"/>
            <p:cNvSpPr txBox="1">
              <a:spLocks noChangeArrowheads="1"/>
            </p:cNvSpPr>
            <p:nvPr/>
          </p:nvSpPr>
          <p:spPr bwMode="auto">
            <a:xfrm>
              <a:off x="1043" y="1595"/>
              <a:ext cx="60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rgbClr val="0000C9"/>
                  </a:solidFill>
                  <a:latin typeface="Comic Sans MS" charset="0"/>
                </a:rPr>
                <a:t>33m: 111</a:t>
              </a:r>
            </a:p>
          </p:txBody>
        </p:sp>
        <p:sp>
          <p:nvSpPr>
            <p:cNvPr id="155662" name="Text Box 14"/>
            <p:cNvSpPr txBox="1">
              <a:spLocks noChangeArrowheads="1"/>
            </p:cNvSpPr>
            <p:nvPr/>
          </p:nvSpPr>
          <p:spPr bwMode="auto">
            <a:xfrm>
              <a:off x="1043" y="1787"/>
              <a:ext cx="62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rgbClr val="0000C9"/>
                  </a:solidFill>
                  <a:latin typeface="Comic Sans MS" charset="0"/>
                </a:rPr>
                <a:t>32m: 110</a:t>
              </a:r>
            </a:p>
          </p:txBody>
        </p:sp>
        <p:sp>
          <p:nvSpPr>
            <p:cNvPr id="155663" name="Text Box 15"/>
            <p:cNvSpPr txBox="1">
              <a:spLocks noChangeArrowheads="1"/>
            </p:cNvSpPr>
            <p:nvPr/>
          </p:nvSpPr>
          <p:spPr bwMode="auto">
            <a:xfrm>
              <a:off x="1043" y="2028"/>
              <a:ext cx="1124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rgbClr val="0000C9"/>
                  </a:solidFill>
                  <a:latin typeface="Comic Sans MS" charset="0"/>
                </a:rPr>
                <a:t>30m: 109,108,107</a:t>
              </a:r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1043" y="2410"/>
              <a:ext cx="112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rgbClr val="0000C9"/>
                  </a:solidFill>
                  <a:latin typeface="Comic Sans MS" charset="0"/>
                </a:rPr>
                <a:t>20m: 106,105,104</a:t>
              </a:r>
            </a:p>
          </p:txBody>
        </p: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995" y="2891"/>
              <a:ext cx="115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rgbClr val="0000C9"/>
                  </a:solidFill>
                  <a:latin typeface="Comic Sans MS" charset="0"/>
                </a:rPr>
                <a:t>10m: 103, 102, 101</a:t>
              </a:r>
            </a:p>
          </p:txBody>
        </p:sp>
        <p:sp>
          <p:nvSpPr>
            <p:cNvPr id="155666" name="Line 18"/>
            <p:cNvSpPr>
              <a:spLocks noChangeShapeType="1"/>
            </p:cNvSpPr>
            <p:nvPr/>
          </p:nvSpPr>
          <p:spPr bwMode="auto">
            <a:xfrm>
              <a:off x="1246" y="2414"/>
              <a:ext cx="14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67" name="Line 19"/>
            <p:cNvSpPr>
              <a:spLocks noChangeShapeType="1"/>
            </p:cNvSpPr>
            <p:nvPr/>
          </p:nvSpPr>
          <p:spPr bwMode="auto">
            <a:xfrm>
              <a:off x="1246" y="1992"/>
              <a:ext cx="14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68" name="Line 20"/>
            <p:cNvSpPr>
              <a:spLocks noChangeShapeType="1"/>
            </p:cNvSpPr>
            <p:nvPr/>
          </p:nvSpPr>
          <p:spPr bwMode="auto">
            <a:xfrm>
              <a:off x="1246" y="1795"/>
              <a:ext cx="14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69" name="Line 21"/>
            <p:cNvSpPr>
              <a:spLocks noChangeShapeType="1"/>
            </p:cNvSpPr>
            <p:nvPr/>
          </p:nvSpPr>
          <p:spPr bwMode="auto">
            <a:xfrm>
              <a:off x="1246" y="1627"/>
              <a:ext cx="14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55670" name="Object 22"/>
            <p:cNvGraphicFramePr>
              <a:graphicFrameLocks noChangeAspect="1"/>
            </p:cNvGraphicFramePr>
            <p:nvPr/>
          </p:nvGraphicFramePr>
          <p:xfrm>
            <a:off x="2200" y="2427"/>
            <a:ext cx="3444" cy="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" name="Worksheet" r:id="rId8" imgW="9150096" imgH="4623816" progId="Excel.Sheet.8">
                    <p:embed/>
                  </p:oleObj>
                </mc:Choice>
                <mc:Fallback>
                  <p:oleObj name="Worksheet" r:id="rId8" imgW="9150096" imgH="4623816" progId="Excel.Sheet.8">
                    <p:embed/>
                    <p:pic>
                      <p:nvPicPr>
                        <p:cNvPr id="0" name="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27"/>
                          <a:ext cx="3444" cy="1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71" name="Line 23"/>
            <p:cNvSpPr>
              <a:spLocks noChangeShapeType="1"/>
            </p:cNvSpPr>
            <p:nvPr/>
          </p:nvSpPr>
          <p:spPr bwMode="auto">
            <a:xfrm>
              <a:off x="2900" y="1142"/>
              <a:ext cx="0" cy="26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2" name="Line 24"/>
            <p:cNvSpPr>
              <a:spLocks noChangeShapeType="1"/>
            </p:cNvSpPr>
            <p:nvPr/>
          </p:nvSpPr>
          <p:spPr bwMode="auto">
            <a:xfrm>
              <a:off x="3824" y="1128"/>
              <a:ext cx="0" cy="262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3" name="Line 25"/>
            <p:cNvSpPr>
              <a:spLocks noChangeShapeType="1"/>
            </p:cNvSpPr>
            <p:nvPr/>
          </p:nvSpPr>
          <p:spPr bwMode="auto">
            <a:xfrm>
              <a:off x="4105" y="1132"/>
              <a:ext cx="0" cy="26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4" name="Line 26"/>
            <p:cNvSpPr>
              <a:spLocks noChangeShapeType="1"/>
            </p:cNvSpPr>
            <p:nvPr/>
          </p:nvSpPr>
          <p:spPr bwMode="auto">
            <a:xfrm>
              <a:off x="4795" y="1128"/>
              <a:ext cx="0" cy="262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5" name="Line 27"/>
            <p:cNvSpPr>
              <a:spLocks noChangeShapeType="1"/>
            </p:cNvSpPr>
            <p:nvPr/>
          </p:nvSpPr>
          <p:spPr bwMode="auto">
            <a:xfrm>
              <a:off x="4956" y="1128"/>
              <a:ext cx="0" cy="262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6" name="Line 28"/>
            <p:cNvSpPr>
              <a:spLocks noChangeShapeType="1"/>
            </p:cNvSpPr>
            <p:nvPr/>
          </p:nvSpPr>
          <p:spPr bwMode="auto">
            <a:xfrm>
              <a:off x="5284" y="1137"/>
              <a:ext cx="0" cy="26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659434"/>
      </p:ext>
    </p:extLst>
  </p:cSld>
  <p:clrMapOvr>
    <a:masterClrMapping/>
  </p:clrMapOvr>
  <p:transition advTm="19443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1908-C1E7-E445-BFAD-477C4CD3C934}" type="slidenum">
              <a:rPr lang="en-US"/>
              <a:pPr/>
              <a:t>22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6922"/>
          </a:xfrm>
          <a:ln/>
        </p:spPr>
        <p:txBody>
          <a:bodyPr/>
          <a:lstStyle/>
          <a:p>
            <a:r>
              <a:rPr lang="en-US" dirty="0" smtClean="0"/>
              <a:t>Tabular Data from Sensors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229600" cy="4811713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Challenges</a:t>
            </a:r>
          </a:p>
          <a:p>
            <a:r>
              <a:rPr lang="en-US" sz="2800" dirty="0" smtClean="0"/>
              <a:t>May be many missing fields (a particular sensor may not produce all types of output).</a:t>
            </a:r>
          </a:p>
          <a:p>
            <a:r>
              <a:rPr lang="en-US" sz="2800" dirty="0" smtClean="0"/>
              <a:t>Device may go offline for a while. </a:t>
            </a:r>
          </a:p>
          <a:p>
            <a:r>
              <a:rPr lang="en-US" sz="2800" dirty="0" smtClean="0"/>
              <a:t>Device may be damaged (permanently or intermittently). </a:t>
            </a:r>
          </a:p>
          <a:p>
            <a:r>
              <a:rPr lang="en-US" sz="2800" dirty="0" smtClean="0"/>
              <a:t>Timestamps usually critical but may not be accurate.</a:t>
            </a:r>
          </a:p>
          <a:p>
            <a:r>
              <a:rPr lang="en-US" sz="2800" dirty="0" smtClean="0"/>
              <a:t>Other meta-data (location, device ID) may have errors.</a:t>
            </a:r>
          </a:p>
          <a:p>
            <a:endParaRPr lang="en-US" sz="2800" b="1" dirty="0">
              <a:ea typeface="Heiti SC Medium" charset="0"/>
              <a:cs typeface="Heiti S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441"/>
            <a:ext cx="8229600" cy="729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Files – Example Apache Web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9841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66.249.65.107 - - [08/Oct/2007:04:54:20 -0400] "GET /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support.html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HTTP/1.1" 200 11179 "-" "Mozilla/5.0 (compatible; 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Googlebot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/2.1; +http://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www.google.com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/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bot.html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)"</a:t>
            </a:r>
          </a:p>
          <a:p>
            <a:pPr>
              <a:lnSpc>
                <a:spcPct val="130000"/>
              </a:lnSpc>
            </a:pPr>
            <a:endParaRPr lang="en-US" dirty="0"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111.111.111.111 - - [08/Oct/2007:11:17:55 -0400] "GET / HTTP/1.1" 200 10801 "http://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www.google.com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/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search?q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log+analyzer&amp;ie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=utf-8&amp;oe=utf-8 &amp;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aq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t&amp;rls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org.mozilla:en-US:official&amp;client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firefox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-a" "Mozilla/5.0 (Windows; U; Windows NT 5.2; en-US; rv:1.8.1.7) Gecko/20070914 Firefox/2.0.0.7"</a:t>
            </a:r>
          </a:p>
          <a:p>
            <a:pPr>
              <a:lnSpc>
                <a:spcPct val="130000"/>
              </a:lnSpc>
            </a:pPr>
            <a:endParaRPr lang="en-US" dirty="0"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111.111.111.111 - - [08/Oct/2007:11:17:55 -0400] "GET /</a:t>
            </a:r>
            <a:r>
              <a:rPr lang="en-US" dirty="0" err="1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style.css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HTTP/1.1" 200 3225 </a:t>
            </a:r>
            <a:r>
              <a:rPr lang="en-US" dirty="0" smtClean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“"</a:t>
            </a:r>
            <a:r>
              <a:rPr lang="en-US" u="sng" dirty="0">
                <a:latin typeface="Courier" charset="0"/>
                <a:ea typeface="ＭＳ Ｐゴシック" charset="0"/>
                <a:cs typeface="Courier" charset="0"/>
                <a:sym typeface="Courier" charset="0"/>
                <a:hlinkClick r:id="rId2"/>
              </a:rPr>
              <a:t>http://www.loganalyzer.net</a:t>
            </a:r>
            <a:r>
              <a:rPr lang="en-US" dirty="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/" "Mozilla/5.0 (Windows; U; Windows NT 5.2; en-US; rv:1.8.1.7) Gecko/20070914 Firefox/2.0.0.7"</a:t>
            </a:r>
          </a:p>
          <a:p>
            <a:pPr>
              <a:lnSpc>
                <a:spcPts val="15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624" y="104839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Processes, usually daemons, create logs</a:t>
            </a:r>
          </a:p>
          <a:p>
            <a:pPr lvl="1"/>
            <a:r>
              <a:rPr lang="en-US" sz="2400" dirty="0" smtClean="0"/>
              <a:t>e.g., </a:t>
            </a:r>
            <a:r>
              <a:rPr lang="en-US" sz="2400" dirty="0" err="1" smtClean="0">
                <a:latin typeface="Courier" charset="0"/>
                <a:cs typeface="Courier" charset="0"/>
                <a:sym typeface="Courier" charset="0"/>
              </a:rPr>
              <a:t>httpd</a:t>
            </a:r>
            <a:r>
              <a:rPr lang="en-US" sz="2400" dirty="0">
                <a:latin typeface="Courier" charset="0"/>
                <a:sym typeface="Courier" charset="0"/>
              </a:rPr>
              <a:t>, 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mysqld</a:t>
            </a:r>
            <a:r>
              <a:rPr lang="en-US" sz="2400" dirty="0">
                <a:latin typeface="Courier" charset="0"/>
                <a:sym typeface="Courier" charset="0"/>
              </a:rPr>
              <a:t>, 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syslogd</a:t>
            </a:r>
            <a:endParaRPr lang="en-US" sz="2400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4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Syslog – A Standard for System Messages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62890" y="1102463"/>
            <a:ext cx="82078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Developed </a:t>
            </a:r>
            <a:r>
              <a:rPr lang="en-US" sz="2800" dirty="0"/>
              <a:t>by Eric </a:t>
            </a:r>
            <a:r>
              <a:rPr lang="en-US" sz="2800" dirty="0" smtClean="0"/>
              <a:t>Allman (at Berkeley) </a:t>
            </a:r>
            <a:r>
              <a:rPr lang="en-US" sz="2800" dirty="0"/>
              <a:t>as part of the </a:t>
            </a:r>
            <a:r>
              <a:rPr lang="en-US" sz="2800" dirty="0" err="1"/>
              <a:t>Sendmail</a:t>
            </a:r>
            <a:r>
              <a:rPr lang="en-US" sz="2800" dirty="0"/>
              <a:t> project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/>
              <a:t>Standardized by the IETF in RFC 3164 and RFC 5424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/>
              <a:t>Listens on port 514 using UDP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/>
              <a:t>Puts data in /var/log/messages by default</a:t>
            </a:r>
          </a:p>
          <a:p>
            <a:pPr marL="1257300" lvl="2" indent="-342900">
              <a:buFont typeface="Arial"/>
              <a:buChar char="•"/>
            </a:pP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Enables rich analysis:</a:t>
            </a:r>
            <a:endParaRPr lang="en-US" sz="2800" dirty="0"/>
          </a:p>
        </p:txBody>
      </p:sp>
      <p:pic>
        <p:nvPicPr>
          <p:cNvPr id="24578" name="Picture 2" descr="https://encrypted-tbn3.gstatic.com/images?q=tbn:ANd9GcS7JxzJoWBKEvm5CjaXQtfjm5vXHrELPp5gFjOb1Ieq9p-0yGUxHCqMTVV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87" y="3734565"/>
            <a:ext cx="34290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5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Syslog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64" y="1417638"/>
            <a:ext cx="9103836" cy="4985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/>
              <a:t>dhcp-47-129:DataScienceF14&gt; </a:t>
            </a:r>
            <a:r>
              <a:rPr lang="en-US" sz="2800" dirty="0"/>
              <a:t>syslog -w 10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EDAMAccounting</a:t>
            </a:r>
            <a:r>
              <a:rPr lang="en-US" sz="1600" dirty="0"/>
              <a:t> read:]: unexpected field ID 23 with type 8.  Skipping.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EDAMUser</a:t>
            </a:r>
            <a:r>
              <a:rPr lang="en-US" sz="1600" dirty="0"/>
              <a:t> read:]: unexpected field ID 17 with type 12.  Skipping.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EDAMAuthenticationResult</a:t>
            </a:r>
            <a:r>
              <a:rPr lang="en-US" sz="1600" dirty="0"/>
              <a:t> read:]: unexpected field ID 6 with type 11.  Skipping.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EDAMAuthenticationResult</a:t>
            </a:r>
            <a:r>
              <a:rPr lang="en-US" sz="1600" dirty="0"/>
              <a:t> read:]: unexpected field ID 7 with type 11.  Skipping.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EDAMAccounting</a:t>
            </a:r>
            <a:r>
              <a:rPr lang="en-US" sz="1600" dirty="0"/>
              <a:t> read:]: unexpected field ID 19 with type 8.  Skipping.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EDAMAccounting</a:t>
            </a:r>
            <a:r>
              <a:rPr lang="en-US" sz="1600" dirty="0"/>
              <a:t> read:]: unexpected field ID 23 with type 8.  Skipping.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EDAMUser</a:t>
            </a:r>
            <a:r>
              <a:rPr lang="en-US" sz="1600" dirty="0"/>
              <a:t> read:]: unexpected field ID 17 with type 12.  Skipping.</a:t>
            </a:r>
          </a:p>
          <a:p>
            <a:r>
              <a:rPr lang="en-US" sz="1600" dirty="0"/>
              <a:t>Feb  3 15:18:11 dhcp-47-129 </a:t>
            </a:r>
            <a:r>
              <a:rPr lang="en-US" sz="1600" dirty="0" err="1"/>
              <a:t>Evernote</a:t>
            </a:r>
            <a:r>
              <a:rPr lang="en-US" sz="1600" dirty="0"/>
              <a:t>[1140] &lt;Warning&gt;: -[</a:t>
            </a:r>
            <a:r>
              <a:rPr lang="en-US" sz="1600" dirty="0" err="1"/>
              <a:t>EDAMSyncState</a:t>
            </a:r>
            <a:r>
              <a:rPr lang="en-US" sz="1600" dirty="0"/>
              <a:t> read:]: unexpected field ID 5 with type 10.  Skipping.</a:t>
            </a:r>
          </a:p>
          <a:p>
            <a:r>
              <a:rPr lang="en-US" sz="1600" dirty="0"/>
              <a:t>Feb  3 15:18:49 dhcp-47-129 </a:t>
            </a:r>
            <a:r>
              <a:rPr lang="en-US" sz="1600" dirty="0" err="1"/>
              <a:t>com.apple.mtmd</a:t>
            </a:r>
            <a:r>
              <a:rPr lang="en-US" sz="1600" dirty="0"/>
              <a:t>[47] &lt;Notice&gt;: low priority thinning needed for volume Macintosh HD (/) with 18.9 &lt;= 20.0 </a:t>
            </a:r>
            <a:r>
              <a:rPr lang="en-US" sz="1600" dirty="0" err="1"/>
              <a:t>pct</a:t>
            </a:r>
            <a:r>
              <a:rPr lang="en-US" sz="1600" dirty="0"/>
              <a:t> free space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6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49"/>
            <a:ext cx="8229600" cy="8652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</a:t>
            </a:r>
            <a:r>
              <a:rPr lang="en-US" sz="3600" dirty="0" err="1" smtClean="0"/>
              <a:t>Splunking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05789" y="971550"/>
            <a:ext cx="78649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Grab data from many machines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Index it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Check for unusual events: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Disk problems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Network congestion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Security attacks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Monitor Resources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Network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Disk use, latency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Threads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for cloud</a:t>
            </a:r>
            <a:br>
              <a:rPr lang="en-US" sz="2800" dirty="0" smtClean="0"/>
            </a:br>
            <a:r>
              <a:rPr lang="en-US" sz="2800" dirty="0" smtClean="0"/>
              <a:t>administration.</a:t>
            </a:r>
            <a:endParaRPr lang="en-US" sz="2800" dirty="0"/>
          </a:p>
        </p:txBody>
      </p:sp>
      <p:pic>
        <p:nvPicPr>
          <p:cNvPr id="25602" name="Picture 2" descr="http://johnvey.github.com/splunk-viz-particle/particle_index_l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0" y="3478097"/>
            <a:ext cx="4142105" cy="27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9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Ideas from </a:t>
            </a:r>
            <a:r>
              <a:rPr lang="en-US" dirty="0" err="1" smtClean="0"/>
              <a:t>Kandel</a:t>
            </a:r>
            <a:r>
              <a:rPr lang="en-US" dirty="0" smtClean="0"/>
              <a:t> et al. Paper</a:t>
            </a:r>
          </a:p>
          <a:p>
            <a:r>
              <a:rPr lang="en-US" dirty="0" smtClean="0"/>
              <a:t>Data Types and Sources – “Document” data</a:t>
            </a:r>
          </a:p>
          <a:p>
            <a:r>
              <a:rPr lang="en-US" dirty="0" smtClean="0"/>
              <a:t>Data Preparation and Manipulation</a:t>
            </a:r>
          </a:p>
          <a:p>
            <a:r>
              <a:rPr lang="en-US" dirty="0" smtClean="0"/>
              <a:t>Files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How Many Characters are there in a Tweet?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How Many Bytes are there in a Tweet (</a:t>
            </a:r>
            <a:r>
              <a:rPr lang="en-US" dirty="0" err="1" smtClean="0"/>
              <a:t>msg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 JSON Format</a:t>
            </a:r>
            <a:endParaRPr lang="en-US" dirty="0"/>
          </a:p>
        </p:txBody>
      </p:sp>
      <p:pic>
        <p:nvPicPr>
          <p:cNvPr id="5" name="Picture 4" descr="map-of-a-tweet-cop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9" y="833952"/>
            <a:ext cx="4880605" cy="59038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7200" y="2333445"/>
            <a:ext cx="8519118" cy="1990038"/>
            <a:chOff x="457200" y="2333445"/>
            <a:chExt cx="8519118" cy="1990038"/>
          </a:xfrm>
        </p:grpSpPr>
        <p:pic>
          <p:nvPicPr>
            <p:cNvPr id="6" name="Picture 5" descr="map-of-a-tweet-copy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8" r="18327" b="85771"/>
            <a:stretch/>
          </p:blipFill>
          <p:spPr>
            <a:xfrm>
              <a:off x="457200" y="2333445"/>
              <a:ext cx="8519118" cy="199003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154884" y="2604555"/>
              <a:ext cx="2640094" cy="105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1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is about </a:t>
            </a:r>
            <a:br>
              <a:rPr lang="en-US" dirty="0" smtClean="0"/>
            </a:br>
            <a:r>
              <a:rPr lang="en-US" dirty="0" smtClean="0"/>
              <a:t>checking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30922" r="57400" b="24622"/>
          <a:stretch/>
        </p:blipFill>
        <p:spPr bwMode="auto">
          <a:xfrm>
            <a:off x="396239" y="1600200"/>
            <a:ext cx="4265407" cy="360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31377" r="57750" b="22223"/>
          <a:stretch/>
        </p:blipFill>
        <p:spPr bwMode="auto">
          <a:xfrm>
            <a:off x="4661646" y="1600200"/>
            <a:ext cx="4394253" cy="381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199" y="2456328"/>
            <a:ext cx="1335741" cy="2510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33364" y="2456326"/>
            <a:ext cx="1532965" cy="2510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 JSON Format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00150"/>
            <a:ext cx="8229600" cy="4926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So how do we process the JSON from Twitter?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Stay tuned, but first some concepts from the XML world…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XML, DOM and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&lt;?xml version="1.0" encoding="UTF-8"?&gt;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&lt;!-- </a:t>
            </a:r>
            <a:r>
              <a:rPr lang="en-US" sz="2400" dirty="0"/>
              <a:t>bookstore.xml --&gt;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/>
              <a:t>bookstore&gt;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&lt;</a:t>
            </a:r>
            <a:r>
              <a:rPr lang="en-US" sz="2400" dirty="0"/>
              <a:t>book ISBN="0123456001"&gt;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title&gt;Java For Dummies&lt;/title&gt;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author&gt;Tan Ah </a:t>
            </a:r>
            <a:r>
              <a:rPr lang="en-US" sz="2400" dirty="0" err="1"/>
              <a:t>Teck</a:t>
            </a:r>
            <a:r>
              <a:rPr lang="en-US" sz="2400" dirty="0"/>
              <a:t>&lt;/author&gt;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category&gt;Programming&lt;/category&gt;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year&gt;2009&lt;/year&gt;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edition&gt;7&lt;/edition&gt;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price&gt;19.99&lt;/price</a:t>
            </a:r>
            <a:r>
              <a:rPr lang="en-US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&lt;/book</a:t>
            </a:r>
            <a:r>
              <a:rPr lang="en-US" sz="2400" dirty="0" smtClean="0"/>
              <a:t>&gt;</a:t>
            </a: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3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XML, DOM and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XML is a text format that encodes DOM (Document-Object Models) which is a data structure e.g. for Web pages.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The DOM is tree-structured:</a:t>
            </a:r>
            <a:endParaRPr lang="en-US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  <p:pic>
        <p:nvPicPr>
          <p:cNvPr id="26626" name="Picture 2" descr="http://www.ntu.edu.sg/home/ehchua/programming/java/images/XML_Rom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5" y="2896552"/>
            <a:ext cx="63150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0515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XML, DOM and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5253990"/>
          </a:xfrm>
        </p:spPr>
        <p:txBody>
          <a:bodyPr rtlCol="0">
            <a:normAutofit/>
          </a:bodyPr>
          <a:lstStyle/>
          <a:p>
            <a:r>
              <a:rPr lang="en-US" sz="2400" dirty="0" smtClean="0"/>
              <a:t>The DOM is an easy object to work with: all the data in the object is accessible by links.</a:t>
            </a:r>
          </a:p>
          <a:p>
            <a:r>
              <a:rPr lang="en-US" sz="2400" dirty="0" smtClean="0"/>
              <a:t>The problem is that I might not care about most of the data, and I might not be able to fit the DOM for a large object in RAM.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  <p:pic>
        <p:nvPicPr>
          <p:cNvPr id="26626" name="Picture 2" descr="http://www.ntu.edu.sg/home/ehchua/programming/java/images/XML_Rom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5" y="3148012"/>
            <a:ext cx="63150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8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SAX (Simple API for XML) is an alternative “lightweight” way to process XML.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A SAX parser generates a stream of events as it parses the XML file. The programmer registers handlers for each one.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It allows a programmer to handle only parts of the data structure. </a:t>
            </a: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5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&lt;?xml version="1.0" encoding="UTF-8"?&gt;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&lt;!-- </a:t>
            </a:r>
            <a:r>
              <a:rPr lang="en-US" sz="2400" dirty="0"/>
              <a:t>bookstore.xml --&gt;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/>
              <a:t>bookstore&gt;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&lt;</a:t>
            </a:r>
            <a:r>
              <a:rPr lang="en-US" sz="2400" dirty="0"/>
              <a:t>book ISBN="0123456001"&gt;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title&gt;Java For Dummies&lt;/title&gt;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author&gt;Tan Ah </a:t>
            </a:r>
            <a:r>
              <a:rPr lang="en-US" sz="2400" dirty="0" err="1"/>
              <a:t>Teck</a:t>
            </a:r>
            <a:r>
              <a:rPr lang="en-US" sz="2400" dirty="0"/>
              <a:t>&lt;/author&gt;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category&gt;Programming&lt;/category&gt;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year&gt;2009&lt;/year&gt;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edition&gt;7&lt;/edition&gt;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   &lt;</a:t>
            </a:r>
            <a:r>
              <a:rPr lang="en-US" sz="2400" dirty="0"/>
              <a:t>price&gt;19.99&lt;/price</a:t>
            </a:r>
            <a:r>
              <a:rPr lang="en-US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&lt;/book</a:t>
            </a:r>
            <a:r>
              <a:rPr lang="en-US" sz="2400" dirty="0" smtClean="0"/>
              <a:t>&gt;</a:t>
            </a:r>
            <a:endParaRPr lang="en-US" sz="2400" dirty="0" smtClean="0">
              <a:ea typeface="+mn-ea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800725" y="1497330"/>
            <a:ext cx="42291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77940" y="1426964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Header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47085" y="1981200"/>
            <a:ext cx="42291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7150" y="1865352"/>
            <a:ext cx="11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310765" y="2368034"/>
            <a:ext cx="42291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03195" y="2297668"/>
            <a:ext cx="26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Start-element “bookstore”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424399" y="2829044"/>
            <a:ext cx="42291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43504" y="2758678"/>
            <a:ext cx="219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Start-element “book”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159729" y="3217664"/>
            <a:ext cx="42291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06357" y="3147298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Start-element “title”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2235" y="3516630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End-element “title”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887855" y="5884664"/>
            <a:ext cx="42291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12823" y="5814298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End-element “book”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26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about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Most JSON parsers construct the “DOM” directly.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But there are a few SAX-style parsers:</a:t>
            </a:r>
          </a:p>
          <a:p>
            <a:r>
              <a:rPr lang="en-US" sz="2800" dirty="0" smtClean="0"/>
              <a:t>Jackson</a:t>
            </a:r>
          </a:p>
          <a:p>
            <a:r>
              <a:rPr lang="en-US" sz="2800" dirty="0" smtClean="0"/>
              <a:t>JSON-simple</a:t>
            </a:r>
          </a:p>
        </p:txBody>
      </p:sp>
    </p:spTree>
    <p:extLst>
      <p:ext uri="{BB962C8B-B14F-4D97-AF65-F5344CB8AC3E}">
        <p14:creationId xmlns:p14="http://schemas.microsoft.com/office/powerpoint/2010/main" val="2288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 about HTML?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Common Crawl, </a:t>
            </a:r>
            <a:r>
              <a:rPr 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about 5 billion web pages</a:t>
            </a:r>
            <a:r>
              <a:rPr lang="en-US" sz="2400" dirty="0" smtClean="0">
                <a:ea typeface="ＭＳ Ｐゴシック" pitchFamily="34" charset="-128"/>
              </a:rPr>
              <a:t>, between 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0.2-0.5% </a:t>
            </a:r>
            <a:r>
              <a:rPr lang="en-US" sz="2400" dirty="0" smtClean="0">
                <a:ea typeface="ＭＳ Ｐゴシック" pitchFamily="34" charset="-128"/>
              </a:rPr>
              <a:t>of Google’s web crawl.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60 TB, hosted on Amazon S3, also available for download.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Includes 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link data, </a:t>
            </a:r>
            <a:r>
              <a:rPr 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page rank.</a:t>
            </a: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In ARC (Internet Archive) File format.</a:t>
            </a:r>
          </a:p>
          <a:p>
            <a:pPr>
              <a:lnSpc>
                <a:spcPct val="10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So there’s plenty of data, and there are many crawlers for targeted exploration… </a:t>
            </a:r>
          </a:p>
          <a:p>
            <a:pPr lvl="1"/>
            <a:r>
              <a:rPr lang="en-US" sz="2000" dirty="0" err="1" smtClean="0">
                <a:ea typeface="ＭＳ Ｐゴシック" pitchFamily="34" charset="-128"/>
              </a:rPr>
              <a:t>HTTrack</a:t>
            </a:r>
            <a:r>
              <a:rPr lang="en-US" sz="2000" dirty="0" smtClean="0">
                <a:ea typeface="ＭＳ Ｐゴシック" pitchFamily="34" charset="-128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06116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HTML Tag Soup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&lt;!DOCTYPE html PUBLIC "-//W3C//DTD XHTML 1.0 Transitional//EN" "http://www.w3.org/TR/xhtml1/DTD/xhtml1-transitional.dtd"&gt;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html </a:t>
            </a:r>
            <a:r>
              <a:rPr lang="en-US" sz="1400" dirty="0" err="1"/>
              <a:t>xmlns</a:t>
            </a:r>
            <a:r>
              <a:rPr lang="en-US" sz="1400" dirty="0"/>
              <a:t>="http://www.w3.org/1999/xhtml"&gt;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head&gt;&lt;!-- types/widgets/pages/common/</a:t>
            </a:r>
            <a:r>
              <a:rPr lang="en-US" sz="1400" dirty="0" err="1"/>
              <a:t>page.tmpl</a:t>
            </a:r>
            <a:r>
              <a:rPr lang="en-US" sz="1400" dirty="0"/>
              <a:t> home/index_v3.html generated by index_v3 on Wed 29 Feb 2012 11:04:41 PM PST --&gt;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title&gt;San Francisco Bay Area &amp;</a:t>
            </a:r>
            <a:r>
              <a:rPr lang="en-US" sz="1400" dirty="0" err="1"/>
              <a:t>mdash</a:t>
            </a:r>
            <a:r>
              <a:rPr lang="en-US" sz="1400" dirty="0"/>
              <a:t>; News, Sports, Business, Entertainment, Classifieds: </a:t>
            </a:r>
            <a:r>
              <a:rPr lang="en-US" sz="1400" dirty="0" err="1"/>
              <a:t>SFGate</a:t>
            </a:r>
            <a:r>
              <a:rPr lang="en-US" sz="1400" dirty="0"/>
              <a:t>&lt;/title&gt;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meta http-</a:t>
            </a:r>
            <a:r>
              <a:rPr lang="en-US" sz="1400" dirty="0" err="1"/>
              <a:t>equiv</a:t>
            </a:r>
            <a:r>
              <a:rPr lang="en-US" sz="1400" dirty="0"/>
              <a:t>="content-type" content="text/html; charset=iso-8859-1" /&gt;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meta name="description" content="Find local news &amp;amp; information, updated weather, traffic, classifieds, sports scores, real estate, jobs, cars, food &amp;amp; wine, travel, entertainment, events and more on SFGate.com. Connect to the Bay Area community." /&gt;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meta name="keywords" content="San Francisco, San Francisco Bay Area, news, local events, breaking news, world news, San Francisco Chronicle, </a:t>
            </a:r>
            <a:r>
              <a:rPr lang="en-US" sz="1400" dirty="0" err="1"/>
              <a:t>SFGate</a:t>
            </a:r>
            <a:r>
              <a:rPr lang="en-US" sz="1400" dirty="0"/>
              <a:t>" /&gt;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meta property="</a:t>
            </a:r>
            <a:r>
              <a:rPr lang="en-US" sz="1400" dirty="0" err="1"/>
              <a:t>fb:page_id</a:t>
            </a:r>
            <a:r>
              <a:rPr lang="en-US" sz="1400" dirty="0"/>
              <a:t>" content="105702905593" /&gt;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meta property="</a:t>
            </a:r>
            <a:r>
              <a:rPr lang="en-US" sz="1400" dirty="0" err="1"/>
              <a:t>fb:admins</a:t>
            </a:r>
            <a:r>
              <a:rPr lang="en-US" sz="1400" dirty="0"/>
              <a:t>" content="653226748,658759748" /&gt;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&lt;!-- </a:t>
            </a:r>
            <a:r>
              <a:rPr lang="en-US" sz="1400" dirty="0"/>
              <a:t>/widgets/</a:t>
            </a:r>
            <a:r>
              <a:rPr lang="en-US" sz="1400" dirty="0" err="1"/>
              <a:t>sitewide</a:t>
            </a:r>
            <a:r>
              <a:rPr lang="en-US" sz="1400" dirty="0"/>
              <a:t>/</a:t>
            </a:r>
            <a:r>
              <a:rPr lang="en-US" sz="1400" dirty="0" err="1"/>
              <a:t>css</a:t>
            </a:r>
            <a:r>
              <a:rPr lang="en-US" sz="1400" dirty="0"/>
              <a:t>/all/inc.html widgets/pages/common/</a:t>
            </a:r>
            <a:r>
              <a:rPr lang="en-US" sz="1400" dirty="0" err="1"/>
              <a:t>post_write_mtime</a:t>
            </a:r>
            <a:r>
              <a:rPr lang="en-US" sz="1400" dirty="0"/>
              <a:t>/</a:t>
            </a:r>
            <a:r>
              <a:rPr lang="en-US" sz="1400" dirty="0" err="1"/>
              <a:t>css_inc.tmpl</a:t>
            </a:r>
            <a:r>
              <a:rPr lang="en-US" sz="1400" dirty="0"/>
              <a:t> --&gt;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&lt;!-- </a:t>
            </a:r>
            <a:r>
              <a:rPr lang="en-US" sz="1400" dirty="0"/>
              <a:t>generated by </a:t>
            </a:r>
            <a:r>
              <a:rPr lang="en-US" sz="1400" dirty="0" err="1"/>
              <a:t>sitewidecss</a:t>
            </a:r>
            <a:r>
              <a:rPr lang="en-US" sz="1400" dirty="0"/>
              <a:t> on Thu 16 Feb 2012 10:41:53 AM PST --&gt;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</a:t>
            </a:r>
            <a:r>
              <a:rPr lang="en-US" sz="1400" dirty="0"/>
              <a:t>link </a:t>
            </a:r>
            <a:r>
              <a:rPr lang="en-US" sz="1400" dirty="0" err="1"/>
              <a:t>rel</a:t>
            </a:r>
            <a:r>
              <a:rPr lang="en-US" sz="1400" dirty="0"/>
              <a:t>="</a:t>
            </a:r>
            <a:r>
              <a:rPr lang="en-US" sz="1400" dirty="0" err="1"/>
              <a:t>stylesheet</a:t>
            </a:r>
            <a:r>
              <a:rPr lang="en-US" sz="1400" dirty="0"/>
              <a:t>" type="text/</a:t>
            </a:r>
            <a:r>
              <a:rPr lang="en-US" sz="1400" dirty="0" err="1"/>
              <a:t>css</a:t>
            </a:r>
            <a:r>
              <a:rPr lang="en-US" sz="1400" dirty="0"/>
              <a:t>" title="</a:t>
            </a:r>
            <a:r>
              <a:rPr lang="en-US" sz="1400" dirty="0" err="1"/>
              <a:t>SFGate</a:t>
            </a:r>
            <a:r>
              <a:rPr lang="en-US" sz="1400" dirty="0"/>
              <a:t>" media="all" </a:t>
            </a:r>
            <a:r>
              <a:rPr lang="en-US" sz="1400" dirty="0" err="1"/>
              <a:t>href</a:t>
            </a:r>
            <a:r>
              <a:rPr lang="en-US" sz="1400" dirty="0"/>
              <a:t>="</a:t>
            </a:r>
            <a:r>
              <a:rPr lang="en-US" sz="1400" dirty="0">
                <a:hlinkClick r:id="rId2"/>
              </a:rPr>
              <a:t>http://imgs.sfgate.com/css1329417713/</a:t>
            </a:r>
            <a:r>
              <a:rPr lang="en-US" sz="1400" dirty="0" err="1">
                <a:hlinkClick r:id="rId2"/>
              </a:rPr>
              <a:t>sitewide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css</a:t>
            </a:r>
            <a:r>
              <a:rPr lang="en-US" sz="1400" dirty="0">
                <a:hlinkClick r:id="rId2"/>
              </a:rPr>
              <a:t>/sitewide.css</a:t>
            </a:r>
            <a:r>
              <a:rPr lang="en-US" sz="1400" dirty="0"/>
              <a:t>" /&gt;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&lt;!-- </a:t>
            </a:r>
            <a:r>
              <a:rPr lang="en-US" sz="1400" dirty="0" err="1"/>
              <a:t>sitewide</a:t>
            </a:r>
            <a:r>
              <a:rPr lang="en-US" sz="1400" dirty="0"/>
              <a:t>/</a:t>
            </a:r>
            <a:r>
              <a:rPr lang="en-US" sz="1400" dirty="0" err="1"/>
              <a:t>css</a:t>
            </a:r>
            <a:r>
              <a:rPr lang="en-US" sz="1400" dirty="0"/>
              <a:t>/all/inc.html end </a:t>
            </a:r>
            <a:r>
              <a:rPr lang="en-US" sz="1400" dirty="0" err="1"/>
              <a:t>css_inc.tmpl</a:t>
            </a:r>
            <a:r>
              <a:rPr lang="en-US" sz="1400" dirty="0"/>
              <a:t> --&gt;</a:t>
            </a:r>
            <a:endParaRPr lang="en-US" sz="1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5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HTML Tools - Parsing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“Beautiful </a:t>
            </a:r>
            <a:r>
              <a:rPr lang="en-US" sz="2400" dirty="0">
                <a:ea typeface="ＭＳ Ｐゴシック" pitchFamily="34" charset="-128"/>
              </a:rPr>
              <a:t>Soup” </a:t>
            </a:r>
            <a:r>
              <a:rPr lang="en-US" sz="2400" dirty="0">
                <a:ea typeface="ＭＳ Ｐゴシック" pitchFamily="34" charset="-128"/>
                <a:hlinkClick r:id="rId2"/>
              </a:rPr>
              <a:t>http://www.crummy.com/software/BeautifulSoup</a:t>
            </a:r>
            <a:r>
              <a:rPr lang="en-US" sz="2400" dirty="0" smtClean="0">
                <a:ea typeface="ＭＳ Ｐゴシック" pitchFamily="34" charset="-128"/>
                <a:hlinkClick r:id="rId2"/>
              </a:rPr>
              <a:t>/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br>
              <a:rPr lang="en-US" sz="2400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a Python API for handling real HTML. DOM or SAX interfaces. </a:t>
            </a:r>
          </a:p>
          <a:p>
            <a:pPr>
              <a:lnSpc>
                <a:spcPct val="10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“</a:t>
            </a:r>
            <a:r>
              <a:rPr lang="en-US" sz="2400" dirty="0" err="1" smtClean="0">
                <a:ea typeface="ＭＳ Ｐゴシック" pitchFamily="34" charset="-128"/>
              </a:rPr>
              <a:t>TagSoup</a:t>
            </a:r>
            <a:r>
              <a:rPr lang="en-US" sz="2400" dirty="0">
                <a:ea typeface="ＭＳ Ｐゴシック" pitchFamily="34" charset="-128"/>
              </a:rPr>
              <a:t>” </a:t>
            </a:r>
            <a:r>
              <a:rPr lang="en-US" sz="2400" dirty="0" smtClean="0">
                <a:ea typeface="ＭＳ Ｐゴシック" pitchFamily="34" charset="-128"/>
              </a:rPr>
              <a:t/>
            </a:r>
            <a:br>
              <a:rPr lang="en-US" sz="2400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  <a:hlinkClick r:id="rId3"/>
              </a:rPr>
              <a:t>http</a:t>
            </a:r>
            <a:r>
              <a:rPr lang="en-US" sz="2400" dirty="0">
                <a:ea typeface="ＭＳ Ｐゴシック" pitchFamily="34" charset="-128"/>
                <a:hlinkClick r:id="rId3"/>
              </a:rPr>
              <a:t>://ccil.org/~cowan/XML/tagsoup</a:t>
            </a:r>
            <a:r>
              <a:rPr lang="en-US" sz="2400" dirty="0" smtClean="0">
                <a:ea typeface="ＭＳ Ｐゴシック" pitchFamily="34" charset="-128"/>
                <a:hlinkClick r:id="rId3"/>
              </a:rPr>
              <a:t>/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br>
              <a:rPr lang="en-US" sz="2400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provides a Sax interface, i.e. a streaming parse, to Java applications. Can transform to a format you want using XSLT.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400" dirty="0" err="1" smtClean="0">
                <a:ea typeface="ＭＳ Ｐゴシック" pitchFamily="34" charset="-128"/>
              </a:rPr>
              <a:t>Taggle</a:t>
            </a:r>
            <a:r>
              <a:rPr lang="en-US" sz="2400" dirty="0" smtClean="0">
                <a:ea typeface="ＭＳ Ｐゴシック" pitchFamily="34" charset="-128"/>
              </a:rPr>
              <a:t>, part of the </a:t>
            </a:r>
            <a:r>
              <a:rPr lang="en-US" sz="2400" dirty="0">
                <a:ea typeface="ＭＳ Ｐゴシック" pitchFamily="34" charset="-128"/>
              </a:rPr>
              <a:t>Arabica toolset </a:t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  <a:hlinkClick r:id="rId4"/>
              </a:rPr>
              <a:t>http</a:t>
            </a:r>
            <a:r>
              <a:rPr lang="en-US" sz="2400" dirty="0">
                <a:ea typeface="ＭＳ Ｐゴシック" pitchFamily="34" charset="-128"/>
                <a:hlinkClick r:id="rId4"/>
              </a:rPr>
              <a:t>://</a:t>
            </a:r>
            <a:r>
              <a:rPr lang="en-US" sz="2400" dirty="0" smtClean="0">
                <a:ea typeface="ＭＳ Ｐゴシック" pitchFamily="34" charset="-128"/>
                <a:hlinkClick r:id="rId4"/>
              </a:rPr>
              <a:t>www.jezuk.co.uk/cgi-bin/view/arabica/code</a:t>
            </a:r>
            <a:r>
              <a:rPr lang="en-US" sz="2400" dirty="0">
                <a:ea typeface="ＭＳ Ｐゴシック" pitchFamily="34" charset="-128"/>
              </a:rPr>
              <a:t/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is a version of </a:t>
            </a:r>
            <a:r>
              <a:rPr lang="en-US" sz="2400" dirty="0" err="1" smtClean="0">
                <a:ea typeface="ＭＳ Ｐゴシック" pitchFamily="34" charset="-128"/>
              </a:rPr>
              <a:t>TagSoup</a:t>
            </a:r>
            <a:r>
              <a:rPr lang="en-US" sz="2400" dirty="0" smtClean="0">
                <a:ea typeface="ＭＳ Ｐゴシック" pitchFamily="34" charset="-128"/>
              </a:rPr>
              <a:t> written in C++. You probably want to use this if you have a lot of data.</a:t>
            </a:r>
          </a:p>
        </p:txBody>
      </p:sp>
    </p:spTree>
    <p:extLst>
      <p:ext uri="{BB962C8B-B14F-4D97-AF65-F5344CB8AC3E}">
        <p14:creationId xmlns:p14="http://schemas.microsoft.com/office/powerpoint/2010/main" val="9805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– One Definition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54662" y="2300267"/>
            <a:ext cx="2081827" cy="1086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static.squarespace.com/static/5150aec6e4b0e340ec52710a/t/51525c33e4b0b3e0d10f77ab/1364352052403/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32" y="1417638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26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3110"/>
            <a:ext cx="8229600" cy="4453890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 smtClean="0"/>
              <a:t>5-minute break</a:t>
            </a:r>
          </a:p>
        </p:txBody>
      </p:sp>
    </p:spTree>
    <p:extLst>
      <p:ext uri="{BB962C8B-B14F-4D97-AF65-F5344CB8AC3E}">
        <p14:creationId xmlns:p14="http://schemas.microsoft.com/office/powerpoint/2010/main" val="242093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Web Services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Most large web sites today actively discourage screen-scraping to get their content, and provide Web Service APIs instead.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ea typeface="ＭＳ Ｐゴシック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ea typeface="ＭＳ Ｐゴシック" pitchFamily="34" charset="-128"/>
              </a:rPr>
              <a:t>This is the “right” way to get data from online sources. </a:t>
            </a:r>
          </a:p>
        </p:txBody>
      </p:sp>
    </p:spTree>
    <p:extLst>
      <p:ext uri="{BB962C8B-B14F-4D97-AF65-F5344CB8AC3E}">
        <p14:creationId xmlns:p14="http://schemas.microsoft.com/office/powerpoint/2010/main" val="11157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Web Services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 smtClean="0"/>
              <a:t>W3C definition: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a </a:t>
            </a:r>
            <a:r>
              <a:rPr lang="en-US" sz="2800" dirty="0"/>
              <a:t>"Web service" as "a software system designed to support interoperable machine-to-machine interaction over a network</a:t>
            </a:r>
            <a:r>
              <a:rPr lang="en-US" sz="2800" dirty="0" smtClean="0"/>
              <a:t>".</a:t>
            </a:r>
            <a:endParaRPr lang="en-US" sz="2800" dirty="0">
              <a:ea typeface="ＭＳ Ｐゴシック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ea typeface="ＭＳ Ｐゴシック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ea typeface="ＭＳ Ｐゴシック" pitchFamily="34" charset="-128"/>
              </a:rPr>
              <a:t>Two kinds: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ea typeface="ＭＳ Ｐゴシック" pitchFamily="34" charset="-128"/>
              </a:rPr>
              <a:t>XML-based RPC-style messages: WSDL and SOAP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ea typeface="ＭＳ Ｐゴシック" pitchFamily="34" charset="-128"/>
              </a:rPr>
              <a:t>REST-style stateless interactions, URLs encode state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ea typeface="ＭＳ Ｐゴシック" pitchFamily="34" charset="-128"/>
              </a:rPr>
              <a:t>Can run over different transports, but usually HTTP</a:t>
            </a:r>
          </a:p>
        </p:txBody>
      </p:sp>
    </p:spTree>
    <p:extLst>
      <p:ext uri="{BB962C8B-B14F-4D97-AF65-F5344CB8AC3E}">
        <p14:creationId xmlns:p14="http://schemas.microsoft.com/office/powerpoint/2010/main" val="230624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831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Twitter: </a:t>
            </a:r>
            <a:r>
              <a:rPr lang="en-US" sz="2400" dirty="0" smtClean="0"/>
              <a:t>REST API and streaming API with JSON content. Provides sampling, searching and filtering capabilities. 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Amazon: </a:t>
            </a:r>
            <a:r>
              <a:rPr lang="en-US" sz="2400" dirty="0" smtClean="0">
                <a:ea typeface="ＭＳ Ｐゴシック" pitchFamily="34" charset="-128"/>
              </a:rPr>
              <a:t>has a “product advertising API” in XML with a WSDL spec. Includes product search, reviews etc. 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chemeClr val="accent2"/>
                </a:solidFill>
                <a:ea typeface="ＭＳ Ｐゴシック" pitchFamily="34" charset="-128"/>
              </a:rPr>
              <a:t>Livejournal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: </a:t>
            </a:r>
            <a:r>
              <a:rPr lang="en-US" sz="2400" dirty="0" smtClean="0">
                <a:ea typeface="ＭＳ Ｐゴシック" pitchFamily="34" charset="-128"/>
              </a:rPr>
              <a:t>RSS/Atom + custom XML/RPC. Search by keyword, topic, follow friend links. 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Netflix: </a:t>
            </a:r>
            <a:r>
              <a:rPr lang="en-US" sz="2400" dirty="0" err="1" smtClean="0">
                <a:ea typeface="ＭＳ Ｐゴシック" pitchFamily="34" charset="-128"/>
              </a:rPr>
              <a:t>Javascript</a:t>
            </a:r>
            <a:r>
              <a:rPr lang="en-US" sz="2400" dirty="0" smtClean="0">
                <a:ea typeface="ＭＳ Ｐゴシック" pitchFamily="34" charset="-128"/>
              </a:rPr>
              <a:t>, Atom and REST interfaces.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chemeClr val="accent2"/>
                </a:solidFill>
                <a:ea typeface="ＭＳ Ｐゴシック" pitchFamily="34" charset="-128"/>
              </a:rPr>
              <a:t>Ebay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: </a:t>
            </a:r>
            <a:r>
              <a:rPr lang="en-US" sz="2400" dirty="0" smtClean="0">
                <a:ea typeface="ＭＳ Ｐゴシック" pitchFamily="34" charset="-128"/>
              </a:rPr>
              <a:t>Many APIs for searching, buying and posting. WSDL descriptions, client code in Java and .NET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Flickr: </a:t>
            </a:r>
            <a:r>
              <a:rPr lang="en-US" sz="2400" dirty="0" smtClean="0">
                <a:ea typeface="ＭＳ Ｐゴシック" pitchFamily="34" charset="-128"/>
              </a:rPr>
              <a:t>Comprehensive API set, free for non-commercial use. REST, XML-RPC, SOAP, with client code in many languages.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chemeClr val="accent2"/>
                </a:solidFill>
                <a:ea typeface="ＭＳ Ｐゴシック" pitchFamily="34" charset="-128"/>
              </a:rPr>
              <a:t>vBulletin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: </a:t>
            </a:r>
            <a:r>
              <a:rPr lang="en-US" sz="2400" dirty="0" smtClean="0">
                <a:ea typeface="ＭＳ Ｐゴシック" pitchFamily="34" charset="-128"/>
              </a:rPr>
              <a:t>REST interface, most actions supported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21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450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Web Services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ea typeface="ＭＳ Ｐゴシック" pitchFamily="34" charset="-128"/>
              </a:rPr>
              <a:t>XML-RPC, requires a request-response cycle. Often longer “conversations.”</a:t>
            </a:r>
          </a:p>
        </p:txBody>
      </p:sp>
    </p:spTree>
    <p:extLst>
      <p:ext uri="{BB962C8B-B14F-4D97-AF65-F5344CB8AC3E}">
        <p14:creationId xmlns:p14="http://schemas.microsoft.com/office/powerpoint/2010/main" val="26843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WSDL and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400" dirty="0" smtClean="0"/>
              <a:t>Conceptually a Remote-Procedure-Call system, like CORBA, Java RMI etc.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400" dirty="0" smtClean="0"/>
              <a:t>But RPC often has to pass through multiple layers of firewalls, causing many problems as security increased in the 1990s.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400" dirty="0" smtClean="0"/>
              <a:t>Web services typically use HTTP as a transport, which runs almost anywhere, provides security and simple GET-POST methods. So HTTP-based RPC was a natural choice.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400" dirty="0" smtClean="0">
                <a:ea typeface="+mn-ea"/>
              </a:rPr>
              <a:t>SOAP uses XML messages, is human-readable, easy to process from any programming language, and relatively robust to version slippage.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7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SOAP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SOAP covers the following four main areas:</a:t>
            </a:r>
          </a:p>
          <a:p>
            <a:pPr marL="274320" indent="-274320">
              <a:lnSpc>
                <a:spcPct val="100000"/>
              </a:lnSpc>
            </a:pPr>
            <a:r>
              <a:rPr lang="en-US" sz="2400" b="1" dirty="0" smtClean="0"/>
              <a:t>A </a:t>
            </a:r>
            <a:r>
              <a:rPr lang="en-US" sz="2400" b="1" dirty="0"/>
              <a:t>message format </a:t>
            </a:r>
            <a:r>
              <a:rPr lang="en-US" sz="2400" dirty="0"/>
              <a:t>for one-way communication </a:t>
            </a:r>
            <a:r>
              <a:rPr lang="en-US" sz="2400" dirty="0" smtClean="0"/>
              <a:t>describing how </a:t>
            </a:r>
            <a:r>
              <a:rPr lang="en-US" sz="2400" dirty="0"/>
              <a:t>a message can be packed into an XML document.</a:t>
            </a:r>
          </a:p>
          <a:p>
            <a:pPr marL="274320" indent="-274320"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b="1" dirty="0"/>
              <a:t>description </a:t>
            </a:r>
            <a:r>
              <a:rPr lang="en-US" sz="2400" dirty="0"/>
              <a:t>of how a SOAP message should </a:t>
            </a:r>
            <a:r>
              <a:rPr lang="en-US" sz="2400" dirty="0" smtClean="0"/>
              <a:t>be transported </a:t>
            </a:r>
            <a:r>
              <a:rPr lang="en-US" sz="2400" dirty="0"/>
              <a:t>using HTTP (for Web-based interaction) or </a:t>
            </a:r>
            <a:r>
              <a:rPr lang="en-US" sz="2400" dirty="0" smtClean="0"/>
              <a:t>SMTP (for </a:t>
            </a:r>
            <a:r>
              <a:rPr lang="en-US" sz="2400" dirty="0"/>
              <a:t>e-mail-based interaction).</a:t>
            </a:r>
          </a:p>
          <a:p>
            <a:pPr marL="274320" indent="-274320"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b="1" dirty="0"/>
              <a:t>set of rules </a:t>
            </a:r>
            <a:r>
              <a:rPr lang="en-US" sz="2400" dirty="0"/>
              <a:t>that must be followed when processing </a:t>
            </a:r>
            <a:r>
              <a:rPr lang="en-US" sz="2400" dirty="0" smtClean="0"/>
              <a:t>a SOAP </a:t>
            </a:r>
            <a:r>
              <a:rPr lang="en-US" sz="2400" dirty="0"/>
              <a:t>message and a simple classification of the </a:t>
            </a:r>
            <a:r>
              <a:rPr lang="en-US" sz="2400" dirty="0" smtClean="0"/>
              <a:t>entities involved </a:t>
            </a:r>
            <a:r>
              <a:rPr lang="en-US" sz="2400" dirty="0"/>
              <a:t>in processing a SOAP message.</a:t>
            </a:r>
          </a:p>
          <a:p>
            <a:pPr marL="274320" indent="-274320"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b="1" dirty="0"/>
              <a:t>set of conventions </a:t>
            </a:r>
            <a:r>
              <a:rPr lang="en-US" sz="2400" dirty="0"/>
              <a:t>on how to turn an RPC call into </a:t>
            </a:r>
            <a:r>
              <a:rPr lang="en-US" sz="2400" dirty="0" smtClean="0"/>
              <a:t>a SOAP </a:t>
            </a:r>
            <a:r>
              <a:rPr lang="en-US" sz="2400" dirty="0"/>
              <a:t>message and back.</a:t>
            </a:r>
            <a:endParaRPr lang="en-US" sz="2400" dirty="0" smtClean="0"/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7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Soap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ea typeface="+mn-ea"/>
              </a:rPr>
              <a:t>Typically an XML element containing header and body elements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2514600"/>
            <a:ext cx="755109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SOAP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SOAP RPC messages typically encode arguments that are presented to the calling program as parameters and return values:</a:t>
            </a:r>
            <a:endParaRPr lang="en-US" sz="2400" dirty="0"/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239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Soap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519737" cy="556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8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5805-9983-F146-8C95-E0F74EE02B7F}" type="slidenum">
              <a:rPr lang="en-US"/>
              <a:pPr/>
              <a:t>5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" y="1270121"/>
            <a:ext cx="7463153" cy="53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66313" y="2071143"/>
            <a:ext cx="1406442" cy="3460429"/>
            <a:chOff x="2966313" y="2071143"/>
            <a:chExt cx="1406442" cy="3460429"/>
          </a:xfrm>
        </p:grpSpPr>
        <p:sp>
          <p:nvSpPr>
            <p:cNvPr id="4" name="Oval 3"/>
            <p:cNvSpPr/>
            <p:nvPr/>
          </p:nvSpPr>
          <p:spPr>
            <a:xfrm>
              <a:off x="2966313" y="2071143"/>
              <a:ext cx="1406442" cy="346042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5315" y="4338320"/>
              <a:ext cx="11568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Extract</a:t>
              </a:r>
            </a:p>
            <a:p>
              <a:pPr algn="ctr"/>
              <a:r>
                <a:rPr lang="en-US" dirty="0" smtClean="0"/>
                <a:t>Transform</a:t>
              </a:r>
            </a:p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3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Soap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71" y="1097070"/>
            <a:ext cx="5731329" cy="552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5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4420"/>
            <a:ext cx="8595360" cy="5105400"/>
          </a:xfrm>
        </p:spPr>
        <p:txBody>
          <a:bodyPr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err="1" smtClean="0"/>
              <a:t>REpresentation</a:t>
            </a:r>
            <a:r>
              <a:rPr lang="en-US" sz="2800" dirty="0" smtClean="0"/>
              <a:t> State Transfer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Stateless Client/Server </a:t>
            </a:r>
            <a:r>
              <a:rPr lang="en-US" sz="2800" dirty="0" smtClean="0"/>
              <a:t>Protocol: Principles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Each </a:t>
            </a:r>
            <a:r>
              <a:rPr lang="en-US" sz="2800" dirty="0"/>
              <a:t>message in the protocol contains all the </a:t>
            </a:r>
            <a:r>
              <a:rPr lang="en-US" sz="2800" dirty="0" smtClean="0"/>
              <a:t>information needed </a:t>
            </a:r>
            <a:r>
              <a:rPr lang="en-US" sz="2800" dirty="0"/>
              <a:t>by </a:t>
            </a:r>
            <a:r>
              <a:rPr lang="en-US" sz="2800" dirty="0" smtClean="0"/>
              <a:t>the receiver </a:t>
            </a:r>
            <a:r>
              <a:rPr lang="en-US" sz="2800" dirty="0"/>
              <a:t>to understand and/or process it. This constraint attempts to </a:t>
            </a:r>
            <a:r>
              <a:rPr lang="en-US" sz="2800" dirty="0">
                <a:solidFill>
                  <a:schemeClr val="accent2"/>
                </a:solidFill>
              </a:rPr>
              <a:t>“</a:t>
            </a:r>
            <a:r>
              <a:rPr lang="en-US" sz="2800" dirty="0" smtClean="0">
                <a:solidFill>
                  <a:schemeClr val="accent2"/>
                </a:solidFill>
              </a:rPr>
              <a:t>keep things </a:t>
            </a:r>
            <a:r>
              <a:rPr lang="en-US" sz="2800" dirty="0">
                <a:solidFill>
                  <a:schemeClr val="accent2"/>
                </a:solidFill>
              </a:rPr>
              <a:t>simple” </a:t>
            </a:r>
            <a:r>
              <a:rPr lang="en-US" sz="2800" dirty="0"/>
              <a:t>and avoid needless </a:t>
            </a:r>
            <a:r>
              <a:rPr lang="en-US" sz="2800" dirty="0" smtClean="0"/>
              <a:t>complexity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Set </a:t>
            </a:r>
            <a:r>
              <a:rPr lang="en-US" sz="2800" dirty="0"/>
              <a:t>of Uniquely Addressable Resources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“Everything is a Resource” </a:t>
            </a: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err="1"/>
              <a:t>RESTful</a:t>
            </a:r>
            <a:r>
              <a:rPr lang="en-US" sz="2400" dirty="0"/>
              <a:t> system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Requires </a:t>
            </a:r>
            <a:r>
              <a:rPr lang="en-US" sz="2400" dirty="0"/>
              <a:t>universal syntax for resource identification (e.g. URI)</a:t>
            </a:r>
            <a:endParaRPr lang="en-US" sz="24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8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6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69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70"/>
            <a:ext cx="8229600" cy="5345430"/>
          </a:xfrm>
        </p:spPr>
        <p:txBody>
          <a:bodyPr rtlCol="0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/>
              <a:t>Set of Well-Defined </a:t>
            </a:r>
            <a:r>
              <a:rPr lang="en-US" sz="2800" dirty="0" smtClean="0"/>
              <a:t>Operations that </a:t>
            </a:r>
            <a:r>
              <a:rPr lang="en-US" sz="2800" dirty="0"/>
              <a:t>can be applied to all resources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context of HTTP, the primary methods are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POST</a:t>
            </a:r>
            <a:r>
              <a:rPr lang="en-US" sz="2400" dirty="0"/>
              <a:t>, GET, PUT, DELETE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these </a:t>
            </a:r>
            <a:r>
              <a:rPr lang="en-US" sz="2400" dirty="0"/>
              <a:t>are similar (but not exactly) to the database notion of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CRUD </a:t>
            </a:r>
            <a:r>
              <a:rPr lang="en-US" sz="2400" dirty="0"/>
              <a:t>(Create, Read, Update, Delete</a:t>
            </a:r>
            <a:r>
              <a:rPr lang="en-US" sz="2400" dirty="0" smtClean="0"/>
              <a:t>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The </a:t>
            </a:r>
            <a:r>
              <a:rPr lang="en-US" sz="2800" dirty="0"/>
              <a:t>use of Hypermedia both for Application Information and State Transitions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Resources </a:t>
            </a:r>
            <a:r>
              <a:rPr lang="en-US" sz="2400" dirty="0"/>
              <a:t>are typically stored in a structured data format that </a:t>
            </a:r>
            <a:r>
              <a:rPr lang="en-US" sz="2400" dirty="0" smtClean="0"/>
              <a:t>supports hypermedia </a:t>
            </a:r>
            <a:r>
              <a:rPr lang="en-US" sz="2400" dirty="0"/>
              <a:t>links, such as XHTML or XML</a:t>
            </a:r>
            <a:endParaRPr lang="en-US" sz="24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3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&lt;user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name&gt;Jane&lt;/name&gt;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gender&gt;female&lt;/gender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&lt;location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="http://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www.example.org/us/ny/new_york"&gt;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New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York City, NY, USA&lt;/location&gt;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&lt;/user&gt;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This </a:t>
            </a:r>
            <a:r>
              <a:rPr lang="en-US" sz="2400" dirty="0"/>
              <a:t>documentation is a representation used for the User resource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It </a:t>
            </a:r>
            <a:r>
              <a:rPr lang="en-US" sz="2400" dirty="0"/>
              <a:t>might live </a:t>
            </a:r>
            <a:r>
              <a:rPr lang="en-US" sz="2400" dirty="0" smtClean="0"/>
              <a:t>at </a:t>
            </a:r>
            <a:r>
              <a:rPr lang="en-US" sz="2400" dirty="0">
                <a:hlinkClick r:id="rId2"/>
              </a:rPr>
              <a:t>http://www.example.org/users/jane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a user needs information about Jane, they GET this resource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they need to modify it, they GET it, modify it, and PUT it back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</a:t>
            </a:r>
            <a:r>
              <a:rPr lang="en-US" sz="2400" dirty="0" err="1"/>
              <a:t>href</a:t>
            </a:r>
            <a:r>
              <a:rPr lang="en-US" sz="2400" dirty="0"/>
              <a:t> to the Location resource allows savvy clients to gain access to </a:t>
            </a:r>
            <a:r>
              <a:rPr lang="en-US" sz="2400" dirty="0" smtClean="0"/>
              <a:t>its information </a:t>
            </a:r>
            <a:r>
              <a:rPr lang="en-US" sz="2400" dirty="0"/>
              <a:t>with another simple GET request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Implication</a:t>
            </a:r>
            <a:r>
              <a:rPr lang="en-US" sz="2400" dirty="0"/>
              <a:t>: Clients cannot be “thin”; need to understand resource formats</a:t>
            </a: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REST vs.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In </a:t>
            </a:r>
            <a:r>
              <a:rPr lang="en-US" sz="2400" dirty="0"/>
              <a:t>RPC systems, the design emphasis is on </a:t>
            </a:r>
            <a:r>
              <a:rPr lang="en-US" sz="2400" b="1" dirty="0"/>
              <a:t>verbs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operations can I invoke on a system?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getUser</a:t>
            </a:r>
            <a:r>
              <a:rPr lang="en-US" sz="2400" dirty="0"/>
              <a:t>(), </a:t>
            </a:r>
            <a:r>
              <a:rPr lang="en-US" sz="2400" dirty="0" err="1"/>
              <a:t>addUser</a:t>
            </a:r>
            <a:r>
              <a:rPr lang="en-US" sz="2400" dirty="0"/>
              <a:t>(), </a:t>
            </a:r>
            <a:r>
              <a:rPr lang="en-US" sz="2400" dirty="0" err="1"/>
              <a:t>removeUser</a:t>
            </a:r>
            <a:r>
              <a:rPr lang="en-US" sz="2400" dirty="0"/>
              <a:t>(), </a:t>
            </a:r>
            <a:r>
              <a:rPr lang="en-US" sz="2400" dirty="0" err="1"/>
              <a:t>updateUser</a:t>
            </a:r>
            <a:r>
              <a:rPr lang="en-US" sz="2400" dirty="0"/>
              <a:t>(), </a:t>
            </a:r>
            <a:r>
              <a:rPr lang="en-US" sz="2400" dirty="0" err="1"/>
              <a:t>getLocation</a:t>
            </a:r>
            <a:r>
              <a:rPr lang="en-US" sz="2400" dirty="0" smtClean="0"/>
              <a:t>(), </a:t>
            </a:r>
            <a:r>
              <a:rPr lang="en-US" sz="2400" dirty="0" err="1" smtClean="0"/>
              <a:t>updateLocation</a:t>
            </a:r>
            <a:r>
              <a:rPr lang="en-US" sz="2400" dirty="0"/>
              <a:t>(), </a:t>
            </a:r>
            <a:r>
              <a:rPr lang="en-US" sz="2400" dirty="0" err="1"/>
              <a:t>listUsers</a:t>
            </a:r>
            <a:r>
              <a:rPr lang="en-US" sz="2400" dirty="0"/>
              <a:t>(), </a:t>
            </a:r>
            <a:r>
              <a:rPr lang="en-US" sz="2400" dirty="0" err="1"/>
              <a:t>listLocations</a:t>
            </a:r>
            <a:r>
              <a:rPr lang="en-US" sz="2400" dirty="0"/>
              <a:t>(), etc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In </a:t>
            </a:r>
            <a:r>
              <a:rPr lang="en-US" sz="2400" dirty="0"/>
              <a:t>REST systems, the design emphasis is on </a:t>
            </a:r>
            <a:r>
              <a:rPr lang="en-US" sz="2400" b="1" dirty="0"/>
              <a:t>nouns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User</a:t>
            </a:r>
            <a:r>
              <a:rPr lang="en-US" sz="2400" dirty="0"/>
              <a:t>, Location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REST, you would define XML representations for these resources </a:t>
            </a:r>
            <a:r>
              <a:rPr lang="en-US" sz="2400" dirty="0" smtClean="0"/>
              <a:t>and then </a:t>
            </a:r>
            <a:r>
              <a:rPr lang="en-US" sz="2400" dirty="0"/>
              <a:t>apply the standard methods to them</a:t>
            </a:r>
            <a:endParaRPr lang="en-US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34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Ideas from </a:t>
            </a:r>
            <a:r>
              <a:rPr lang="en-US" dirty="0" err="1" smtClean="0"/>
              <a:t>Kandel</a:t>
            </a:r>
            <a:r>
              <a:rPr lang="en-US" dirty="0" smtClean="0"/>
              <a:t> et al. Paper</a:t>
            </a:r>
          </a:p>
          <a:p>
            <a:r>
              <a:rPr lang="en-US" dirty="0" smtClean="0"/>
              <a:t>Data Types and Sources</a:t>
            </a:r>
          </a:p>
          <a:p>
            <a:r>
              <a:rPr lang="en-US" dirty="0" smtClean="0"/>
              <a:t>Data Preparation and Manipulation</a:t>
            </a:r>
          </a:p>
          <a:p>
            <a:r>
              <a:rPr lang="en-US" dirty="0" smtClean="0"/>
              <a:t>Files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ADAA5-8F27-0344-913A-1C98F4268DF9}" type="slidenum">
              <a:rPr lang="en-US"/>
              <a:pPr/>
              <a:t>56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13" y="1095375"/>
            <a:ext cx="8029575" cy="5448300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What is a file?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file</a:t>
            </a:r>
            <a:r>
              <a:rPr lang="en-US" dirty="0"/>
              <a:t> is a named sequence of </a:t>
            </a:r>
            <a:r>
              <a:rPr lang="en-US" b="1" dirty="0" smtClean="0"/>
              <a:t>bytes</a:t>
            </a:r>
          </a:p>
          <a:p>
            <a:pPr lvl="2"/>
            <a:r>
              <a:rPr lang="en-US" dirty="0" smtClean="0"/>
              <a:t>Typically stored as a collection of pages (or blocks)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 err="1"/>
              <a:t>filesystem</a:t>
            </a:r>
            <a:r>
              <a:rPr lang="en-US" dirty="0"/>
              <a:t> is a collection of files organized within an hierarchical namespace</a:t>
            </a:r>
          </a:p>
          <a:p>
            <a:pPr lvl="2"/>
            <a:r>
              <a:rPr lang="en-US" dirty="0"/>
              <a:t>Responsible for laying out those bytes on physical media</a:t>
            </a:r>
          </a:p>
          <a:p>
            <a:pPr lvl="2"/>
            <a:r>
              <a:rPr lang="en-US" dirty="0"/>
              <a:t>Stores file metadata</a:t>
            </a:r>
          </a:p>
          <a:p>
            <a:pPr lvl="2"/>
            <a:r>
              <a:rPr lang="en-US" dirty="0"/>
              <a:t>Provides an API for interaction with files</a:t>
            </a:r>
          </a:p>
          <a:p>
            <a:pPr lvl="1"/>
            <a:r>
              <a:rPr lang="en-US" dirty="0"/>
              <a:t>Standard operations</a:t>
            </a:r>
          </a:p>
          <a:p>
            <a:pPr lvl="2"/>
            <a:r>
              <a:rPr lang="en-US" dirty="0"/>
              <a:t>open()/close()</a:t>
            </a:r>
          </a:p>
          <a:p>
            <a:pPr lvl="2"/>
            <a:r>
              <a:rPr lang="en-US" dirty="0"/>
              <a:t>seek()</a:t>
            </a:r>
          </a:p>
          <a:p>
            <a:pPr lvl="2"/>
            <a:r>
              <a:rPr lang="en-US" dirty="0"/>
              <a:t>read()/write()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87" y="103410"/>
            <a:ext cx="1525391" cy="20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F6C5A-4C64-214A-958B-B67CDB70C740}" type="slidenum">
              <a:rPr lang="en-US"/>
              <a:pPr/>
              <a:t>57</a:t>
            </a:fld>
            <a:endParaRPr 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Files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13" y="1095375"/>
            <a:ext cx="8029575" cy="5448300"/>
          </a:xfrm>
          <a:ln/>
        </p:spPr>
        <p:txBody>
          <a:bodyPr>
            <a:normAutofit lnSpcReduction="10000"/>
          </a:bodyPr>
          <a:lstStyle/>
          <a:p>
            <a:r>
              <a:rPr lang="en-US"/>
              <a:t>Hierarchical namespace</a:t>
            </a:r>
          </a:p>
          <a:p>
            <a:pPr lvl="1"/>
            <a:r>
              <a:rPr lang="en-US"/>
              <a:t>/ is known as the root of a filesystem</a:t>
            </a:r>
          </a:p>
          <a:p>
            <a:pPr lvl="1"/>
            <a:r>
              <a:rPr lang="en-US"/>
              <a:t>On Linux, the Filesystem Hierarchy Standard specifies which files live where</a:t>
            </a:r>
          </a:p>
          <a:p>
            <a:pPr lvl="2"/>
            <a:r>
              <a:rPr lang="en-US"/>
              <a:t>System executables in /usr/bin</a:t>
            </a:r>
          </a:p>
          <a:p>
            <a:pPr lvl="2"/>
            <a:r>
              <a:rPr lang="en-US"/>
              <a:t>Log files in /var/log</a:t>
            </a:r>
          </a:p>
          <a:p>
            <a:pPr lvl="1"/>
            <a:r>
              <a:rPr lang="en-US"/>
              <a:t>Permissions can be applied to all files beneath a directory</a:t>
            </a:r>
          </a:p>
          <a:p>
            <a:pPr lvl="1"/>
            <a:r>
              <a:rPr lang="en-US"/>
              <a:t>Files are not always arranged in a hierarchical namespace</a:t>
            </a:r>
          </a:p>
          <a:p>
            <a:pPr lvl="2"/>
            <a:r>
              <a:rPr lang="en-US"/>
              <a:t>Content-addressable storage (CAS)</a:t>
            </a:r>
          </a:p>
          <a:p>
            <a:pPr lvl="2"/>
            <a:r>
              <a:rPr lang="en-US"/>
              <a:t>Often used for large multimedia collections</a:t>
            </a:r>
          </a:p>
        </p:txBody>
      </p:sp>
    </p:spTree>
    <p:extLst>
      <p:ext uri="{BB962C8B-B14F-4D97-AF65-F5344CB8AC3E}">
        <p14:creationId xmlns:p14="http://schemas.microsoft.com/office/powerpoint/2010/main" val="2654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58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Considerations for a file format</a:t>
            </a:r>
          </a:p>
          <a:p>
            <a:pPr lvl="1"/>
            <a:r>
              <a:rPr lang="en-US"/>
              <a:t>Data model: tabular, hierarchical, array</a:t>
            </a:r>
          </a:p>
          <a:p>
            <a:pPr lvl="1"/>
            <a:r>
              <a:rPr lang="en-US"/>
              <a:t>Physical layout</a:t>
            </a:r>
          </a:p>
          <a:p>
            <a:pPr lvl="1"/>
            <a:r>
              <a:rPr lang="en-US"/>
              <a:t>Field units and validation</a:t>
            </a:r>
          </a:p>
          <a:p>
            <a:pPr lvl="1"/>
            <a:r>
              <a:rPr lang="en-US"/>
              <a:t>Metadata: header, side file, specification, other?</a:t>
            </a:r>
          </a:p>
          <a:p>
            <a:pPr lvl="1"/>
            <a:r>
              <a:rPr lang="en-US"/>
              <a:t>Plain text or binary</a:t>
            </a:r>
          </a:p>
          <a:p>
            <a:pPr lvl="1"/>
            <a:r>
              <a:rPr lang="en-US"/>
              <a:t>Encoding: ASCII, UTF-8, other?</a:t>
            </a:r>
          </a:p>
          <a:p>
            <a:pPr lvl="1"/>
            <a:r>
              <a:rPr lang="en-US"/>
              <a:t>Delimiters and escaping</a:t>
            </a:r>
          </a:p>
          <a:p>
            <a:pPr lvl="1"/>
            <a:r>
              <a:rPr lang="en-US"/>
              <a:t>Compression, encryption, checksums?</a:t>
            </a:r>
          </a:p>
          <a:p>
            <a:pPr lvl="1"/>
            <a:r>
              <a:rPr lang="en-US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12486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59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29870"/>
            <a:ext cx="8229600" cy="4525963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Read/Write time (180 MB tabular file)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19444"/>
              </p:ext>
            </p:extLst>
          </p:nvPr>
        </p:nvGraphicFramePr>
        <p:xfrm>
          <a:off x="788895" y="2293471"/>
          <a:ext cx="762896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93"/>
                <a:gridCol w="1525793"/>
                <a:gridCol w="1525793"/>
                <a:gridCol w="1525793"/>
                <a:gridCol w="15257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 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Time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Time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(Binary)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r>
                        <a:rPr lang="en-US" baseline="0" dirty="0" smtClean="0"/>
                        <a:t> (Python)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107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Scala/Java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0.5-2*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0.5-2*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648835"/>
            <a:ext cx="6278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Pandas doesn’t have a default binary file I/O library –</a:t>
            </a:r>
            <a:br>
              <a:rPr lang="en-US" dirty="0" smtClean="0"/>
            </a:br>
            <a:r>
              <a:rPr lang="en-US" dirty="0" smtClean="0"/>
              <a:t>you can use Python, but performance depends on what you pick.</a:t>
            </a:r>
          </a:p>
          <a:p>
            <a:endParaRPr lang="en-US" dirty="0" smtClean="0"/>
          </a:p>
          <a:p>
            <a:r>
              <a:rPr lang="en-US" dirty="0" smtClean="0"/>
              <a:t>* 2 seconds is the time for sustainable read/write. </a:t>
            </a:r>
            <a:br>
              <a:rPr lang="en-US" dirty="0" smtClean="0"/>
            </a:br>
            <a:r>
              <a:rPr lang="en-US" dirty="0" smtClean="0"/>
              <a:t>May be faster due to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B51EE-3D8A-5E46-9634-37E3D7987317}" type="slidenum">
              <a:rPr lang="en-US"/>
              <a:pPr/>
              <a:t>6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38175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Data Preparation overview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ETL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extract </a:t>
            </a:r>
            <a:r>
              <a:rPr lang="en-US" dirty="0"/>
              <a:t>data from the </a:t>
            </a:r>
            <a:r>
              <a:rPr lang="en-US" b="1" dirty="0"/>
              <a:t>source(s)</a:t>
            </a:r>
            <a:endParaRPr lang="en-US" dirty="0"/>
          </a:p>
          <a:p>
            <a:pPr lvl="1"/>
            <a:r>
              <a:rPr lang="en-US" dirty="0"/>
              <a:t>We need to </a:t>
            </a:r>
            <a:r>
              <a:rPr lang="en-US" b="1" dirty="0"/>
              <a:t>load </a:t>
            </a:r>
            <a:r>
              <a:rPr lang="en-US" dirty="0"/>
              <a:t>data into the </a:t>
            </a:r>
            <a:r>
              <a:rPr lang="en-US" b="1" dirty="0"/>
              <a:t>sink</a:t>
            </a:r>
            <a:endParaRPr lang="en-US" dirty="0"/>
          </a:p>
          <a:p>
            <a:pPr lvl="1"/>
            <a:r>
              <a:rPr lang="en-US" dirty="0"/>
              <a:t>We need to </a:t>
            </a:r>
            <a:r>
              <a:rPr lang="en-US" b="1" dirty="0"/>
              <a:t>transform </a:t>
            </a:r>
            <a:r>
              <a:rPr lang="en-US" dirty="0"/>
              <a:t>data at the source, sink, or in a </a:t>
            </a:r>
            <a:r>
              <a:rPr lang="en-US" b="1" dirty="0"/>
              <a:t>staging area</a:t>
            </a:r>
            <a:endParaRPr lang="en-US" b="1" dirty="0">
              <a:ea typeface="Heiti SC Medium" charset="0"/>
              <a:cs typeface="Heiti SC Medium" charset="0"/>
            </a:endParaRPr>
          </a:p>
          <a:p>
            <a:pPr lvl="1"/>
            <a:endParaRPr lang="en-US" b="1" dirty="0">
              <a:ea typeface="Heiti SC Medium" charset="0"/>
              <a:cs typeface="Heiti SC Medium" charset="0"/>
            </a:endParaRPr>
          </a:p>
          <a:p>
            <a:pPr lvl="1"/>
            <a:r>
              <a:rPr lang="en-US" dirty="0"/>
              <a:t>Sources: file, database, </a:t>
            </a:r>
            <a:r>
              <a:rPr lang="en-US" dirty="0" smtClean="0"/>
              <a:t>event log, web site, HDFS…</a:t>
            </a:r>
            <a:endParaRPr lang="en-US" dirty="0"/>
          </a:p>
          <a:p>
            <a:pPr lvl="1"/>
            <a:r>
              <a:rPr lang="en-US" dirty="0"/>
              <a:t>Sinks: Python, R, </a:t>
            </a:r>
            <a:r>
              <a:rPr lang="en-US" dirty="0" smtClean="0"/>
              <a:t>SQLite, RDBMS, NoSQL store, files, HDFS…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8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60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46094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(180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28424"/>
              </p:ext>
            </p:extLst>
          </p:nvPr>
        </p:nvGraphicFramePr>
        <p:xfrm>
          <a:off x="779621" y="1818341"/>
          <a:ext cx="7593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76"/>
                <a:gridCol w="1898276"/>
                <a:gridCol w="1898276"/>
                <a:gridCol w="1898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86364"/>
              </p:ext>
            </p:extLst>
          </p:nvPr>
        </p:nvGraphicFramePr>
        <p:xfrm>
          <a:off x="779621" y="4232910"/>
          <a:ext cx="7593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76"/>
                <a:gridCol w="1898276"/>
                <a:gridCol w="1898276"/>
                <a:gridCol w="1898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39 </a:t>
                      </a:r>
                      <a:r>
                        <a:rPr lang="en-US" dirty="0" smtClean="0"/>
                        <a:t>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4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Ideas from </a:t>
            </a:r>
            <a:r>
              <a:rPr lang="en-US" dirty="0" err="1" smtClean="0"/>
              <a:t>Kandel</a:t>
            </a:r>
            <a:r>
              <a:rPr lang="en-US" dirty="0" smtClean="0"/>
              <a:t> et al. Paper</a:t>
            </a:r>
          </a:p>
          <a:p>
            <a:r>
              <a:rPr lang="en-US" dirty="0" smtClean="0"/>
              <a:t>Data Types and Sources</a:t>
            </a:r>
          </a:p>
          <a:p>
            <a:r>
              <a:rPr lang="en-US" dirty="0" smtClean="0"/>
              <a:t>Data Preparation and Manipulation</a:t>
            </a:r>
          </a:p>
          <a:p>
            <a:r>
              <a:rPr lang="en-US" smtClean="0"/>
              <a:t>Files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data, Databases and NoSQL Storage</a:t>
            </a:r>
          </a:p>
        </p:txBody>
      </p:sp>
    </p:spTree>
    <p:extLst>
      <p:ext uri="{BB962C8B-B14F-4D97-AF65-F5344CB8AC3E}">
        <p14:creationId xmlns:p14="http://schemas.microsoft.com/office/powerpoint/2010/main" val="37026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612B-B435-B24D-83AC-D2F2811E47F2}" type="slidenum">
              <a:rPr lang="en-US"/>
              <a:pPr/>
              <a:t>7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38175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Data Preparation overview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model</a:t>
            </a:r>
          </a:p>
          <a:p>
            <a:pPr lvl="1"/>
            <a:r>
              <a:rPr lang="en-US" dirty="0"/>
              <a:t>The construction of a new data preparation process is done in many phases</a:t>
            </a:r>
          </a:p>
          <a:p>
            <a:pPr lvl="2"/>
            <a:r>
              <a:rPr lang="en-US" dirty="0"/>
              <a:t>Data </a:t>
            </a:r>
            <a:r>
              <a:rPr lang="en-US" b="1" dirty="0"/>
              <a:t>characterization</a:t>
            </a:r>
            <a:endParaRPr lang="en-US" dirty="0"/>
          </a:p>
          <a:p>
            <a:pPr lvl="2"/>
            <a:r>
              <a:rPr lang="en-US" dirty="0"/>
              <a:t>Data </a:t>
            </a:r>
            <a:r>
              <a:rPr lang="en-US" b="1" dirty="0"/>
              <a:t>cleaning</a:t>
            </a:r>
            <a:endParaRPr lang="en-US" b="1" dirty="0">
              <a:ea typeface="Heiti SC Medium" charset="0"/>
              <a:cs typeface="Heiti SC Medium" charset="0"/>
            </a:endParaRPr>
          </a:p>
          <a:p>
            <a:pPr lvl="2"/>
            <a:r>
              <a:rPr lang="en-US" dirty="0"/>
              <a:t>Data </a:t>
            </a:r>
            <a:r>
              <a:rPr lang="en-US" b="1" dirty="0"/>
              <a:t>integration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must efficiently move data around in space and time</a:t>
            </a:r>
          </a:p>
          <a:p>
            <a:pPr lvl="2"/>
            <a:r>
              <a:rPr lang="en-US" dirty="0"/>
              <a:t>Data </a:t>
            </a:r>
            <a:r>
              <a:rPr lang="en-US" b="1" dirty="0"/>
              <a:t>transfer</a:t>
            </a:r>
            <a:endParaRPr lang="en-US" dirty="0"/>
          </a:p>
          <a:p>
            <a:pPr lvl="2"/>
            <a:r>
              <a:rPr lang="en-US" dirty="0"/>
              <a:t>Data </a:t>
            </a:r>
            <a:r>
              <a:rPr lang="en-US" b="1" dirty="0" smtClean="0"/>
              <a:t>serialization </a:t>
            </a:r>
            <a:r>
              <a:rPr lang="en-US" dirty="0" smtClean="0"/>
              <a:t>and </a:t>
            </a:r>
            <a:r>
              <a:rPr lang="en-US" b="1" dirty="0" smtClean="0"/>
              <a:t>deserialization </a:t>
            </a:r>
            <a:r>
              <a:rPr lang="en-US" dirty="0" smtClean="0"/>
              <a:t>(for files or network)</a:t>
            </a:r>
            <a:endParaRPr lang="en-US" b="1" dirty="0">
              <a:ea typeface="Heiti SC Medium" charset="0"/>
              <a:cs typeface="Heiti S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3F787-7054-D945-9B50-2F058D84E315}" type="slidenum">
              <a:rPr lang="en-US"/>
              <a:pPr/>
              <a:t>8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38175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Data Preparation overview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1600200"/>
            <a:ext cx="9348644" cy="4525963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The transformation </a:t>
            </a:r>
            <a:r>
              <a:rPr lang="en-US" b="1" dirty="0"/>
              <a:t>pipeline</a:t>
            </a:r>
            <a:r>
              <a:rPr lang="en-US" dirty="0"/>
              <a:t> or </a:t>
            </a:r>
            <a:r>
              <a:rPr lang="en-US" b="1" dirty="0"/>
              <a:t>workflow</a:t>
            </a:r>
            <a:r>
              <a:rPr lang="en-US" dirty="0"/>
              <a:t> often consists of many steps</a:t>
            </a:r>
          </a:p>
          <a:p>
            <a:pPr lvl="2"/>
            <a:r>
              <a:rPr lang="en-US" dirty="0"/>
              <a:t>For example: Unix pipes and filters</a:t>
            </a:r>
          </a:p>
          <a:p>
            <a:pPr lvl="2"/>
            <a:r>
              <a:rPr lang="en-US" dirty="0"/>
              <a:t>$ cat data_science.txt | </a:t>
            </a:r>
            <a:r>
              <a:rPr lang="en-US" dirty="0" err="1"/>
              <a:t>wc</a:t>
            </a:r>
            <a:r>
              <a:rPr lang="en-US" dirty="0"/>
              <a:t> | mail -s "word </a:t>
            </a:r>
            <a:r>
              <a:rPr lang="en-US" dirty="0" smtClean="0"/>
              <a:t>count” myname@some.com 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If the workflow is to be used more than once, it can be </a:t>
            </a:r>
            <a:r>
              <a:rPr lang="en-US" b="1" dirty="0"/>
              <a:t>scheduled</a:t>
            </a:r>
            <a:endParaRPr lang="en-US" b="1" dirty="0">
              <a:ea typeface="Heiti SC Medium" charset="0"/>
              <a:cs typeface="Heiti SC Medium" charset="0"/>
            </a:endParaRPr>
          </a:p>
          <a:p>
            <a:pPr lvl="2"/>
            <a:r>
              <a:rPr lang="en-US" dirty="0"/>
              <a:t>Scheduling can be time-based or </a:t>
            </a:r>
            <a:r>
              <a:rPr lang="en-US" dirty="0" smtClean="0"/>
              <a:t>event-based</a:t>
            </a:r>
          </a:p>
          <a:p>
            <a:pPr lvl="2"/>
            <a:r>
              <a:rPr lang="en-US" dirty="0" smtClean="0"/>
              <a:t>Use publish-subscribe to register interest (e.g. Twitter feeds)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Recording the execution of a workflow is known as capturing </a:t>
            </a:r>
            <a:r>
              <a:rPr lang="en-US" b="1" dirty="0"/>
              <a:t>lineage</a:t>
            </a:r>
            <a:r>
              <a:rPr lang="en-US" dirty="0"/>
              <a:t> or </a:t>
            </a:r>
            <a:r>
              <a:rPr lang="en-US" b="1" dirty="0"/>
              <a:t>provenance</a:t>
            </a:r>
            <a:endParaRPr lang="en-US" b="1" dirty="0">
              <a:ea typeface="Heiti SC Medium" charset="0"/>
              <a:cs typeface="Heiti S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C5E5-F005-FA4F-BA6C-047BF00801CA}" type="slidenum">
              <a:rPr lang="en-US"/>
              <a:pPr/>
              <a:t>9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399489"/>
            <a:ext cx="8029575" cy="6477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The Businessperson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38519"/>
            <a:ext cx="8229600" cy="4808350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Excel</a:t>
            </a:r>
            <a:endParaRPr lang="en-US" dirty="0"/>
          </a:p>
          <a:p>
            <a:r>
              <a:rPr lang="en-US" dirty="0"/>
              <a:t>ETL</a:t>
            </a:r>
          </a:p>
          <a:p>
            <a:pPr lvl="1"/>
            <a:r>
              <a:rPr lang="en-US" dirty="0"/>
              <a:t>Copy and paste</a:t>
            </a:r>
          </a:p>
          <a:p>
            <a:r>
              <a:rPr lang="en-US" dirty="0"/>
              <a:t>Data Warehouse</a:t>
            </a:r>
          </a:p>
          <a:p>
            <a:pPr lvl="1"/>
            <a:r>
              <a:rPr lang="en-US" dirty="0"/>
              <a:t>Excel</a:t>
            </a:r>
          </a:p>
          <a:p>
            <a:r>
              <a:rPr lang="en-US" dirty="0"/>
              <a:t>Business Intelligence and Analytics</a:t>
            </a:r>
          </a:p>
          <a:p>
            <a:pPr lvl="1"/>
            <a:r>
              <a:rPr lang="en-US" dirty="0"/>
              <a:t>Excel functions</a:t>
            </a:r>
          </a:p>
          <a:p>
            <a:pPr lvl="1"/>
            <a:r>
              <a:rPr lang="en-US" dirty="0"/>
              <a:t>Excel charts</a:t>
            </a:r>
          </a:p>
          <a:p>
            <a:pPr lvl="1"/>
            <a:r>
              <a:rPr lang="en-US" dirty="0"/>
              <a:t>Visual Basic?!</a:t>
            </a:r>
          </a:p>
        </p:txBody>
      </p:sp>
    </p:spTree>
    <p:extLst>
      <p:ext uri="{BB962C8B-B14F-4D97-AF65-F5344CB8AC3E}">
        <p14:creationId xmlns:p14="http://schemas.microsoft.com/office/powerpoint/2010/main" val="3309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3189</Words>
  <Application>Microsoft Office PowerPoint</Application>
  <PresentationFormat>On-screen Show (4:3)</PresentationFormat>
  <Paragraphs>505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ＭＳ Ｐゴシック</vt:lpstr>
      <vt:lpstr>Arial</vt:lpstr>
      <vt:lpstr>Calibri</vt:lpstr>
      <vt:lpstr>Comic Sans MS</vt:lpstr>
      <vt:lpstr>Consolas</vt:lpstr>
      <vt:lpstr>Courier</vt:lpstr>
      <vt:lpstr>Heiti SC Medium</vt:lpstr>
      <vt:lpstr>Office Theme</vt:lpstr>
      <vt:lpstr>Worksheet</vt:lpstr>
      <vt:lpstr>Introduction to Data Science Session 2 Data Preparation</vt:lpstr>
      <vt:lpstr>Outline for this Evening</vt:lpstr>
      <vt:lpstr>Data Science is about  checking assumptions</vt:lpstr>
      <vt:lpstr>Data Science – One Definition</vt:lpstr>
      <vt:lpstr>The Big Picture</vt:lpstr>
      <vt:lpstr>Data Preparation overview</vt:lpstr>
      <vt:lpstr>Data Preparation overview</vt:lpstr>
      <vt:lpstr>Data Preparation overview</vt:lpstr>
      <vt:lpstr>The Businessperson</vt:lpstr>
      <vt:lpstr>The Programmer</vt:lpstr>
      <vt:lpstr>The Enterprise</vt:lpstr>
      <vt:lpstr>The Web Company</vt:lpstr>
      <vt:lpstr>Compare to Categories in the Kandel et al. Paper?</vt:lpstr>
      <vt:lpstr>Impediments to Collaboration</vt:lpstr>
      <vt:lpstr>Data Sources at Web Companies</vt:lpstr>
      <vt:lpstr>Tabular Data</vt:lpstr>
      <vt:lpstr>Tabular Data</vt:lpstr>
      <vt:lpstr>Tabular Data</vt:lpstr>
      <vt:lpstr>Tabular Data (csv)</vt:lpstr>
      <vt:lpstr>Protein Data Bank</vt:lpstr>
      <vt:lpstr>Internet of Things:  Example measurements</vt:lpstr>
      <vt:lpstr>Tabular Data from Sensors</vt:lpstr>
      <vt:lpstr>Log Files – Example Apache Web Log</vt:lpstr>
      <vt:lpstr>Syslog – A Standard for System Messages</vt:lpstr>
      <vt:lpstr>Syslog</vt:lpstr>
      <vt:lpstr>“Splunking”</vt:lpstr>
      <vt:lpstr>Outline for this Evening</vt:lpstr>
      <vt:lpstr>Some Questions</vt:lpstr>
      <vt:lpstr>Tweet JSON Format</vt:lpstr>
      <vt:lpstr>Tweet JSON Format</vt:lpstr>
      <vt:lpstr>XML, DOM and SAX</vt:lpstr>
      <vt:lpstr>XML, DOM and SAX</vt:lpstr>
      <vt:lpstr>XML, DOM and SAX</vt:lpstr>
      <vt:lpstr>SAX</vt:lpstr>
      <vt:lpstr>SAX</vt:lpstr>
      <vt:lpstr>What about JSON?</vt:lpstr>
      <vt:lpstr>What about HTML?</vt:lpstr>
      <vt:lpstr>HTML Tag Soup</vt:lpstr>
      <vt:lpstr>HTML Tools - Parsing</vt:lpstr>
      <vt:lpstr>Break</vt:lpstr>
      <vt:lpstr>Web Services</vt:lpstr>
      <vt:lpstr>Web Services</vt:lpstr>
      <vt:lpstr>Examples</vt:lpstr>
      <vt:lpstr>Web Services</vt:lpstr>
      <vt:lpstr>WSDL and SOAP</vt:lpstr>
      <vt:lpstr>SOAP is</vt:lpstr>
      <vt:lpstr>Soap Message</vt:lpstr>
      <vt:lpstr>SOAP RPC</vt:lpstr>
      <vt:lpstr>Soap RPC</vt:lpstr>
      <vt:lpstr>Soap Response</vt:lpstr>
      <vt:lpstr>REST</vt:lpstr>
      <vt:lpstr>REST</vt:lpstr>
      <vt:lpstr>REST example</vt:lpstr>
      <vt:lpstr>REST vs. RPC</vt:lpstr>
      <vt:lpstr>Outline for this Evening</vt:lpstr>
      <vt:lpstr>Files</vt:lpstr>
      <vt:lpstr>Files</vt:lpstr>
      <vt:lpstr>File Formats</vt:lpstr>
      <vt:lpstr>File Performance</vt:lpstr>
      <vt:lpstr>File Performance - Compression</vt:lpstr>
      <vt:lpstr>Outline for this Evening</vt:lpstr>
      <vt:lpstr>Next Time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Abdel Razzak Natsheh</cp:lastModifiedBy>
  <cp:revision>111</cp:revision>
  <dcterms:created xsi:type="dcterms:W3CDTF">2014-01-27T17:03:34Z</dcterms:created>
  <dcterms:modified xsi:type="dcterms:W3CDTF">2016-09-16T16:37:38Z</dcterms:modified>
</cp:coreProperties>
</file>