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4"/>
  </p:notesMasterIdLst>
  <p:sldIdLst>
    <p:sldId id="256" r:id="rId2"/>
    <p:sldId id="466" r:id="rId3"/>
    <p:sldId id="497" r:id="rId4"/>
    <p:sldId id="496" r:id="rId5"/>
    <p:sldId id="451" r:id="rId6"/>
    <p:sldId id="510" r:id="rId7"/>
    <p:sldId id="498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322" r:id="rId19"/>
    <p:sldId id="464" r:id="rId20"/>
    <p:sldId id="463" r:id="rId21"/>
    <p:sldId id="462" r:id="rId22"/>
    <p:sldId id="465" r:id="rId23"/>
    <p:sldId id="323" r:id="rId24"/>
    <p:sldId id="390" r:id="rId25"/>
    <p:sldId id="389" r:id="rId26"/>
    <p:sldId id="418" r:id="rId27"/>
    <p:sldId id="419" r:id="rId28"/>
    <p:sldId id="420" r:id="rId29"/>
    <p:sldId id="421" r:id="rId30"/>
    <p:sldId id="423" r:id="rId31"/>
    <p:sldId id="424" r:id="rId32"/>
    <p:sldId id="425" r:id="rId33"/>
    <p:sldId id="445" r:id="rId34"/>
    <p:sldId id="446" r:id="rId35"/>
    <p:sldId id="447" r:id="rId36"/>
    <p:sldId id="467" r:id="rId37"/>
    <p:sldId id="468" r:id="rId38"/>
    <p:sldId id="469" r:id="rId39"/>
    <p:sldId id="470" r:id="rId40"/>
    <p:sldId id="471" r:id="rId41"/>
    <p:sldId id="472" r:id="rId42"/>
    <p:sldId id="477" r:id="rId43"/>
    <p:sldId id="478" r:id="rId44"/>
    <p:sldId id="473" r:id="rId45"/>
    <p:sldId id="474" r:id="rId46"/>
    <p:sldId id="475" r:id="rId47"/>
    <p:sldId id="476" r:id="rId48"/>
    <p:sldId id="448" r:id="rId49"/>
    <p:sldId id="404" r:id="rId50"/>
    <p:sldId id="426" r:id="rId51"/>
    <p:sldId id="405" r:id="rId52"/>
    <p:sldId id="407" r:id="rId53"/>
    <p:sldId id="479" r:id="rId54"/>
    <p:sldId id="429" r:id="rId55"/>
    <p:sldId id="480" r:id="rId56"/>
    <p:sldId id="499" r:id="rId57"/>
    <p:sldId id="501" r:id="rId58"/>
    <p:sldId id="500" r:id="rId59"/>
    <p:sldId id="502" r:id="rId60"/>
    <p:sldId id="503" r:id="rId61"/>
    <p:sldId id="427" r:id="rId62"/>
    <p:sldId id="394" r:id="rId63"/>
    <p:sldId id="504" r:id="rId64"/>
    <p:sldId id="395" r:id="rId65"/>
    <p:sldId id="511" r:id="rId66"/>
    <p:sldId id="512" r:id="rId67"/>
    <p:sldId id="513" r:id="rId68"/>
    <p:sldId id="491" r:id="rId69"/>
    <p:sldId id="492" r:id="rId70"/>
    <p:sldId id="493" r:id="rId71"/>
    <p:sldId id="494" r:id="rId72"/>
    <p:sldId id="495" r:id="rId73"/>
    <p:sldId id="481" r:id="rId74"/>
    <p:sldId id="483" r:id="rId75"/>
    <p:sldId id="484" r:id="rId76"/>
    <p:sldId id="485" r:id="rId77"/>
    <p:sldId id="487" r:id="rId78"/>
    <p:sldId id="488" r:id="rId79"/>
    <p:sldId id="489" r:id="rId80"/>
    <p:sldId id="490" r:id="rId81"/>
    <p:sldId id="392" r:id="rId82"/>
    <p:sldId id="509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7D"/>
    <a:srgbClr val="EFF880"/>
    <a:srgbClr val="D9E7DF"/>
    <a:srgbClr val="D4ECDF"/>
    <a:srgbClr val="C2D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52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C528A-2840-4D44-B555-676416309C7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3057-5528-3549-89E2-97C5373A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8F3D7-C0E6-0B49-AE50-5900835528D4}" type="slidenum">
              <a:rPr lang="en-US"/>
              <a:pPr/>
              <a:t>24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5" rIns="91432" bIns="457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87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F7F8F-4416-7C41-A02C-4FD02453D216}" type="slidenum">
              <a:rPr lang="en-US"/>
              <a:pPr/>
              <a:t>33</a:t>
            </a:fld>
            <a:endParaRPr lang="en-US"/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9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0642E6-B2FD-044B-8D85-5A6573E7170A}" type="slidenum">
              <a:rPr lang="en-US"/>
              <a:pPr/>
              <a:t>34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00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35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5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36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4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37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Missing (unmatched) key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44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38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Missing (unmatched) </a:t>
            </a:r>
            <a:r>
              <a:rPr lang="en-US" smtClean="0"/>
              <a:t>key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07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39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Missing (unmatched) </a:t>
            </a:r>
            <a:r>
              <a:rPr lang="en-US" smtClean="0"/>
              <a:t>key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4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40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Missing (unmatched) </a:t>
            </a:r>
            <a:r>
              <a:rPr lang="en-US" smtClean="0"/>
              <a:t>key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27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41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Missing (unmatched) </a:t>
            </a:r>
            <a:r>
              <a:rPr lang="en-US" smtClean="0"/>
              <a:t>key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6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42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Missing (unmatched) </a:t>
            </a:r>
            <a:r>
              <a:rPr lang="en-US" smtClean="0"/>
              <a:t>key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defRPr sz="24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defTabSz="912813" eaLnBrk="0" hangingPunct="0">
              <a:defRPr sz="24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defTabSz="912813" eaLnBrk="0" hangingPunct="0">
              <a:defRPr sz="24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defTabSz="912813" eaLnBrk="0" hangingPunct="0">
              <a:defRPr sz="24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defTabSz="912813" eaLnBrk="0" hangingPunct="0">
              <a:defRPr sz="24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fld id="{EFCF02CA-CD6D-A947-B1F6-E3F7C157EF18}" type="slidenum">
              <a:rPr lang="en-US"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pPr eaLnBrk="1" hangingPunct="1"/>
              <a:t>25</a:t>
            </a:fld>
            <a:endParaRPr lang="en-US" sz="120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81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43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Missing (unmatched) </a:t>
            </a:r>
            <a:r>
              <a:rPr lang="en-US" smtClean="0"/>
              <a:t>key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44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44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93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45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46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46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30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47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52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AE3CB-4EA5-7B42-9CBB-A4E63765DCD7}" type="slidenum">
              <a:rPr lang="en-US"/>
              <a:pPr/>
              <a:t>48</a:t>
            </a:fld>
            <a:endParaRPr lang="en-US"/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12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would never want to do this, but it shows</a:t>
            </a:r>
            <a:r>
              <a:rPr lang="en-US" baseline="0" dirty="0" smtClean="0"/>
              <a:t> how you can instead convert some common relational queries to MM.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3057-5528-3549-89E2-97C5373A791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1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4CD429-071C-A643-A348-B2EE80AABA36}" type="slidenum">
              <a:rPr lang="en-US" sz="1200"/>
              <a:pPr eaLnBrk="1" hangingPunct="1"/>
              <a:t>69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92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CCAD32-B505-A44B-800C-22853C40E15E}" type="slidenum">
              <a:rPr lang="en-US" sz="1200"/>
              <a:pPr eaLnBrk="1" hangingPunct="1"/>
              <a:t>70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My point in putting in the java code isn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t too actually walk through it.  It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s just to show that you have to hand code a fair amount of java</a:t>
            </a:r>
            <a:r>
              <a:rPr lang="en-US" altLang="ja-JP">
                <a:latin typeface="ヒラギノ角ゴ Pro W3" charset="0"/>
                <a:ea typeface="ＭＳ Ｐゴシック" charset="0"/>
                <a:cs typeface="ＭＳ Ｐゴシック" charset="0"/>
              </a:rPr>
              <a:t>.  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That way I can just point and say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look how much java you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d have to write to accomplish this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0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F98BF9-3527-184D-B378-B98F8B641869}" type="slidenum">
              <a:rPr lang="en-US" sz="1200"/>
              <a:pPr eaLnBrk="1" hangingPunct="1"/>
              <a:t>71</a:t>
            </a:fld>
            <a:endParaRPr lang="en-US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Rather than using capital letters, which makes Pig Latin look like SQL, I added Eclipse style highlighting instead.  Hopefully this makes clear what are the key words without making it look like a Matisse painting.</a:t>
            </a:r>
          </a:p>
        </p:txBody>
      </p:sp>
    </p:spTree>
    <p:extLst>
      <p:ext uri="{BB962C8B-B14F-4D97-AF65-F5344CB8AC3E}">
        <p14:creationId xmlns:p14="http://schemas.microsoft.com/office/powerpoint/2010/main" val="63578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9D46C-6E5C-9A46-A517-B1A97D31A8A5}" type="slidenum">
              <a:rPr lang="en-US"/>
              <a:pPr/>
              <a:t>26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041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45A68-A164-D942-91F1-8F9F24AE8E57}" type="slidenum">
              <a:rPr lang="en-US"/>
              <a:pPr/>
              <a:t>74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5" rIns="91432" bIns="45715"/>
          <a:lstStyle/>
          <a:p>
            <a:r>
              <a:rPr lang="en-US"/>
              <a:t>“Data everywhere”</a:t>
            </a:r>
          </a:p>
          <a:p>
            <a:endParaRPr lang="en-US"/>
          </a:p>
          <a:p>
            <a:r>
              <a:rPr lang="en-US"/>
              <a:t>autonomous data sources</a:t>
            </a:r>
          </a:p>
          <a:p>
            <a:endParaRPr lang="en-US"/>
          </a:p>
          <a:p>
            <a:r>
              <a:rPr lang="en-US"/>
              <a:t>Some identifiable scope, perhaps defined by requirements</a:t>
            </a:r>
          </a:p>
          <a:p>
            <a:endParaRPr lang="en-US"/>
          </a:p>
          <a:p>
            <a:r>
              <a:rPr lang="en-US"/>
              <a:t>Contact information on my cellphone and sensor readings off the Oregon coast aren’t a dataspace…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626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EB2CC-BD51-CC47-93D0-217954CC0371}" type="slidenum">
              <a:rPr lang="en-US"/>
              <a:pPr/>
              <a:t>75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260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04A1D-9F00-F949-9AB9-04DCF968315E}" type="slidenum">
              <a:rPr lang="en-US"/>
              <a:pPr/>
              <a:t>76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575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875081-62CE-9D4A-8F6E-B8DFF74B6710}" type="slidenum">
              <a:rPr lang="en-US"/>
              <a:pPr/>
              <a:t>77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5" rIns="91432" bIns="457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510C21-17CE-CF46-B35E-A5115AA41043}" type="slidenum">
              <a:rPr lang="en-US"/>
              <a:pPr/>
              <a:t>27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45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9E64AA-1195-3B46-969E-DABB8F1D6D6E}" type="slidenum">
              <a:rPr lang="en-US"/>
              <a:pPr/>
              <a:t>28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3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CE241-54DF-3E4D-A62E-5D2429980951}" type="slidenum">
              <a:rPr lang="en-US"/>
              <a:pPr/>
              <a:t>29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92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709A3-5D4C-384D-8C26-42BAD148D2B5}" type="slidenum">
              <a:rPr lang="en-US"/>
              <a:pPr/>
              <a:t>30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03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8211F-F131-C849-90DB-0EBBB1433768}" type="slidenum">
              <a:rPr lang="en-US"/>
              <a:pPr/>
              <a:t>31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40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1D1446-39D3-4042-8CEA-3C9480CB178B}" type="slidenum">
              <a:rPr lang="en-US"/>
              <a:pPr/>
              <a:t>32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2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263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7258AC-DF19-C84D-8191-0E8AEED19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6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B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Raymond_F._Boyce" TargetMode="External"/><Relationship Id="rId4" Type="http://schemas.openxmlformats.org/officeDocument/2006/relationships/hyperlink" Target="http://en.wikipedia.org/wiki/Donald_D._Chamberl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06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Data Science</a:t>
            </a:r>
            <a:br>
              <a:rPr lang="en-US" dirty="0" smtClean="0"/>
            </a:br>
            <a:r>
              <a:rPr lang="en-US" dirty="0" smtClean="0"/>
              <a:t>session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Manipulating Tabular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0157-F75F-694D-AF97-836A8F2E766B}" type="slidenum">
              <a:rPr lang="en-US"/>
              <a:pPr/>
              <a:t>10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29575" cy="600075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File Performance - Compression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0075"/>
            <a:ext cx="8229600" cy="4880069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Read/Write time (626 MB tabular file, Scala/Java)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604819"/>
              </p:ext>
            </p:extLst>
          </p:nvPr>
        </p:nvGraphicFramePr>
        <p:xfrm>
          <a:off x="688181" y="1120140"/>
          <a:ext cx="6215540" cy="2598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299"/>
                <a:gridCol w="1360170"/>
                <a:gridCol w="1405890"/>
                <a:gridCol w="1440181"/>
              </a:tblGrid>
              <a:tr h="474681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Gzip</a:t>
                      </a:r>
                      <a:r>
                        <a:rPr lang="en-US" baseline="0" dirty="0" smtClean="0"/>
                        <a:t> level 6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(Java 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286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313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14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LZ4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 binary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787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74696"/>
              </p:ext>
            </p:extLst>
          </p:nvPr>
        </p:nvGraphicFramePr>
        <p:xfrm>
          <a:off x="688181" y="3867150"/>
          <a:ext cx="62155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869"/>
                <a:gridCol w="1383030"/>
                <a:gridCol w="1394460"/>
                <a:gridCol w="14401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Gzip</a:t>
                      </a:r>
                      <a:r>
                        <a:rPr lang="en-US" baseline="0" dirty="0" smtClean="0"/>
                        <a:t> level 6 (default)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259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25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LZ4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 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626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777241" y="1606569"/>
            <a:ext cx="1341690" cy="3589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54067" y="1606569"/>
            <a:ext cx="1254808" cy="3589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67571" y="1883414"/>
            <a:ext cx="346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Write times much larger than read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7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0157-F75F-694D-AF97-836A8F2E766B}" type="slidenum">
              <a:rPr lang="en-US"/>
              <a:pPr/>
              <a:t>11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29575" cy="600075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File Performance - Compression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0075"/>
            <a:ext cx="8229600" cy="4880069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Read/Write time (626 MB tabular file, Scala/Java)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07441"/>
              </p:ext>
            </p:extLst>
          </p:nvPr>
        </p:nvGraphicFramePr>
        <p:xfrm>
          <a:off x="688181" y="1120140"/>
          <a:ext cx="6215540" cy="2598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299"/>
                <a:gridCol w="1360170"/>
                <a:gridCol w="1405890"/>
                <a:gridCol w="1440181"/>
              </a:tblGrid>
              <a:tr h="474681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Gzip</a:t>
                      </a:r>
                      <a:r>
                        <a:rPr lang="en-US" baseline="0" dirty="0" smtClean="0"/>
                        <a:t> level 6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(Java 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286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313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14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LZ4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 binary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787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947"/>
              </p:ext>
            </p:extLst>
          </p:nvPr>
        </p:nvGraphicFramePr>
        <p:xfrm>
          <a:off x="688181" y="3867150"/>
          <a:ext cx="62155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869"/>
                <a:gridCol w="1383030"/>
                <a:gridCol w="1394460"/>
                <a:gridCol w="14401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Gzip</a:t>
                      </a:r>
                      <a:r>
                        <a:rPr lang="en-US" baseline="0" dirty="0" smtClean="0"/>
                        <a:t> level 6 (default)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259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25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LZ4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 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626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915398" y="1606569"/>
            <a:ext cx="1085316" cy="3589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5398" y="2605004"/>
            <a:ext cx="1160804" cy="3589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6200000">
            <a:off x="4745063" y="2069766"/>
            <a:ext cx="818952" cy="422474"/>
          </a:xfrm>
          <a:custGeom>
            <a:avLst/>
            <a:gdLst>
              <a:gd name="connsiteX0" fmla="*/ 0 w 2008261"/>
              <a:gd name="connsiteY0" fmla="*/ 17092 h 222248"/>
              <a:gd name="connsiteX1" fmla="*/ 1016949 w 2008261"/>
              <a:gd name="connsiteY1" fmla="*/ 222191 h 222248"/>
              <a:gd name="connsiteX2" fmla="*/ 2008261 w 2008261"/>
              <a:gd name="connsiteY2" fmla="*/ 0 h 22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8261" h="222248">
                <a:moveTo>
                  <a:pt x="0" y="17092"/>
                </a:moveTo>
                <a:cubicBezTo>
                  <a:pt x="341119" y="121066"/>
                  <a:pt x="682239" y="225040"/>
                  <a:pt x="1016949" y="222191"/>
                </a:cubicBezTo>
                <a:cubicBezTo>
                  <a:pt x="1351659" y="219342"/>
                  <a:pt x="1679960" y="109671"/>
                  <a:pt x="2008261" y="0"/>
                </a:cubicBezTo>
              </a:path>
            </a:pathLst>
          </a:custGeom>
          <a:noFill/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65776" y="1883414"/>
            <a:ext cx="338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Large range of compression times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6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0157-F75F-694D-AF97-836A8F2E766B}" type="slidenum">
              <a:rPr lang="en-US"/>
              <a:pPr/>
              <a:t>12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29575" cy="600075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File Performance - Compression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0075"/>
            <a:ext cx="8229600" cy="4880069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Read/Write time (626 MB tabular file, Scala/Java)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51058"/>
              </p:ext>
            </p:extLst>
          </p:nvPr>
        </p:nvGraphicFramePr>
        <p:xfrm>
          <a:off x="688181" y="1120140"/>
          <a:ext cx="6215540" cy="2598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299"/>
                <a:gridCol w="1360170"/>
                <a:gridCol w="1405890"/>
                <a:gridCol w="1440181"/>
              </a:tblGrid>
              <a:tr h="474681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Gzip</a:t>
                      </a:r>
                      <a:r>
                        <a:rPr lang="en-US" baseline="0" dirty="0" smtClean="0"/>
                        <a:t> level 6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(Java 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286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313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14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LZ4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 binary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787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79299"/>
              </p:ext>
            </p:extLst>
          </p:nvPr>
        </p:nvGraphicFramePr>
        <p:xfrm>
          <a:off x="688181" y="3867150"/>
          <a:ext cx="62155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869"/>
                <a:gridCol w="1383030"/>
                <a:gridCol w="1394460"/>
                <a:gridCol w="14401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Gzip</a:t>
                      </a:r>
                      <a:r>
                        <a:rPr lang="en-US" baseline="0" dirty="0" smtClean="0"/>
                        <a:t> level 6 (default)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259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25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LZ4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 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626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915398" y="1606569"/>
            <a:ext cx="1085316" cy="3589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5398" y="2996727"/>
            <a:ext cx="1160804" cy="3589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6200000">
            <a:off x="4539241" y="2275588"/>
            <a:ext cx="1230596" cy="422474"/>
          </a:xfrm>
          <a:custGeom>
            <a:avLst/>
            <a:gdLst>
              <a:gd name="connsiteX0" fmla="*/ 0 w 2008261"/>
              <a:gd name="connsiteY0" fmla="*/ 17092 h 222248"/>
              <a:gd name="connsiteX1" fmla="*/ 1016949 w 2008261"/>
              <a:gd name="connsiteY1" fmla="*/ 222191 h 222248"/>
              <a:gd name="connsiteX2" fmla="*/ 2008261 w 2008261"/>
              <a:gd name="connsiteY2" fmla="*/ 0 h 22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8261" h="222248">
                <a:moveTo>
                  <a:pt x="0" y="17092"/>
                </a:moveTo>
                <a:cubicBezTo>
                  <a:pt x="341119" y="121066"/>
                  <a:pt x="682239" y="225040"/>
                  <a:pt x="1016949" y="222191"/>
                </a:cubicBezTo>
                <a:cubicBezTo>
                  <a:pt x="1351659" y="219342"/>
                  <a:pt x="1679960" y="109671"/>
                  <a:pt x="2008261" y="0"/>
                </a:cubicBezTo>
              </a:path>
            </a:pathLst>
          </a:custGeom>
          <a:noFill/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88864" y="1891957"/>
            <a:ext cx="338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Large range of compression times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0157-F75F-694D-AF97-836A8F2E766B}" type="slidenum">
              <a:rPr lang="en-US"/>
              <a:pPr/>
              <a:t>13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29575" cy="600075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File Performance - Compression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0075"/>
            <a:ext cx="8229600" cy="4880069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Read/Write time (626 MB tabular file, Scala/Java)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604083"/>
              </p:ext>
            </p:extLst>
          </p:nvPr>
        </p:nvGraphicFramePr>
        <p:xfrm>
          <a:off x="688181" y="1120140"/>
          <a:ext cx="6215540" cy="2598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299"/>
                <a:gridCol w="1360170"/>
                <a:gridCol w="1405890"/>
                <a:gridCol w="1440181"/>
              </a:tblGrid>
              <a:tr h="474681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Gzip</a:t>
                      </a:r>
                      <a:r>
                        <a:rPr lang="en-US" baseline="0" dirty="0" smtClean="0"/>
                        <a:t> level 6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(Java 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286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313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14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LZ4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 binary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787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580"/>
              </p:ext>
            </p:extLst>
          </p:nvPr>
        </p:nvGraphicFramePr>
        <p:xfrm>
          <a:off x="688181" y="3867150"/>
          <a:ext cx="62155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869"/>
                <a:gridCol w="1383030"/>
                <a:gridCol w="1394460"/>
                <a:gridCol w="14401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Gzip</a:t>
                      </a:r>
                      <a:r>
                        <a:rPr lang="en-US" baseline="0" dirty="0" smtClean="0"/>
                        <a:t> level 6 (default)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259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25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LZ4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 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626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5290288" y="1606569"/>
            <a:ext cx="1154665" cy="3589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90288" y="2605003"/>
            <a:ext cx="1160804" cy="3589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6200000">
            <a:off x="6076897" y="2139441"/>
            <a:ext cx="752035" cy="301659"/>
          </a:xfrm>
          <a:custGeom>
            <a:avLst/>
            <a:gdLst>
              <a:gd name="connsiteX0" fmla="*/ 0 w 2008261"/>
              <a:gd name="connsiteY0" fmla="*/ 17092 h 222248"/>
              <a:gd name="connsiteX1" fmla="*/ 1016949 w 2008261"/>
              <a:gd name="connsiteY1" fmla="*/ 222191 h 222248"/>
              <a:gd name="connsiteX2" fmla="*/ 2008261 w 2008261"/>
              <a:gd name="connsiteY2" fmla="*/ 0 h 22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8261" h="222248">
                <a:moveTo>
                  <a:pt x="0" y="17092"/>
                </a:moveTo>
                <a:cubicBezTo>
                  <a:pt x="341119" y="121066"/>
                  <a:pt x="682239" y="225040"/>
                  <a:pt x="1016949" y="222191"/>
                </a:cubicBezTo>
                <a:cubicBezTo>
                  <a:pt x="1351659" y="219342"/>
                  <a:pt x="1679960" y="109671"/>
                  <a:pt x="2008261" y="0"/>
                </a:cubicBezTo>
              </a:path>
            </a:pathLst>
          </a:custGeom>
          <a:noFill/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03743" y="2016626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Small range (15%) of 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compressed file sizes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14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0157-F75F-694D-AF97-836A8F2E766B}" type="slidenum">
              <a:rPr lang="en-US"/>
              <a:pPr/>
              <a:t>14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29575" cy="600075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File Performance - Compression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0075"/>
            <a:ext cx="8229600" cy="4880069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Read/Write time (626 MB tabular file, Scala/Java)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61365"/>
              </p:ext>
            </p:extLst>
          </p:nvPr>
        </p:nvGraphicFramePr>
        <p:xfrm>
          <a:off x="688181" y="1120140"/>
          <a:ext cx="6215540" cy="2598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299"/>
                <a:gridCol w="1360170"/>
                <a:gridCol w="1405890"/>
                <a:gridCol w="1440181"/>
              </a:tblGrid>
              <a:tr h="474681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Gzip</a:t>
                      </a:r>
                      <a:r>
                        <a:rPr lang="en-US" baseline="0" dirty="0" smtClean="0"/>
                        <a:t> level 6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(Java 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286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313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14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LZ4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 binary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787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68326"/>
              </p:ext>
            </p:extLst>
          </p:nvPr>
        </p:nvGraphicFramePr>
        <p:xfrm>
          <a:off x="688181" y="3867150"/>
          <a:ext cx="62155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869"/>
                <a:gridCol w="1383030"/>
                <a:gridCol w="1394460"/>
                <a:gridCol w="14401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Gzip</a:t>
                      </a:r>
                      <a:r>
                        <a:rPr lang="en-US" baseline="0" dirty="0" smtClean="0"/>
                        <a:t> level 6 (default)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259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25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LZ4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 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626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937645" y="3000335"/>
            <a:ext cx="1154665" cy="3589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7645" y="5641025"/>
            <a:ext cx="1160804" cy="3589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49107" y="4195041"/>
            <a:ext cx="2194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Binary I/O still much 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faster than text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 rot="16200000">
            <a:off x="4736948" y="3543617"/>
            <a:ext cx="2465646" cy="1958671"/>
          </a:xfrm>
          <a:custGeom>
            <a:avLst/>
            <a:gdLst>
              <a:gd name="connsiteX0" fmla="*/ 0 w 2008261"/>
              <a:gd name="connsiteY0" fmla="*/ 17092 h 222248"/>
              <a:gd name="connsiteX1" fmla="*/ 1016949 w 2008261"/>
              <a:gd name="connsiteY1" fmla="*/ 222191 h 222248"/>
              <a:gd name="connsiteX2" fmla="*/ 2008261 w 2008261"/>
              <a:gd name="connsiteY2" fmla="*/ 0 h 22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8261" h="222248">
                <a:moveTo>
                  <a:pt x="0" y="17092"/>
                </a:moveTo>
                <a:cubicBezTo>
                  <a:pt x="341119" y="121066"/>
                  <a:pt x="682239" y="225040"/>
                  <a:pt x="1016949" y="222191"/>
                </a:cubicBezTo>
                <a:cubicBezTo>
                  <a:pt x="1351659" y="219342"/>
                  <a:pt x="1679960" y="109671"/>
                  <a:pt x="2008261" y="0"/>
                </a:cubicBezTo>
              </a:path>
            </a:pathLst>
          </a:custGeom>
          <a:noFill/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9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0157-F75F-694D-AF97-836A8F2E766B}" type="slidenum">
              <a:rPr lang="en-US"/>
              <a:pPr/>
              <a:t>15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29575" cy="600075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File Performance - Compression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0075"/>
            <a:ext cx="8229600" cy="4880069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Read/Write time (626 MB tabular file, Scala/Java)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56635"/>
              </p:ext>
            </p:extLst>
          </p:nvPr>
        </p:nvGraphicFramePr>
        <p:xfrm>
          <a:off x="688181" y="1120140"/>
          <a:ext cx="6215540" cy="2598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299"/>
                <a:gridCol w="1360170"/>
                <a:gridCol w="1405890"/>
                <a:gridCol w="1440181"/>
              </a:tblGrid>
              <a:tr h="474681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Gzip</a:t>
                      </a:r>
                      <a:r>
                        <a:rPr lang="en-US" baseline="0" dirty="0" smtClean="0"/>
                        <a:t> level 6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(Java 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286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313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14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LZ4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 binary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787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18418"/>
              </p:ext>
            </p:extLst>
          </p:nvPr>
        </p:nvGraphicFramePr>
        <p:xfrm>
          <a:off x="688181" y="3867150"/>
          <a:ext cx="62155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869"/>
                <a:gridCol w="1383030"/>
                <a:gridCol w="1394460"/>
                <a:gridCol w="14401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Gzip</a:t>
                      </a:r>
                      <a:r>
                        <a:rPr lang="en-US" baseline="0" dirty="0" smtClean="0"/>
                        <a:t> level 6 (default)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259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25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LZ4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 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626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2519043" y="2999389"/>
            <a:ext cx="1154665" cy="3589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9043" y="5640079"/>
            <a:ext cx="1160804" cy="3589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03721" y="4231205"/>
            <a:ext cx="2194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Binary I/O still much 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faster than text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 rot="16372371">
            <a:off x="3972592" y="2888427"/>
            <a:ext cx="2530376" cy="3331889"/>
          </a:xfrm>
          <a:custGeom>
            <a:avLst/>
            <a:gdLst>
              <a:gd name="connsiteX0" fmla="*/ 0 w 2008261"/>
              <a:gd name="connsiteY0" fmla="*/ 17092 h 222248"/>
              <a:gd name="connsiteX1" fmla="*/ 1016949 w 2008261"/>
              <a:gd name="connsiteY1" fmla="*/ 222191 h 222248"/>
              <a:gd name="connsiteX2" fmla="*/ 2008261 w 2008261"/>
              <a:gd name="connsiteY2" fmla="*/ 0 h 22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8261" h="222248">
                <a:moveTo>
                  <a:pt x="0" y="17092"/>
                </a:moveTo>
                <a:cubicBezTo>
                  <a:pt x="341119" y="121066"/>
                  <a:pt x="682239" y="225040"/>
                  <a:pt x="1016949" y="222191"/>
                </a:cubicBezTo>
                <a:cubicBezTo>
                  <a:pt x="1351659" y="219342"/>
                  <a:pt x="1679960" y="109671"/>
                  <a:pt x="2008261" y="0"/>
                </a:cubicBezTo>
              </a:path>
            </a:pathLst>
          </a:custGeom>
          <a:noFill/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0157-F75F-694D-AF97-836A8F2E766B}" type="slidenum">
              <a:rPr lang="en-US"/>
              <a:pPr/>
              <a:t>16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29575" cy="600075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File Performance - Compression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0075"/>
            <a:ext cx="8229600" cy="4880069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Read/Write time (626 MB tabular file, Scala/Java)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20234"/>
              </p:ext>
            </p:extLst>
          </p:nvPr>
        </p:nvGraphicFramePr>
        <p:xfrm>
          <a:off x="688181" y="1120140"/>
          <a:ext cx="6215540" cy="2598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299"/>
                <a:gridCol w="1360170"/>
                <a:gridCol w="1405890"/>
                <a:gridCol w="1440181"/>
              </a:tblGrid>
              <a:tr h="474681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Gzip</a:t>
                      </a:r>
                      <a:r>
                        <a:rPr lang="en-US" baseline="0" dirty="0" smtClean="0"/>
                        <a:t> level 6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(Java 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286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313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14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LZ4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 binary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787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47255"/>
              </p:ext>
            </p:extLst>
          </p:nvPr>
        </p:nvGraphicFramePr>
        <p:xfrm>
          <a:off x="688181" y="3867150"/>
          <a:ext cx="62155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869"/>
                <a:gridCol w="1383030"/>
                <a:gridCol w="1394460"/>
                <a:gridCol w="14401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Gzip</a:t>
                      </a:r>
                      <a:r>
                        <a:rPr lang="en-US" baseline="0" dirty="0" smtClean="0"/>
                        <a:t> level 6 (default)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259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25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LZ4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 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626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937645" y="3000335"/>
            <a:ext cx="1154665" cy="3589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1506" y="3359298"/>
            <a:ext cx="1160804" cy="3589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92310" y="3164871"/>
            <a:ext cx="342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LZ4 compression </a:t>
            </a:r>
            <a:r>
              <a:rPr lang="en-US" b="1" dirty="0" smtClean="0">
                <a:solidFill>
                  <a:srgbClr val="00B050"/>
                </a:solidFill>
                <a:latin typeface="DejaVu Sans"/>
                <a:ea typeface="DejaVu Sans"/>
                <a:cs typeface="DejaVu Sans"/>
              </a:rPr>
              <a:t>≈</a:t>
            </a:r>
            <a:r>
              <a:rPr lang="en-US" b="1" dirty="0" smtClean="0">
                <a:solidFill>
                  <a:srgbClr val="00B050"/>
                </a:solidFill>
              </a:rPr>
              <a:t> raw I/O speed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95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0157-F75F-694D-AF97-836A8F2E766B}" type="slidenum">
              <a:rPr lang="en-US"/>
              <a:pPr/>
              <a:t>17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29575" cy="600075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File Performance - Compression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0075"/>
            <a:ext cx="8229600" cy="4880069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Read/Write time (626 MB tabular file, Scala/Java)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54010"/>
              </p:ext>
            </p:extLst>
          </p:nvPr>
        </p:nvGraphicFramePr>
        <p:xfrm>
          <a:off x="688181" y="1120140"/>
          <a:ext cx="6215540" cy="2598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299"/>
                <a:gridCol w="1360170"/>
                <a:gridCol w="1405890"/>
                <a:gridCol w="1440181"/>
              </a:tblGrid>
              <a:tr h="474681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Gzip</a:t>
                      </a:r>
                      <a:r>
                        <a:rPr lang="en-US" baseline="0" dirty="0" smtClean="0"/>
                        <a:t> level 6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(Java 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286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313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14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LZ4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 binary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787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07968"/>
              </p:ext>
            </p:extLst>
          </p:nvPr>
        </p:nvGraphicFramePr>
        <p:xfrm>
          <a:off x="688181" y="3867150"/>
          <a:ext cx="62155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869"/>
                <a:gridCol w="1383030"/>
                <a:gridCol w="1394460"/>
                <a:gridCol w="14401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Gzip</a:t>
                      </a:r>
                      <a:r>
                        <a:rPr lang="en-US" baseline="0" dirty="0" smtClean="0"/>
                        <a:t> level 6 (default)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259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 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25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LZ4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 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626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2501951" y="3000335"/>
            <a:ext cx="1154665" cy="3589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95812" y="3359298"/>
            <a:ext cx="1160804" cy="35896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92310" y="3164871"/>
            <a:ext cx="342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LZ4 compression </a:t>
            </a:r>
            <a:r>
              <a:rPr lang="en-US" b="1" dirty="0" smtClean="0">
                <a:solidFill>
                  <a:srgbClr val="00B050"/>
                </a:solidFill>
                <a:latin typeface="DejaVu Sans"/>
                <a:ea typeface="DejaVu Sans"/>
                <a:cs typeface="DejaVu Sans"/>
              </a:rPr>
              <a:t>≈</a:t>
            </a:r>
            <a:r>
              <a:rPr lang="en-US" b="1" dirty="0" smtClean="0">
                <a:solidFill>
                  <a:srgbClr val="00B050"/>
                </a:solidFill>
              </a:rPr>
              <a:t> raw I/O speed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61861" y="3349537"/>
            <a:ext cx="1530449" cy="9761"/>
          </a:xfrm>
          <a:prstGeom prst="straightConnector1">
            <a:avLst/>
          </a:prstGeom>
          <a:ln>
            <a:solidFill>
              <a:srgbClr val="00B050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5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478"/>
            <a:ext cx="8229600" cy="7426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Pipeline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7270"/>
            <a:ext cx="8229600" cy="510889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269" y="2865803"/>
            <a:ext cx="107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br>
              <a:rPr lang="en-US" dirty="0" smtClean="0"/>
            </a:br>
            <a:r>
              <a:rPr lang="en-US" dirty="0" smtClean="0"/>
              <a:t>(Text)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7166" y="2865803"/>
            <a:ext cx="1516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Binarized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Normalized</a:t>
            </a:r>
            <a:br>
              <a:rPr lang="en-US" dirty="0" smtClean="0"/>
            </a:br>
            <a:r>
              <a:rPr lang="en-US" dirty="0" smtClean="0"/>
              <a:t>Data (lossless)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514349" y="1181100"/>
            <a:ext cx="947781" cy="1394460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10’s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TB</a:t>
            </a:r>
            <a:endParaRPr lang="en-US" sz="24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720089" y="1383030"/>
            <a:ext cx="947781" cy="1394460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10’s-100’s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TB</a:t>
            </a:r>
            <a:endParaRPr lang="en-US" sz="24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150036" y="1181100"/>
            <a:ext cx="947781" cy="1394460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10’s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TB</a:t>
            </a:r>
            <a:endParaRPr lang="en-US" sz="24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2331592" y="1383030"/>
            <a:ext cx="947781" cy="1394460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10’s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TB</a:t>
            </a:r>
            <a:endParaRPr lang="en-US" sz="2400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3871868" y="1017270"/>
            <a:ext cx="947781" cy="899160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TB’s</a:t>
            </a:r>
            <a:endParaRPr lang="en-US" sz="2400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3897086" y="2030073"/>
            <a:ext cx="947781" cy="835730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TB’s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04099" y="3004302"/>
            <a:ext cx="1563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data views</a:t>
            </a:r>
            <a:br>
              <a:rPr lang="en-US" dirty="0" smtClean="0"/>
            </a:br>
            <a:r>
              <a:rPr lang="en-US" dirty="0" smtClean="0"/>
              <a:t>(materialized)</a:t>
            </a:r>
          </a:p>
          <a:p>
            <a:r>
              <a:rPr lang="en-US" dirty="0" smtClean="0"/>
              <a:t>Clicks, views,</a:t>
            </a:r>
          </a:p>
          <a:p>
            <a:r>
              <a:rPr lang="en-US" dirty="0" smtClean="0"/>
              <a:t>purchases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727126" y="1735455"/>
            <a:ext cx="422910" cy="361950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338555" y="1383030"/>
            <a:ext cx="519523" cy="26860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345150" y="2443174"/>
            <a:ext cx="519523" cy="26192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9816828">
            <a:off x="3377562" y="1744027"/>
            <a:ext cx="519523" cy="26860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712395">
            <a:off x="3368788" y="2116171"/>
            <a:ext cx="519523" cy="26192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Magnetic Disk 18"/>
          <p:cNvSpPr/>
          <p:nvPr/>
        </p:nvSpPr>
        <p:spPr>
          <a:xfrm>
            <a:off x="5440984" y="1055781"/>
            <a:ext cx="94778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&lt; TB</a:t>
            </a:r>
            <a:endParaRPr lang="en-US" sz="2400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5450264" y="1840905"/>
            <a:ext cx="94778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&lt; TB</a:t>
            </a:r>
            <a:endParaRPr lang="en-US" sz="240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5450264" y="2658838"/>
            <a:ext cx="94778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&lt; TB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189207" y="3455281"/>
            <a:ext cx="13840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</a:t>
            </a:r>
            <a:br>
              <a:rPr lang="en-US" dirty="0" smtClean="0"/>
            </a:br>
            <a:r>
              <a:rPr lang="en-US" dirty="0" smtClean="0"/>
              <a:t>(often</a:t>
            </a:r>
            <a:br>
              <a:rPr lang="en-US" dirty="0" smtClean="0"/>
            </a:br>
            <a:r>
              <a:rPr lang="en-US" dirty="0" smtClean="0"/>
              <a:t>shared) </a:t>
            </a:r>
            <a:br>
              <a:rPr lang="en-US" dirty="0" smtClean="0"/>
            </a:br>
            <a:r>
              <a:rPr lang="en-US" dirty="0" smtClean="0"/>
              <a:t>views, e.g.</a:t>
            </a:r>
            <a:br>
              <a:rPr lang="en-US" dirty="0" smtClean="0"/>
            </a:br>
            <a:r>
              <a:rPr lang="en-US" dirty="0" smtClean="0"/>
              <a:t>user history. 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4843287" y="1171049"/>
            <a:ext cx="588415" cy="19602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4852568" y="1323449"/>
            <a:ext cx="588415" cy="19602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4852568" y="1519474"/>
            <a:ext cx="588415" cy="19602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0701708">
            <a:off x="4860548" y="2031556"/>
            <a:ext cx="601040" cy="15239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20701708">
            <a:off x="4869829" y="2183956"/>
            <a:ext cx="601040" cy="15239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0701708">
            <a:off x="4869829" y="2379981"/>
            <a:ext cx="601040" cy="15239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Magnetic Disk 32"/>
          <p:cNvSpPr/>
          <p:nvPr/>
        </p:nvSpPr>
        <p:spPr>
          <a:xfrm>
            <a:off x="7153865" y="1055780"/>
            <a:ext cx="81624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GB’s</a:t>
            </a:r>
            <a:endParaRPr lang="en-US" sz="2400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7153866" y="3443310"/>
            <a:ext cx="81624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GB’s</a:t>
            </a:r>
            <a:endParaRPr lang="en-US" sz="240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7153864" y="2578851"/>
            <a:ext cx="81624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GB’s</a:t>
            </a:r>
            <a:endParaRPr lang="en-US" sz="2400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7153866" y="1787730"/>
            <a:ext cx="81624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GB’s</a:t>
            </a:r>
            <a:endParaRPr lang="en-US" sz="2400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7154211" y="4262582"/>
            <a:ext cx="81624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GB’s</a:t>
            </a:r>
            <a:endParaRPr lang="en-US" sz="2400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7154211" y="5137786"/>
            <a:ext cx="81624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GB’s</a:t>
            </a:r>
            <a:endParaRPr lang="en-US" sz="2400" dirty="0"/>
          </a:p>
        </p:txBody>
      </p:sp>
      <p:sp>
        <p:nvSpPr>
          <p:cNvPr id="40" name="Right Arrow 39"/>
          <p:cNvSpPr/>
          <p:nvPr/>
        </p:nvSpPr>
        <p:spPr>
          <a:xfrm rot="2023853">
            <a:off x="4869029" y="2441181"/>
            <a:ext cx="601040" cy="15239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2023853">
            <a:off x="4878310" y="2593581"/>
            <a:ext cx="601040" cy="15239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2023853">
            <a:off x="4878310" y="2789606"/>
            <a:ext cx="601040" cy="15239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346213" y="5805489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views and queries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6407485" y="1164367"/>
            <a:ext cx="746379" cy="20270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414438" y="2107752"/>
            <a:ext cx="746379" cy="20270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6417003" y="2882350"/>
            <a:ext cx="746379" cy="20270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2119063">
            <a:off x="6342377" y="3295655"/>
            <a:ext cx="895627" cy="23892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2119063">
            <a:off x="6310300" y="2424197"/>
            <a:ext cx="895627" cy="23892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2119063">
            <a:off x="6332860" y="1596035"/>
            <a:ext cx="895627" cy="23892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3980056">
            <a:off x="5666085" y="3386950"/>
            <a:ext cx="2189653" cy="217221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3980056">
            <a:off x="5666084" y="4184295"/>
            <a:ext cx="2189653" cy="217221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0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478"/>
            <a:ext cx="8229600" cy="7426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Pipeline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7270"/>
            <a:ext cx="8229600" cy="510889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269" y="2865803"/>
            <a:ext cx="107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br>
              <a:rPr lang="en-US" dirty="0" smtClean="0"/>
            </a:br>
            <a:r>
              <a:rPr lang="en-US" dirty="0" smtClean="0"/>
              <a:t>(Text)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7166" y="2865803"/>
            <a:ext cx="1516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Binarized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Normalized</a:t>
            </a:r>
            <a:br>
              <a:rPr lang="en-US" dirty="0" smtClean="0"/>
            </a:br>
            <a:r>
              <a:rPr lang="en-US" dirty="0" smtClean="0"/>
              <a:t>Data (lossless)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514349" y="1181100"/>
            <a:ext cx="947781" cy="1394460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10’s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TB</a:t>
            </a:r>
            <a:endParaRPr lang="en-US" sz="24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720089" y="1383030"/>
            <a:ext cx="947781" cy="1394460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10’s-100’s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TB</a:t>
            </a:r>
            <a:endParaRPr lang="en-US" sz="24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150036" y="1181100"/>
            <a:ext cx="947781" cy="1394460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10’s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TB</a:t>
            </a:r>
            <a:endParaRPr lang="en-US" sz="24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2331592" y="1383030"/>
            <a:ext cx="947781" cy="1394460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10’s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TB</a:t>
            </a:r>
            <a:endParaRPr lang="en-US" sz="2400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3871868" y="1017270"/>
            <a:ext cx="947781" cy="899160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TB’s</a:t>
            </a:r>
            <a:endParaRPr lang="en-US" sz="2400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3897086" y="2030073"/>
            <a:ext cx="947781" cy="835730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TB’s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04099" y="3004302"/>
            <a:ext cx="1563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data views</a:t>
            </a:r>
            <a:br>
              <a:rPr lang="en-US" dirty="0" smtClean="0"/>
            </a:br>
            <a:r>
              <a:rPr lang="en-US" dirty="0" smtClean="0"/>
              <a:t>(materialized)</a:t>
            </a:r>
          </a:p>
          <a:p>
            <a:r>
              <a:rPr lang="en-US" dirty="0" smtClean="0"/>
              <a:t>Clicks, views,</a:t>
            </a:r>
          </a:p>
          <a:p>
            <a:r>
              <a:rPr lang="en-US" dirty="0" smtClean="0"/>
              <a:t>purchases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727126" y="1735455"/>
            <a:ext cx="422910" cy="361950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338555" y="1383030"/>
            <a:ext cx="519523" cy="26860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345150" y="2443174"/>
            <a:ext cx="519523" cy="26192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9816828">
            <a:off x="3377562" y="1744027"/>
            <a:ext cx="519523" cy="26860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712395">
            <a:off x="3368788" y="2116171"/>
            <a:ext cx="519523" cy="26192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Magnetic Disk 18"/>
          <p:cNvSpPr/>
          <p:nvPr/>
        </p:nvSpPr>
        <p:spPr>
          <a:xfrm>
            <a:off x="5440984" y="1055781"/>
            <a:ext cx="94778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&lt; TB</a:t>
            </a:r>
            <a:endParaRPr lang="en-US" sz="2400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5450264" y="1840905"/>
            <a:ext cx="94778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&lt; TB</a:t>
            </a:r>
            <a:endParaRPr lang="en-US" sz="240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5450264" y="2658838"/>
            <a:ext cx="94778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&lt; TB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189207" y="3455281"/>
            <a:ext cx="13840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</a:t>
            </a:r>
            <a:br>
              <a:rPr lang="en-US" dirty="0" smtClean="0"/>
            </a:br>
            <a:r>
              <a:rPr lang="en-US" dirty="0" smtClean="0"/>
              <a:t>(often</a:t>
            </a:r>
            <a:br>
              <a:rPr lang="en-US" dirty="0" smtClean="0"/>
            </a:br>
            <a:r>
              <a:rPr lang="en-US" dirty="0" smtClean="0"/>
              <a:t>shared) </a:t>
            </a:r>
            <a:br>
              <a:rPr lang="en-US" dirty="0" smtClean="0"/>
            </a:br>
            <a:r>
              <a:rPr lang="en-US" dirty="0" smtClean="0"/>
              <a:t>views, e.g.</a:t>
            </a:r>
            <a:br>
              <a:rPr lang="en-US" dirty="0" smtClean="0"/>
            </a:br>
            <a:r>
              <a:rPr lang="en-US" dirty="0" smtClean="0"/>
              <a:t>user history. 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4843287" y="1171049"/>
            <a:ext cx="588415" cy="19602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4852568" y="1323449"/>
            <a:ext cx="588415" cy="19602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4852568" y="1519474"/>
            <a:ext cx="588415" cy="19602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0701708">
            <a:off x="4860548" y="2031556"/>
            <a:ext cx="601040" cy="15239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20701708">
            <a:off x="4869829" y="2183956"/>
            <a:ext cx="601040" cy="15239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0701708">
            <a:off x="4869829" y="2379981"/>
            <a:ext cx="601040" cy="15239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Magnetic Disk 32"/>
          <p:cNvSpPr/>
          <p:nvPr/>
        </p:nvSpPr>
        <p:spPr>
          <a:xfrm>
            <a:off x="7153865" y="1055780"/>
            <a:ext cx="81624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GB’s</a:t>
            </a:r>
            <a:endParaRPr lang="en-US" sz="2400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7153866" y="3443310"/>
            <a:ext cx="81624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GB’s</a:t>
            </a:r>
            <a:endParaRPr lang="en-US" sz="240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7153864" y="2578851"/>
            <a:ext cx="81624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GB’s</a:t>
            </a:r>
            <a:endParaRPr lang="en-US" sz="2400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7153866" y="1787730"/>
            <a:ext cx="81624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GB’s</a:t>
            </a:r>
            <a:endParaRPr lang="en-US" sz="2400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7154211" y="4262582"/>
            <a:ext cx="81624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GB’s</a:t>
            </a:r>
            <a:endParaRPr lang="en-US" sz="2400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7154211" y="5137786"/>
            <a:ext cx="81624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GB’s</a:t>
            </a:r>
            <a:endParaRPr lang="en-US" sz="2400" dirty="0"/>
          </a:p>
        </p:txBody>
      </p:sp>
      <p:sp>
        <p:nvSpPr>
          <p:cNvPr id="40" name="Right Arrow 39"/>
          <p:cNvSpPr/>
          <p:nvPr/>
        </p:nvSpPr>
        <p:spPr>
          <a:xfrm rot="2023853">
            <a:off x="4869029" y="2441181"/>
            <a:ext cx="601040" cy="15239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2023853">
            <a:off x="4878310" y="2593581"/>
            <a:ext cx="601040" cy="15239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2023853">
            <a:off x="4878310" y="2789606"/>
            <a:ext cx="601040" cy="15239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346213" y="5805489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views and queries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6407485" y="1164367"/>
            <a:ext cx="746379" cy="20270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414438" y="2107752"/>
            <a:ext cx="746379" cy="20270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6417003" y="2882350"/>
            <a:ext cx="746379" cy="20270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2119063">
            <a:off x="6342377" y="3295655"/>
            <a:ext cx="895627" cy="23892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2119063">
            <a:off x="6310300" y="2424197"/>
            <a:ext cx="895627" cy="23892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2119063">
            <a:off x="6332860" y="1596035"/>
            <a:ext cx="895627" cy="23892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3980056">
            <a:off x="5666085" y="3386950"/>
            <a:ext cx="2189653" cy="217221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3980056">
            <a:off x="5666084" y="4184295"/>
            <a:ext cx="2189653" cy="217221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95892" y="6306951"/>
            <a:ext cx="3265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Number of queries Increasing</a:t>
            </a:r>
            <a:endParaRPr lang="en-US" sz="2000" dirty="0"/>
          </a:p>
        </p:txBody>
      </p:sp>
      <p:sp>
        <p:nvSpPr>
          <p:cNvPr id="53" name="Right Arrow 52"/>
          <p:cNvSpPr/>
          <p:nvPr/>
        </p:nvSpPr>
        <p:spPr>
          <a:xfrm>
            <a:off x="3563800" y="6351373"/>
            <a:ext cx="1232208" cy="311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127974" y="6306951"/>
            <a:ext cx="2171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Updates Increasing</a:t>
            </a:r>
            <a:endParaRPr lang="en-US" sz="2000" dirty="0"/>
          </a:p>
        </p:txBody>
      </p:sp>
      <p:sp>
        <p:nvSpPr>
          <p:cNvPr id="55" name="Right Arrow 54"/>
          <p:cNvSpPr/>
          <p:nvPr/>
        </p:nvSpPr>
        <p:spPr>
          <a:xfrm>
            <a:off x="7354348" y="6341363"/>
            <a:ext cx="1232208" cy="311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4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004"/>
            <a:ext cx="8229600" cy="6614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Predictions (Premier League Soccer)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2514"/>
            <a:ext cx="8229600" cy="49936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81247" y="3818199"/>
            <a:ext cx="3000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W. Bromwich Goals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712068" y="2132145"/>
            <a:ext cx="2198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Everton Goals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369223" y="3818199"/>
            <a:ext cx="3000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W. Bromwich Goals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81991" y="2132145"/>
            <a:ext cx="2198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Everton Goals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41897" y="1243969"/>
            <a:ext cx="251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PL Followers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5269812" y="1249282"/>
            <a:ext cx="3005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Non-Followers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05071"/>
              </p:ext>
            </p:extLst>
          </p:nvPr>
        </p:nvGraphicFramePr>
        <p:xfrm>
          <a:off x="1037657" y="2667298"/>
          <a:ext cx="3096600" cy="272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50"/>
                <a:gridCol w="774150"/>
                <a:gridCol w="774150"/>
                <a:gridCol w="774150"/>
              </a:tblGrid>
              <a:tr h="68045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2+</a:t>
                      </a:r>
                      <a:endParaRPr lang="en-US" sz="2400" dirty="0"/>
                    </a:p>
                  </a:txBody>
                  <a:tcPr/>
                </a:tc>
              </a:tr>
              <a:tr h="6804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4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4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2+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549122"/>
              </p:ext>
            </p:extLst>
          </p:nvPr>
        </p:nvGraphicFramePr>
        <p:xfrm>
          <a:off x="5178394" y="2667298"/>
          <a:ext cx="3096600" cy="272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50"/>
                <a:gridCol w="774150"/>
                <a:gridCol w="774150"/>
                <a:gridCol w="774150"/>
              </a:tblGrid>
              <a:tr h="68045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2+</a:t>
                      </a:r>
                      <a:endParaRPr lang="en-US" sz="2400" dirty="0"/>
                    </a:p>
                  </a:txBody>
                  <a:tcPr/>
                </a:tc>
              </a:tr>
              <a:tr h="6804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</a:tr>
              <a:tr h="6804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4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2+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58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478"/>
            <a:ext cx="8229600" cy="7426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Pipeline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7270"/>
            <a:ext cx="8229600" cy="510889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269" y="2865803"/>
            <a:ext cx="107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br>
              <a:rPr lang="en-US" dirty="0" smtClean="0"/>
            </a:br>
            <a:r>
              <a:rPr lang="en-US" dirty="0" smtClean="0"/>
              <a:t>(Text)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7166" y="2865803"/>
            <a:ext cx="1516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Binarized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Normalized</a:t>
            </a:r>
            <a:br>
              <a:rPr lang="en-US" dirty="0" smtClean="0"/>
            </a:br>
            <a:r>
              <a:rPr lang="en-US" dirty="0" smtClean="0"/>
              <a:t>Data (lossless)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514349" y="1181100"/>
            <a:ext cx="947781" cy="1394460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10’s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TB</a:t>
            </a:r>
            <a:endParaRPr lang="en-US" sz="24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720089" y="1383030"/>
            <a:ext cx="947781" cy="1394460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10’s-100’s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TB</a:t>
            </a:r>
            <a:endParaRPr lang="en-US" sz="24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150036" y="1181100"/>
            <a:ext cx="947781" cy="1394460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10’s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TB</a:t>
            </a:r>
            <a:endParaRPr lang="en-US" sz="24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2331592" y="1383030"/>
            <a:ext cx="947781" cy="1394460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10’s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TB</a:t>
            </a:r>
            <a:endParaRPr lang="en-US" sz="2400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3871868" y="1017270"/>
            <a:ext cx="947781" cy="899160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TB’s</a:t>
            </a:r>
            <a:endParaRPr lang="en-US" sz="2400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3897086" y="2030073"/>
            <a:ext cx="947781" cy="835730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TB’s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04099" y="3004302"/>
            <a:ext cx="1563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data views</a:t>
            </a:r>
            <a:br>
              <a:rPr lang="en-US" dirty="0" smtClean="0"/>
            </a:br>
            <a:r>
              <a:rPr lang="en-US" dirty="0" smtClean="0"/>
              <a:t>(materialized)</a:t>
            </a:r>
          </a:p>
          <a:p>
            <a:r>
              <a:rPr lang="en-US" dirty="0" smtClean="0"/>
              <a:t>Clicks, views,</a:t>
            </a:r>
          </a:p>
          <a:p>
            <a:r>
              <a:rPr lang="en-US" dirty="0" smtClean="0"/>
              <a:t>purchases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727126" y="1735455"/>
            <a:ext cx="422910" cy="361950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338555" y="1383030"/>
            <a:ext cx="519523" cy="26860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345150" y="2443174"/>
            <a:ext cx="519523" cy="26192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9816828">
            <a:off x="3377562" y="1744027"/>
            <a:ext cx="519523" cy="26860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712395">
            <a:off x="3368788" y="2116171"/>
            <a:ext cx="519523" cy="26192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Magnetic Disk 18"/>
          <p:cNvSpPr/>
          <p:nvPr/>
        </p:nvSpPr>
        <p:spPr>
          <a:xfrm>
            <a:off x="5440984" y="1055781"/>
            <a:ext cx="94778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&lt; TB</a:t>
            </a:r>
            <a:endParaRPr lang="en-US" sz="2400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5450264" y="1840905"/>
            <a:ext cx="94778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&lt; TB</a:t>
            </a:r>
            <a:endParaRPr lang="en-US" sz="240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5450264" y="2658838"/>
            <a:ext cx="94778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&lt; TB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189207" y="3455281"/>
            <a:ext cx="13840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</a:t>
            </a:r>
            <a:br>
              <a:rPr lang="en-US" dirty="0" smtClean="0"/>
            </a:br>
            <a:r>
              <a:rPr lang="en-US" dirty="0" smtClean="0"/>
              <a:t>(often</a:t>
            </a:r>
            <a:br>
              <a:rPr lang="en-US" dirty="0" smtClean="0"/>
            </a:br>
            <a:r>
              <a:rPr lang="en-US" dirty="0" smtClean="0"/>
              <a:t>shared) </a:t>
            </a:r>
            <a:br>
              <a:rPr lang="en-US" dirty="0" smtClean="0"/>
            </a:br>
            <a:r>
              <a:rPr lang="en-US" dirty="0" smtClean="0"/>
              <a:t>views, e.g.</a:t>
            </a:r>
            <a:br>
              <a:rPr lang="en-US" dirty="0" smtClean="0"/>
            </a:br>
            <a:r>
              <a:rPr lang="en-US" dirty="0" smtClean="0"/>
              <a:t>user history. 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4843287" y="1171049"/>
            <a:ext cx="588415" cy="19602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4852568" y="1323449"/>
            <a:ext cx="588415" cy="19602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4852568" y="1519474"/>
            <a:ext cx="588415" cy="19602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0701708">
            <a:off x="4860548" y="2031556"/>
            <a:ext cx="601040" cy="15239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20701708">
            <a:off x="4869829" y="2183956"/>
            <a:ext cx="601040" cy="15239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0701708">
            <a:off x="4869829" y="2379981"/>
            <a:ext cx="601040" cy="15239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Magnetic Disk 32"/>
          <p:cNvSpPr/>
          <p:nvPr/>
        </p:nvSpPr>
        <p:spPr>
          <a:xfrm>
            <a:off x="7153865" y="1055780"/>
            <a:ext cx="81624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GB’s</a:t>
            </a:r>
            <a:endParaRPr lang="en-US" sz="2400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7153866" y="3443310"/>
            <a:ext cx="81624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GB’s</a:t>
            </a:r>
            <a:endParaRPr lang="en-US" sz="240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7153864" y="2578851"/>
            <a:ext cx="81624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GB’s</a:t>
            </a:r>
            <a:endParaRPr lang="en-US" sz="2400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7153866" y="1787730"/>
            <a:ext cx="81624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GB’s</a:t>
            </a:r>
            <a:endParaRPr lang="en-US" sz="2400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7154211" y="4262582"/>
            <a:ext cx="81624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GB’s</a:t>
            </a:r>
            <a:endParaRPr lang="en-US" sz="2400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7154211" y="5137786"/>
            <a:ext cx="816241" cy="667703"/>
          </a:xfrm>
          <a:prstGeom prst="flowChartMagneticDisk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GB’s</a:t>
            </a:r>
            <a:endParaRPr lang="en-US" sz="2400" dirty="0"/>
          </a:p>
        </p:txBody>
      </p:sp>
      <p:sp>
        <p:nvSpPr>
          <p:cNvPr id="40" name="Right Arrow 39"/>
          <p:cNvSpPr/>
          <p:nvPr/>
        </p:nvSpPr>
        <p:spPr>
          <a:xfrm rot="2023853">
            <a:off x="4869029" y="2441181"/>
            <a:ext cx="601040" cy="15239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2023853">
            <a:off x="4878310" y="2593581"/>
            <a:ext cx="601040" cy="15239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2023853">
            <a:off x="4878310" y="2789606"/>
            <a:ext cx="601040" cy="15239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346213" y="5805489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views and queries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6407485" y="1164367"/>
            <a:ext cx="746379" cy="20270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414438" y="2107752"/>
            <a:ext cx="746379" cy="20270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6417003" y="2882350"/>
            <a:ext cx="746379" cy="20270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2119063">
            <a:off x="6342377" y="3295655"/>
            <a:ext cx="895627" cy="23892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2119063">
            <a:off x="6310300" y="2424197"/>
            <a:ext cx="895627" cy="23892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2119063">
            <a:off x="6332860" y="1596035"/>
            <a:ext cx="895627" cy="23892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3980056">
            <a:off x="5666085" y="3386950"/>
            <a:ext cx="2189653" cy="217221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3980056">
            <a:off x="5666084" y="4184295"/>
            <a:ext cx="2189653" cy="217221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9538" y="6262529"/>
            <a:ext cx="1768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Size decreasing</a:t>
            </a:r>
            <a:endParaRPr lang="en-US" sz="2000" dirty="0"/>
          </a:p>
        </p:txBody>
      </p:sp>
      <p:sp>
        <p:nvSpPr>
          <p:cNvPr id="22" name="Right Arrow 21"/>
          <p:cNvSpPr/>
          <p:nvPr/>
        </p:nvSpPr>
        <p:spPr>
          <a:xfrm>
            <a:off x="2106347" y="6306951"/>
            <a:ext cx="1232208" cy="311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58846" y="6306951"/>
            <a:ext cx="293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Per-query time decreasing</a:t>
            </a:r>
            <a:endParaRPr lang="en-US" sz="2000" dirty="0"/>
          </a:p>
        </p:txBody>
      </p:sp>
      <p:sp>
        <p:nvSpPr>
          <p:cNvPr id="53" name="Right Arrow 52"/>
          <p:cNvSpPr/>
          <p:nvPr/>
        </p:nvSpPr>
        <p:spPr>
          <a:xfrm>
            <a:off x="6946227" y="6351373"/>
            <a:ext cx="1232208" cy="311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089" y="3604466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g</a:t>
            </a:r>
            <a:r>
              <a:rPr lang="en-US" sz="2000" b="1" dirty="0" err="1" smtClean="0"/>
              <a:t>zip</a:t>
            </a:r>
            <a:endParaRPr lang="en-US" sz="2000" b="1" dirty="0" smtClean="0"/>
          </a:p>
          <a:p>
            <a:r>
              <a:rPr lang="en-US" sz="2000" b="1" dirty="0" smtClean="0"/>
              <a:t>best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344041" y="3777161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g</a:t>
            </a:r>
            <a:r>
              <a:rPr lang="en-US" sz="2000" b="1" dirty="0" err="1" smtClean="0"/>
              <a:t>zip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best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065872" y="4163557"/>
            <a:ext cx="766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g</a:t>
            </a:r>
            <a:r>
              <a:rPr lang="en-US" sz="2000" b="1" dirty="0" err="1" smtClean="0"/>
              <a:t>zip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or lz4</a:t>
            </a:r>
            <a:endParaRPr 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043717" y="5088342"/>
            <a:ext cx="872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</a:t>
            </a:r>
            <a:r>
              <a:rPr lang="en-US" sz="2000" b="1" dirty="0" smtClean="0"/>
              <a:t>z4</a:t>
            </a:r>
          </a:p>
          <a:p>
            <a:r>
              <a:rPr lang="en-US" sz="2000" b="1" dirty="0"/>
              <a:t>o</a:t>
            </a:r>
            <a:r>
              <a:rPr lang="en-US" sz="2000" b="1" dirty="0" smtClean="0"/>
              <a:t>r raw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39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this Evening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Models, Tables, Structure, etc.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NoSQL</a:t>
            </a:r>
          </a:p>
          <a:p>
            <a:pPr lvl="1"/>
            <a:r>
              <a:rPr lang="en-US" dirty="0" smtClean="0"/>
              <a:t>Schema on Read vs. Schema on Write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6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– One Definition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654662" y="2300267"/>
            <a:ext cx="2081827" cy="10868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static.squarespace.com/static/5150aec6e4b0e340ec52710a/t/51525c33e4b0b3e0d10f77ab/1364352052403/D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032" y="1417638"/>
            <a:ext cx="50292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79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5805-9983-F146-8C95-E0F74EE02B7F}" type="slidenum">
              <a:rPr lang="en-US"/>
              <a:pPr/>
              <a:t>23</a:t>
            </a:fld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02" y="1270121"/>
            <a:ext cx="7463153" cy="536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966313" y="2071143"/>
            <a:ext cx="1406442" cy="3460429"/>
            <a:chOff x="2966313" y="2071143"/>
            <a:chExt cx="1406442" cy="3460429"/>
          </a:xfrm>
        </p:grpSpPr>
        <p:sp>
          <p:nvSpPr>
            <p:cNvPr id="4" name="Oval 3"/>
            <p:cNvSpPr/>
            <p:nvPr/>
          </p:nvSpPr>
          <p:spPr>
            <a:xfrm>
              <a:off x="2966313" y="2071143"/>
              <a:ext cx="1406442" cy="3460429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45315" y="4338320"/>
              <a:ext cx="11568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Extract</a:t>
              </a:r>
            </a:p>
            <a:p>
              <a:pPr algn="ctr"/>
              <a:r>
                <a:rPr lang="en-US" dirty="0" smtClean="0"/>
                <a:t>Transform</a:t>
              </a:r>
            </a:p>
            <a:p>
              <a:pPr algn="ctr"/>
              <a:r>
                <a:rPr lang="en-US" dirty="0" smtClean="0"/>
                <a:t>Load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533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152400" y="1447800"/>
            <a:ext cx="8915400" cy="3886200"/>
          </a:xfrm>
          <a:prstGeom prst="rect">
            <a:avLst/>
          </a:prstGeom>
          <a:gradFill rotWithShape="1">
            <a:gsLst>
              <a:gs pos="0">
                <a:srgbClr val="666666"/>
              </a:gs>
              <a:gs pos="100000">
                <a:srgbClr val="B2B2B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Spectrum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1841500"/>
            <a:ext cx="2286000" cy="3343275"/>
            <a:chOff x="288" y="1160"/>
            <a:chExt cx="1440" cy="2106"/>
          </a:xfrm>
        </p:grpSpPr>
        <p:sp>
          <p:nvSpPr>
            <p:cNvPr id="141316" name="Rectangle 4"/>
            <p:cNvSpPr>
              <a:spLocks noChangeArrowheads="1"/>
            </p:cNvSpPr>
            <p:nvPr/>
          </p:nvSpPr>
          <p:spPr bwMode="auto">
            <a:xfrm>
              <a:off x="288" y="1160"/>
              <a:ext cx="1440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3000" dirty="0">
                  <a:solidFill>
                    <a:srgbClr val="FFFF99"/>
                  </a:solidFill>
                  <a:latin typeface="Trebuchet MS" charset="0"/>
                </a:rPr>
                <a:t>Structured </a:t>
              </a:r>
              <a:r>
                <a:rPr lang="en-US" sz="2600" dirty="0">
                  <a:solidFill>
                    <a:srgbClr val="C2D3E8"/>
                  </a:solidFill>
                  <a:latin typeface="Trebuchet MS" charset="0"/>
                </a:rPr>
                <a:t>(schema-first)</a:t>
              </a:r>
              <a:endParaRPr lang="en-US" sz="3000" dirty="0">
                <a:solidFill>
                  <a:srgbClr val="C2D3E8"/>
                </a:solidFill>
                <a:latin typeface="Trebuchet MS" charset="0"/>
              </a:endParaRPr>
            </a:p>
          </p:txBody>
        </p:sp>
        <p:sp>
          <p:nvSpPr>
            <p:cNvPr id="141317" name="Line 5"/>
            <p:cNvSpPr>
              <a:spLocks noChangeShapeType="1"/>
            </p:cNvSpPr>
            <p:nvPr/>
          </p:nvSpPr>
          <p:spPr bwMode="auto">
            <a:xfrm>
              <a:off x="1008" y="178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18" name="Line 6"/>
            <p:cNvSpPr>
              <a:spLocks noChangeShapeType="1"/>
            </p:cNvSpPr>
            <p:nvPr/>
          </p:nvSpPr>
          <p:spPr bwMode="auto">
            <a:xfrm>
              <a:off x="1008" y="21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19" name="Text Box 7"/>
            <p:cNvSpPr txBox="1">
              <a:spLocks noChangeArrowheads="1"/>
            </p:cNvSpPr>
            <p:nvPr/>
          </p:nvSpPr>
          <p:spPr bwMode="auto">
            <a:xfrm>
              <a:off x="463" y="2408"/>
              <a:ext cx="1090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  <a:latin typeface="Verdana" charset="0"/>
                </a:rPr>
                <a:t>Relational Database</a:t>
              </a:r>
            </a:p>
          </p:txBody>
        </p:sp>
        <p:sp>
          <p:nvSpPr>
            <p:cNvPr id="141320" name="Text Box 8"/>
            <p:cNvSpPr txBox="1">
              <a:spLocks noChangeArrowheads="1"/>
            </p:cNvSpPr>
            <p:nvPr/>
          </p:nvSpPr>
          <p:spPr bwMode="auto">
            <a:xfrm>
              <a:off x="384" y="2840"/>
              <a:ext cx="1248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  <a:latin typeface="Verdana" charset="0"/>
                </a:rPr>
                <a:t>Formatted Messages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971800" y="1828800"/>
            <a:ext cx="2971800" cy="3429001"/>
            <a:chOff x="1872" y="1152"/>
            <a:chExt cx="1872" cy="2160"/>
          </a:xfrm>
        </p:grpSpPr>
        <p:sp>
          <p:nvSpPr>
            <p:cNvPr id="141322" name="Line 10"/>
            <p:cNvSpPr>
              <a:spLocks noChangeShapeType="1"/>
            </p:cNvSpPr>
            <p:nvPr/>
          </p:nvSpPr>
          <p:spPr bwMode="auto">
            <a:xfrm>
              <a:off x="2808" y="21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3" name="Rectangle 11"/>
            <p:cNvSpPr>
              <a:spLocks noChangeArrowheads="1"/>
            </p:cNvSpPr>
            <p:nvPr/>
          </p:nvSpPr>
          <p:spPr bwMode="auto">
            <a:xfrm>
              <a:off x="1872" y="1152"/>
              <a:ext cx="1872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3000" dirty="0">
                  <a:solidFill>
                    <a:srgbClr val="FFFF99"/>
                  </a:solidFill>
                  <a:latin typeface="Trebuchet MS" charset="0"/>
                </a:rPr>
                <a:t>Semi-Structured</a:t>
              </a:r>
              <a:r>
                <a:rPr lang="en-US" sz="3000" dirty="0">
                  <a:latin typeface="Trebuchet MS" charset="0"/>
                </a:rPr>
                <a:t> </a:t>
              </a:r>
              <a:r>
                <a:rPr lang="en-US" sz="2600" dirty="0">
                  <a:solidFill>
                    <a:srgbClr val="C2D3E8"/>
                  </a:solidFill>
                  <a:latin typeface="Trebuchet MS" charset="0"/>
                </a:rPr>
                <a:t>(schema-later)</a:t>
              </a:r>
              <a:endParaRPr lang="en-US" sz="3000" dirty="0">
                <a:solidFill>
                  <a:srgbClr val="C2D3E8"/>
                </a:solidFill>
                <a:latin typeface="Trebuchet MS" charset="0"/>
              </a:endParaRPr>
            </a:p>
          </p:txBody>
        </p:sp>
        <p:sp>
          <p:nvSpPr>
            <p:cNvPr id="141324" name="Line 12"/>
            <p:cNvSpPr>
              <a:spLocks noChangeShapeType="1"/>
            </p:cNvSpPr>
            <p:nvPr/>
          </p:nvSpPr>
          <p:spPr bwMode="auto">
            <a:xfrm>
              <a:off x="2808" y="17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5" name="Text Box 13"/>
            <p:cNvSpPr txBox="1">
              <a:spLocks noChangeArrowheads="1"/>
            </p:cNvSpPr>
            <p:nvPr/>
          </p:nvSpPr>
          <p:spPr bwMode="auto">
            <a:xfrm>
              <a:off x="2160" y="2408"/>
              <a:ext cx="1289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400" dirty="0" err="1" smtClean="0">
                  <a:solidFill>
                    <a:srgbClr val="FFFF99"/>
                  </a:solidFill>
                  <a:latin typeface="Verdana" charset="0"/>
                </a:rPr>
                <a:t>DocumentsXML</a:t>
              </a:r>
              <a:endParaRPr lang="en-US" sz="2400" dirty="0" smtClean="0">
                <a:solidFill>
                  <a:srgbClr val="FFFF99"/>
                </a:solidFill>
                <a:latin typeface="Verdana" charset="0"/>
              </a:endParaRPr>
            </a:p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endParaRPr lang="en-US" sz="2400" dirty="0">
                <a:solidFill>
                  <a:srgbClr val="FFFF99"/>
                </a:solidFill>
                <a:latin typeface="Verdana" charset="0"/>
              </a:endParaRPr>
            </a:p>
          </p:txBody>
        </p:sp>
        <p:sp>
          <p:nvSpPr>
            <p:cNvPr id="141326" name="Text Box 14"/>
            <p:cNvSpPr txBox="1">
              <a:spLocks noChangeArrowheads="1"/>
            </p:cNvSpPr>
            <p:nvPr/>
          </p:nvSpPr>
          <p:spPr bwMode="auto">
            <a:xfrm>
              <a:off x="2184" y="2886"/>
              <a:ext cx="1248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400" dirty="0">
                  <a:solidFill>
                    <a:srgbClr val="FFFF99"/>
                  </a:solidFill>
                  <a:latin typeface="Verdana" charset="0"/>
                </a:rPr>
                <a:t>Tagged Text/Media</a:t>
              </a:r>
              <a:r>
                <a:rPr lang="en-US" sz="2400" dirty="0">
                  <a:latin typeface="Verdana" charset="0"/>
                </a:rPr>
                <a:t> 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248400" y="1828800"/>
            <a:ext cx="2514600" cy="2835275"/>
            <a:chOff x="3936" y="1152"/>
            <a:chExt cx="1584" cy="1786"/>
          </a:xfrm>
        </p:grpSpPr>
        <p:sp>
          <p:nvSpPr>
            <p:cNvPr id="141328" name="Line 16"/>
            <p:cNvSpPr>
              <a:spLocks noChangeShapeType="1"/>
            </p:cNvSpPr>
            <p:nvPr/>
          </p:nvSpPr>
          <p:spPr bwMode="auto">
            <a:xfrm>
              <a:off x="4752" y="21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9" name="Rectangle 17"/>
            <p:cNvSpPr>
              <a:spLocks noChangeArrowheads="1"/>
            </p:cNvSpPr>
            <p:nvPr/>
          </p:nvSpPr>
          <p:spPr bwMode="auto">
            <a:xfrm>
              <a:off x="3936" y="1152"/>
              <a:ext cx="1584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3000" dirty="0">
                  <a:solidFill>
                    <a:srgbClr val="FFFF99"/>
                  </a:solidFill>
                  <a:latin typeface="Trebuchet MS" charset="0"/>
                </a:rPr>
                <a:t>Unstructured </a:t>
              </a:r>
              <a:r>
                <a:rPr lang="en-US" sz="2600" dirty="0">
                  <a:solidFill>
                    <a:srgbClr val="C2D3E8"/>
                  </a:solidFill>
                  <a:latin typeface="Trebuchet MS" charset="0"/>
                </a:rPr>
                <a:t>(schema-never)</a:t>
              </a:r>
              <a:endParaRPr lang="en-US" sz="3000" dirty="0">
                <a:solidFill>
                  <a:srgbClr val="C2D3E8"/>
                </a:solidFill>
                <a:latin typeface="Trebuchet MS" charset="0"/>
              </a:endParaRPr>
            </a:p>
          </p:txBody>
        </p:sp>
        <p:sp>
          <p:nvSpPr>
            <p:cNvPr id="141330" name="Line 18"/>
            <p:cNvSpPr>
              <a:spLocks noChangeShapeType="1"/>
            </p:cNvSpPr>
            <p:nvPr/>
          </p:nvSpPr>
          <p:spPr bwMode="auto">
            <a:xfrm>
              <a:off x="4752" y="178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31" name="Text Box 19"/>
            <p:cNvSpPr txBox="1">
              <a:spLocks noChangeArrowheads="1"/>
            </p:cNvSpPr>
            <p:nvPr/>
          </p:nvSpPr>
          <p:spPr bwMode="auto">
            <a:xfrm>
              <a:off x="4207" y="2408"/>
              <a:ext cx="109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  <a:latin typeface="Verdana" charset="0"/>
                </a:rPr>
                <a:t>Plain Text</a:t>
              </a:r>
            </a:p>
          </p:txBody>
        </p:sp>
        <p:sp>
          <p:nvSpPr>
            <p:cNvPr id="141332" name="Text Box 20"/>
            <p:cNvSpPr txBox="1">
              <a:spLocks noChangeArrowheads="1"/>
            </p:cNvSpPr>
            <p:nvPr/>
          </p:nvSpPr>
          <p:spPr bwMode="auto">
            <a:xfrm>
              <a:off x="4128" y="2696"/>
              <a:ext cx="1248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  <a:latin typeface="Verdana" charset="0"/>
                </a:rPr>
                <a:t>Media </a:t>
              </a:r>
            </a:p>
          </p:txBody>
        </p:sp>
      </p:grp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914400" y="3213100"/>
            <a:ext cx="7391400" cy="2286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rgbClr val="FFCC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518"/>
            <a:ext cx="8229600" cy="78808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latin typeface="Tahoma" charset="0"/>
              </a:rPr>
              <a:t>Key Concept: Structured Data</a:t>
            </a:r>
          </a:p>
        </p:txBody>
      </p:sp>
      <p:sp>
        <p:nvSpPr>
          <p:cNvPr id="33793" name="Footer Placeholder 2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57607" tIns="28804" rIns="57607" bIns="28804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endParaRPr lang="en-US" sz="1200" smtClean="0">
              <a:latin typeface="Times New Roman" charset="0"/>
              <a:sym typeface="Lucida Grande" charset="0"/>
            </a:endParaRPr>
          </a:p>
          <a:p>
            <a:pPr algn="r">
              <a:defRPr/>
            </a:pPr>
            <a:endParaRPr lang="en-US" sz="1200" smtClean="0">
              <a:solidFill>
                <a:schemeClr val="tx2"/>
              </a:solidFill>
              <a:latin typeface="Times New Roman" charset="0"/>
              <a:sym typeface="Lucida Grande" charset="0"/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762000" y="1213022"/>
            <a:ext cx="7924800" cy="3377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0099CC"/>
              </a:buClr>
            </a:pPr>
            <a:r>
              <a:rPr lang="en-US" sz="3000" dirty="0">
                <a:latin typeface="Trebuchet MS" charset="0"/>
              </a:rPr>
              <a:t>A </a:t>
            </a:r>
            <a:r>
              <a:rPr lang="en-US" sz="3000" i="1" u="sng" dirty="0">
                <a:solidFill>
                  <a:schemeClr val="accent2"/>
                </a:solidFill>
                <a:latin typeface="Trebuchet MS" charset="0"/>
              </a:rPr>
              <a:t>data model</a:t>
            </a:r>
            <a:r>
              <a:rPr lang="en-US" sz="3000" i="1" dirty="0">
                <a:solidFill>
                  <a:schemeClr val="accent2"/>
                </a:solidFill>
                <a:latin typeface="Trebuchet MS" charset="0"/>
              </a:rPr>
              <a:t> </a:t>
            </a:r>
            <a:r>
              <a:rPr lang="en-US" sz="3000" dirty="0">
                <a:solidFill>
                  <a:schemeClr val="accent2"/>
                </a:solidFill>
                <a:latin typeface="Trebuchet MS" charset="0"/>
              </a:rPr>
              <a:t> </a:t>
            </a:r>
            <a:r>
              <a:rPr lang="en-US" sz="3000" dirty="0">
                <a:latin typeface="Trebuchet MS" charset="0"/>
              </a:rPr>
              <a:t>is a collection of concepts for describing data</a:t>
            </a:r>
            <a:r>
              <a:rPr lang="en-US" sz="3000" dirty="0" smtClean="0">
                <a:latin typeface="Trebuchet MS" charset="0"/>
              </a:rPr>
              <a:t>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0099CC"/>
              </a:buClr>
            </a:pPr>
            <a:endParaRPr lang="en-US" sz="3000" dirty="0">
              <a:latin typeface="Trebuchet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0099CC"/>
              </a:buClr>
            </a:pPr>
            <a:endParaRPr lang="en-US" sz="3000" dirty="0">
              <a:latin typeface="Trebuchet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0099CC"/>
              </a:buClr>
            </a:pPr>
            <a:r>
              <a:rPr lang="en-US" sz="3000" dirty="0">
                <a:latin typeface="Trebuchet MS" charset="0"/>
              </a:rPr>
              <a:t>A</a:t>
            </a:r>
            <a:r>
              <a:rPr lang="en-US" sz="3000" dirty="0">
                <a:solidFill>
                  <a:schemeClr val="accent2"/>
                </a:solidFill>
                <a:latin typeface="Trebuchet MS" charset="0"/>
              </a:rPr>
              <a:t> </a:t>
            </a:r>
            <a:r>
              <a:rPr lang="en-US" sz="3000" i="1" u="sng" dirty="0">
                <a:solidFill>
                  <a:schemeClr val="accent2"/>
                </a:solidFill>
                <a:latin typeface="Trebuchet MS" charset="0"/>
              </a:rPr>
              <a:t>schema</a:t>
            </a:r>
            <a:r>
              <a:rPr lang="en-US" sz="3000" i="1" dirty="0">
                <a:solidFill>
                  <a:schemeClr val="accent2"/>
                </a:solidFill>
                <a:latin typeface="Trebuchet MS" charset="0"/>
              </a:rPr>
              <a:t> </a:t>
            </a:r>
            <a:r>
              <a:rPr lang="en-US" sz="3000" dirty="0">
                <a:latin typeface="Trebuchet MS" charset="0"/>
              </a:rPr>
              <a:t>is a description of a particular collection of data, using a given data model.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0099CC"/>
              </a:buClr>
            </a:pPr>
            <a:endParaRPr lang="en-US" sz="30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8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6597" y="98854"/>
            <a:ext cx="7620000" cy="888650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 smtClean="0"/>
              <a:t>The </a:t>
            </a:r>
            <a:r>
              <a:rPr lang="en-US" sz="4000" dirty="0"/>
              <a:t>Relational </a:t>
            </a:r>
            <a:r>
              <a:rPr lang="en-US" sz="4000" dirty="0" smtClean="0"/>
              <a:t>Model*</a:t>
            </a:r>
            <a:endParaRPr lang="en-US" sz="4000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7742" y="987504"/>
            <a:ext cx="8534400" cy="51054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Relational Model is </a:t>
            </a:r>
            <a:r>
              <a:rPr lang="en-US" sz="2800" dirty="0" smtClean="0"/>
              <a:t>Ubiquitous:</a:t>
            </a:r>
            <a:endParaRPr lang="en-US" sz="2800" dirty="0"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MySQL, </a:t>
            </a:r>
            <a:r>
              <a:rPr lang="en-US" sz="2400" dirty="0" err="1"/>
              <a:t>PostgreSQL</a:t>
            </a:r>
            <a:r>
              <a:rPr lang="en-US" sz="2400" dirty="0"/>
              <a:t>, Oracle, DB2, </a:t>
            </a:r>
            <a:r>
              <a:rPr lang="en-US" sz="2400" dirty="0" err="1"/>
              <a:t>SQLServer</a:t>
            </a:r>
            <a:r>
              <a:rPr lang="en-US" sz="2400" dirty="0"/>
              <a:t>, </a:t>
            </a:r>
            <a:r>
              <a:rPr lang="en-US" sz="2400" dirty="0" smtClean="0"/>
              <a:t>…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Foundational work done at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IBM - System 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UC Berkeley - Ingres</a:t>
            </a:r>
            <a:endParaRPr lang="en-US" sz="2000" dirty="0"/>
          </a:p>
          <a:p>
            <a:pPr lvl="2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Object-oriented concepts have been merged in</a:t>
            </a:r>
            <a:endParaRPr lang="en-US" sz="2800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Early work: POSTGRES research project at Berkeley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Informix</a:t>
            </a:r>
            <a:r>
              <a:rPr lang="en-US" dirty="0"/>
              <a:t>, IBM DB2, Oracle 8i</a:t>
            </a:r>
            <a:endParaRPr lang="en-US" dirty="0" smtClean="0"/>
          </a:p>
          <a:p>
            <a:pPr lvl="2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Also </a:t>
            </a:r>
            <a:r>
              <a:rPr lang="en-US" sz="2800" dirty="0"/>
              <a:t>has support for XML (semi-structured data)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83781"/>
            <a:ext cx="1905000" cy="2705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7742" y="6059269"/>
            <a:ext cx="8191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</a:t>
            </a:r>
            <a:r>
              <a:rPr lang="en-US" i="1" dirty="0" err="1" smtClean="0"/>
              <a:t>Codd</a:t>
            </a:r>
            <a:r>
              <a:rPr lang="en-US" i="1" dirty="0"/>
              <a:t>, E. F. (1970). "A relational model of data for large shared data banks". Communications of the ACM 13 (6): 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0473" y="2895024"/>
            <a:ext cx="2384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E. F., “Ted” </a:t>
            </a:r>
            <a:r>
              <a:rPr lang="en-US" sz="2000" dirty="0" err="1" smtClean="0"/>
              <a:t>Codd</a:t>
            </a:r>
            <a:endParaRPr lang="en-US" sz="2000" dirty="0" smtClean="0"/>
          </a:p>
          <a:p>
            <a:r>
              <a:rPr lang="en-US" sz="2000" dirty="0" smtClean="0"/>
              <a:t>Turing Award 1981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6854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Relational Database: Definitions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0144" y="1066800"/>
            <a:ext cx="8459056" cy="54102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sz="2800" b="0" i="1" dirty="0">
                <a:solidFill>
                  <a:schemeClr val="folHlink"/>
                </a:solidFill>
              </a:rPr>
              <a:t>Relational database</a:t>
            </a:r>
            <a:r>
              <a:rPr lang="en-US" sz="2800" b="0" i="1" dirty="0"/>
              <a:t>:</a:t>
            </a:r>
            <a:r>
              <a:rPr lang="en-US" sz="2800" b="0" i="1" dirty="0">
                <a:solidFill>
                  <a:schemeClr val="accent2"/>
                </a:solidFill>
              </a:rPr>
              <a:t> </a:t>
            </a:r>
            <a:r>
              <a:rPr lang="en-US" sz="2800" b="0" dirty="0"/>
              <a:t>a set of </a:t>
            </a:r>
            <a:r>
              <a:rPr lang="en-US" sz="2800" b="0" i="1" dirty="0">
                <a:solidFill>
                  <a:schemeClr val="folHlink"/>
                </a:solidFill>
              </a:rPr>
              <a:t>relations</a:t>
            </a:r>
            <a:r>
              <a:rPr lang="en-US" sz="2800" b="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800" b="0" i="1" dirty="0">
                <a:solidFill>
                  <a:srgbClr val="CF0E30"/>
                </a:solidFill>
              </a:rPr>
              <a:t>Relation:</a:t>
            </a:r>
            <a:r>
              <a:rPr lang="en-US" sz="2800" b="0" dirty="0"/>
              <a:t> made up of 2 parts:</a:t>
            </a:r>
            <a:endParaRPr lang="en-US" sz="2800" b="0" i="1" dirty="0">
              <a:solidFill>
                <a:srgbClr val="CF0E30"/>
              </a:solidFill>
            </a:endParaRPr>
          </a:p>
          <a:p>
            <a:pPr lvl="1">
              <a:buFontTx/>
              <a:buNone/>
            </a:pPr>
            <a:r>
              <a:rPr lang="en-US" sz="2800" i="1" dirty="0">
                <a:solidFill>
                  <a:srgbClr val="CF0E30"/>
                </a:solidFill>
              </a:rPr>
              <a:t>Schema </a:t>
            </a:r>
            <a:r>
              <a:rPr lang="en-US" sz="2800" dirty="0"/>
              <a:t>:</a:t>
            </a:r>
            <a:r>
              <a:rPr lang="en-US" sz="2800" i="1" dirty="0"/>
              <a:t> </a:t>
            </a:r>
            <a:r>
              <a:rPr lang="en-US" sz="2800" dirty="0"/>
              <a:t>specifies</a:t>
            </a:r>
            <a:r>
              <a:rPr lang="en-US" sz="2800" i="1" dirty="0"/>
              <a:t> </a:t>
            </a:r>
            <a:r>
              <a:rPr lang="en-US" sz="2800" dirty="0"/>
              <a:t>name of relation, plus name and type of each column</a:t>
            </a:r>
          </a:p>
          <a:p>
            <a:pPr lvl="1">
              <a:buFontTx/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400" b="1" dirty="0" smtClean="0">
                <a:latin typeface="Arial" charset="0"/>
              </a:rPr>
              <a:t>Students(</a:t>
            </a:r>
            <a:r>
              <a:rPr lang="en-US" sz="2400" b="1" i="1" dirty="0" err="1" smtClean="0">
                <a:latin typeface="Arial" charset="0"/>
              </a:rPr>
              <a:t>sid</a:t>
            </a:r>
            <a:r>
              <a:rPr lang="en-US" sz="2400" b="1" dirty="0">
                <a:latin typeface="Arial" charset="0"/>
              </a:rPr>
              <a:t>: string, </a:t>
            </a:r>
            <a:r>
              <a:rPr lang="en-US" sz="2400" b="1" i="1" dirty="0">
                <a:latin typeface="Arial" charset="0"/>
              </a:rPr>
              <a:t>name</a:t>
            </a:r>
            <a:r>
              <a:rPr lang="en-US" sz="2400" b="1" dirty="0">
                <a:latin typeface="Arial" charset="0"/>
              </a:rPr>
              <a:t>: string, </a:t>
            </a:r>
            <a:r>
              <a:rPr lang="en-US" sz="2400" b="1" i="1" dirty="0" smtClean="0">
                <a:latin typeface="Arial" charset="0"/>
              </a:rPr>
              <a:t>login</a:t>
            </a:r>
            <a:r>
              <a:rPr lang="en-US" sz="2400" b="1" dirty="0">
                <a:latin typeface="Arial" charset="0"/>
              </a:rPr>
              <a:t>: string, </a:t>
            </a:r>
            <a:r>
              <a:rPr lang="en-US" sz="2400" b="1" i="1" dirty="0">
                <a:latin typeface="Arial" charset="0"/>
              </a:rPr>
              <a:t>age</a:t>
            </a:r>
            <a:r>
              <a:rPr lang="en-US" sz="2400" b="1" dirty="0">
                <a:latin typeface="Arial" charset="0"/>
              </a:rPr>
              <a:t>: integer, </a:t>
            </a:r>
            <a:r>
              <a:rPr lang="en-US" sz="2400" b="1" i="1" dirty="0" err="1">
                <a:latin typeface="Arial" charset="0"/>
              </a:rPr>
              <a:t>gpa</a:t>
            </a:r>
            <a:r>
              <a:rPr lang="en-US" sz="2400" b="1" dirty="0">
                <a:latin typeface="Arial" charset="0"/>
              </a:rPr>
              <a:t>: real</a:t>
            </a:r>
            <a:r>
              <a:rPr lang="en-US" sz="2400" b="1" dirty="0" smtClean="0">
                <a:latin typeface="Arial" charset="0"/>
              </a:rPr>
              <a:t>)</a:t>
            </a:r>
            <a:r>
              <a:rPr lang="en-US" sz="2800" dirty="0" smtClean="0"/>
              <a:t> </a:t>
            </a:r>
            <a:endParaRPr lang="en-US" sz="2800" dirty="0"/>
          </a:p>
          <a:p>
            <a:pPr lvl="1">
              <a:spcBef>
                <a:spcPct val="0"/>
              </a:spcBef>
              <a:buFontTx/>
              <a:buNone/>
            </a:pPr>
            <a:r>
              <a:rPr lang="en-US" i="1" dirty="0">
                <a:solidFill>
                  <a:srgbClr val="CF0E30"/>
                </a:solidFill>
              </a:rPr>
              <a:t>Instance</a:t>
            </a:r>
            <a:r>
              <a:rPr lang="en-US" dirty="0"/>
              <a:t> :</a:t>
            </a:r>
            <a:r>
              <a:rPr lang="en-US" dirty="0" smtClean="0"/>
              <a:t> the actual data at a given time </a:t>
            </a:r>
            <a:endParaRPr lang="en-US" dirty="0"/>
          </a:p>
          <a:p>
            <a:pPr lvl="2">
              <a:spcBef>
                <a:spcPct val="0"/>
              </a:spcBef>
            </a:pPr>
            <a:r>
              <a:rPr lang="en-US" sz="2800" dirty="0"/>
              <a:t>#rows = </a:t>
            </a:r>
            <a:r>
              <a:rPr lang="en-US" sz="2800" i="1" dirty="0"/>
              <a:t>cardinality</a:t>
            </a:r>
            <a:endParaRPr lang="en-US" sz="2800" dirty="0"/>
          </a:p>
          <a:p>
            <a:pPr lvl="2">
              <a:spcBef>
                <a:spcPct val="0"/>
              </a:spcBef>
            </a:pPr>
            <a:r>
              <a:rPr lang="en-US" sz="2800" dirty="0"/>
              <a:t>#fields = </a:t>
            </a:r>
            <a:r>
              <a:rPr lang="en-US" sz="2800" i="1" dirty="0"/>
              <a:t>degree / </a:t>
            </a:r>
            <a:r>
              <a:rPr lang="en-US" sz="2800" i="1" dirty="0" err="1" smtClean="0"/>
              <a:t>arity</a:t>
            </a:r>
            <a:endParaRPr lang="en-US" sz="2800" i="1" dirty="0" smtClean="0"/>
          </a:p>
          <a:p>
            <a:pPr>
              <a:spcBef>
                <a:spcPct val="0"/>
              </a:spcBef>
            </a:pPr>
            <a:r>
              <a:rPr lang="en-US" sz="2800" dirty="0" smtClean="0"/>
              <a:t>A relation is a mathematical object (from set theory) which is true for certain arguments. </a:t>
            </a:r>
          </a:p>
          <a:p>
            <a:pPr>
              <a:spcBef>
                <a:spcPct val="0"/>
              </a:spcBef>
            </a:pPr>
            <a:r>
              <a:rPr lang="en-US" sz="2800" dirty="0" smtClean="0"/>
              <a:t>An instance defines the set of arguments for which the relation is true. </a:t>
            </a:r>
          </a:p>
          <a:p>
            <a:pPr lvl="2">
              <a:spcBef>
                <a:spcPct val="0"/>
              </a:spcBef>
              <a:buFontTx/>
              <a:buNone/>
            </a:pP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132835" y="1830696"/>
            <a:ext cx="8878330" cy="114828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01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18319" y="255141"/>
            <a:ext cx="79248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Ex: Instance of Students Relation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39069" y="1626493"/>
            <a:ext cx="6392862" cy="2025650"/>
            <a:chOff x="1449388" y="2090738"/>
            <a:chExt cx="6392862" cy="2025650"/>
          </a:xfrm>
        </p:grpSpPr>
        <p:sp>
          <p:nvSpPr>
            <p:cNvPr id="53253" name="Rectangle 8"/>
            <p:cNvSpPr>
              <a:spLocks noChangeArrowheads="1"/>
            </p:cNvSpPr>
            <p:nvPr/>
          </p:nvSpPr>
          <p:spPr bwMode="auto">
            <a:xfrm>
              <a:off x="1481138" y="2100263"/>
              <a:ext cx="1131887" cy="500062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54" name="Rectangle 9"/>
            <p:cNvSpPr>
              <a:spLocks noChangeArrowheads="1"/>
            </p:cNvSpPr>
            <p:nvPr/>
          </p:nvSpPr>
          <p:spPr bwMode="auto">
            <a:xfrm>
              <a:off x="1536700" y="2100263"/>
              <a:ext cx="1016000" cy="417512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55" name="Rectangle 10"/>
            <p:cNvSpPr>
              <a:spLocks noChangeArrowheads="1"/>
            </p:cNvSpPr>
            <p:nvPr/>
          </p:nvSpPr>
          <p:spPr bwMode="auto">
            <a:xfrm>
              <a:off x="1784350" y="2100263"/>
              <a:ext cx="4540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sid</a:t>
              </a:r>
              <a:endParaRPr lang="en-US"/>
            </a:p>
          </p:txBody>
        </p:sp>
        <p:sp>
          <p:nvSpPr>
            <p:cNvPr id="53256" name="Rectangle 11"/>
            <p:cNvSpPr>
              <a:spLocks noChangeArrowheads="1"/>
            </p:cNvSpPr>
            <p:nvPr/>
          </p:nvSpPr>
          <p:spPr bwMode="auto">
            <a:xfrm>
              <a:off x="2239963" y="2100263"/>
              <a:ext cx="857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 </a:t>
              </a:r>
              <a:endParaRPr lang="en-US"/>
            </a:p>
          </p:txBody>
        </p:sp>
        <p:sp>
          <p:nvSpPr>
            <p:cNvPr id="53257" name="Rectangle 12"/>
            <p:cNvSpPr>
              <a:spLocks noChangeArrowheads="1"/>
            </p:cNvSpPr>
            <p:nvPr/>
          </p:nvSpPr>
          <p:spPr bwMode="auto">
            <a:xfrm>
              <a:off x="2620963" y="2100263"/>
              <a:ext cx="1165225" cy="500062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58" name="Rectangle 13"/>
            <p:cNvSpPr>
              <a:spLocks noChangeArrowheads="1"/>
            </p:cNvSpPr>
            <p:nvPr/>
          </p:nvSpPr>
          <p:spPr bwMode="auto">
            <a:xfrm>
              <a:off x="2686050" y="2100263"/>
              <a:ext cx="1039813" cy="417512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59" name="Rectangle 14"/>
            <p:cNvSpPr>
              <a:spLocks noChangeArrowheads="1"/>
            </p:cNvSpPr>
            <p:nvPr/>
          </p:nvSpPr>
          <p:spPr bwMode="auto">
            <a:xfrm>
              <a:off x="2732088" y="2100263"/>
              <a:ext cx="83820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name</a:t>
              </a:r>
              <a:endParaRPr lang="en-US"/>
            </a:p>
          </p:txBody>
        </p:sp>
        <p:sp>
          <p:nvSpPr>
            <p:cNvPr id="53260" name="Rectangle 15"/>
            <p:cNvSpPr>
              <a:spLocks noChangeArrowheads="1"/>
            </p:cNvSpPr>
            <p:nvPr/>
          </p:nvSpPr>
          <p:spPr bwMode="auto">
            <a:xfrm>
              <a:off x="3573463" y="2100263"/>
              <a:ext cx="857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 </a:t>
              </a:r>
              <a:endParaRPr lang="en-US"/>
            </a:p>
          </p:txBody>
        </p:sp>
        <p:sp>
          <p:nvSpPr>
            <p:cNvPr id="53261" name="Rectangle 16"/>
            <p:cNvSpPr>
              <a:spLocks noChangeArrowheads="1"/>
            </p:cNvSpPr>
            <p:nvPr/>
          </p:nvSpPr>
          <p:spPr bwMode="auto">
            <a:xfrm>
              <a:off x="3794125" y="2100263"/>
              <a:ext cx="2219325" cy="500062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2" name="Rectangle 17"/>
            <p:cNvSpPr>
              <a:spLocks noChangeArrowheads="1"/>
            </p:cNvSpPr>
            <p:nvPr/>
          </p:nvSpPr>
          <p:spPr bwMode="auto">
            <a:xfrm>
              <a:off x="3856038" y="2100263"/>
              <a:ext cx="2093912" cy="417512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3" name="Rectangle 18"/>
            <p:cNvSpPr>
              <a:spLocks noChangeArrowheads="1"/>
            </p:cNvSpPr>
            <p:nvPr/>
          </p:nvSpPr>
          <p:spPr bwMode="auto">
            <a:xfrm>
              <a:off x="4491038" y="2100263"/>
              <a:ext cx="776287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login</a:t>
              </a:r>
              <a:endParaRPr lang="en-US"/>
            </a:p>
          </p:txBody>
        </p:sp>
        <p:sp>
          <p:nvSpPr>
            <p:cNvPr id="53264" name="Rectangle 19"/>
            <p:cNvSpPr>
              <a:spLocks noChangeArrowheads="1"/>
            </p:cNvSpPr>
            <p:nvPr/>
          </p:nvSpPr>
          <p:spPr bwMode="auto">
            <a:xfrm>
              <a:off x="5273675" y="2100263"/>
              <a:ext cx="857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 </a:t>
              </a:r>
              <a:endParaRPr lang="en-US"/>
            </a:p>
          </p:txBody>
        </p:sp>
        <p:sp>
          <p:nvSpPr>
            <p:cNvPr id="53265" name="Rectangle 20"/>
            <p:cNvSpPr>
              <a:spLocks noChangeArrowheads="1"/>
            </p:cNvSpPr>
            <p:nvPr/>
          </p:nvSpPr>
          <p:spPr bwMode="auto">
            <a:xfrm>
              <a:off x="6021388" y="2100263"/>
              <a:ext cx="927100" cy="500062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6" name="Rectangle 21"/>
            <p:cNvSpPr>
              <a:spLocks noChangeArrowheads="1"/>
            </p:cNvSpPr>
            <p:nvPr/>
          </p:nvSpPr>
          <p:spPr bwMode="auto">
            <a:xfrm>
              <a:off x="6083300" y="2100263"/>
              <a:ext cx="806450" cy="417512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7" name="Rectangle 22"/>
            <p:cNvSpPr>
              <a:spLocks noChangeArrowheads="1"/>
            </p:cNvSpPr>
            <p:nvPr/>
          </p:nvSpPr>
          <p:spPr bwMode="auto">
            <a:xfrm>
              <a:off x="6184900" y="2100263"/>
              <a:ext cx="52705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age</a:t>
              </a:r>
              <a:endParaRPr lang="en-US"/>
            </a:p>
          </p:txBody>
        </p:sp>
        <p:sp>
          <p:nvSpPr>
            <p:cNvPr id="53268" name="Rectangle 23"/>
            <p:cNvSpPr>
              <a:spLocks noChangeArrowheads="1"/>
            </p:cNvSpPr>
            <p:nvPr/>
          </p:nvSpPr>
          <p:spPr bwMode="auto">
            <a:xfrm>
              <a:off x="6715125" y="2100263"/>
              <a:ext cx="857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 </a:t>
              </a:r>
              <a:endParaRPr lang="en-US"/>
            </a:p>
          </p:txBody>
        </p:sp>
        <p:sp>
          <p:nvSpPr>
            <p:cNvPr id="53269" name="Rectangle 24"/>
            <p:cNvSpPr>
              <a:spLocks noChangeArrowheads="1"/>
            </p:cNvSpPr>
            <p:nvPr/>
          </p:nvSpPr>
          <p:spPr bwMode="auto">
            <a:xfrm>
              <a:off x="6958013" y="2100263"/>
              <a:ext cx="866775" cy="500062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70" name="Rectangle 25"/>
            <p:cNvSpPr>
              <a:spLocks noChangeArrowheads="1"/>
            </p:cNvSpPr>
            <p:nvPr/>
          </p:nvSpPr>
          <p:spPr bwMode="auto">
            <a:xfrm>
              <a:off x="7023100" y="2100263"/>
              <a:ext cx="746125" cy="417512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71" name="Rectangle 26"/>
            <p:cNvSpPr>
              <a:spLocks noChangeArrowheads="1"/>
            </p:cNvSpPr>
            <p:nvPr/>
          </p:nvSpPr>
          <p:spPr bwMode="auto">
            <a:xfrm>
              <a:off x="7088188" y="2100263"/>
              <a:ext cx="5683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gpa</a:t>
              </a:r>
              <a:endParaRPr lang="en-US"/>
            </a:p>
          </p:txBody>
        </p:sp>
        <p:sp>
          <p:nvSpPr>
            <p:cNvPr id="53272" name="Rectangle 27"/>
            <p:cNvSpPr>
              <a:spLocks noChangeArrowheads="1"/>
            </p:cNvSpPr>
            <p:nvPr/>
          </p:nvSpPr>
          <p:spPr bwMode="auto">
            <a:xfrm>
              <a:off x="7659688" y="2100263"/>
              <a:ext cx="857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 </a:t>
              </a:r>
              <a:endParaRPr lang="en-US"/>
            </a:p>
          </p:txBody>
        </p:sp>
        <p:sp>
          <p:nvSpPr>
            <p:cNvPr id="53273" name="Rectangle 28"/>
            <p:cNvSpPr>
              <a:spLocks noChangeArrowheads="1"/>
            </p:cNvSpPr>
            <p:nvPr/>
          </p:nvSpPr>
          <p:spPr bwMode="auto">
            <a:xfrm>
              <a:off x="1463675" y="2090738"/>
              <a:ext cx="1149350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74" name="Line 29"/>
            <p:cNvSpPr>
              <a:spLocks noChangeShapeType="1"/>
            </p:cNvSpPr>
            <p:nvPr/>
          </p:nvSpPr>
          <p:spPr bwMode="auto">
            <a:xfrm>
              <a:off x="1463675" y="2090738"/>
              <a:ext cx="114935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75" name="Rectangle 30"/>
            <p:cNvSpPr>
              <a:spLocks noChangeArrowheads="1"/>
            </p:cNvSpPr>
            <p:nvPr/>
          </p:nvSpPr>
          <p:spPr bwMode="auto">
            <a:xfrm>
              <a:off x="2613025" y="2090738"/>
              <a:ext cx="793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76" name="Line 31"/>
            <p:cNvSpPr>
              <a:spLocks noChangeShapeType="1"/>
            </p:cNvSpPr>
            <p:nvPr/>
          </p:nvSpPr>
          <p:spPr bwMode="auto">
            <a:xfrm>
              <a:off x="2613025" y="2090738"/>
              <a:ext cx="7938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77" name="Line 32"/>
            <p:cNvSpPr>
              <a:spLocks noChangeShapeType="1"/>
            </p:cNvSpPr>
            <p:nvPr/>
          </p:nvSpPr>
          <p:spPr bwMode="auto">
            <a:xfrm>
              <a:off x="2613025" y="2090738"/>
              <a:ext cx="1588" cy="9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78" name="Rectangle 33"/>
            <p:cNvSpPr>
              <a:spLocks noChangeArrowheads="1"/>
            </p:cNvSpPr>
            <p:nvPr/>
          </p:nvSpPr>
          <p:spPr bwMode="auto">
            <a:xfrm>
              <a:off x="2620963" y="2090738"/>
              <a:ext cx="1165225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79" name="Line 34"/>
            <p:cNvSpPr>
              <a:spLocks noChangeShapeType="1"/>
            </p:cNvSpPr>
            <p:nvPr/>
          </p:nvSpPr>
          <p:spPr bwMode="auto">
            <a:xfrm>
              <a:off x="2620963" y="2090738"/>
              <a:ext cx="1165225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80" name="Rectangle 35"/>
            <p:cNvSpPr>
              <a:spLocks noChangeArrowheads="1"/>
            </p:cNvSpPr>
            <p:nvPr/>
          </p:nvSpPr>
          <p:spPr bwMode="auto">
            <a:xfrm>
              <a:off x="3786188" y="2090738"/>
              <a:ext cx="7937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81" name="Line 36"/>
            <p:cNvSpPr>
              <a:spLocks noChangeShapeType="1"/>
            </p:cNvSpPr>
            <p:nvPr/>
          </p:nvSpPr>
          <p:spPr bwMode="auto">
            <a:xfrm>
              <a:off x="3786188" y="2090738"/>
              <a:ext cx="7937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82" name="Line 37"/>
            <p:cNvSpPr>
              <a:spLocks noChangeShapeType="1"/>
            </p:cNvSpPr>
            <p:nvPr/>
          </p:nvSpPr>
          <p:spPr bwMode="auto">
            <a:xfrm>
              <a:off x="3786188" y="2090738"/>
              <a:ext cx="1587" cy="9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83" name="Rectangle 38"/>
            <p:cNvSpPr>
              <a:spLocks noChangeArrowheads="1"/>
            </p:cNvSpPr>
            <p:nvPr/>
          </p:nvSpPr>
          <p:spPr bwMode="auto">
            <a:xfrm>
              <a:off x="3794125" y="2090738"/>
              <a:ext cx="2219325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84" name="Line 39"/>
            <p:cNvSpPr>
              <a:spLocks noChangeShapeType="1"/>
            </p:cNvSpPr>
            <p:nvPr/>
          </p:nvSpPr>
          <p:spPr bwMode="auto">
            <a:xfrm>
              <a:off x="3794125" y="2090738"/>
              <a:ext cx="2219325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85" name="Rectangle 40"/>
            <p:cNvSpPr>
              <a:spLocks noChangeArrowheads="1"/>
            </p:cNvSpPr>
            <p:nvPr/>
          </p:nvSpPr>
          <p:spPr bwMode="auto">
            <a:xfrm>
              <a:off x="6013450" y="2090738"/>
              <a:ext cx="793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86" name="Line 41"/>
            <p:cNvSpPr>
              <a:spLocks noChangeShapeType="1"/>
            </p:cNvSpPr>
            <p:nvPr/>
          </p:nvSpPr>
          <p:spPr bwMode="auto">
            <a:xfrm>
              <a:off x="6013450" y="2090738"/>
              <a:ext cx="7938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87" name="Line 42"/>
            <p:cNvSpPr>
              <a:spLocks noChangeShapeType="1"/>
            </p:cNvSpPr>
            <p:nvPr/>
          </p:nvSpPr>
          <p:spPr bwMode="auto">
            <a:xfrm>
              <a:off x="6013450" y="2090738"/>
              <a:ext cx="1588" cy="9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88" name="Rectangle 43"/>
            <p:cNvSpPr>
              <a:spLocks noChangeArrowheads="1"/>
            </p:cNvSpPr>
            <p:nvPr/>
          </p:nvSpPr>
          <p:spPr bwMode="auto">
            <a:xfrm>
              <a:off x="6021388" y="2090738"/>
              <a:ext cx="927100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89" name="Line 44"/>
            <p:cNvSpPr>
              <a:spLocks noChangeShapeType="1"/>
            </p:cNvSpPr>
            <p:nvPr/>
          </p:nvSpPr>
          <p:spPr bwMode="auto">
            <a:xfrm>
              <a:off x="6021388" y="2090738"/>
              <a:ext cx="9271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0" name="Rectangle 45"/>
            <p:cNvSpPr>
              <a:spLocks noChangeArrowheads="1"/>
            </p:cNvSpPr>
            <p:nvPr/>
          </p:nvSpPr>
          <p:spPr bwMode="auto">
            <a:xfrm>
              <a:off x="6948488" y="2090738"/>
              <a:ext cx="9525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1" name="Line 46"/>
            <p:cNvSpPr>
              <a:spLocks noChangeShapeType="1"/>
            </p:cNvSpPr>
            <p:nvPr/>
          </p:nvSpPr>
          <p:spPr bwMode="auto">
            <a:xfrm>
              <a:off x="6948488" y="2090738"/>
              <a:ext cx="9525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2" name="Line 47"/>
            <p:cNvSpPr>
              <a:spLocks noChangeShapeType="1"/>
            </p:cNvSpPr>
            <p:nvPr/>
          </p:nvSpPr>
          <p:spPr bwMode="auto">
            <a:xfrm>
              <a:off x="6948488" y="2090738"/>
              <a:ext cx="1587" cy="9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3" name="Rectangle 48"/>
            <p:cNvSpPr>
              <a:spLocks noChangeArrowheads="1"/>
            </p:cNvSpPr>
            <p:nvPr/>
          </p:nvSpPr>
          <p:spPr bwMode="auto">
            <a:xfrm>
              <a:off x="6958013" y="2090738"/>
              <a:ext cx="866775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4" name="Line 49"/>
            <p:cNvSpPr>
              <a:spLocks noChangeShapeType="1"/>
            </p:cNvSpPr>
            <p:nvPr/>
          </p:nvSpPr>
          <p:spPr bwMode="auto">
            <a:xfrm>
              <a:off x="6958013" y="2090738"/>
              <a:ext cx="866775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5" name="Rectangle 50"/>
            <p:cNvSpPr>
              <a:spLocks noChangeArrowheads="1"/>
            </p:cNvSpPr>
            <p:nvPr/>
          </p:nvSpPr>
          <p:spPr bwMode="auto">
            <a:xfrm>
              <a:off x="7824788" y="2090738"/>
              <a:ext cx="17462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6" name="Line 51"/>
            <p:cNvSpPr>
              <a:spLocks noChangeShapeType="1"/>
            </p:cNvSpPr>
            <p:nvPr/>
          </p:nvSpPr>
          <p:spPr bwMode="auto">
            <a:xfrm>
              <a:off x="7824788" y="2090738"/>
              <a:ext cx="17462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7" name="Rectangle 52"/>
            <p:cNvSpPr>
              <a:spLocks noChangeArrowheads="1"/>
            </p:cNvSpPr>
            <p:nvPr/>
          </p:nvSpPr>
          <p:spPr bwMode="auto">
            <a:xfrm>
              <a:off x="1463675" y="2100263"/>
              <a:ext cx="17463" cy="5000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8" name="Line 53"/>
            <p:cNvSpPr>
              <a:spLocks noChangeShapeType="1"/>
            </p:cNvSpPr>
            <p:nvPr/>
          </p:nvSpPr>
          <p:spPr bwMode="auto">
            <a:xfrm>
              <a:off x="1463675" y="2100263"/>
              <a:ext cx="1588" cy="5000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9" name="Rectangle 54"/>
            <p:cNvSpPr>
              <a:spLocks noChangeArrowheads="1"/>
            </p:cNvSpPr>
            <p:nvPr/>
          </p:nvSpPr>
          <p:spPr bwMode="auto">
            <a:xfrm>
              <a:off x="2613025" y="2100263"/>
              <a:ext cx="7938" cy="5000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0" name="Line 55"/>
            <p:cNvSpPr>
              <a:spLocks noChangeShapeType="1"/>
            </p:cNvSpPr>
            <p:nvPr/>
          </p:nvSpPr>
          <p:spPr bwMode="auto">
            <a:xfrm>
              <a:off x="2613025" y="2100263"/>
              <a:ext cx="1588" cy="5000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1" name="Rectangle 56"/>
            <p:cNvSpPr>
              <a:spLocks noChangeArrowheads="1"/>
            </p:cNvSpPr>
            <p:nvPr/>
          </p:nvSpPr>
          <p:spPr bwMode="auto">
            <a:xfrm>
              <a:off x="3786188" y="2100263"/>
              <a:ext cx="7937" cy="5000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2" name="Line 57"/>
            <p:cNvSpPr>
              <a:spLocks noChangeShapeType="1"/>
            </p:cNvSpPr>
            <p:nvPr/>
          </p:nvSpPr>
          <p:spPr bwMode="auto">
            <a:xfrm>
              <a:off x="3786188" y="2100263"/>
              <a:ext cx="1587" cy="5000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3" name="Rectangle 58"/>
            <p:cNvSpPr>
              <a:spLocks noChangeArrowheads="1"/>
            </p:cNvSpPr>
            <p:nvPr/>
          </p:nvSpPr>
          <p:spPr bwMode="auto">
            <a:xfrm>
              <a:off x="6013450" y="2100263"/>
              <a:ext cx="7938" cy="5000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4" name="Line 59"/>
            <p:cNvSpPr>
              <a:spLocks noChangeShapeType="1"/>
            </p:cNvSpPr>
            <p:nvPr/>
          </p:nvSpPr>
          <p:spPr bwMode="auto">
            <a:xfrm>
              <a:off x="6013450" y="2100263"/>
              <a:ext cx="1588" cy="5000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5" name="Rectangle 60"/>
            <p:cNvSpPr>
              <a:spLocks noChangeArrowheads="1"/>
            </p:cNvSpPr>
            <p:nvPr/>
          </p:nvSpPr>
          <p:spPr bwMode="auto">
            <a:xfrm>
              <a:off x="6948488" y="2100263"/>
              <a:ext cx="9525" cy="5000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6" name="Line 61"/>
            <p:cNvSpPr>
              <a:spLocks noChangeShapeType="1"/>
            </p:cNvSpPr>
            <p:nvPr/>
          </p:nvSpPr>
          <p:spPr bwMode="auto">
            <a:xfrm>
              <a:off x="6948488" y="2100263"/>
              <a:ext cx="1587" cy="5000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7" name="Rectangle 62"/>
            <p:cNvSpPr>
              <a:spLocks noChangeArrowheads="1"/>
            </p:cNvSpPr>
            <p:nvPr/>
          </p:nvSpPr>
          <p:spPr bwMode="auto">
            <a:xfrm>
              <a:off x="7824788" y="2100263"/>
              <a:ext cx="17462" cy="5000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8" name="Line 63"/>
            <p:cNvSpPr>
              <a:spLocks noChangeShapeType="1"/>
            </p:cNvSpPr>
            <p:nvPr/>
          </p:nvSpPr>
          <p:spPr bwMode="auto">
            <a:xfrm>
              <a:off x="7824788" y="2100263"/>
              <a:ext cx="1587" cy="5000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9" name="Rectangle 64"/>
            <p:cNvSpPr>
              <a:spLocks noChangeArrowheads="1"/>
            </p:cNvSpPr>
            <p:nvPr/>
          </p:nvSpPr>
          <p:spPr bwMode="auto">
            <a:xfrm>
              <a:off x="1538288" y="2608263"/>
              <a:ext cx="51435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536</a:t>
              </a:r>
              <a:endParaRPr lang="en-US"/>
            </a:p>
          </p:txBody>
        </p:sp>
        <p:sp>
          <p:nvSpPr>
            <p:cNvPr id="53310" name="Rectangle 65"/>
            <p:cNvSpPr>
              <a:spLocks noChangeArrowheads="1"/>
            </p:cNvSpPr>
            <p:nvPr/>
          </p:nvSpPr>
          <p:spPr bwMode="auto">
            <a:xfrm>
              <a:off x="2054225" y="2608263"/>
              <a:ext cx="17145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6</a:t>
              </a:r>
              <a:endParaRPr lang="en-US"/>
            </a:p>
          </p:txBody>
        </p:sp>
        <p:sp>
          <p:nvSpPr>
            <p:cNvPr id="53311" name="Rectangle 66"/>
            <p:cNvSpPr>
              <a:spLocks noChangeArrowheads="1"/>
            </p:cNvSpPr>
            <p:nvPr/>
          </p:nvSpPr>
          <p:spPr bwMode="auto">
            <a:xfrm>
              <a:off x="2228850" y="2608263"/>
              <a:ext cx="17145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6</a:t>
              </a:r>
              <a:endParaRPr lang="en-US"/>
            </a:p>
          </p:txBody>
        </p:sp>
        <p:sp>
          <p:nvSpPr>
            <p:cNvPr id="53312" name="Rectangle 67"/>
            <p:cNvSpPr>
              <a:spLocks noChangeArrowheads="1"/>
            </p:cNvSpPr>
            <p:nvPr/>
          </p:nvSpPr>
          <p:spPr bwMode="auto">
            <a:xfrm>
              <a:off x="2400300" y="2608263"/>
              <a:ext cx="857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 </a:t>
              </a:r>
              <a:endParaRPr lang="en-US"/>
            </a:p>
          </p:txBody>
        </p:sp>
        <p:sp>
          <p:nvSpPr>
            <p:cNvPr id="53313" name="Rectangle 68"/>
            <p:cNvSpPr>
              <a:spLocks noChangeArrowheads="1"/>
            </p:cNvSpPr>
            <p:nvPr/>
          </p:nvSpPr>
          <p:spPr bwMode="auto">
            <a:xfrm>
              <a:off x="2687638" y="2608263"/>
              <a:ext cx="811212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Jones</a:t>
              </a:r>
              <a:endParaRPr lang="en-US"/>
            </a:p>
          </p:txBody>
        </p:sp>
        <p:sp>
          <p:nvSpPr>
            <p:cNvPr id="53314" name="Rectangle 69"/>
            <p:cNvSpPr>
              <a:spLocks noChangeArrowheads="1"/>
            </p:cNvSpPr>
            <p:nvPr/>
          </p:nvSpPr>
          <p:spPr bwMode="auto">
            <a:xfrm>
              <a:off x="3502025" y="2608263"/>
              <a:ext cx="857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 </a:t>
              </a:r>
              <a:endParaRPr lang="en-US"/>
            </a:p>
          </p:txBody>
        </p:sp>
        <p:sp>
          <p:nvSpPr>
            <p:cNvPr id="53315" name="Rectangle 70"/>
            <p:cNvSpPr>
              <a:spLocks noChangeArrowheads="1"/>
            </p:cNvSpPr>
            <p:nvPr/>
          </p:nvSpPr>
          <p:spPr bwMode="auto">
            <a:xfrm>
              <a:off x="3857625" y="2608263"/>
              <a:ext cx="776288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jones</a:t>
              </a:r>
              <a:endParaRPr lang="en-US"/>
            </a:p>
          </p:txBody>
        </p:sp>
        <p:sp>
          <p:nvSpPr>
            <p:cNvPr id="53316" name="Rectangle 71"/>
            <p:cNvSpPr>
              <a:spLocks noChangeArrowheads="1"/>
            </p:cNvSpPr>
            <p:nvPr/>
          </p:nvSpPr>
          <p:spPr bwMode="auto">
            <a:xfrm>
              <a:off x="4635500" y="2608263"/>
              <a:ext cx="407988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@c</a:t>
              </a:r>
              <a:endParaRPr lang="en-US"/>
            </a:p>
          </p:txBody>
        </p:sp>
        <p:sp>
          <p:nvSpPr>
            <p:cNvPr id="53317" name="Rectangle 72"/>
            <p:cNvSpPr>
              <a:spLocks noChangeArrowheads="1"/>
            </p:cNvSpPr>
            <p:nvPr/>
          </p:nvSpPr>
          <p:spPr bwMode="auto">
            <a:xfrm>
              <a:off x="5051425" y="2608263"/>
              <a:ext cx="14605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s</a:t>
              </a:r>
              <a:endParaRPr lang="en-US"/>
            </a:p>
          </p:txBody>
        </p:sp>
        <p:sp>
          <p:nvSpPr>
            <p:cNvPr id="53318" name="Rectangle 73"/>
            <p:cNvSpPr>
              <a:spLocks noChangeArrowheads="1"/>
            </p:cNvSpPr>
            <p:nvPr/>
          </p:nvSpPr>
          <p:spPr bwMode="auto">
            <a:xfrm>
              <a:off x="5195888" y="2608263"/>
              <a:ext cx="857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 </a:t>
              </a:r>
              <a:endParaRPr lang="en-US"/>
            </a:p>
          </p:txBody>
        </p:sp>
        <p:sp>
          <p:nvSpPr>
            <p:cNvPr id="53319" name="Rectangle 74"/>
            <p:cNvSpPr>
              <a:spLocks noChangeArrowheads="1"/>
            </p:cNvSpPr>
            <p:nvPr/>
          </p:nvSpPr>
          <p:spPr bwMode="auto">
            <a:xfrm>
              <a:off x="6242050" y="2608263"/>
              <a:ext cx="34290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18</a:t>
              </a:r>
              <a:endParaRPr lang="en-US"/>
            </a:p>
          </p:txBody>
        </p:sp>
        <p:sp>
          <p:nvSpPr>
            <p:cNvPr id="53320" name="Rectangle 75"/>
            <p:cNvSpPr>
              <a:spLocks noChangeArrowheads="1"/>
            </p:cNvSpPr>
            <p:nvPr/>
          </p:nvSpPr>
          <p:spPr bwMode="auto">
            <a:xfrm>
              <a:off x="6584950" y="2608263"/>
              <a:ext cx="857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 </a:t>
              </a:r>
              <a:endParaRPr lang="en-US"/>
            </a:p>
          </p:txBody>
        </p:sp>
        <p:sp>
          <p:nvSpPr>
            <p:cNvPr id="53321" name="Rectangle 76"/>
            <p:cNvSpPr>
              <a:spLocks noChangeArrowheads="1"/>
            </p:cNvSpPr>
            <p:nvPr/>
          </p:nvSpPr>
          <p:spPr bwMode="auto">
            <a:xfrm>
              <a:off x="7145338" y="2608263"/>
              <a:ext cx="4286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3.4</a:t>
              </a:r>
              <a:endParaRPr lang="en-US"/>
            </a:p>
          </p:txBody>
        </p:sp>
        <p:sp>
          <p:nvSpPr>
            <p:cNvPr id="53322" name="Rectangle 77"/>
            <p:cNvSpPr>
              <a:spLocks noChangeArrowheads="1"/>
            </p:cNvSpPr>
            <p:nvPr/>
          </p:nvSpPr>
          <p:spPr bwMode="auto">
            <a:xfrm>
              <a:off x="7573963" y="2608263"/>
              <a:ext cx="857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 </a:t>
              </a:r>
              <a:endParaRPr lang="en-US"/>
            </a:p>
          </p:txBody>
        </p:sp>
        <p:sp>
          <p:nvSpPr>
            <p:cNvPr id="53323" name="Rectangle 78"/>
            <p:cNvSpPr>
              <a:spLocks noChangeArrowheads="1"/>
            </p:cNvSpPr>
            <p:nvPr/>
          </p:nvSpPr>
          <p:spPr bwMode="auto">
            <a:xfrm>
              <a:off x="1463675" y="2600325"/>
              <a:ext cx="1746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24" name="Line 79"/>
            <p:cNvSpPr>
              <a:spLocks noChangeShapeType="1"/>
            </p:cNvSpPr>
            <p:nvPr/>
          </p:nvSpPr>
          <p:spPr bwMode="auto">
            <a:xfrm>
              <a:off x="1463675" y="2600325"/>
              <a:ext cx="1746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25" name="Rectangle 80"/>
            <p:cNvSpPr>
              <a:spLocks noChangeArrowheads="1"/>
            </p:cNvSpPr>
            <p:nvPr/>
          </p:nvSpPr>
          <p:spPr bwMode="auto">
            <a:xfrm>
              <a:off x="1481138" y="2600325"/>
              <a:ext cx="113188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26" name="Line 81"/>
            <p:cNvSpPr>
              <a:spLocks noChangeShapeType="1"/>
            </p:cNvSpPr>
            <p:nvPr/>
          </p:nvSpPr>
          <p:spPr bwMode="auto">
            <a:xfrm>
              <a:off x="1481138" y="2600325"/>
              <a:ext cx="1131887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27" name="Rectangle 82"/>
            <p:cNvSpPr>
              <a:spLocks noChangeArrowheads="1"/>
            </p:cNvSpPr>
            <p:nvPr/>
          </p:nvSpPr>
          <p:spPr bwMode="auto">
            <a:xfrm>
              <a:off x="2613025" y="2600325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28" name="Line 83"/>
            <p:cNvSpPr>
              <a:spLocks noChangeShapeType="1"/>
            </p:cNvSpPr>
            <p:nvPr/>
          </p:nvSpPr>
          <p:spPr bwMode="auto">
            <a:xfrm>
              <a:off x="2613025" y="2600325"/>
              <a:ext cx="793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29" name="Line 84"/>
            <p:cNvSpPr>
              <a:spLocks noChangeShapeType="1"/>
            </p:cNvSpPr>
            <p:nvPr/>
          </p:nvSpPr>
          <p:spPr bwMode="auto">
            <a:xfrm>
              <a:off x="2613025" y="2600325"/>
              <a:ext cx="1588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30" name="Rectangle 85"/>
            <p:cNvSpPr>
              <a:spLocks noChangeArrowheads="1"/>
            </p:cNvSpPr>
            <p:nvPr/>
          </p:nvSpPr>
          <p:spPr bwMode="auto">
            <a:xfrm>
              <a:off x="2620963" y="2600325"/>
              <a:ext cx="116522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31" name="Line 86"/>
            <p:cNvSpPr>
              <a:spLocks noChangeShapeType="1"/>
            </p:cNvSpPr>
            <p:nvPr/>
          </p:nvSpPr>
          <p:spPr bwMode="auto">
            <a:xfrm>
              <a:off x="2620963" y="2600325"/>
              <a:ext cx="116522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32" name="Rectangle 87"/>
            <p:cNvSpPr>
              <a:spLocks noChangeArrowheads="1"/>
            </p:cNvSpPr>
            <p:nvPr/>
          </p:nvSpPr>
          <p:spPr bwMode="auto">
            <a:xfrm>
              <a:off x="3786188" y="2600325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33" name="Line 88"/>
            <p:cNvSpPr>
              <a:spLocks noChangeShapeType="1"/>
            </p:cNvSpPr>
            <p:nvPr/>
          </p:nvSpPr>
          <p:spPr bwMode="auto">
            <a:xfrm>
              <a:off x="3786188" y="2600325"/>
              <a:ext cx="7937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34" name="Line 89"/>
            <p:cNvSpPr>
              <a:spLocks noChangeShapeType="1"/>
            </p:cNvSpPr>
            <p:nvPr/>
          </p:nvSpPr>
          <p:spPr bwMode="auto">
            <a:xfrm>
              <a:off x="3786188" y="2600325"/>
              <a:ext cx="1587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35" name="Rectangle 90"/>
            <p:cNvSpPr>
              <a:spLocks noChangeArrowheads="1"/>
            </p:cNvSpPr>
            <p:nvPr/>
          </p:nvSpPr>
          <p:spPr bwMode="auto">
            <a:xfrm>
              <a:off x="3794125" y="2600325"/>
              <a:ext cx="221932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36" name="Line 91"/>
            <p:cNvSpPr>
              <a:spLocks noChangeShapeType="1"/>
            </p:cNvSpPr>
            <p:nvPr/>
          </p:nvSpPr>
          <p:spPr bwMode="auto">
            <a:xfrm>
              <a:off x="3794125" y="2600325"/>
              <a:ext cx="221932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37" name="Rectangle 92"/>
            <p:cNvSpPr>
              <a:spLocks noChangeArrowheads="1"/>
            </p:cNvSpPr>
            <p:nvPr/>
          </p:nvSpPr>
          <p:spPr bwMode="auto">
            <a:xfrm>
              <a:off x="6013450" y="2600325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38" name="Line 93"/>
            <p:cNvSpPr>
              <a:spLocks noChangeShapeType="1"/>
            </p:cNvSpPr>
            <p:nvPr/>
          </p:nvSpPr>
          <p:spPr bwMode="auto">
            <a:xfrm>
              <a:off x="6013450" y="2600325"/>
              <a:ext cx="793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39" name="Line 94"/>
            <p:cNvSpPr>
              <a:spLocks noChangeShapeType="1"/>
            </p:cNvSpPr>
            <p:nvPr/>
          </p:nvSpPr>
          <p:spPr bwMode="auto">
            <a:xfrm>
              <a:off x="6013450" y="2600325"/>
              <a:ext cx="1588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40" name="Rectangle 95"/>
            <p:cNvSpPr>
              <a:spLocks noChangeArrowheads="1"/>
            </p:cNvSpPr>
            <p:nvPr/>
          </p:nvSpPr>
          <p:spPr bwMode="auto">
            <a:xfrm>
              <a:off x="6021388" y="2600325"/>
              <a:ext cx="927100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41" name="Line 96"/>
            <p:cNvSpPr>
              <a:spLocks noChangeShapeType="1"/>
            </p:cNvSpPr>
            <p:nvPr/>
          </p:nvSpPr>
          <p:spPr bwMode="auto">
            <a:xfrm>
              <a:off x="6021388" y="2600325"/>
              <a:ext cx="927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42" name="Rectangle 97"/>
            <p:cNvSpPr>
              <a:spLocks noChangeArrowheads="1"/>
            </p:cNvSpPr>
            <p:nvPr/>
          </p:nvSpPr>
          <p:spPr bwMode="auto">
            <a:xfrm>
              <a:off x="6948488" y="2600325"/>
              <a:ext cx="952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43" name="Line 98"/>
            <p:cNvSpPr>
              <a:spLocks noChangeShapeType="1"/>
            </p:cNvSpPr>
            <p:nvPr/>
          </p:nvSpPr>
          <p:spPr bwMode="auto">
            <a:xfrm>
              <a:off x="6948488" y="2600325"/>
              <a:ext cx="952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44" name="Line 99"/>
            <p:cNvSpPr>
              <a:spLocks noChangeShapeType="1"/>
            </p:cNvSpPr>
            <p:nvPr/>
          </p:nvSpPr>
          <p:spPr bwMode="auto">
            <a:xfrm>
              <a:off x="6948488" y="2600325"/>
              <a:ext cx="1587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45" name="Rectangle 100"/>
            <p:cNvSpPr>
              <a:spLocks noChangeArrowheads="1"/>
            </p:cNvSpPr>
            <p:nvPr/>
          </p:nvSpPr>
          <p:spPr bwMode="auto">
            <a:xfrm>
              <a:off x="6958013" y="2600325"/>
              <a:ext cx="8667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46" name="Line 101"/>
            <p:cNvSpPr>
              <a:spLocks noChangeShapeType="1"/>
            </p:cNvSpPr>
            <p:nvPr/>
          </p:nvSpPr>
          <p:spPr bwMode="auto">
            <a:xfrm>
              <a:off x="6958013" y="2600325"/>
              <a:ext cx="86677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47" name="Rectangle 102"/>
            <p:cNvSpPr>
              <a:spLocks noChangeArrowheads="1"/>
            </p:cNvSpPr>
            <p:nvPr/>
          </p:nvSpPr>
          <p:spPr bwMode="auto">
            <a:xfrm>
              <a:off x="7824788" y="2600325"/>
              <a:ext cx="17462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48" name="Line 103"/>
            <p:cNvSpPr>
              <a:spLocks noChangeShapeType="1"/>
            </p:cNvSpPr>
            <p:nvPr/>
          </p:nvSpPr>
          <p:spPr bwMode="auto">
            <a:xfrm>
              <a:off x="7824788" y="2600325"/>
              <a:ext cx="17462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49" name="Rectangle 104"/>
            <p:cNvSpPr>
              <a:spLocks noChangeArrowheads="1"/>
            </p:cNvSpPr>
            <p:nvPr/>
          </p:nvSpPr>
          <p:spPr bwMode="auto">
            <a:xfrm>
              <a:off x="1463675" y="2608263"/>
              <a:ext cx="17463" cy="4953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50" name="Line 105"/>
            <p:cNvSpPr>
              <a:spLocks noChangeShapeType="1"/>
            </p:cNvSpPr>
            <p:nvPr/>
          </p:nvSpPr>
          <p:spPr bwMode="auto">
            <a:xfrm>
              <a:off x="1463675" y="2608263"/>
              <a:ext cx="1588" cy="495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51" name="Rectangle 106"/>
            <p:cNvSpPr>
              <a:spLocks noChangeArrowheads="1"/>
            </p:cNvSpPr>
            <p:nvPr/>
          </p:nvSpPr>
          <p:spPr bwMode="auto">
            <a:xfrm>
              <a:off x="2613025" y="2608263"/>
              <a:ext cx="7938" cy="4953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52" name="Line 107"/>
            <p:cNvSpPr>
              <a:spLocks noChangeShapeType="1"/>
            </p:cNvSpPr>
            <p:nvPr/>
          </p:nvSpPr>
          <p:spPr bwMode="auto">
            <a:xfrm>
              <a:off x="2613025" y="2608263"/>
              <a:ext cx="1588" cy="495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53" name="Rectangle 108"/>
            <p:cNvSpPr>
              <a:spLocks noChangeArrowheads="1"/>
            </p:cNvSpPr>
            <p:nvPr/>
          </p:nvSpPr>
          <p:spPr bwMode="auto">
            <a:xfrm>
              <a:off x="3786188" y="2608263"/>
              <a:ext cx="7937" cy="4953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54" name="Line 109"/>
            <p:cNvSpPr>
              <a:spLocks noChangeShapeType="1"/>
            </p:cNvSpPr>
            <p:nvPr/>
          </p:nvSpPr>
          <p:spPr bwMode="auto">
            <a:xfrm>
              <a:off x="3786188" y="2608263"/>
              <a:ext cx="1587" cy="495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55" name="Rectangle 110"/>
            <p:cNvSpPr>
              <a:spLocks noChangeArrowheads="1"/>
            </p:cNvSpPr>
            <p:nvPr/>
          </p:nvSpPr>
          <p:spPr bwMode="auto">
            <a:xfrm>
              <a:off x="6013450" y="2608263"/>
              <a:ext cx="7938" cy="4953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56" name="Line 111"/>
            <p:cNvSpPr>
              <a:spLocks noChangeShapeType="1"/>
            </p:cNvSpPr>
            <p:nvPr/>
          </p:nvSpPr>
          <p:spPr bwMode="auto">
            <a:xfrm>
              <a:off x="6013450" y="2608263"/>
              <a:ext cx="1588" cy="495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57" name="Rectangle 112"/>
            <p:cNvSpPr>
              <a:spLocks noChangeArrowheads="1"/>
            </p:cNvSpPr>
            <p:nvPr/>
          </p:nvSpPr>
          <p:spPr bwMode="auto">
            <a:xfrm>
              <a:off x="6948488" y="2608263"/>
              <a:ext cx="9525" cy="4953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58" name="Line 113"/>
            <p:cNvSpPr>
              <a:spLocks noChangeShapeType="1"/>
            </p:cNvSpPr>
            <p:nvPr/>
          </p:nvSpPr>
          <p:spPr bwMode="auto">
            <a:xfrm>
              <a:off x="6948488" y="2608263"/>
              <a:ext cx="1587" cy="495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59" name="Rectangle 114"/>
            <p:cNvSpPr>
              <a:spLocks noChangeArrowheads="1"/>
            </p:cNvSpPr>
            <p:nvPr/>
          </p:nvSpPr>
          <p:spPr bwMode="auto">
            <a:xfrm>
              <a:off x="7824788" y="2608263"/>
              <a:ext cx="17462" cy="4953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60" name="Line 115"/>
            <p:cNvSpPr>
              <a:spLocks noChangeShapeType="1"/>
            </p:cNvSpPr>
            <p:nvPr/>
          </p:nvSpPr>
          <p:spPr bwMode="auto">
            <a:xfrm>
              <a:off x="7824788" y="2608263"/>
              <a:ext cx="1587" cy="495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61" name="Rectangle 116"/>
            <p:cNvSpPr>
              <a:spLocks noChangeArrowheads="1"/>
            </p:cNvSpPr>
            <p:nvPr/>
          </p:nvSpPr>
          <p:spPr bwMode="auto">
            <a:xfrm>
              <a:off x="1538288" y="3103563"/>
              <a:ext cx="51435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536</a:t>
              </a:r>
              <a:endParaRPr lang="en-US"/>
            </a:p>
          </p:txBody>
        </p:sp>
        <p:sp>
          <p:nvSpPr>
            <p:cNvPr id="53362" name="Rectangle 117"/>
            <p:cNvSpPr>
              <a:spLocks noChangeArrowheads="1"/>
            </p:cNvSpPr>
            <p:nvPr/>
          </p:nvSpPr>
          <p:spPr bwMode="auto">
            <a:xfrm>
              <a:off x="2054225" y="3103563"/>
              <a:ext cx="17145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8</a:t>
              </a:r>
              <a:endParaRPr lang="en-US"/>
            </a:p>
          </p:txBody>
        </p:sp>
        <p:sp>
          <p:nvSpPr>
            <p:cNvPr id="53363" name="Rectangle 118"/>
            <p:cNvSpPr>
              <a:spLocks noChangeArrowheads="1"/>
            </p:cNvSpPr>
            <p:nvPr/>
          </p:nvSpPr>
          <p:spPr bwMode="auto">
            <a:xfrm>
              <a:off x="2228850" y="3103563"/>
              <a:ext cx="17145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8</a:t>
              </a:r>
              <a:endParaRPr lang="en-US"/>
            </a:p>
          </p:txBody>
        </p:sp>
        <p:sp>
          <p:nvSpPr>
            <p:cNvPr id="53364" name="Rectangle 119"/>
            <p:cNvSpPr>
              <a:spLocks noChangeArrowheads="1"/>
            </p:cNvSpPr>
            <p:nvPr/>
          </p:nvSpPr>
          <p:spPr bwMode="auto">
            <a:xfrm>
              <a:off x="2400300" y="3103563"/>
              <a:ext cx="857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 </a:t>
              </a:r>
              <a:endParaRPr lang="en-US"/>
            </a:p>
          </p:txBody>
        </p:sp>
        <p:sp>
          <p:nvSpPr>
            <p:cNvPr id="53365" name="Rectangle 120"/>
            <p:cNvSpPr>
              <a:spLocks noChangeArrowheads="1"/>
            </p:cNvSpPr>
            <p:nvPr/>
          </p:nvSpPr>
          <p:spPr bwMode="auto">
            <a:xfrm>
              <a:off x="2687638" y="3103563"/>
              <a:ext cx="893762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Smith</a:t>
              </a:r>
              <a:endParaRPr lang="en-US"/>
            </a:p>
          </p:txBody>
        </p:sp>
        <p:sp>
          <p:nvSpPr>
            <p:cNvPr id="53366" name="Rectangle 121"/>
            <p:cNvSpPr>
              <a:spLocks noChangeArrowheads="1"/>
            </p:cNvSpPr>
            <p:nvPr/>
          </p:nvSpPr>
          <p:spPr bwMode="auto">
            <a:xfrm>
              <a:off x="3584575" y="3103563"/>
              <a:ext cx="857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 </a:t>
              </a:r>
              <a:endParaRPr lang="en-US"/>
            </a:p>
          </p:txBody>
        </p:sp>
        <p:sp>
          <p:nvSpPr>
            <p:cNvPr id="53367" name="Rectangle 122"/>
            <p:cNvSpPr>
              <a:spLocks noChangeArrowheads="1"/>
            </p:cNvSpPr>
            <p:nvPr/>
          </p:nvSpPr>
          <p:spPr bwMode="auto">
            <a:xfrm>
              <a:off x="3857625" y="3103563"/>
              <a:ext cx="12795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smith@e</a:t>
              </a:r>
              <a:endParaRPr lang="en-US"/>
            </a:p>
          </p:txBody>
        </p:sp>
        <p:sp>
          <p:nvSpPr>
            <p:cNvPr id="53368" name="Rectangle 123"/>
            <p:cNvSpPr>
              <a:spLocks noChangeArrowheads="1"/>
            </p:cNvSpPr>
            <p:nvPr/>
          </p:nvSpPr>
          <p:spPr bwMode="auto">
            <a:xfrm>
              <a:off x="5141913" y="3103563"/>
              <a:ext cx="163512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e</a:t>
              </a:r>
              <a:endParaRPr lang="en-US"/>
            </a:p>
          </p:txBody>
        </p:sp>
        <p:sp>
          <p:nvSpPr>
            <p:cNvPr id="53369" name="Rectangle 124"/>
            <p:cNvSpPr>
              <a:spLocks noChangeArrowheads="1"/>
            </p:cNvSpPr>
            <p:nvPr/>
          </p:nvSpPr>
          <p:spPr bwMode="auto">
            <a:xfrm>
              <a:off x="5311775" y="3103563"/>
              <a:ext cx="296863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cs</a:t>
              </a:r>
              <a:endParaRPr lang="en-US"/>
            </a:p>
          </p:txBody>
        </p:sp>
        <p:sp>
          <p:nvSpPr>
            <p:cNvPr id="53370" name="Rectangle 125"/>
            <p:cNvSpPr>
              <a:spLocks noChangeArrowheads="1"/>
            </p:cNvSpPr>
            <p:nvPr/>
          </p:nvSpPr>
          <p:spPr bwMode="auto">
            <a:xfrm>
              <a:off x="5607050" y="3103563"/>
              <a:ext cx="857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 </a:t>
              </a:r>
              <a:endParaRPr lang="en-US"/>
            </a:p>
          </p:txBody>
        </p:sp>
        <p:sp>
          <p:nvSpPr>
            <p:cNvPr id="53371" name="Rectangle 126"/>
            <p:cNvSpPr>
              <a:spLocks noChangeArrowheads="1"/>
            </p:cNvSpPr>
            <p:nvPr/>
          </p:nvSpPr>
          <p:spPr bwMode="auto">
            <a:xfrm>
              <a:off x="6242050" y="3103563"/>
              <a:ext cx="34290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18</a:t>
              </a:r>
              <a:endParaRPr lang="en-US"/>
            </a:p>
          </p:txBody>
        </p:sp>
        <p:sp>
          <p:nvSpPr>
            <p:cNvPr id="53372" name="Rectangle 127"/>
            <p:cNvSpPr>
              <a:spLocks noChangeArrowheads="1"/>
            </p:cNvSpPr>
            <p:nvPr/>
          </p:nvSpPr>
          <p:spPr bwMode="auto">
            <a:xfrm>
              <a:off x="6584950" y="3103563"/>
              <a:ext cx="857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 </a:t>
              </a:r>
              <a:endParaRPr lang="en-US"/>
            </a:p>
          </p:txBody>
        </p:sp>
        <p:sp>
          <p:nvSpPr>
            <p:cNvPr id="53373" name="Rectangle 128"/>
            <p:cNvSpPr>
              <a:spLocks noChangeArrowheads="1"/>
            </p:cNvSpPr>
            <p:nvPr/>
          </p:nvSpPr>
          <p:spPr bwMode="auto">
            <a:xfrm>
              <a:off x="7145338" y="3103563"/>
              <a:ext cx="4286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3.2</a:t>
              </a:r>
              <a:endParaRPr lang="en-US"/>
            </a:p>
          </p:txBody>
        </p:sp>
        <p:sp>
          <p:nvSpPr>
            <p:cNvPr id="53374" name="Rectangle 129"/>
            <p:cNvSpPr>
              <a:spLocks noChangeArrowheads="1"/>
            </p:cNvSpPr>
            <p:nvPr/>
          </p:nvSpPr>
          <p:spPr bwMode="auto">
            <a:xfrm>
              <a:off x="7573963" y="3103563"/>
              <a:ext cx="857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 </a:t>
              </a:r>
              <a:endParaRPr lang="en-US"/>
            </a:p>
          </p:txBody>
        </p:sp>
        <p:sp>
          <p:nvSpPr>
            <p:cNvPr id="53375" name="Rectangle 130"/>
            <p:cNvSpPr>
              <a:spLocks noChangeArrowheads="1"/>
            </p:cNvSpPr>
            <p:nvPr/>
          </p:nvSpPr>
          <p:spPr bwMode="auto">
            <a:xfrm>
              <a:off x="1463675" y="3103563"/>
              <a:ext cx="17463" cy="4921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76" name="Line 131"/>
            <p:cNvSpPr>
              <a:spLocks noChangeShapeType="1"/>
            </p:cNvSpPr>
            <p:nvPr/>
          </p:nvSpPr>
          <p:spPr bwMode="auto">
            <a:xfrm>
              <a:off x="1463675" y="3103563"/>
              <a:ext cx="1588" cy="492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77" name="Rectangle 132"/>
            <p:cNvSpPr>
              <a:spLocks noChangeArrowheads="1"/>
            </p:cNvSpPr>
            <p:nvPr/>
          </p:nvSpPr>
          <p:spPr bwMode="auto">
            <a:xfrm>
              <a:off x="2613025" y="3103563"/>
              <a:ext cx="7938" cy="4921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78" name="Line 133"/>
            <p:cNvSpPr>
              <a:spLocks noChangeShapeType="1"/>
            </p:cNvSpPr>
            <p:nvPr/>
          </p:nvSpPr>
          <p:spPr bwMode="auto">
            <a:xfrm>
              <a:off x="2613025" y="3103563"/>
              <a:ext cx="1588" cy="492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79" name="Rectangle 134"/>
            <p:cNvSpPr>
              <a:spLocks noChangeArrowheads="1"/>
            </p:cNvSpPr>
            <p:nvPr/>
          </p:nvSpPr>
          <p:spPr bwMode="auto">
            <a:xfrm>
              <a:off x="3786188" y="3103563"/>
              <a:ext cx="7937" cy="4921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80" name="Line 135"/>
            <p:cNvSpPr>
              <a:spLocks noChangeShapeType="1"/>
            </p:cNvSpPr>
            <p:nvPr/>
          </p:nvSpPr>
          <p:spPr bwMode="auto">
            <a:xfrm>
              <a:off x="3786188" y="3103563"/>
              <a:ext cx="1587" cy="492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81" name="Rectangle 136"/>
            <p:cNvSpPr>
              <a:spLocks noChangeArrowheads="1"/>
            </p:cNvSpPr>
            <p:nvPr/>
          </p:nvSpPr>
          <p:spPr bwMode="auto">
            <a:xfrm>
              <a:off x="6013450" y="3103563"/>
              <a:ext cx="7938" cy="4921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82" name="Line 137"/>
            <p:cNvSpPr>
              <a:spLocks noChangeShapeType="1"/>
            </p:cNvSpPr>
            <p:nvPr/>
          </p:nvSpPr>
          <p:spPr bwMode="auto">
            <a:xfrm>
              <a:off x="6013450" y="3103563"/>
              <a:ext cx="1588" cy="492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83" name="Rectangle 138"/>
            <p:cNvSpPr>
              <a:spLocks noChangeArrowheads="1"/>
            </p:cNvSpPr>
            <p:nvPr/>
          </p:nvSpPr>
          <p:spPr bwMode="auto">
            <a:xfrm>
              <a:off x="6948488" y="3103563"/>
              <a:ext cx="9525" cy="4921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84" name="Line 139"/>
            <p:cNvSpPr>
              <a:spLocks noChangeShapeType="1"/>
            </p:cNvSpPr>
            <p:nvPr/>
          </p:nvSpPr>
          <p:spPr bwMode="auto">
            <a:xfrm>
              <a:off x="6948488" y="3103563"/>
              <a:ext cx="1587" cy="492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85" name="Rectangle 140"/>
            <p:cNvSpPr>
              <a:spLocks noChangeArrowheads="1"/>
            </p:cNvSpPr>
            <p:nvPr/>
          </p:nvSpPr>
          <p:spPr bwMode="auto">
            <a:xfrm>
              <a:off x="7824788" y="3103563"/>
              <a:ext cx="17462" cy="4921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86" name="Line 141"/>
            <p:cNvSpPr>
              <a:spLocks noChangeShapeType="1"/>
            </p:cNvSpPr>
            <p:nvPr/>
          </p:nvSpPr>
          <p:spPr bwMode="auto">
            <a:xfrm>
              <a:off x="7824788" y="3103563"/>
              <a:ext cx="1587" cy="492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87" name="Rectangle 142"/>
            <p:cNvSpPr>
              <a:spLocks noChangeArrowheads="1"/>
            </p:cNvSpPr>
            <p:nvPr/>
          </p:nvSpPr>
          <p:spPr bwMode="auto">
            <a:xfrm>
              <a:off x="1538288" y="3595688"/>
              <a:ext cx="51435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536</a:t>
              </a:r>
              <a:endParaRPr lang="en-US"/>
            </a:p>
          </p:txBody>
        </p:sp>
        <p:sp>
          <p:nvSpPr>
            <p:cNvPr id="53388" name="Rectangle 143"/>
            <p:cNvSpPr>
              <a:spLocks noChangeArrowheads="1"/>
            </p:cNvSpPr>
            <p:nvPr/>
          </p:nvSpPr>
          <p:spPr bwMode="auto">
            <a:xfrm>
              <a:off x="2054225" y="3595688"/>
              <a:ext cx="17145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5</a:t>
              </a:r>
              <a:endParaRPr lang="en-US"/>
            </a:p>
          </p:txBody>
        </p:sp>
        <p:sp>
          <p:nvSpPr>
            <p:cNvPr id="53389" name="Rectangle 144"/>
            <p:cNvSpPr>
              <a:spLocks noChangeArrowheads="1"/>
            </p:cNvSpPr>
            <p:nvPr/>
          </p:nvSpPr>
          <p:spPr bwMode="auto">
            <a:xfrm>
              <a:off x="2228850" y="3595688"/>
              <a:ext cx="17145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0</a:t>
              </a:r>
              <a:endParaRPr lang="en-US"/>
            </a:p>
          </p:txBody>
        </p:sp>
        <p:sp>
          <p:nvSpPr>
            <p:cNvPr id="53390" name="Rectangle 145"/>
            <p:cNvSpPr>
              <a:spLocks noChangeArrowheads="1"/>
            </p:cNvSpPr>
            <p:nvPr/>
          </p:nvSpPr>
          <p:spPr bwMode="auto">
            <a:xfrm>
              <a:off x="2400300" y="3595688"/>
              <a:ext cx="857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 </a:t>
              </a:r>
              <a:endParaRPr lang="en-US"/>
            </a:p>
          </p:txBody>
        </p:sp>
        <p:sp>
          <p:nvSpPr>
            <p:cNvPr id="53391" name="Rectangle 146"/>
            <p:cNvSpPr>
              <a:spLocks noChangeArrowheads="1"/>
            </p:cNvSpPr>
            <p:nvPr/>
          </p:nvSpPr>
          <p:spPr bwMode="auto">
            <a:xfrm>
              <a:off x="2687638" y="3595688"/>
              <a:ext cx="893762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Smith</a:t>
              </a:r>
              <a:endParaRPr lang="en-US"/>
            </a:p>
          </p:txBody>
        </p:sp>
        <p:sp>
          <p:nvSpPr>
            <p:cNvPr id="53392" name="Rectangle 147"/>
            <p:cNvSpPr>
              <a:spLocks noChangeArrowheads="1"/>
            </p:cNvSpPr>
            <p:nvPr/>
          </p:nvSpPr>
          <p:spPr bwMode="auto">
            <a:xfrm>
              <a:off x="3584575" y="3595688"/>
              <a:ext cx="857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 </a:t>
              </a:r>
              <a:endParaRPr lang="en-US"/>
            </a:p>
          </p:txBody>
        </p:sp>
        <p:sp>
          <p:nvSpPr>
            <p:cNvPr id="53393" name="Rectangle 148"/>
            <p:cNvSpPr>
              <a:spLocks noChangeArrowheads="1"/>
            </p:cNvSpPr>
            <p:nvPr/>
          </p:nvSpPr>
          <p:spPr bwMode="auto">
            <a:xfrm>
              <a:off x="3857625" y="3595688"/>
              <a:ext cx="858838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smith</a:t>
              </a:r>
              <a:endParaRPr lang="en-US"/>
            </a:p>
          </p:txBody>
        </p:sp>
        <p:sp>
          <p:nvSpPr>
            <p:cNvPr id="53394" name="Rectangle 149"/>
            <p:cNvSpPr>
              <a:spLocks noChangeArrowheads="1"/>
            </p:cNvSpPr>
            <p:nvPr/>
          </p:nvSpPr>
          <p:spPr bwMode="auto">
            <a:xfrm>
              <a:off x="4719638" y="3595688"/>
              <a:ext cx="55880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@m</a:t>
              </a:r>
              <a:endParaRPr lang="en-US"/>
            </a:p>
          </p:txBody>
        </p:sp>
        <p:sp>
          <p:nvSpPr>
            <p:cNvPr id="53395" name="Rectangle 150"/>
            <p:cNvSpPr>
              <a:spLocks noChangeArrowheads="1"/>
            </p:cNvSpPr>
            <p:nvPr/>
          </p:nvSpPr>
          <p:spPr bwMode="auto">
            <a:xfrm>
              <a:off x="5284788" y="3595688"/>
              <a:ext cx="48260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ath</a:t>
              </a:r>
              <a:endParaRPr lang="en-US"/>
            </a:p>
          </p:txBody>
        </p:sp>
        <p:sp>
          <p:nvSpPr>
            <p:cNvPr id="53396" name="Rectangle 151"/>
            <p:cNvSpPr>
              <a:spLocks noChangeArrowheads="1"/>
            </p:cNvSpPr>
            <p:nvPr/>
          </p:nvSpPr>
          <p:spPr bwMode="auto">
            <a:xfrm>
              <a:off x="5770563" y="3595688"/>
              <a:ext cx="857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 </a:t>
              </a:r>
              <a:endParaRPr lang="en-US"/>
            </a:p>
          </p:txBody>
        </p:sp>
        <p:sp>
          <p:nvSpPr>
            <p:cNvPr id="53397" name="Rectangle 152"/>
            <p:cNvSpPr>
              <a:spLocks noChangeArrowheads="1"/>
            </p:cNvSpPr>
            <p:nvPr/>
          </p:nvSpPr>
          <p:spPr bwMode="auto">
            <a:xfrm>
              <a:off x="6242050" y="3595688"/>
              <a:ext cx="34290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19</a:t>
              </a:r>
              <a:endParaRPr lang="en-US"/>
            </a:p>
          </p:txBody>
        </p:sp>
        <p:sp>
          <p:nvSpPr>
            <p:cNvPr id="53398" name="Rectangle 153"/>
            <p:cNvSpPr>
              <a:spLocks noChangeArrowheads="1"/>
            </p:cNvSpPr>
            <p:nvPr/>
          </p:nvSpPr>
          <p:spPr bwMode="auto">
            <a:xfrm>
              <a:off x="6584950" y="3595688"/>
              <a:ext cx="857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 </a:t>
              </a:r>
              <a:endParaRPr lang="en-US"/>
            </a:p>
          </p:txBody>
        </p:sp>
        <p:sp>
          <p:nvSpPr>
            <p:cNvPr id="53399" name="Rectangle 154"/>
            <p:cNvSpPr>
              <a:spLocks noChangeArrowheads="1"/>
            </p:cNvSpPr>
            <p:nvPr/>
          </p:nvSpPr>
          <p:spPr bwMode="auto">
            <a:xfrm>
              <a:off x="7145338" y="3595688"/>
              <a:ext cx="4286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3.8</a:t>
              </a:r>
              <a:endParaRPr lang="en-US"/>
            </a:p>
          </p:txBody>
        </p:sp>
        <p:sp>
          <p:nvSpPr>
            <p:cNvPr id="53400" name="Rectangle 155"/>
            <p:cNvSpPr>
              <a:spLocks noChangeArrowheads="1"/>
            </p:cNvSpPr>
            <p:nvPr/>
          </p:nvSpPr>
          <p:spPr bwMode="auto">
            <a:xfrm>
              <a:off x="7573963" y="3595688"/>
              <a:ext cx="85725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 </a:t>
              </a:r>
              <a:endParaRPr lang="en-US"/>
            </a:p>
          </p:txBody>
        </p:sp>
        <p:sp>
          <p:nvSpPr>
            <p:cNvPr id="53401" name="Rectangle 156"/>
            <p:cNvSpPr>
              <a:spLocks noChangeArrowheads="1"/>
            </p:cNvSpPr>
            <p:nvPr/>
          </p:nvSpPr>
          <p:spPr bwMode="auto">
            <a:xfrm>
              <a:off x="1463675" y="3595688"/>
              <a:ext cx="17463" cy="4937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02" name="Line 157"/>
            <p:cNvSpPr>
              <a:spLocks noChangeShapeType="1"/>
            </p:cNvSpPr>
            <p:nvPr/>
          </p:nvSpPr>
          <p:spPr bwMode="auto">
            <a:xfrm>
              <a:off x="1463675" y="3595688"/>
              <a:ext cx="1588" cy="493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03" name="Rectangle 158"/>
            <p:cNvSpPr>
              <a:spLocks noChangeArrowheads="1"/>
            </p:cNvSpPr>
            <p:nvPr/>
          </p:nvSpPr>
          <p:spPr bwMode="auto">
            <a:xfrm>
              <a:off x="1463675" y="4089400"/>
              <a:ext cx="1149350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04" name="Line 159"/>
            <p:cNvSpPr>
              <a:spLocks noChangeShapeType="1"/>
            </p:cNvSpPr>
            <p:nvPr/>
          </p:nvSpPr>
          <p:spPr bwMode="auto">
            <a:xfrm>
              <a:off x="1463675" y="4089400"/>
              <a:ext cx="114935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05" name="Rectangle 160"/>
            <p:cNvSpPr>
              <a:spLocks noChangeArrowheads="1"/>
            </p:cNvSpPr>
            <p:nvPr/>
          </p:nvSpPr>
          <p:spPr bwMode="auto">
            <a:xfrm>
              <a:off x="2613025" y="3595688"/>
              <a:ext cx="7938" cy="4937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06" name="Line 161"/>
            <p:cNvSpPr>
              <a:spLocks noChangeShapeType="1"/>
            </p:cNvSpPr>
            <p:nvPr/>
          </p:nvSpPr>
          <p:spPr bwMode="auto">
            <a:xfrm>
              <a:off x="2613025" y="3595688"/>
              <a:ext cx="1588" cy="493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07" name="Rectangle 162"/>
            <p:cNvSpPr>
              <a:spLocks noChangeArrowheads="1"/>
            </p:cNvSpPr>
            <p:nvPr/>
          </p:nvSpPr>
          <p:spPr bwMode="auto">
            <a:xfrm>
              <a:off x="2613025" y="4089400"/>
              <a:ext cx="793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08" name="Line 163"/>
            <p:cNvSpPr>
              <a:spLocks noChangeShapeType="1"/>
            </p:cNvSpPr>
            <p:nvPr/>
          </p:nvSpPr>
          <p:spPr bwMode="auto">
            <a:xfrm>
              <a:off x="2613025" y="4089400"/>
              <a:ext cx="793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09" name="Line 164"/>
            <p:cNvSpPr>
              <a:spLocks noChangeShapeType="1"/>
            </p:cNvSpPr>
            <p:nvPr/>
          </p:nvSpPr>
          <p:spPr bwMode="auto">
            <a:xfrm>
              <a:off x="2613025" y="4089400"/>
              <a:ext cx="1588" cy="9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10" name="Rectangle 165"/>
            <p:cNvSpPr>
              <a:spLocks noChangeArrowheads="1"/>
            </p:cNvSpPr>
            <p:nvPr/>
          </p:nvSpPr>
          <p:spPr bwMode="auto">
            <a:xfrm>
              <a:off x="2620963" y="4089400"/>
              <a:ext cx="1165225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11" name="Line 166"/>
            <p:cNvSpPr>
              <a:spLocks noChangeShapeType="1"/>
            </p:cNvSpPr>
            <p:nvPr/>
          </p:nvSpPr>
          <p:spPr bwMode="auto">
            <a:xfrm>
              <a:off x="2620963" y="4089400"/>
              <a:ext cx="116522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12" name="Rectangle 167"/>
            <p:cNvSpPr>
              <a:spLocks noChangeArrowheads="1"/>
            </p:cNvSpPr>
            <p:nvPr/>
          </p:nvSpPr>
          <p:spPr bwMode="auto">
            <a:xfrm>
              <a:off x="3786188" y="3595688"/>
              <a:ext cx="7937" cy="4937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13" name="Line 168"/>
            <p:cNvSpPr>
              <a:spLocks noChangeShapeType="1"/>
            </p:cNvSpPr>
            <p:nvPr/>
          </p:nvSpPr>
          <p:spPr bwMode="auto">
            <a:xfrm>
              <a:off x="3786188" y="3595688"/>
              <a:ext cx="1587" cy="493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14" name="Rectangle 169"/>
            <p:cNvSpPr>
              <a:spLocks noChangeArrowheads="1"/>
            </p:cNvSpPr>
            <p:nvPr/>
          </p:nvSpPr>
          <p:spPr bwMode="auto">
            <a:xfrm>
              <a:off x="3786188" y="4089400"/>
              <a:ext cx="7937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15" name="Line 170"/>
            <p:cNvSpPr>
              <a:spLocks noChangeShapeType="1"/>
            </p:cNvSpPr>
            <p:nvPr/>
          </p:nvSpPr>
          <p:spPr bwMode="auto">
            <a:xfrm>
              <a:off x="3786188" y="4089400"/>
              <a:ext cx="7937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16" name="Line 171"/>
            <p:cNvSpPr>
              <a:spLocks noChangeShapeType="1"/>
            </p:cNvSpPr>
            <p:nvPr/>
          </p:nvSpPr>
          <p:spPr bwMode="auto">
            <a:xfrm>
              <a:off x="3786188" y="4089400"/>
              <a:ext cx="1587" cy="9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17" name="Rectangle 172"/>
            <p:cNvSpPr>
              <a:spLocks noChangeArrowheads="1"/>
            </p:cNvSpPr>
            <p:nvPr/>
          </p:nvSpPr>
          <p:spPr bwMode="auto">
            <a:xfrm>
              <a:off x="3794125" y="4089400"/>
              <a:ext cx="2219325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18" name="Line 173"/>
            <p:cNvSpPr>
              <a:spLocks noChangeShapeType="1"/>
            </p:cNvSpPr>
            <p:nvPr/>
          </p:nvSpPr>
          <p:spPr bwMode="auto">
            <a:xfrm>
              <a:off x="3794125" y="4089400"/>
              <a:ext cx="221932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19" name="Rectangle 174"/>
            <p:cNvSpPr>
              <a:spLocks noChangeArrowheads="1"/>
            </p:cNvSpPr>
            <p:nvPr/>
          </p:nvSpPr>
          <p:spPr bwMode="auto">
            <a:xfrm>
              <a:off x="6013450" y="3595688"/>
              <a:ext cx="7938" cy="4937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20" name="Line 175"/>
            <p:cNvSpPr>
              <a:spLocks noChangeShapeType="1"/>
            </p:cNvSpPr>
            <p:nvPr/>
          </p:nvSpPr>
          <p:spPr bwMode="auto">
            <a:xfrm>
              <a:off x="6013450" y="3595688"/>
              <a:ext cx="1588" cy="493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21" name="Rectangle 176"/>
            <p:cNvSpPr>
              <a:spLocks noChangeArrowheads="1"/>
            </p:cNvSpPr>
            <p:nvPr/>
          </p:nvSpPr>
          <p:spPr bwMode="auto">
            <a:xfrm>
              <a:off x="6013450" y="4089400"/>
              <a:ext cx="793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22" name="Line 177"/>
            <p:cNvSpPr>
              <a:spLocks noChangeShapeType="1"/>
            </p:cNvSpPr>
            <p:nvPr/>
          </p:nvSpPr>
          <p:spPr bwMode="auto">
            <a:xfrm>
              <a:off x="6013450" y="4089400"/>
              <a:ext cx="793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23" name="Line 178"/>
            <p:cNvSpPr>
              <a:spLocks noChangeShapeType="1"/>
            </p:cNvSpPr>
            <p:nvPr/>
          </p:nvSpPr>
          <p:spPr bwMode="auto">
            <a:xfrm>
              <a:off x="6013450" y="4089400"/>
              <a:ext cx="1588" cy="9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24" name="Rectangle 179"/>
            <p:cNvSpPr>
              <a:spLocks noChangeArrowheads="1"/>
            </p:cNvSpPr>
            <p:nvPr/>
          </p:nvSpPr>
          <p:spPr bwMode="auto">
            <a:xfrm>
              <a:off x="6021388" y="4089400"/>
              <a:ext cx="927100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25" name="Line 180"/>
            <p:cNvSpPr>
              <a:spLocks noChangeShapeType="1"/>
            </p:cNvSpPr>
            <p:nvPr/>
          </p:nvSpPr>
          <p:spPr bwMode="auto">
            <a:xfrm>
              <a:off x="6021388" y="4089400"/>
              <a:ext cx="927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26" name="Rectangle 181"/>
            <p:cNvSpPr>
              <a:spLocks noChangeArrowheads="1"/>
            </p:cNvSpPr>
            <p:nvPr/>
          </p:nvSpPr>
          <p:spPr bwMode="auto">
            <a:xfrm>
              <a:off x="6948488" y="3595688"/>
              <a:ext cx="9525" cy="4937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27" name="Line 182"/>
            <p:cNvSpPr>
              <a:spLocks noChangeShapeType="1"/>
            </p:cNvSpPr>
            <p:nvPr/>
          </p:nvSpPr>
          <p:spPr bwMode="auto">
            <a:xfrm>
              <a:off x="6948488" y="3595688"/>
              <a:ext cx="1587" cy="493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28" name="Rectangle 183"/>
            <p:cNvSpPr>
              <a:spLocks noChangeArrowheads="1"/>
            </p:cNvSpPr>
            <p:nvPr/>
          </p:nvSpPr>
          <p:spPr bwMode="auto">
            <a:xfrm>
              <a:off x="6948488" y="4089400"/>
              <a:ext cx="9525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29" name="Line 184"/>
            <p:cNvSpPr>
              <a:spLocks noChangeShapeType="1"/>
            </p:cNvSpPr>
            <p:nvPr/>
          </p:nvSpPr>
          <p:spPr bwMode="auto">
            <a:xfrm>
              <a:off x="6948488" y="4089400"/>
              <a:ext cx="952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30" name="Line 185"/>
            <p:cNvSpPr>
              <a:spLocks noChangeShapeType="1"/>
            </p:cNvSpPr>
            <p:nvPr/>
          </p:nvSpPr>
          <p:spPr bwMode="auto">
            <a:xfrm>
              <a:off x="6948488" y="4089400"/>
              <a:ext cx="1587" cy="9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31" name="Rectangle 186"/>
            <p:cNvSpPr>
              <a:spLocks noChangeArrowheads="1"/>
            </p:cNvSpPr>
            <p:nvPr/>
          </p:nvSpPr>
          <p:spPr bwMode="auto">
            <a:xfrm>
              <a:off x="6958013" y="4089400"/>
              <a:ext cx="866775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32" name="Line 187"/>
            <p:cNvSpPr>
              <a:spLocks noChangeShapeType="1"/>
            </p:cNvSpPr>
            <p:nvPr/>
          </p:nvSpPr>
          <p:spPr bwMode="auto">
            <a:xfrm>
              <a:off x="6958013" y="4089400"/>
              <a:ext cx="86677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33" name="Rectangle 188"/>
            <p:cNvSpPr>
              <a:spLocks noChangeArrowheads="1"/>
            </p:cNvSpPr>
            <p:nvPr/>
          </p:nvSpPr>
          <p:spPr bwMode="auto">
            <a:xfrm>
              <a:off x="7824788" y="3595688"/>
              <a:ext cx="17462" cy="4937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34" name="Line 189"/>
            <p:cNvSpPr>
              <a:spLocks noChangeShapeType="1"/>
            </p:cNvSpPr>
            <p:nvPr/>
          </p:nvSpPr>
          <p:spPr bwMode="auto">
            <a:xfrm>
              <a:off x="7824788" y="3595688"/>
              <a:ext cx="1587" cy="493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35" name="Rectangle 190"/>
            <p:cNvSpPr>
              <a:spLocks noChangeArrowheads="1"/>
            </p:cNvSpPr>
            <p:nvPr/>
          </p:nvSpPr>
          <p:spPr bwMode="auto">
            <a:xfrm>
              <a:off x="7824788" y="4089400"/>
              <a:ext cx="17462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36" name="Line 191"/>
            <p:cNvSpPr>
              <a:spLocks noChangeShapeType="1"/>
            </p:cNvSpPr>
            <p:nvPr/>
          </p:nvSpPr>
          <p:spPr bwMode="auto">
            <a:xfrm>
              <a:off x="7824788" y="4089400"/>
              <a:ext cx="17462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37" name="Rectangle 192"/>
            <p:cNvSpPr>
              <a:spLocks noChangeArrowheads="1"/>
            </p:cNvSpPr>
            <p:nvPr/>
          </p:nvSpPr>
          <p:spPr bwMode="auto">
            <a:xfrm>
              <a:off x="1449388" y="4100513"/>
              <a:ext cx="3175" cy="1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00"/>
                <a:t> </a:t>
              </a:r>
              <a:endParaRPr lang="en-US"/>
            </a:p>
          </p:txBody>
        </p:sp>
      </p:grpSp>
      <p:sp>
        <p:nvSpPr>
          <p:cNvPr id="53438" name="Rectangle 193"/>
          <p:cNvSpPr>
            <a:spLocks noChangeArrowheads="1"/>
          </p:cNvSpPr>
          <p:nvPr/>
        </p:nvSpPr>
        <p:spPr bwMode="auto">
          <a:xfrm>
            <a:off x="1449388" y="4132263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700"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53439" name="Rectangle 6"/>
          <p:cNvSpPr>
            <a:spLocks noChangeArrowheads="1"/>
          </p:cNvSpPr>
          <p:nvPr/>
        </p:nvSpPr>
        <p:spPr bwMode="auto">
          <a:xfrm>
            <a:off x="685800" y="3962132"/>
            <a:ext cx="7635875" cy="237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Cardinality = 3, </a:t>
            </a:r>
            <a:r>
              <a:rPr lang="en-US" sz="2400" dirty="0" err="1">
                <a:solidFill>
                  <a:schemeClr val="tx1"/>
                </a:solidFill>
              </a:rPr>
              <a:t>arity</a:t>
            </a:r>
            <a:r>
              <a:rPr lang="en-US" sz="2400" dirty="0">
                <a:solidFill>
                  <a:schemeClr val="tx1"/>
                </a:solidFill>
              </a:rPr>
              <a:t> = 5 , all rows </a:t>
            </a:r>
            <a:r>
              <a:rPr lang="en-US" sz="2400" dirty="0" smtClean="0">
                <a:solidFill>
                  <a:schemeClr val="tx1"/>
                </a:solidFill>
              </a:rPr>
              <a:t>distinct</a:t>
            </a:r>
          </a:p>
          <a:p>
            <a:pPr>
              <a:buFontTx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 sz="2400" dirty="0" smtClean="0"/>
              <a:t>  The relation is true for these tuples and false for others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70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>
          <a:xfrm>
            <a:off x="385281" y="89704"/>
            <a:ext cx="8229600" cy="958260"/>
          </a:xfrm>
        </p:spPr>
        <p:txBody>
          <a:bodyPr/>
          <a:lstStyle/>
          <a:p>
            <a:pPr eaLnBrk="1" hangingPunct="1"/>
            <a:r>
              <a:rPr lang="en-US" sz="3200" dirty="0"/>
              <a:t>SQL - A language for Relational </a:t>
            </a:r>
            <a:r>
              <a:rPr lang="en-US" sz="3200" dirty="0" smtClean="0"/>
              <a:t>DBs*</a:t>
            </a:r>
            <a:endParaRPr lang="en-US" sz="3200" dirty="0"/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1358" y="1255348"/>
            <a:ext cx="8229600" cy="507819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SQL = Structured Query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Data Definition Language (DDL)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create, modify, delete relations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specify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administer users, security,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Data Manipulation Language (DML)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Specify queries to find tuples that satisfy criteria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add, modify, remove tuples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DBMS is responsible for efficient evaluation.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16449" y="5666668"/>
            <a:ext cx="793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Developed at </a:t>
            </a:r>
            <a:r>
              <a:rPr lang="en-US" dirty="0" smtClean="0">
                <a:hlinkClick r:id="rId3" tooltip="IBM"/>
              </a:rPr>
              <a:t>IBM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>
                <a:hlinkClick r:id="rId4" tooltip="Donald D. Chamberlin"/>
              </a:rPr>
              <a:t>Donald D. Chamberlin</a:t>
            </a:r>
            <a:r>
              <a:rPr lang="en-US" dirty="0"/>
              <a:t> and </a:t>
            </a:r>
            <a:r>
              <a:rPr lang="en-US" dirty="0">
                <a:hlinkClick r:id="rId5" tooltip="Raymond F. Boyce"/>
              </a:rPr>
              <a:t>Raymond F. </a:t>
            </a:r>
            <a:r>
              <a:rPr lang="en-US" dirty="0" smtClean="0">
                <a:hlinkClick r:id="rId5" tooltip="Raymond F. Boyce"/>
              </a:rPr>
              <a:t>Boyce</a:t>
            </a:r>
            <a:r>
              <a:rPr lang="en-US" dirty="0" smtClean="0"/>
              <a:t> in the 1970s. </a:t>
            </a:r>
            <a:br>
              <a:rPr lang="en-US" dirty="0" smtClean="0"/>
            </a:br>
            <a:r>
              <a:rPr lang="en-US" dirty="0" smtClean="0"/>
              <a:t>Used to be </a:t>
            </a:r>
            <a:r>
              <a:rPr lang="en-US" i="1" dirty="0" smtClean="0"/>
              <a:t>SEQUEL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/>
              <a:t>Structured English </a:t>
            </a:r>
            <a:r>
              <a:rPr lang="en-US" i="1" dirty="0" err="1" smtClean="0"/>
              <a:t>QUEry</a:t>
            </a:r>
            <a:r>
              <a:rPr lang="en-US" i="1" dirty="0" smtClean="0"/>
              <a:t> </a:t>
            </a:r>
            <a:r>
              <a:rPr lang="en-US" i="1" dirty="0"/>
              <a:t>Language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87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004"/>
            <a:ext cx="8229600" cy="6614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2514"/>
            <a:ext cx="8229600" cy="49936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81247" y="3818199"/>
            <a:ext cx="3000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W. Bromwich Goals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712068" y="2132145"/>
            <a:ext cx="2198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Everton Goals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369223" y="3818199"/>
            <a:ext cx="3000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W. Bromwich Goals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81991" y="2132145"/>
            <a:ext cx="2198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Everton Goals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41897" y="1243969"/>
            <a:ext cx="251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PL Followers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5269812" y="1249282"/>
            <a:ext cx="3005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Non-Followers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70250"/>
              </p:ext>
            </p:extLst>
          </p:nvPr>
        </p:nvGraphicFramePr>
        <p:xfrm>
          <a:off x="1037657" y="2667298"/>
          <a:ext cx="3096600" cy="272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50"/>
                <a:gridCol w="774150"/>
                <a:gridCol w="774150"/>
                <a:gridCol w="774150"/>
              </a:tblGrid>
              <a:tr h="68045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2+</a:t>
                      </a:r>
                      <a:endParaRPr lang="en-US" sz="2400" dirty="0"/>
                    </a:p>
                  </a:txBody>
                  <a:tcPr/>
                </a:tc>
              </a:tr>
              <a:tr h="6804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4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4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2+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78526"/>
              </p:ext>
            </p:extLst>
          </p:nvPr>
        </p:nvGraphicFramePr>
        <p:xfrm>
          <a:off x="5178394" y="2667298"/>
          <a:ext cx="3096600" cy="272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50"/>
                <a:gridCol w="774150"/>
                <a:gridCol w="774150"/>
                <a:gridCol w="774150"/>
              </a:tblGrid>
              <a:tr h="68045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2+</a:t>
                      </a:r>
                      <a:endParaRPr lang="en-US" sz="2400" dirty="0"/>
                    </a:p>
                  </a:txBody>
                  <a:tcPr/>
                </a:tc>
              </a:tr>
              <a:tr h="6804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6804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04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2+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754481" y="5795422"/>
            <a:ext cx="8229600" cy="661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Actual outcome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323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82170"/>
            <a:ext cx="8229600" cy="834971"/>
          </a:xfrm>
        </p:spPr>
        <p:txBody>
          <a:bodyPr/>
          <a:lstStyle/>
          <a:p>
            <a:r>
              <a:rPr lang="en-US" dirty="0"/>
              <a:t>Creating Relations in SQL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2352"/>
            <a:ext cx="8229600" cy="4632030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the Students relation.</a:t>
            </a:r>
          </a:p>
          <a:p>
            <a:pPr lvl="1"/>
            <a:r>
              <a:rPr lang="en-US" dirty="0"/>
              <a:t>Note: the type (domain) of each field is specified, and enforced by the DBMS whenever tuples are added or modified. 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972637" y="3388831"/>
            <a:ext cx="4730462" cy="267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CREATE TABLE Students</a:t>
            </a: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	(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sid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CHAR(20), </a:t>
            </a: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	 name CHAR(20), </a:t>
            </a: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	 login CHAR(10),</a:t>
            </a: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	 age INTEGER,</a:t>
            </a: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	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gpa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FLOAT) </a:t>
            </a:r>
            <a:r>
              <a:rPr lang="en-US" sz="1600" dirty="0">
                <a:solidFill>
                  <a:schemeClr val="tx1"/>
                </a:solidFill>
                <a:latin typeface="Lucida Console" charset="0"/>
              </a:rPr>
              <a:t> 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685800" y="38100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762000" y="48006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46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Table Creation (continued)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Another example: the Enrolled table holds information about courses  students take.</a:t>
            </a:r>
          </a:p>
          <a:p>
            <a:pPr eaLnBrk="1" hangingPunct="1"/>
            <a:endParaRPr lang="en-US" dirty="0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905000" y="3352800"/>
            <a:ext cx="5943600" cy="181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CREATE TABLE Enrolled</a:t>
            </a: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	(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sid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CHAR(20), </a:t>
            </a: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	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cid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CHAR(20), </a:t>
            </a: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	 grade CHAR(2</a:t>
            </a:r>
            <a:r>
              <a:rPr lang="en-US" sz="2800" dirty="0" smtClean="0">
                <a:solidFill>
                  <a:schemeClr val="tx1"/>
                </a:solidFill>
                <a:latin typeface="Lucida Console" charset="0"/>
              </a:rPr>
              <a:t>))</a:t>
            </a:r>
            <a:endParaRPr lang="en-US" sz="1600" dirty="0">
              <a:solidFill>
                <a:schemeClr val="tx1"/>
              </a:solidFill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400050" y="0"/>
            <a:ext cx="851535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Adding and Deleting Tuples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0050" y="11430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2800" dirty="0"/>
              <a:t>Can insert a single tuple using: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1828800"/>
            <a:ext cx="92725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INSERT INTO Students (</a:t>
            </a:r>
            <a:r>
              <a:rPr lang="en-US" sz="2400" dirty="0" err="1" smtClean="0">
                <a:solidFill>
                  <a:schemeClr val="tx1"/>
                </a:solidFill>
                <a:latin typeface="Lucida Console" charset="0"/>
              </a:rPr>
              <a:t>sid</a:t>
            </a:r>
            <a:r>
              <a:rPr lang="en-US" sz="2400" dirty="0" smtClean="0">
                <a:solidFill>
                  <a:schemeClr val="tx1"/>
                </a:solidFill>
                <a:latin typeface="Lucida Console" charset="0"/>
              </a:rPr>
              <a:t>, name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, login, age,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gpa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VALUES ('53688', 'Smith', '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smith@ee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', 18, 3.2)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04798" y="2971800"/>
            <a:ext cx="87672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Can delete all tuples satisfying some condition (e.g., name = Smith):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752600" y="4144035"/>
            <a:ext cx="4462760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DELETE  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FROM Students S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WHERE S.name = 'Smith'</a:t>
            </a:r>
          </a:p>
        </p:txBody>
      </p:sp>
    </p:spTree>
    <p:extLst>
      <p:ext uri="{BB962C8B-B14F-4D97-AF65-F5344CB8AC3E}">
        <p14:creationId xmlns:p14="http://schemas.microsoft.com/office/powerpoint/2010/main" val="992863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0799"/>
            <a:ext cx="8229600" cy="1143000"/>
          </a:xfrm>
          <a:noFill/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Queries in SQL </a:t>
            </a:r>
            <a:endParaRPr lang="en-US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81505"/>
            <a:ext cx="7772400" cy="4114800"/>
          </a:xfrm>
          <a:noFill/>
        </p:spPr>
        <p:txBody>
          <a:bodyPr/>
          <a:lstStyle/>
          <a:p>
            <a:r>
              <a:rPr lang="en-US" sz="2800" b="0" dirty="0"/>
              <a:t>Single-table queries are straightforward.</a:t>
            </a:r>
          </a:p>
          <a:p>
            <a:endParaRPr lang="en-US" sz="2800" b="0" dirty="0"/>
          </a:p>
          <a:p>
            <a:r>
              <a:rPr lang="en-US" sz="2800" b="0" dirty="0"/>
              <a:t>To find all 18 year old students, we can write:</a:t>
            </a:r>
          </a:p>
          <a:p>
            <a:endParaRPr lang="en-US" sz="2800" b="0" dirty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514600" y="3276600"/>
            <a:ext cx="382746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Lucida Console" charset="0"/>
              </a:rPr>
              <a:t>SELECT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*</a:t>
            </a: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Lucida Console" charset="0"/>
              </a:rPr>
              <a:t>FROM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Students S</a:t>
            </a: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Console" charset="0"/>
              </a:rPr>
              <a:t>WHERE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S.age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=18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662683" y="5042425"/>
            <a:ext cx="7741286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Tahoma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To find just names and logins, replace the first line: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2093359" y="5698732"/>
            <a:ext cx="4176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SELECT S.name,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S.login</a:t>
            </a:r>
            <a:endParaRPr lang="en-US" sz="2800" dirty="0">
              <a:solidFill>
                <a:schemeClr val="tx1"/>
              </a:solidFill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85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38"/>
            <a:ext cx="8229600" cy="675762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 Querying Multiple Relations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7772400" cy="4114800"/>
          </a:xfrm>
          <a:noFill/>
        </p:spPr>
        <p:txBody>
          <a:bodyPr/>
          <a:lstStyle/>
          <a:p>
            <a:r>
              <a:rPr lang="en-US" sz="2800" b="0" dirty="0"/>
              <a:t>Can specify a join over two tables as follows: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1089304" y="1535987"/>
            <a:ext cx="6508192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S.name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E.cid</a:t>
            </a:r>
            <a:endParaRPr lang="en-US" sz="24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S, Enrolled E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WHERE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S.sid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=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E.sid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AND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E.grade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=‘B'</a:t>
            </a:r>
          </a:p>
        </p:txBody>
      </p:sp>
      <p:sp>
        <p:nvSpPr>
          <p:cNvPr id="25615" name="Rectangle 6"/>
          <p:cNvSpPr>
            <a:spLocks noChangeArrowheads="1"/>
          </p:cNvSpPr>
          <p:nvPr/>
        </p:nvSpPr>
        <p:spPr bwMode="auto">
          <a:xfrm>
            <a:off x="381000" y="5519737"/>
            <a:ext cx="12493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ahoma" charset="0"/>
              </a:rPr>
              <a:t>result =</a:t>
            </a:r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>
            <a:off x="228600" y="3502378"/>
            <a:ext cx="3940299" cy="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3" name="Line 15"/>
          <p:cNvSpPr>
            <a:spLocks noChangeShapeType="1"/>
          </p:cNvSpPr>
          <p:nvPr/>
        </p:nvSpPr>
        <p:spPr bwMode="auto">
          <a:xfrm>
            <a:off x="1213675" y="3149600"/>
            <a:ext cx="0" cy="190500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>
            <a:off x="3108049" y="3149600"/>
            <a:ext cx="0" cy="190500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1" name="Text Box 17"/>
          <p:cNvSpPr txBox="1">
            <a:spLocks noChangeArrowheads="1"/>
          </p:cNvSpPr>
          <p:nvPr/>
        </p:nvSpPr>
        <p:spPr bwMode="auto">
          <a:xfrm>
            <a:off x="5340350" y="4826000"/>
            <a:ext cx="2971800" cy="923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Note: </a:t>
            </a:r>
            <a:r>
              <a:rPr lang="en-US" dirty="0" smtClean="0"/>
              <a:t>no </a:t>
            </a:r>
            <a:r>
              <a:rPr lang="en-US" dirty="0"/>
              <a:t>referential integrity constraints have been used here.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36836"/>
              </p:ext>
            </p:extLst>
          </p:nvPr>
        </p:nvGraphicFramePr>
        <p:xfrm>
          <a:off x="1572797" y="5380497"/>
          <a:ext cx="3070504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252"/>
                <a:gridCol w="15352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77717"/>
              </p:ext>
            </p:extLst>
          </p:nvPr>
        </p:nvGraphicFramePr>
        <p:xfrm>
          <a:off x="633540" y="3073400"/>
          <a:ext cx="3331558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223"/>
                <a:gridCol w="1569855"/>
                <a:gridCol w="833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grade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53831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Carnatic101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53831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Reggae203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53650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Topology112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53666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09508"/>
              </p:ext>
            </p:extLst>
          </p:nvPr>
        </p:nvGraphicFramePr>
        <p:xfrm>
          <a:off x="4543679" y="3103365"/>
          <a:ext cx="414312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905"/>
                <a:gridCol w="811330"/>
                <a:gridCol w="1286634"/>
                <a:gridCol w="566442"/>
                <a:gridCol w="5988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login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age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gpa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53831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jones@cs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53831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smith@ee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7885" y="2994312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40926" y="3000572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48325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-66552" y="69120"/>
            <a:ext cx="4991158" cy="1143000"/>
          </a:xfrm>
          <a:noFill/>
        </p:spPr>
        <p:txBody>
          <a:bodyPr/>
          <a:lstStyle/>
          <a:p>
            <a:r>
              <a:rPr lang="en-US" dirty="0"/>
              <a:t>Basic SQL Query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2080"/>
            <a:ext cx="7772400" cy="4864320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b="0" i="1" u="sng" dirty="0">
                <a:solidFill>
                  <a:schemeClr val="accent2"/>
                </a:solidFill>
              </a:rPr>
              <a:t>relation-list</a:t>
            </a:r>
            <a:r>
              <a:rPr lang="en-US" sz="2800" b="0" dirty="0"/>
              <a:t> : A list of relation names </a:t>
            </a: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US" sz="2800" dirty="0"/>
              <a:t>possibly with a </a:t>
            </a:r>
            <a:r>
              <a:rPr lang="en-US" sz="2800" i="1" dirty="0">
                <a:solidFill>
                  <a:schemeClr val="accent2"/>
                </a:solidFill>
              </a:rPr>
              <a:t>range-variable</a:t>
            </a:r>
            <a:r>
              <a:rPr lang="en-US" sz="2800" dirty="0"/>
              <a:t> after each name</a:t>
            </a:r>
          </a:p>
          <a:p>
            <a:pPr>
              <a:lnSpc>
                <a:spcPct val="120000"/>
              </a:lnSpc>
            </a:pPr>
            <a:r>
              <a:rPr lang="en-US" sz="2800" b="0" i="1" u="sng" dirty="0">
                <a:solidFill>
                  <a:srgbClr val="FF0000"/>
                </a:solidFill>
              </a:rPr>
              <a:t>target-list</a:t>
            </a:r>
            <a:r>
              <a:rPr lang="en-US" sz="2800" b="0" dirty="0">
                <a:solidFill>
                  <a:srgbClr val="FF0000"/>
                </a:solidFill>
              </a:rPr>
              <a:t> </a:t>
            </a:r>
            <a:r>
              <a:rPr lang="en-US" sz="2800" b="0" dirty="0"/>
              <a:t>: A list of attributes of tables in </a:t>
            </a:r>
            <a:r>
              <a:rPr lang="en-US" sz="2800" b="0" i="1" dirty="0"/>
              <a:t>relation-list</a:t>
            </a:r>
          </a:p>
          <a:p>
            <a:pPr>
              <a:lnSpc>
                <a:spcPct val="120000"/>
              </a:lnSpc>
            </a:pPr>
            <a:r>
              <a:rPr lang="en-US" sz="2800" b="0" i="1" u="sng" dirty="0">
                <a:solidFill>
                  <a:srgbClr val="0033CC"/>
                </a:solidFill>
              </a:rPr>
              <a:t>qualification</a:t>
            </a:r>
            <a:r>
              <a:rPr lang="en-US" sz="2800" b="0" dirty="0"/>
              <a:t> : Comparisons combined using AND, OR and NOT.</a:t>
            </a: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US" sz="2800" dirty="0"/>
              <a:t>Comparisons are </a:t>
            </a:r>
            <a:r>
              <a:rPr lang="en-US" sz="2800" dirty="0" err="1"/>
              <a:t>Attr</a:t>
            </a:r>
            <a:r>
              <a:rPr lang="en-US" sz="2800" dirty="0"/>
              <a:t> </a:t>
            </a:r>
            <a:r>
              <a:rPr lang="en-US" sz="2800" i="1" dirty="0"/>
              <a:t>op</a:t>
            </a:r>
            <a:r>
              <a:rPr lang="en-US" sz="2800" dirty="0"/>
              <a:t> const or Attr1 </a:t>
            </a:r>
            <a:r>
              <a:rPr lang="en-US" sz="2800" i="1" dirty="0"/>
              <a:t>op</a:t>
            </a:r>
            <a:r>
              <a:rPr lang="en-US" sz="2800" dirty="0"/>
              <a:t> Attr2, where </a:t>
            </a:r>
            <a:r>
              <a:rPr lang="en-US" sz="2800" i="1" dirty="0"/>
              <a:t>op</a:t>
            </a:r>
            <a:r>
              <a:rPr lang="en-US" sz="2800" dirty="0"/>
              <a:t> is one of =≠&lt;&gt;≤≥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b="0" i="1" u="sng" dirty="0">
                <a:solidFill>
                  <a:srgbClr val="AD5E9C"/>
                </a:solidFill>
              </a:rPr>
              <a:t>DISTINCT</a:t>
            </a:r>
            <a:r>
              <a:rPr lang="en-US" b="0" dirty="0"/>
              <a:t>: optional keyword indicating that the answer should not contain duplicates. </a:t>
            </a:r>
            <a:r>
              <a:rPr lang="en-US" sz="2000" dirty="0"/>
              <a:t> </a:t>
            </a: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US" dirty="0"/>
              <a:t>In SQL SELECT, the default is that duplicates are </a:t>
            </a:r>
            <a:r>
              <a:rPr lang="en-US" i="1" u="sng" dirty="0"/>
              <a:t>not</a:t>
            </a:r>
            <a:r>
              <a:rPr lang="en-US" dirty="0"/>
              <a:t> eliminated! (Result is called a “</a:t>
            </a:r>
            <a:r>
              <a:rPr lang="en-US" dirty="0" err="1"/>
              <a:t>multiset</a:t>
            </a:r>
            <a:r>
              <a:rPr lang="en-US" dirty="0"/>
              <a:t>”)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4648200" y="152400"/>
            <a:ext cx="4371975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SELECT        [</a:t>
            </a:r>
            <a:r>
              <a:rPr lang="en-US" sz="2000" dirty="0">
                <a:solidFill>
                  <a:srgbClr val="AD5E9C"/>
                </a:solidFill>
              </a:rPr>
              <a:t>DISTINCT</a:t>
            </a:r>
            <a:r>
              <a:rPr lang="en-US" sz="2000" dirty="0">
                <a:solidFill>
                  <a:schemeClr val="accent2"/>
                </a:solidFill>
              </a:rPr>
              <a:t>]  </a:t>
            </a:r>
            <a:r>
              <a:rPr lang="en-US" i="1" dirty="0">
                <a:solidFill>
                  <a:srgbClr val="FF0000"/>
                </a:solidFill>
              </a:rPr>
              <a:t>target-list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FROM</a:t>
            </a:r>
            <a:r>
              <a:rPr lang="en-US" dirty="0">
                <a:solidFill>
                  <a:schemeClr val="accent2"/>
                </a:solidFill>
              </a:rPr>
              <a:t>         </a:t>
            </a:r>
            <a:r>
              <a:rPr lang="en-US" i="1" dirty="0">
                <a:solidFill>
                  <a:schemeClr val="accent2"/>
                </a:solidFill>
              </a:rPr>
              <a:t>relation-list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WHERE       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i="1" dirty="0">
                <a:solidFill>
                  <a:srgbClr val="0033CC"/>
                </a:solidFill>
              </a:rPr>
              <a:t>qualification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42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45106" y="69120"/>
            <a:ext cx="7751622" cy="835006"/>
          </a:xfrm>
          <a:noFill/>
        </p:spPr>
        <p:txBody>
          <a:bodyPr/>
          <a:lstStyle/>
          <a:p>
            <a:r>
              <a:rPr lang="en-US" smtClean="0"/>
              <a:t>SQL Inner Joins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S.name, </a:t>
            </a:r>
            <a:r>
              <a:rPr lang="en-US" sz="2400" dirty="0" err="1" smtClean="0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</a:t>
            </a:r>
            <a:r>
              <a:rPr lang="en-US" sz="2400" dirty="0" smtClean="0">
                <a:solidFill>
                  <a:srgbClr val="FF0000"/>
                </a:solidFill>
                <a:latin typeface="Lucida Console" charset="0"/>
              </a:rPr>
              <a:t>S (INNER) JOIN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Enrolled 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</a:t>
            </a:r>
            <a:r>
              <a:rPr lang="en-US" sz="2400" dirty="0" smtClean="0">
                <a:latin typeface="Lucida Console" charset="0"/>
              </a:rPr>
              <a:t>ON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sz="2800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202306" y="3530957"/>
            <a:ext cx="2133600" cy="365125"/>
          </a:xfrm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46393"/>
              </p:ext>
            </p:extLst>
          </p:nvPr>
        </p:nvGraphicFramePr>
        <p:xfrm>
          <a:off x="745106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33333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761196"/>
              </p:ext>
            </p:extLst>
          </p:nvPr>
        </p:nvGraphicFramePr>
        <p:xfrm>
          <a:off x="5027891" y="24095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DataScience194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French150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44444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English10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226970"/>
              </p:ext>
            </p:extLst>
          </p:nvPr>
        </p:nvGraphicFramePr>
        <p:xfrm>
          <a:off x="745106" y="4390737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DataScience194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French150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50670" y="2409537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63" y="2409537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6246" y="6211019"/>
            <a:ext cx="866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 the previous version of this query (with no join keyword) is an “Implicit join”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9585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45106" y="69120"/>
            <a:ext cx="7751622" cy="835006"/>
          </a:xfrm>
          <a:noFill/>
        </p:spPr>
        <p:txBody>
          <a:bodyPr/>
          <a:lstStyle/>
          <a:p>
            <a:r>
              <a:rPr lang="en-US" smtClean="0"/>
              <a:t>SQL Inner Joins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S.name, </a:t>
            </a:r>
            <a:r>
              <a:rPr lang="en-US" sz="2400" dirty="0" err="1" smtClean="0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</a:t>
            </a:r>
            <a:r>
              <a:rPr lang="en-US" sz="2400" dirty="0" smtClean="0">
                <a:solidFill>
                  <a:srgbClr val="FF0000"/>
                </a:solidFill>
                <a:latin typeface="Lucida Console" charset="0"/>
              </a:rPr>
              <a:t>S (INNER) JOIN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Enrolled 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</a:t>
            </a:r>
            <a:r>
              <a:rPr lang="en-US" sz="2400" dirty="0" smtClean="0">
                <a:latin typeface="Lucida Console" charset="0"/>
              </a:rPr>
              <a:t>ON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sz="2800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202306" y="3530957"/>
            <a:ext cx="2133600" cy="365125"/>
          </a:xfrm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5719"/>
              </p:ext>
            </p:extLst>
          </p:nvPr>
        </p:nvGraphicFramePr>
        <p:xfrm>
          <a:off x="745106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33333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89068"/>
              </p:ext>
            </p:extLst>
          </p:nvPr>
        </p:nvGraphicFramePr>
        <p:xfrm>
          <a:off x="5027891" y="24095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DataScience194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French150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44444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English10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35096"/>
              </p:ext>
            </p:extLst>
          </p:nvPr>
        </p:nvGraphicFramePr>
        <p:xfrm>
          <a:off x="745106" y="4390737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DataScience194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French150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50670" y="2409537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63" y="2409537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27891" y="5034919"/>
            <a:ext cx="1907766" cy="400110"/>
          </a:xfrm>
          <a:prstGeom prst="rect">
            <a:avLst/>
          </a:prstGeom>
          <a:solidFill>
            <a:srgbClr val="FFFF7D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Unmatched keys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6247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45106" y="69120"/>
            <a:ext cx="7751622" cy="835006"/>
          </a:xfrm>
          <a:noFill/>
        </p:spPr>
        <p:txBody>
          <a:bodyPr/>
          <a:lstStyle/>
          <a:p>
            <a:r>
              <a:rPr lang="en-US" dirty="0" smtClean="0"/>
              <a:t>What kind of Join is this?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S.name, </a:t>
            </a:r>
            <a:r>
              <a:rPr lang="en-US" sz="2400" dirty="0" err="1" smtClean="0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</a:t>
            </a:r>
            <a:r>
              <a:rPr lang="en-US" sz="2400" dirty="0" smtClean="0">
                <a:solidFill>
                  <a:srgbClr val="FF0000"/>
                </a:solidFill>
                <a:latin typeface="Lucida Console" charset="0"/>
              </a:rPr>
              <a:t>S ?? Enrolled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</a:t>
            </a:r>
            <a:r>
              <a:rPr lang="en-US" sz="2400" dirty="0" smtClean="0">
                <a:latin typeface="Lucida Console" charset="0"/>
              </a:rPr>
              <a:t>ON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sz="2800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202306" y="3530957"/>
            <a:ext cx="2133600" cy="365125"/>
          </a:xfrm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40353"/>
              </p:ext>
            </p:extLst>
          </p:nvPr>
        </p:nvGraphicFramePr>
        <p:xfrm>
          <a:off x="745106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33333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82462"/>
              </p:ext>
            </p:extLst>
          </p:nvPr>
        </p:nvGraphicFramePr>
        <p:xfrm>
          <a:off x="5027891" y="24095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DataScience194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French150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44444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English10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938272"/>
              </p:ext>
            </p:extLst>
          </p:nvPr>
        </p:nvGraphicFramePr>
        <p:xfrm>
          <a:off x="745106" y="43907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DataScience194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French150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50670" y="2409537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63" y="2409537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46253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45106" y="69120"/>
            <a:ext cx="7751622" cy="835006"/>
          </a:xfrm>
          <a:noFill/>
        </p:spPr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S.name, </a:t>
            </a:r>
            <a:r>
              <a:rPr lang="en-US" sz="2400" dirty="0" err="1" smtClean="0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</a:t>
            </a:r>
            <a:r>
              <a:rPr lang="en-US" sz="2400" dirty="0" smtClean="0">
                <a:solidFill>
                  <a:srgbClr val="FF0000"/>
                </a:solidFill>
                <a:latin typeface="Lucida Console" charset="0"/>
              </a:rPr>
              <a:t>S LEFT OUTER JOIN Enrolled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</a:t>
            </a:r>
            <a:r>
              <a:rPr lang="en-US" sz="2400" dirty="0" smtClean="0">
                <a:latin typeface="Lucida Console" charset="0"/>
              </a:rPr>
              <a:t>ON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sz="2800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202306" y="3530957"/>
            <a:ext cx="2133600" cy="365125"/>
          </a:xfrm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16112"/>
              </p:ext>
            </p:extLst>
          </p:nvPr>
        </p:nvGraphicFramePr>
        <p:xfrm>
          <a:off x="745106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33333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4047"/>
              </p:ext>
            </p:extLst>
          </p:nvPr>
        </p:nvGraphicFramePr>
        <p:xfrm>
          <a:off x="5027891" y="24095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DataScience194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French150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44444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English10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71190"/>
              </p:ext>
            </p:extLst>
          </p:nvPr>
        </p:nvGraphicFramePr>
        <p:xfrm>
          <a:off x="745106" y="43907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DataScience194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French150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50670" y="2409537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63" y="2409537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9131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004"/>
            <a:ext cx="8229600" cy="6614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2514"/>
            <a:ext cx="8229600" cy="49936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81247" y="3818199"/>
            <a:ext cx="3000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W. Bromwich Goals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712068" y="2132145"/>
            <a:ext cx="2198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Everton Goals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369223" y="3818199"/>
            <a:ext cx="3000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W. Bromwich Goals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81991" y="2132145"/>
            <a:ext cx="2198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Everton Goals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41897" y="1243969"/>
            <a:ext cx="251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PL Followers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5269812" y="1249282"/>
            <a:ext cx="3005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Non-Followers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70250"/>
              </p:ext>
            </p:extLst>
          </p:nvPr>
        </p:nvGraphicFramePr>
        <p:xfrm>
          <a:off x="1037657" y="2667298"/>
          <a:ext cx="3096600" cy="272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50"/>
                <a:gridCol w="774150"/>
                <a:gridCol w="774150"/>
                <a:gridCol w="774150"/>
              </a:tblGrid>
              <a:tr h="68045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2+</a:t>
                      </a:r>
                      <a:endParaRPr lang="en-US" sz="2400" dirty="0"/>
                    </a:p>
                  </a:txBody>
                  <a:tcPr/>
                </a:tc>
              </a:tr>
              <a:tr h="6804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4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4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2+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89456"/>
              </p:ext>
            </p:extLst>
          </p:nvPr>
        </p:nvGraphicFramePr>
        <p:xfrm>
          <a:off x="5178394" y="2667298"/>
          <a:ext cx="3096600" cy="272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50"/>
                <a:gridCol w="774150"/>
                <a:gridCol w="774150"/>
                <a:gridCol w="774150"/>
              </a:tblGrid>
              <a:tr h="68045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2+</a:t>
                      </a:r>
                      <a:endParaRPr lang="en-US" sz="2400" dirty="0"/>
                    </a:p>
                  </a:txBody>
                  <a:tcPr/>
                </a:tc>
              </a:tr>
              <a:tr h="6804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</a:tr>
              <a:tr h="6804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4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2+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754481" y="5795422"/>
            <a:ext cx="8229600" cy="661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Experts predicted 0-0 draw.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323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45106" y="69120"/>
            <a:ext cx="7751622" cy="835006"/>
          </a:xfrm>
          <a:noFill/>
        </p:spPr>
        <p:txBody>
          <a:bodyPr/>
          <a:lstStyle/>
          <a:p>
            <a:r>
              <a:rPr lang="en-US" dirty="0" smtClean="0"/>
              <a:t>What kind of Join is this?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S.name, </a:t>
            </a:r>
            <a:r>
              <a:rPr lang="en-US" sz="2400" dirty="0" err="1" smtClean="0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</a:t>
            </a:r>
            <a:r>
              <a:rPr lang="en-US" sz="2400" dirty="0" smtClean="0">
                <a:solidFill>
                  <a:srgbClr val="FF0000"/>
                </a:solidFill>
                <a:latin typeface="Lucida Console" charset="0"/>
              </a:rPr>
              <a:t>S ?? Enrolled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</a:t>
            </a:r>
            <a:r>
              <a:rPr lang="en-US" sz="2400" dirty="0" smtClean="0">
                <a:latin typeface="Lucida Console" charset="0"/>
              </a:rPr>
              <a:t>ON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sz="2800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202306" y="3530957"/>
            <a:ext cx="2133600" cy="365125"/>
          </a:xfrm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17986"/>
              </p:ext>
            </p:extLst>
          </p:nvPr>
        </p:nvGraphicFramePr>
        <p:xfrm>
          <a:off x="745106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33333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058804"/>
              </p:ext>
            </p:extLst>
          </p:nvPr>
        </p:nvGraphicFramePr>
        <p:xfrm>
          <a:off x="5027891" y="24095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DataScience194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French150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44444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English10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60972"/>
              </p:ext>
            </p:extLst>
          </p:nvPr>
        </p:nvGraphicFramePr>
        <p:xfrm>
          <a:off x="745106" y="43907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DataScience194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French150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English10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50670" y="2409537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63" y="2409537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88670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45106" y="69120"/>
            <a:ext cx="7751622" cy="835006"/>
          </a:xfrm>
          <a:noFill/>
        </p:spPr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S.name, </a:t>
            </a:r>
            <a:r>
              <a:rPr lang="en-US" sz="2400" dirty="0" err="1" smtClean="0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</a:t>
            </a:r>
            <a:r>
              <a:rPr lang="en-US" sz="2400" dirty="0" smtClean="0">
                <a:solidFill>
                  <a:srgbClr val="FF0000"/>
                </a:solidFill>
                <a:latin typeface="Lucida Console" charset="0"/>
              </a:rPr>
              <a:t>S RIGHT OUTER JOIN Enrolled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</a:t>
            </a:r>
            <a:r>
              <a:rPr lang="en-US" sz="2400" dirty="0" smtClean="0">
                <a:latin typeface="Lucida Console" charset="0"/>
              </a:rPr>
              <a:t>ON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sz="2800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202306" y="3530957"/>
            <a:ext cx="2133600" cy="365125"/>
          </a:xfrm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21570"/>
              </p:ext>
            </p:extLst>
          </p:nvPr>
        </p:nvGraphicFramePr>
        <p:xfrm>
          <a:off x="745106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33333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34461"/>
              </p:ext>
            </p:extLst>
          </p:nvPr>
        </p:nvGraphicFramePr>
        <p:xfrm>
          <a:off x="5027891" y="24095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DataScience194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French150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44444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English10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38822"/>
              </p:ext>
            </p:extLst>
          </p:nvPr>
        </p:nvGraphicFramePr>
        <p:xfrm>
          <a:off x="745106" y="43907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DataScience194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French150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English10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50670" y="2409537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63" y="2409537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6932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45106" y="69120"/>
            <a:ext cx="7751622" cy="835006"/>
          </a:xfrm>
          <a:noFill/>
        </p:spPr>
        <p:txBody>
          <a:bodyPr/>
          <a:lstStyle/>
          <a:p>
            <a:r>
              <a:rPr lang="en-US" dirty="0" smtClean="0"/>
              <a:t>What kind of Join is this?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S.name, </a:t>
            </a:r>
            <a:r>
              <a:rPr lang="en-US" sz="2400" dirty="0" err="1" smtClean="0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</a:t>
            </a:r>
            <a:r>
              <a:rPr lang="en-US" sz="2400" dirty="0" smtClean="0">
                <a:solidFill>
                  <a:srgbClr val="FF0000"/>
                </a:solidFill>
                <a:latin typeface="Lucida Console" charset="0"/>
              </a:rPr>
              <a:t>S ?? Enrolled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</a:t>
            </a:r>
            <a:r>
              <a:rPr lang="en-US" sz="2400" dirty="0" smtClean="0">
                <a:latin typeface="Lucida Console" charset="0"/>
              </a:rPr>
              <a:t>ON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sz="2800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202306" y="3530957"/>
            <a:ext cx="2133600" cy="365125"/>
          </a:xfrm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35654"/>
              </p:ext>
            </p:extLst>
          </p:nvPr>
        </p:nvGraphicFramePr>
        <p:xfrm>
          <a:off x="745106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33333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72747"/>
              </p:ext>
            </p:extLst>
          </p:nvPr>
        </p:nvGraphicFramePr>
        <p:xfrm>
          <a:off x="5027891" y="24095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DataScience194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French150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44444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English10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62011"/>
              </p:ext>
            </p:extLst>
          </p:nvPr>
        </p:nvGraphicFramePr>
        <p:xfrm>
          <a:off x="745106" y="4390737"/>
          <a:ext cx="318413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French150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50670" y="2409537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63" y="2409537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6103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45106" y="69120"/>
            <a:ext cx="7751622" cy="835006"/>
          </a:xfrm>
          <a:noFill/>
        </p:spPr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S.name, </a:t>
            </a:r>
            <a:r>
              <a:rPr lang="en-US" sz="2400" dirty="0" err="1" smtClean="0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</a:t>
            </a:r>
            <a:r>
              <a:rPr lang="en-US" sz="2400" dirty="0" smtClean="0">
                <a:solidFill>
                  <a:srgbClr val="FF0000"/>
                </a:solidFill>
                <a:latin typeface="Lucida Console" charset="0"/>
              </a:rPr>
              <a:t>S LEFT SEMI JOIN Enrolled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</a:t>
            </a:r>
            <a:r>
              <a:rPr lang="en-US" sz="2400" dirty="0" smtClean="0">
                <a:latin typeface="Lucida Console" charset="0"/>
              </a:rPr>
              <a:t>ON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sz="2800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202306" y="3530957"/>
            <a:ext cx="2133600" cy="365125"/>
          </a:xfrm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36869"/>
              </p:ext>
            </p:extLst>
          </p:nvPr>
        </p:nvGraphicFramePr>
        <p:xfrm>
          <a:off x="745106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33333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66172"/>
              </p:ext>
            </p:extLst>
          </p:nvPr>
        </p:nvGraphicFramePr>
        <p:xfrm>
          <a:off x="5027891" y="24095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DataScience194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French150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44444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English10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71556"/>
              </p:ext>
            </p:extLst>
          </p:nvPr>
        </p:nvGraphicFramePr>
        <p:xfrm>
          <a:off x="745106" y="4390737"/>
          <a:ext cx="318413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French150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50670" y="2409537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63" y="2409537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51387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45106" y="69120"/>
            <a:ext cx="7751622" cy="835006"/>
          </a:xfrm>
          <a:noFill/>
        </p:spPr>
        <p:txBody>
          <a:bodyPr/>
          <a:lstStyle/>
          <a:p>
            <a:r>
              <a:rPr lang="en-US" dirty="0" smtClean="0"/>
              <a:t>What kind of Join is this?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</a:t>
            </a:r>
            <a:r>
              <a:rPr lang="en-US" sz="2400" dirty="0" smtClean="0">
                <a:latin typeface="Lucida Console" charset="0"/>
              </a:rPr>
              <a:t>*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</a:t>
            </a:r>
            <a:r>
              <a:rPr lang="en-US" sz="2400" dirty="0" smtClean="0">
                <a:solidFill>
                  <a:srgbClr val="FF0000"/>
                </a:solidFill>
                <a:latin typeface="Lucida Console" charset="0"/>
              </a:rPr>
              <a:t>S ?? Enrolled E</a:t>
            </a:r>
            <a:endParaRPr lang="en-US" sz="2400" dirty="0">
              <a:solidFill>
                <a:srgbClr val="FF0000"/>
              </a:solidFill>
              <a:latin typeface="Lucida Console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202306" y="3530957"/>
            <a:ext cx="2133600" cy="365125"/>
          </a:xfrm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24218"/>
              </p:ext>
            </p:extLst>
          </p:nvPr>
        </p:nvGraphicFramePr>
        <p:xfrm>
          <a:off x="735893" y="1939490"/>
          <a:ext cx="318413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3111"/>
              </p:ext>
            </p:extLst>
          </p:nvPr>
        </p:nvGraphicFramePr>
        <p:xfrm>
          <a:off x="5027891" y="1914882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DataScience194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French150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65812"/>
              </p:ext>
            </p:extLst>
          </p:nvPr>
        </p:nvGraphicFramePr>
        <p:xfrm>
          <a:off x="745106" y="3827215"/>
          <a:ext cx="6960512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981"/>
                <a:gridCol w="1903177"/>
                <a:gridCol w="1903177"/>
                <a:gridCol w="19031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50670" y="1846022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885" y="1831859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30770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45106" y="69120"/>
            <a:ext cx="7751622" cy="835006"/>
          </a:xfrm>
          <a:noFill/>
        </p:spPr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</a:t>
            </a:r>
            <a:r>
              <a:rPr lang="en-US" sz="2400" dirty="0" smtClean="0">
                <a:latin typeface="Lucida Console" charset="0"/>
              </a:rPr>
              <a:t>*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</a:t>
            </a:r>
            <a:r>
              <a:rPr lang="en-US" sz="2400" dirty="0" smtClean="0">
                <a:solidFill>
                  <a:srgbClr val="FF0000"/>
                </a:solidFill>
                <a:latin typeface="Lucida Console" charset="0"/>
              </a:rPr>
              <a:t>S CROSS JOIN Enrolled E</a:t>
            </a:r>
            <a:endParaRPr lang="en-US" sz="2400" dirty="0">
              <a:solidFill>
                <a:srgbClr val="FF0000"/>
              </a:solidFill>
              <a:latin typeface="Lucida Console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202306" y="3530957"/>
            <a:ext cx="2133600" cy="365125"/>
          </a:xfrm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189117"/>
              </p:ext>
            </p:extLst>
          </p:nvPr>
        </p:nvGraphicFramePr>
        <p:xfrm>
          <a:off x="735893" y="1939490"/>
          <a:ext cx="318413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25328"/>
              </p:ext>
            </p:extLst>
          </p:nvPr>
        </p:nvGraphicFramePr>
        <p:xfrm>
          <a:off x="5027891" y="1914882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DataScience194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French150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82181"/>
              </p:ext>
            </p:extLst>
          </p:nvPr>
        </p:nvGraphicFramePr>
        <p:xfrm>
          <a:off x="745106" y="3827215"/>
          <a:ext cx="6960512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981"/>
                <a:gridCol w="1903177"/>
                <a:gridCol w="1903177"/>
                <a:gridCol w="19031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50670" y="1846022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885" y="1831859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25671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45106" y="69120"/>
            <a:ext cx="7751622" cy="835006"/>
          </a:xfrm>
          <a:noFill/>
        </p:spPr>
        <p:txBody>
          <a:bodyPr/>
          <a:lstStyle/>
          <a:p>
            <a:r>
              <a:rPr lang="en-US" dirty="0" smtClean="0"/>
              <a:t>What kind of Join is this?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</a:t>
            </a:r>
            <a:r>
              <a:rPr lang="en-US" sz="2400" dirty="0" smtClean="0">
                <a:latin typeface="Lucida Console" charset="0"/>
              </a:rPr>
              <a:t>*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</a:t>
            </a:r>
            <a:r>
              <a:rPr lang="en-US" sz="2400" dirty="0" smtClean="0">
                <a:solidFill>
                  <a:srgbClr val="FF0000"/>
                </a:solidFill>
                <a:latin typeface="Lucida Console" charset="0"/>
              </a:rPr>
              <a:t>S, Enrolled 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 </a:t>
            </a:r>
            <a:r>
              <a:rPr lang="en-US" sz="2400" dirty="0" smtClean="0">
                <a:latin typeface="Lucida Console" charset="0"/>
              </a:rPr>
              <a:t>WHERE</a:t>
            </a:r>
            <a:r>
              <a:rPr lang="en-US" sz="2400" dirty="0" smtClean="0">
                <a:solidFill>
                  <a:srgbClr val="FF0000"/>
                </a:solidFill>
                <a:latin typeface="Lucida Console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Lucida Console" charset="0"/>
              </a:rPr>
              <a:t>S.sid</a:t>
            </a:r>
            <a:r>
              <a:rPr lang="en-US" sz="2400" dirty="0" smtClean="0">
                <a:solidFill>
                  <a:srgbClr val="FF0000"/>
                </a:solidFill>
                <a:latin typeface="Lucida Console" charset="0"/>
              </a:rPr>
              <a:t> &lt;= </a:t>
            </a:r>
            <a:r>
              <a:rPr lang="en-US" sz="2400" dirty="0" err="1" smtClean="0">
                <a:solidFill>
                  <a:srgbClr val="FF0000"/>
                </a:solidFill>
                <a:latin typeface="Lucida Console" charset="0"/>
              </a:rPr>
              <a:t>E.sid</a:t>
            </a:r>
            <a:endParaRPr lang="en-US" sz="2400" dirty="0">
              <a:solidFill>
                <a:srgbClr val="FF0000"/>
              </a:solidFill>
              <a:latin typeface="Lucida Console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50655"/>
              </p:ext>
            </p:extLst>
          </p:nvPr>
        </p:nvGraphicFramePr>
        <p:xfrm>
          <a:off x="735893" y="2533850"/>
          <a:ext cx="318413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770257"/>
              </p:ext>
            </p:extLst>
          </p:nvPr>
        </p:nvGraphicFramePr>
        <p:xfrm>
          <a:off x="5027891" y="2509242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DataScience194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French150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54726"/>
              </p:ext>
            </p:extLst>
          </p:nvPr>
        </p:nvGraphicFramePr>
        <p:xfrm>
          <a:off x="745106" y="4421575"/>
          <a:ext cx="6960512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981"/>
                <a:gridCol w="1903177"/>
                <a:gridCol w="1903177"/>
                <a:gridCol w="19031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50670" y="2440382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885" y="2453004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45874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45106" y="69120"/>
            <a:ext cx="7751622" cy="835006"/>
          </a:xfrm>
          <a:noFill/>
        </p:spPr>
        <p:txBody>
          <a:bodyPr/>
          <a:lstStyle/>
          <a:p>
            <a:r>
              <a:rPr lang="en-US" dirty="0" smtClean="0"/>
              <a:t>Theta Joins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</a:t>
            </a:r>
            <a:r>
              <a:rPr lang="en-US" sz="2400" dirty="0" smtClean="0">
                <a:latin typeface="Lucida Console" charset="0"/>
              </a:rPr>
              <a:t>*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</a:t>
            </a:r>
            <a:r>
              <a:rPr lang="en-US" sz="2400" dirty="0" smtClean="0">
                <a:solidFill>
                  <a:srgbClr val="FF0000"/>
                </a:solidFill>
                <a:latin typeface="Lucida Console" charset="0"/>
              </a:rPr>
              <a:t>S, Enrolled 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 </a:t>
            </a:r>
            <a:r>
              <a:rPr lang="en-US" sz="2400" dirty="0" smtClean="0">
                <a:latin typeface="Lucida Console" charset="0"/>
              </a:rPr>
              <a:t>WHERE</a:t>
            </a:r>
            <a:r>
              <a:rPr lang="en-US" sz="2400" dirty="0" smtClean="0">
                <a:solidFill>
                  <a:srgbClr val="FF0000"/>
                </a:solidFill>
                <a:latin typeface="Lucida Console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Lucida Console" charset="0"/>
              </a:rPr>
              <a:t>S.sid</a:t>
            </a:r>
            <a:r>
              <a:rPr lang="en-US" sz="2400" dirty="0" smtClean="0">
                <a:solidFill>
                  <a:srgbClr val="FF0000"/>
                </a:solidFill>
                <a:latin typeface="Lucida Console" charset="0"/>
              </a:rPr>
              <a:t> &lt;= </a:t>
            </a:r>
            <a:r>
              <a:rPr lang="en-US" sz="2400" dirty="0" err="1" smtClean="0">
                <a:solidFill>
                  <a:srgbClr val="FF0000"/>
                </a:solidFill>
                <a:latin typeface="Lucida Console" charset="0"/>
              </a:rPr>
              <a:t>E.sid</a:t>
            </a:r>
            <a:endParaRPr lang="en-US" sz="2400" dirty="0">
              <a:solidFill>
                <a:srgbClr val="FF0000"/>
              </a:solidFill>
              <a:latin typeface="Lucida Console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02673"/>
              </p:ext>
            </p:extLst>
          </p:nvPr>
        </p:nvGraphicFramePr>
        <p:xfrm>
          <a:off x="735893" y="2533850"/>
          <a:ext cx="318413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07971"/>
              </p:ext>
            </p:extLst>
          </p:nvPr>
        </p:nvGraphicFramePr>
        <p:xfrm>
          <a:off x="5027891" y="2509242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/>
                <a:gridCol w="19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History105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DataScience194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22222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French150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671942"/>
              </p:ext>
            </p:extLst>
          </p:nvPr>
        </p:nvGraphicFramePr>
        <p:xfrm>
          <a:off x="745106" y="4421575"/>
          <a:ext cx="6960512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981"/>
                <a:gridCol w="1903177"/>
                <a:gridCol w="1903177"/>
                <a:gridCol w="19031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50670" y="2440382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885" y="2453004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60325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103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50706"/>
          </a:xfrm>
        </p:spPr>
        <p:txBody>
          <a:bodyPr/>
          <a:lstStyle/>
          <a:p>
            <a:r>
              <a:rPr lang="en-US" dirty="0" smtClean="0"/>
              <a:t>SQL Query </a:t>
            </a:r>
            <a:r>
              <a:rPr lang="en-US" dirty="0"/>
              <a:t>Semantics</a:t>
            </a:r>
          </a:p>
        </p:txBody>
      </p:sp>
      <p:sp>
        <p:nvSpPr>
          <p:cNvPr id="126981" name="Rectangle 1029"/>
          <p:cNvSpPr>
            <a:spLocks noGrp="1" noChangeArrowheads="1"/>
          </p:cNvSpPr>
          <p:nvPr>
            <p:ph idx="1"/>
          </p:nvPr>
        </p:nvSpPr>
        <p:spPr>
          <a:xfrm>
            <a:off x="590764" y="1104599"/>
            <a:ext cx="7772400" cy="5352840"/>
          </a:xfrm>
          <a:noFill/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000" b="0" dirty="0"/>
              <a:t>Semantics of an SQL query are defined in terms of the following conceptual evaluation strategy: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1.</a:t>
            </a:r>
            <a:r>
              <a:rPr lang="en-US" dirty="0"/>
              <a:t> do FROM clause: compute </a:t>
            </a:r>
            <a:r>
              <a:rPr lang="en-US" i="1" u="sng" dirty="0"/>
              <a:t>cross-product</a:t>
            </a:r>
            <a:r>
              <a:rPr lang="en-US" dirty="0"/>
              <a:t> of tables (e.g., Students and Enrolled).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2.</a:t>
            </a:r>
            <a:r>
              <a:rPr lang="en-US" dirty="0"/>
              <a:t> do WHERE clause: Check conditions, discard </a:t>
            </a:r>
            <a:r>
              <a:rPr lang="en-US" dirty="0" err="1"/>
              <a:t>tuples</a:t>
            </a:r>
            <a:r>
              <a:rPr lang="en-US" dirty="0"/>
              <a:t> that fail. (i.e., “</a:t>
            </a:r>
            <a:r>
              <a:rPr lang="en-US" u="sng" dirty="0"/>
              <a:t>selection</a:t>
            </a:r>
            <a:r>
              <a:rPr lang="en-US" dirty="0"/>
              <a:t>”).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3.</a:t>
            </a:r>
            <a:r>
              <a:rPr lang="en-US" dirty="0"/>
              <a:t> do SELECT clause: Delete unwanted fields.    (i.e., “</a:t>
            </a:r>
            <a:r>
              <a:rPr lang="en-US" u="sng" dirty="0"/>
              <a:t>projection</a:t>
            </a:r>
            <a:r>
              <a:rPr lang="en-US" dirty="0"/>
              <a:t>”).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4.</a:t>
            </a:r>
            <a:r>
              <a:rPr lang="en-US" dirty="0"/>
              <a:t> If DISTINCT specified, eliminate duplicate rows</a:t>
            </a:r>
            <a:r>
              <a:rPr lang="en-US" dirty="0" smtClean="0"/>
              <a:t>.</a:t>
            </a:r>
            <a:endParaRPr lang="en-US" b="0" dirty="0"/>
          </a:p>
          <a:p>
            <a:pPr>
              <a:lnSpc>
                <a:spcPct val="110000"/>
              </a:lnSpc>
              <a:buFontTx/>
              <a:buNone/>
            </a:pPr>
            <a:r>
              <a:rPr lang="en-US" b="0" dirty="0">
                <a:solidFill>
                  <a:srgbClr val="FF0000"/>
                </a:solidFill>
              </a:rPr>
              <a:t>Probably the least efficient way to compute a query! </a:t>
            </a:r>
            <a:endParaRPr lang="en-US" b="0" dirty="0"/>
          </a:p>
          <a:p>
            <a:pPr lvl="1">
              <a:lnSpc>
                <a:spcPct val="110000"/>
              </a:lnSpc>
            </a:pPr>
            <a:r>
              <a:rPr lang="en-US" dirty="0"/>
              <a:t>An optimizer will find more efficient strategies to get the </a:t>
            </a:r>
            <a:r>
              <a:rPr lang="en-US" i="1" dirty="0">
                <a:solidFill>
                  <a:srgbClr val="0033CC"/>
                </a:solidFill>
              </a:rPr>
              <a:t>same answer</a:t>
            </a:r>
            <a:r>
              <a:rPr lang="en-US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9699" name="Rectangle 102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Rectangle 102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28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3CC28-6F7F-4142-910F-4017BA098247}" type="slidenum">
              <a:rPr lang="en-US"/>
              <a:pPr/>
              <a:t>49</a:t>
            </a:fld>
            <a:endParaRPr lang="en-US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Model (Tabular)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SQLite</a:t>
            </a:r>
          </a:p>
          <a:p>
            <a:pPr lvl="1"/>
            <a:r>
              <a:rPr lang="en-US" dirty="0"/>
              <a:t>Table: fixed number of named columns of specified type</a:t>
            </a:r>
          </a:p>
          <a:p>
            <a:pPr lvl="1"/>
            <a:r>
              <a:rPr lang="en-US" dirty="0"/>
              <a:t>5 storage classes for columns</a:t>
            </a:r>
          </a:p>
          <a:p>
            <a:pPr lvl="2"/>
            <a:r>
              <a:rPr lang="en-US" dirty="0"/>
              <a:t>NULL</a:t>
            </a:r>
          </a:p>
          <a:p>
            <a:pPr lvl="2"/>
            <a:r>
              <a:rPr lang="en-US" dirty="0"/>
              <a:t>INTEGER</a:t>
            </a:r>
          </a:p>
          <a:p>
            <a:pPr lvl="2"/>
            <a:r>
              <a:rPr lang="en-US" dirty="0"/>
              <a:t>REAL</a:t>
            </a:r>
          </a:p>
          <a:p>
            <a:pPr lvl="2"/>
            <a:r>
              <a:rPr lang="en-US" dirty="0"/>
              <a:t>TEXT</a:t>
            </a:r>
          </a:p>
          <a:p>
            <a:pPr lvl="2"/>
            <a:r>
              <a:rPr lang="en-US" dirty="0"/>
              <a:t>BLOB</a:t>
            </a:r>
          </a:p>
          <a:p>
            <a:pPr lvl="1"/>
            <a:r>
              <a:rPr lang="en-US" dirty="0"/>
              <a:t>Data stored on disk in a single file in row-major order</a:t>
            </a:r>
          </a:p>
          <a:p>
            <a:pPr lvl="1"/>
            <a:r>
              <a:rPr lang="en-US" dirty="0"/>
              <a:t>Operations performed via sqlite3 shell</a:t>
            </a:r>
          </a:p>
        </p:txBody>
      </p:sp>
    </p:spTree>
    <p:extLst>
      <p:ext uri="{BB962C8B-B14F-4D97-AF65-F5344CB8AC3E}">
        <p14:creationId xmlns:p14="http://schemas.microsoft.com/office/powerpoint/2010/main" val="288314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0157-F75F-694D-AF97-836A8F2E766B}" type="slidenum">
              <a:rPr lang="en-US"/>
              <a:pPr/>
              <a:t>5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557213" y="347716"/>
            <a:ext cx="8029575" cy="600075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Watch Cognitive Biases!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58412"/>
            <a:ext cx="8229600" cy="5396137"/>
          </a:xfrm>
          <a:ln/>
        </p:spPr>
        <p:txBody>
          <a:bodyPr>
            <a:normAutofit/>
          </a:bodyPr>
          <a:lstStyle/>
          <a:p>
            <a:r>
              <a:rPr lang="en-US" sz="2800" dirty="0" smtClean="0"/>
              <a:t>People don’t like scoreless games.</a:t>
            </a:r>
          </a:p>
          <a:p>
            <a:r>
              <a:rPr lang="en-US" sz="2800" dirty="0" smtClean="0"/>
              <a:t>People don’t like drawn games.</a:t>
            </a:r>
          </a:p>
          <a:p>
            <a:r>
              <a:rPr lang="en-US" sz="2800" dirty="0" smtClean="0"/>
              <a:t>Beware of using data to justify your opinions vs. giving you answers.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Also important:</a:t>
            </a:r>
          </a:p>
          <a:p>
            <a:r>
              <a:rPr lang="en-US" sz="2800" dirty="0" smtClean="0"/>
              <a:t>Don’t </a:t>
            </a:r>
            <a:r>
              <a:rPr lang="en-US" sz="2800" dirty="0" err="1" smtClean="0"/>
              <a:t>overinterpret</a:t>
            </a:r>
            <a:r>
              <a:rPr lang="en-US" sz="2800" dirty="0" smtClean="0"/>
              <a:t>: there aren’t enough data points to draw firm conclusions on this problem – but you can certainly look for trends and try to confirm them with more data.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6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“Table-Like” Data </a:t>
            </a:r>
            <a:r>
              <a:rPr lang="en-US" dirty="0" err="1" smtClean="0"/>
              <a:t>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55B1D-99BA-394A-9DEE-FF32B976DBAE}" type="slidenum">
              <a:rPr lang="en-US"/>
              <a:pPr/>
              <a:t>51</a:t>
            </a:fld>
            <a:endParaRPr lang="en-US"/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13016"/>
            <a:ext cx="8229600" cy="708917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Pandas/Python</a:t>
            </a:r>
            <a:endParaRPr 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6594"/>
            <a:ext cx="8229600" cy="5129570"/>
          </a:xfrm>
          <a:ln/>
        </p:spPr>
        <p:txBody>
          <a:bodyPr>
            <a:normAutofit/>
          </a:bodyPr>
          <a:lstStyle/>
          <a:p>
            <a:r>
              <a:rPr lang="en-US" sz="2800" b="1" dirty="0" smtClean="0"/>
              <a:t>Series</a:t>
            </a:r>
            <a:r>
              <a:rPr lang="en-US" sz="2800" dirty="0"/>
              <a:t>: a named, ordered dictionary</a:t>
            </a:r>
          </a:p>
          <a:p>
            <a:pPr lvl="1"/>
            <a:r>
              <a:rPr lang="en-US" sz="2400" dirty="0"/>
              <a:t>The keys of the dictionary are the </a:t>
            </a:r>
            <a:r>
              <a:rPr lang="en-US" sz="2400" b="1" dirty="0"/>
              <a:t>indexes</a:t>
            </a:r>
            <a:endParaRPr lang="en-US" sz="2400" b="1" dirty="0">
              <a:ea typeface="Heiti SC Medium" charset="0"/>
              <a:cs typeface="Heiti SC Medium" charset="0"/>
            </a:endParaRPr>
          </a:p>
          <a:p>
            <a:pPr lvl="1"/>
            <a:r>
              <a:rPr lang="en-US" sz="2400" dirty="0"/>
              <a:t>Built on </a:t>
            </a:r>
            <a:r>
              <a:rPr lang="en-US" sz="2400" dirty="0" err="1"/>
              <a:t>NumPy</a:t>
            </a:r>
            <a:r>
              <a:rPr lang="en-US" sz="2400" dirty="0" err="1">
                <a:latin typeface="Arial"/>
              </a:rPr>
              <a:t>’</a:t>
            </a:r>
            <a:r>
              <a:rPr lang="en-US" sz="2400" dirty="0" err="1"/>
              <a:t>s</a:t>
            </a:r>
            <a:r>
              <a:rPr lang="en-US" sz="2400" dirty="0"/>
              <a:t> </a:t>
            </a:r>
            <a:r>
              <a:rPr lang="en-US" sz="2400" b="1" dirty="0" err="1"/>
              <a:t>ndarray</a:t>
            </a:r>
            <a:endParaRPr lang="en-US" sz="2400" b="1" dirty="0">
              <a:ea typeface="Heiti SC Medium" charset="0"/>
              <a:cs typeface="Heiti SC Medium" charset="0"/>
            </a:endParaRPr>
          </a:p>
          <a:p>
            <a:pPr lvl="1"/>
            <a:r>
              <a:rPr lang="en-US" sz="2400" dirty="0"/>
              <a:t>Values can be any </a:t>
            </a:r>
            <a:r>
              <a:rPr lang="en-US" sz="2400" dirty="0" err="1"/>
              <a:t>Numpy</a:t>
            </a:r>
            <a:r>
              <a:rPr lang="en-US" sz="2400" dirty="0"/>
              <a:t> data type </a:t>
            </a:r>
            <a:r>
              <a:rPr lang="en-US" sz="2400" dirty="0" smtClean="0"/>
              <a:t>object</a:t>
            </a:r>
          </a:p>
          <a:p>
            <a:pPr lvl="1"/>
            <a:endParaRPr lang="en-US" sz="2400" dirty="0"/>
          </a:p>
          <a:p>
            <a:r>
              <a:rPr lang="en-US" sz="2800" b="1" dirty="0" err="1"/>
              <a:t>DataFrame</a:t>
            </a:r>
            <a:r>
              <a:rPr lang="en-US" sz="2800" dirty="0"/>
              <a:t>: </a:t>
            </a:r>
            <a:r>
              <a:rPr lang="en-US" sz="2800" dirty="0" smtClean="0"/>
              <a:t>a table with named columns</a:t>
            </a:r>
          </a:p>
          <a:p>
            <a:pPr lvl="1"/>
            <a:r>
              <a:rPr lang="en-US" sz="2400" dirty="0" smtClean="0"/>
              <a:t>Represented as a </a:t>
            </a:r>
            <a:r>
              <a:rPr lang="en-US" sz="2400" dirty="0" err="1" smtClean="0"/>
              <a:t>Dict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col_name</a:t>
            </a:r>
            <a:r>
              <a:rPr lang="en-US" sz="2400" dirty="0" smtClean="0"/>
              <a:t> -&gt; series)</a:t>
            </a:r>
            <a:endParaRPr lang="en-US" sz="2400" dirty="0"/>
          </a:p>
          <a:p>
            <a:pPr lvl="1"/>
            <a:r>
              <a:rPr lang="en-US" sz="2400" dirty="0"/>
              <a:t>Each Series object represents a </a:t>
            </a:r>
            <a:r>
              <a:rPr lang="en-US" sz="2400" dirty="0" smtClean="0"/>
              <a:t>column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07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8075-8A16-C94E-94A6-B4A2271257E5}" type="slidenum">
              <a:rPr lang="en-US"/>
              <a:pPr/>
              <a:t>52</a:t>
            </a:fld>
            <a:endParaRPr lang="en-US"/>
          </a:p>
        </p:txBody>
      </p:sp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557213" y="306620"/>
            <a:ext cx="8029575" cy="657225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99336"/>
            <a:ext cx="8229600" cy="5026828"/>
          </a:xfrm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ap() functions</a:t>
            </a:r>
          </a:p>
          <a:p>
            <a:r>
              <a:rPr lang="en-US" dirty="0" smtClean="0"/>
              <a:t>filter (apply predicate to rows)</a:t>
            </a:r>
          </a:p>
          <a:p>
            <a:r>
              <a:rPr lang="en-US" dirty="0"/>
              <a:t>s</a:t>
            </a:r>
            <a:r>
              <a:rPr lang="en-US" dirty="0" smtClean="0"/>
              <a:t>ort/group by</a:t>
            </a:r>
            <a:endParaRPr lang="en-US" dirty="0"/>
          </a:p>
          <a:p>
            <a:r>
              <a:rPr lang="en-US" dirty="0" smtClean="0"/>
              <a:t>aggregate</a:t>
            </a:r>
            <a:r>
              <a:rPr lang="en-US" dirty="0"/>
              <a:t>: sum, count, average, max, min</a:t>
            </a:r>
          </a:p>
          <a:p>
            <a:r>
              <a:rPr lang="en-US" dirty="0" smtClean="0"/>
              <a:t>Pivot or reshape</a:t>
            </a:r>
            <a:endParaRPr lang="en-US" dirty="0"/>
          </a:p>
          <a:p>
            <a:r>
              <a:rPr lang="en-US" dirty="0" smtClean="0"/>
              <a:t>Relational:</a:t>
            </a:r>
            <a:endParaRPr lang="en-US" dirty="0"/>
          </a:p>
          <a:p>
            <a:pPr lvl="1"/>
            <a:r>
              <a:rPr lang="en-US" dirty="0"/>
              <a:t>union, intersection, difference, </a:t>
            </a:r>
            <a:r>
              <a:rPr lang="en-US" dirty="0" err="1"/>
              <a:t>cartesian</a:t>
            </a:r>
            <a:r>
              <a:rPr lang="en-US" dirty="0"/>
              <a:t> product (CROSS JOIN)</a:t>
            </a:r>
          </a:p>
          <a:p>
            <a:pPr lvl="1"/>
            <a:r>
              <a:rPr lang="en-US" dirty="0"/>
              <a:t>select/filter, project</a:t>
            </a:r>
          </a:p>
          <a:p>
            <a:pPr lvl="1"/>
            <a:r>
              <a:rPr lang="en-US" dirty="0"/>
              <a:t>join: natural join (INNER JOIN), theta join, semi-join, etc.</a:t>
            </a:r>
          </a:p>
          <a:p>
            <a:pPr lvl="1"/>
            <a:r>
              <a:rPr lang="en-US" dirty="0"/>
              <a:t>rename</a:t>
            </a:r>
          </a:p>
        </p:txBody>
      </p:sp>
    </p:spTree>
    <p:extLst>
      <p:ext uri="{BB962C8B-B14F-4D97-AF65-F5344CB8AC3E}">
        <p14:creationId xmlns:p14="http://schemas.microsoft.com/office/powerpoint/2010/main" val="32288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8075-8A16-C94E-94A6-B4A2271257E5}" type="slidenum">
              <a:rPr lang="en-US"/>
              <a:pPr/>
              <a:t>53</a:t>
            </a:fld>
            <a:endParaRPr lang="en-US"/>
          </a:p>
        </p:txBody>
      </p:sp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557213" y="154112"/>
            <a:ext cx="8029575" cy="647273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Matrices vs Databases</a:t>
            </a:r>
            <a:endParaRPr lang="en-US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93851"/>
            <a:ext cx="8229600" cy="5691884"/>
          </a:xfrm>
          <a:ln/>
        </p:spPr>
        <p:txBody>
          <a:bodyPr>
            <a:normAutofit/>
          </a:bodyPr>
          <a:lstStyle/>
          <a:p>
            <a:r>
              <a:rPr lang="en-US" sz="2400" dirty="0" smtClean="0"/>
              <a:t>Tools like Pandas give up some of the important safety features of RDBMS (e.g. ACID), but can be much faster. </a:t>
            </a:r>
          </a:p>
          <a:p>
            <a:pPr marL="0" indent="0">
              <a:buNone/>
            </a:pPr>
            <a:r>
              <a:rPr lang="en-US" sz="2400" dirty="0" smtClean="0"/>
              <a:t>Matrix multiply in SQL: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SELECT  </a:t>
            </a:r>
            <a:r>
              <a:rPr lang="en-US" sz="2400" b="1" dirty="0" err="1" smtClean="0">
                <a:solidFill>
                  <a:srgbClr val="C00000"/>
                </a:solidFill>
              </a:rPr>
              <a:t>A.row</a:t>
            </a:r>
            <a:r>
              <a:rPr lang="en-US" sz="2400" b="1" dirty="0" smtClean="0">
                <a:solidFill>
                  <a:srgbClr val="C00000"/>
                </a:solidFill>
              </a:rPr>
              <a:t>, </a:t>
            </a:r>
            <a:r>
              <a:rPr lang="en-US" sz="2400" b="1" dirty="0" err="1" smtClean="0">
                <a:solidFill>
                  <a:srgbClr val="C00000"/>
                </a:solidFill>
              </a:rPr>
              <a:t>B.col</a:t>
            </a:r>
            <a:r>
              <a:rPr lang="en-US" sz="2400" b="1" dirty="0" smtClean="0">
                <a:solidFill>
                  <a:srgbClr val="C00000"/>
                </a:solidFill>
              </a:rPr>
              <a:t>, SUM(</a:t>
            </a:r>
            <a:r>
              <a:rPr lang="en-US" sz="2400" b="1" dirty="0" err="1" smtClean="0">
                <a:solidFill>
                  <a:srgbClr val="C00000"/>
                </a:solidFill>
              </a:rPr>
              <a:t>A.value</a:t>
            </a:r>
            <a:r>
              <a:rPr lang="en-US" sz="2400" b="1" dirty="0" smtClean="0">
                <a:solidFill>
                  <a:srgbClr val="C00000"/>
                </a:solidFill>
              </a:rPr>
              <a:t> * </a:t>
            </a:r>
            <a:r>
              <a:rPr lang="en-US" sz="2400" b="1" dirty="0" err="1" smtClean="0">
                <a:solidFill>
                  <a:srgbClr val="C00000"/>
                </a:solidFill>
              </a:rPr>
              <a:t>B.value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FROM </a:t>
            </a:r>
            <a:r>
              <a:rPr lang="en-US" sz="2400" b="1" dirty="0" smtClean="0">
                <a:solidFill>
                  <a:srgbClr val="C00000"/>
                </a:solidFill>
              </a:rPr>
              <a:t>A JOIN B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ON </a:t>
            </a:r>
            <a:r>
              <a:rPr lang="en-US" sz="2400" b="1" dirty="0" err="1" smtClean="0">
                <a:solidFill>
                  <a:srgbClr val="C00000"/>
                </a:solidFill>
              </a:rPr>
              <a:t>A.col</a:t>
            </a:r>
            <a:r>
              <a:rPr lang="en-US" sz="2400" b="1" dirty="0" smtClean="0">
                <a:solidFill>
                  <a:srgbClr val="C00000"/>
                </a:solidFill>
              </a:rPr>
              <a:t> = </a:t>
            </a:r>
            <a:r>
              <a:rPr lang="en-US" sz="2400" b="1" dirty="0" err="1" smtClean="0">
                <a:solidFill>
                  <a:srgbClr val="C00000"/>
                </a:solidFill>
              </a:rPr>
              <a:t>B.row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GROUP BY </a:t>
            </a:r>
            <a:r>
              <a:rPr lang="en-US" sz="2400" b="1" dirty="0" err="1" smtClean="0">
                <a:solidFill>
                  <a:srgbClr val="C00000"/>
                </a:solidFill>
              </a:rPr>
              <a:t>A.row</a:t>
            </a:r>
            <a:r>
              <a:rPr lang="en-US" sz="2400" b="1" dirty="0" smtClean="0">
                <a:solidFill>
                  <a:srgbClr val="C00000"/>
                </a:solidFill>
              </a:rPr>
              <a:t>, </a:t>
            </a:r>
            <a:r>
              <a:rPr lang="en-US" sz="2400" b="1" dirty="0" err="1" smtClean="0">
                <a:solidFill>
                  <a:srgbClr val="C00000"/>
                </a:solidFill>
              </a:rPr>
              <a:t>B.col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You probably never want to do this, but the </a:t>
            </a:r>
            <a:r>
              <a:rPr lang="en-US" sz="2400" b="1" i="1" dirty="0" smtClean="0"/>
              <a:t>opposite </a:t>
            </a:r>
            <a:r>
              <a:rPr lang="en-US" sz="2400" dirty="0" smtClean="0"/>
              <a:t>direction (relational aggregate query </a:t>
            </a:r>
            <a:r>
              <a:rPr lang="en-US" sz="2400" dirty="0" smtClean="0">
                <a:sym typeface="Wingdings" panose="05000000000000000000" pitchFamily="2" charset="2"/>
              </a:rPr>
              <a:t> matrix </a:t>
            </a:r>
            <a:r>
              <a:rPr lang="en-US" sz="2400" dirty="0" err="1" smtClean="0">
                <a:sym typeface="Wingdings" panose="05000000000000000000" pitchFamily="2" charset="2"/>
              </a:rPr>
              <a:t>mult</a:t>
            </a:r>
            <a:r>
              <a:rPr lang="en-US" sz="2400" dirty="0" smtClean="0">
                <a:sym typeface="Wingdings" panose="05000000000000000000" pitchFamily="2" charset="2"/>
              </a:rPr>
              <a:t>.) can be very useful. </a:t>
            </a: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3604"/>
              </p:ext>
            </p:extLst>
          </p:nvPr>
        </p:nvGraphicFramePr>
        <p:xfrm>
          <a:off x="990345" y="2281164"/>
          <a:ext cx="299362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880"/>
                <a:gridCol w="1043220"/>
                <a:gridCol w="9615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row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89302"/>
              </p:ext>
            </p:extLst>
          </p:nvPr>
        </p:nvGraphicFramePr>
        <p:xfrm>
          <a:off x="4707877" y="2326955"/>
          <a:ext cx="299362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880"/>
                <a:gridCol w="1043220"/>
                <a:gridCol w="9615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row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12.0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7213" y="2188697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2379" y="2195102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7715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5 min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6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Tables?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3497" r="-13497"/>
          <a:stretch>
            <a:fillRect/>
          </a:stretch>
        </p:blipFill>
        <p:spPr>
          <a:xfrm>
            <a:off x="1219186" y="1417638"/>
            <a:ext cx="6595007" cy="3627000"/>
          </a:xfrm>
        </p:spPr>
      </p:pic>
      <p:sp>
        <p:nvSpPr>
          <p:cNvPr id="7" name="TextBox 6"/>
          <p:cNvSpPr txBox="1"/>
          <p:nvPr/>
        </p:nvSpPr>
        <p:spPr>
          <a:xfrm>
            <a:off x="4034067" y="4527360"/>
            <a:ext cx="4224233" cy="1995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Too limited in structure?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Too rigid?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Too old fashioned?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39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074"/>
            <a:ext cx="8229600" cy="817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What’s Wrong with (RDBMS)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65" y="1092426"/>
            <a:ext cx="8480453" cy="516271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Indices: </a:t>
            </a:r>
            <a:r>
              <a:rPr lang="en-US" sz="2800" dirty="0" smtClean="0"/>
              <a:t>Typical RDBMS table storage is mostly indices</a:t>
            </a:r>
          </a:p>
          <a:p>
            <a:pPr lvl="1"/>
            <a:r>
              <a:rPr lang="en-US" sz="2400" dirty="0" smtClean="0"/>
              <a:t>Can’t afford this overhead for large </a:t>
            </a:r>
            <a:r>
              <a:rPr lang="en-US" sz="2400" dirty="0" err="1" smtClean="0"/>
              <a:t>datastores</a:t>
            </a:r>
            <a:endParaRPr lang="en-US" sz="2400" dirty="0" smtClean="0"/>
          </a:p>
          <a:p>
            <a:r>
              <a:rPr lang="en-US" sz="2800" b="1" dirty="0" smtClean="0">
                <a:solidFill>
                  <a:srgbClr val="C00000"/>
                </a:solidFill>
              </a:rPr>
              <a:t>Transactions:</a:t>
            </a:r>
          </a:p>
          <a:p>
            <a:pPr lvl="1"/>
            <a:r>
              <a:rPr lang="en-US" sz="2400" dirty="0" smtClean="0"/>
              <a:t>Safe state changes require journals etc., and are slow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Relations:</a:t>
            </a:r>
          </a:p>
          <a:p>
            <a:pPr lvl="1"/>
            <a:r>
              <a:rPr lang="en-US" sz="2400" dirty="0" smtClean="0"/>
              <a:t>Checking relations adds further overhead to updates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Sparse Data Support:</a:t>
            </a:r>
          </a:p>
          <a:p>
            <a:pPr lvl="1"/>
            <a:r>
              <a:rPr lang="en-US" sz="2400" dirty="0" smtClean="0"/>
              <a:t>RDBMS Tables are very wasteful when data is very sparse</a:t>
            </a:r>
          </a:p>
          <a:p>
            <a:pPr lvl="1"/>
            <a:r>
              <a:rPr lang="en-US" sz="2400" dirty="0" smtClean="0"/>
              <a:t>Very sparse data is common in modern data stores</a:t>
            </a:r>
          </a:p>
          <a:p>
            <a:pPr lvl="1"/>
            <a:r>
              <a:rPr lang="en-US" sz="2400" dirty="0" smtClean="0"/>
              <a:t>RDBMS tables might have dozens of columns, modern data stores might have many thousands.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85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074"/>
            <a:ext cx="8229600" cy="817787"/>
          </a:xfrm>
        </p:spPr>
        <p:txBody>
          <a:bodyPr>
            <a:normAutofit/>
          </a:bodyPr>
          <a:lstStyle/>
          <a:p>
            <a:r>
              <a:rPr lang="en-US" dirty="0" smtClean="0"/>
              <a:t>RDBMS tables – row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65" y="1092426"/>
            <a:ext cx="8480453" cy="516271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/>
              <a:t>Table: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Represented as: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89323"/>
              </p:ext>
            </p:extLst>
          </p:nvPr>
        </p:nvGraphicFramePr>
        <p:xfrm>
          <a:off x="2375014" y="1768179"/>
          <a:ext cx="414312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905"/>
                <a:gridCol w="811330"/>
                <a:gridCol w="1286634"/>
                <a:gridCol w="566442"/>
                <a:gridCol w="5988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login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age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gpa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53831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jones@cs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53831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smith@ee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06029"/>
              </p:ext>
            </p:extLst>
          </p:nvPr>
        </p:nvGraphicFramePr>
        <p:xfrm>
          <a:off x="2375014" y="3935766"/>
          <a:ext cx="4143121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905"/>
                <a:gridCol w="811330"/>
                <a:gridCol w="1286634"/>
                <a:gridCol w="566442"/>
                <a:gridCol w="5988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53831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jones@cs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02021"/>
              </p:ext>
            </p:extLst>
          </p:nvPr>
        </p:nvGraphicFramePr>
        <p:xfrm>
          <a:off x="2375014" y="4558853"/>
          <a:ext cx="4143121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905"/>
                <a:gridCol w="811330"/>
                <a:gridCol w="1286634"/>
                <a:gridCol w="566442"/>
                <a:gridCol w="5988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53831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smith@ee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7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86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Tweet JSON Format</a:t>
            </a:r>
            <a:endParaRPr lang="en-US" dirty="0"/>
          </a:p>
        </p:txBody>
      </p:sp>
      <p:pic>
        <p:nvPicPr>
          <p:cNvPr id="5" name="Picture 4" descr="map-of-a-tweet-cop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9" y="833952"/>
            <a:ext cx="4880605" cy="590382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57200" y="2333445"/>
            <a:ext cx="8519118" cy="1990038"/>
            <a:chOff x="457200" y="2333445"/>
            <a:chExt cx="8519118" cy="1990038"/>
          </a:xfrm>
        </p:grpSpPr>
        <p:pic>
          <p:nvPicPr>
            <p:cNvPr id="6" name="Picture 5" descr="map-of-a-tweet-copy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8" r="18327" b="85771"/>
            <a:stretch/>
          </p:blipFill>
          <p:spPr>
            <a:xfrm>
              <a:off x="457200" y="2333445"/>
              <a:ext cx="8519118" cy="199003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154884" y="2604555"/>
              <a:ext cx="2640094" cy="1055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569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074"/>
            <a:ext cx="8229600" cy="817787"/>
          </a:xfrm>
        </p:spPr>
        <p:txBody>
          <a:bodyPr>
            <a:normAutofit/>
          </a:bodyPr>
          <a:lstStyle/>
          <a:p>
            <a:r>
              <a:rPr lang="en-US" dirty="0" smtClean="0"/>
              <a:t>RDBMS tables – row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65" y="1092426"/>
            <a:ext cx="8480453" cy="5162718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800" dirty="0" smtClean="0"/>
              <a:t>Table:</a:t>
            </a:r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 smtClean="0"/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 smtClean="0"/>
          </a:p>
          <a:p>
            <a:pPr marL="57150" indent="0">
              <a:buNone/>
            </a:pPr>
            <a:r>
              <a:rPr lang="en-US" sz="2800" dirty="0" smtClean="0"/>
              <a:t>Represented as: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867910"/>
              </p:ext>
            </p:extLst>
          </p:nvPr>
        </p:nvGraphicFramePr>
        <p:xfrm>
          <a:off x="708055" y="1630614"/>
          <a:ext cx="803943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904"/>
                <a:gridCol w="938676"/>
                <a:gridCol w="1375646"/>
                <a:gridCol w="793020"/>
                <a:gridCol w="752559"/>
                <a:gridCol w="833480"/>
                <a:gridCol w="882032"/>
                <a:gridCol w="744467"/>
                <a:gridCol w="760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login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loc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locid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52841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jones@cs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53831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smith@ee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55541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brown@ee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00227"/>
              </p:ext>
            </p:extLst>
          </p:nvPr>
        </p:nvGraphicFramePr>
        <p:xfrm>
          <a:off x="708055" y="5004726"/>
          <a:ext cx="803943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904"/>
                <a:gridCol w="938676"/>
                <a:gridCol w="1375646"/>
                <a:gridCol w="793020"/>
                <a:gridCol w="752559"/>
                <a:gridCol w="833480"/>
                <a:gridCol w="882032"/>
                <a:gridCol w="744467"/>
                <a:gridCol w="760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53831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smith@ee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29933"/>
              </p:ext>
            </p:extLst>
          </p:nvPr>
        </p:nvGraphicFramePr>
        <p:xfrm>
          <a:off x="708055" y="4395394"/>
          <a:ext cx="803943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904"/>
                <a:gridCol w="938676"/>
                <a:gridCol w="1375646"/>
                <a:gridCol w="793020"/>
                <a:gridCol w="752559"/>
                <a:gridCol w="833480"/>
                <a:gridCol w="882032"/>
                <a:gridCol w="744467"/>
                <a:gridCol w="760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52841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jones@cs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376234"/>
              </p:ext>
            </p:extLst>
          </p:nvPr>
        </p:nvGraphicFramePr>
        <p:xfrm>
          <a:off x="708055" y="5631858"/>
          <a:ext cx="803943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904"/>
                <a:gridCol w="938676"/>
                <a:gridCol w="1375646"/>
                <a:gridCol w="793020"/>
                <a:gridCol w="752559"/>
                <a:gridCol w="833480"/>
                <a:gridCol w="882032"/>
                <a:gridCol w="744467"/>
                <a:gridCol w="760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55541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brown@ee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this Evening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Wrap-up file storage from last time</a:t>
            </a:r>
          </a:p>
          <a:p>
            <a:r>
              <a:rPr lang="en-US" dirty="0" smtClean="0"/>
              <a:t>Lecture – Data Models, Tables, Structure, etc.</a:t>
            </a:r>
          </a:p>
          <a:p>
            <a:pPr lvl="1"/>
            <a:r>
              <a:rPr lang="en-US" dirty="0" smtClean="0"/>
              <a:t>SQL, </a:t>
            </a:r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smtClean="0"/>
              <a:t>Schema on Read vs. Schema on Write</a:t>
            </a:r>
          </a:p>
          <a:p>
            <a:pPr lvl="1"/>
            <a:r>
              <a:rPr lang="en-US" dirty="0" smtClean="0"/>
              <a:t>Non-Tabular Structures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1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17296"/>
          </a:xfrm>
        </p:spPr>
        <p:txBody>
          <a:bodyPr>
            <a:normAutofit/>
          </a:bodyPr>
          <a:lstStyle/>
          <a:p>
            <a:r>
              <a:rPr lang="en-US" dirty="0" smtClean="0"/>
              <a:t>Column-based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64" y="948996"/>
            <a:ext cx="8480453" cy="5162718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800" dirty="0" smtClean="0"/>
              <a:t>Table:</a:t>
            </a:r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 smtClean="0"/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 smtClean="0"/>
          </a:p>
          <a:p>
            <a:pPr marL="57150" indent="0">
              <a:buNone/>
            </a:pPr>
            <a:r>
              <a:rPr lang="en-US" sz="2800" dirty="0" smtClean="0"/>
              <a:t>Represented as column (key-value) stores: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79906"/>
              </p:ext>
            </p:extLst>
          </p:nvPr>
        </p:nvGraphicFramePr>
        <p:xfrm>
          <a:off x="513848" y="1487184"/>
          <a:ext cx="8172951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4829"/>
                <a:gridCol w="954265"/>
                <a:gridCol w="1372453"/>
                <a:gridCol w="898216"/>
                <a:gridCol w="768994"/>
                <a:gridCol w="777399"/>
                <a:gridCol w="896681"/>
                <a:gridCol w="756831"/>
                <a:gridCol w="7732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login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loc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locid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52841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jones@cs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Albany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2341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38.4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122.7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53831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smith@ee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55541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brown@ee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04352"/>
              </p:ext>
            </p:extLst>
          </p:nvPr>
        </p:nvGraphicFramePr>
        <p:xfrm>
          <a:off x="551626" y="4075286"/>
          <a:ext cx="181124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847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52841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Jones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53831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55541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Brown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23258"/>
              </p:ext>
            </p:extLst>
          </p:nvPr>
        </p:nvGraphicFramePr>
        <p:xfrm>
          <a:off x="2629932" y="4075286"/>
          <a:ext cx="2257656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320"/>
                <a:gridCol w="1330336"/>
              </a:tblGrid>
              <a:tr h="1562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login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52841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jones@cs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53831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smith@ee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55541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brown@ee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412792"/>
              </p:ext>
            </p:extLst>
          </p:nvPr>
        </p:nvGraphicFramePr>
        <p:xfrm>
          <a:off x="5106093" y="4086350"/>
          <a:ext cx="1752228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736"/>
                <a:gridCol w="8944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loc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52841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Albany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58209"/>
              </p:ext>
            </p:extLst>
          </p:nvPr>
        </p:nvGraphicFramePr>
        <p:xfrm>
          <a:off x="7076493" y="4086350"/>
          <a:ext cx="1743823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4829"/>
                <a:gridCol w="7689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locid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52841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2341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51721"/>
              </p:ext>
            </p:extLst>
          </p:nvPr>
        </p:nvGraphicFramePr>
        <p:xfrm>
          <a:off x="5108668" y="5159619"/>
          <a:ext cx="1752228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4829"/>
                <a:gridCol w="7773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52841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38.4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55199"/>
              </p:ext>
            </p:extLst>
          </p:nvPr>
        </p:nvGraphicFramePr>
        <p:xfrm>
          <a:off x="7079067" y="5159619"/>
          <a:ext cx="174125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320"/>
                <a:gridCol w="8329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52841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122.7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14218" y="5829643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554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Tables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58" y="573200"/>
            <a:ext cx="3937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1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Storage Systems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005" r="-20005"/>
          <a:stretch>
            <a:fillRect/>
          </a:stretch>
        </p:blipFill>
        <p:spPr>
          <a:xfrm>
            <a:off x="-609600" y="2133600"/>
            <a:ext cx="6234982" cy="3429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05400" y="1524000"/>
            <a:ext cx="3671837" cy="479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17296"/>
          </a:xfrm>
        </p:spPr>
        <p:txBody>
          <a:bodyPr>
            <a:normAutofit/>
          </a:bodyPr>
          <a:lstStyle/>
          <a:p>
            <a:r>
              <a:rPr lang="en-US" dirty="0" smtClean="0"/>
              <a:t>Column-Family Stores (Cassandra)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64" y="948996"/>
            <a:ext cx="8480453" cy="5162718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800" dirty="0" smtClean="0"/>
              <a:t>A column-family groups data columns together, and is analogous to a table. </a:t>
            </a:r>
          </a:p>
          <a:p>
            <a:pPr marL="57150" indent="0">
              <a:buNone/>
            </a:pPr>
            <a:r>
              <a:rPr lang="en-US" sz="2800" dirty="0" smtClean="0"/>
              <a:t>Static column family from Apache Cassandra:</a:t>
            </a:r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 smtClean="0"/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r>
              <a:rPr lang="en-US" sz="2800" dirty="0" smtClean="0"/>
              <a:t>Dynamic Column family (Cassandra):</a:t>
            </a:r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 smtClean="0"/>
          </a:p>
        </p:txBody>
      </p:sp>
      <p:pic>
        <p:nvPicPr>
          <p:cNvPr id="1026" name="Picture 2" descr="../../_images/static_column_fami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858" y="2333771"/>
            <a:ext cx="3876923" cy="17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../../_images/dynamic_column_famil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858" y="4420428"/>
            <a:ext cx="4043836" cy="181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1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662"/>
            <a:ext cx="8229600" cy="968340"/>
          </a:xfrm>
        </p:spPr>
        <p:txBody>
          <a:bodyPr/>
          <a:lstStyle/>
          <a:p>
            <a:r>
              <a:rPr lang="en-US" dirty="0" err="1" smtClean="0"/>
              <a:t>CouchDB</a:t>
            </a:r>
            <a:r>
              <a:rPr lang="en-US" dirty="0" smtClean="0"/>
              <a:t> Data Model (JSON)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1"/>
            <a:ext cx="8991600" cy="4754563"/>
          </a:xfrm>
        </p:spPr>
        <p:txBody>
          <a:bodyPr/>
          <a:lstStyle/>
          <a:p>
            <a:r>
              <a:rPr lang="en-US" sz="2800" dirty="0" smtClean="0"/>
              <a:t>“With </a:t>
            </a:r>
            <a:r>
              <a:rPr lang="en-US" sz="2800" dirty="0" err="1"/>
              <a:t>CouchDB</a:t>
            </a:r>
            <a:r>
              <a:rPr lang="en-US" sz="2800" dirty="0"/>
              <a:t>, no schema is enforced, so new document types with new meaning can be safely added alongside the old</a:t>
            </a:r>
            <a:r>
              <a:rPr lang="en-US" sz="2800" dirty="0" smtClean="0"/>
              <a:t>.”</a:t>
            </a:r>
          </a:p>
          <a:p>
            <a:r>
              <a:rPr lang="en-US" sz="2800" dirty="0" smtClean="0"/>
              <a:t>A </a:t>
            </a:r>
            <a:r>
              <a:rPr lang="en-US" sz="2800" dirty="0" err="1"/>
              <a:t>CouchDB</a:t>
            </a:r>
            <a:r>
              <a:rPr lang="en-US" sz="2800" dirty="0"/>
              <a:t> document is an object that consists of named fields. </a:t>
            </a:r>
            <a:r>
              <a:rPr lang="en-US" sz="2800" dirty="0" smtClean="0"/>
              <a:t>Field </a:t>
            </a:r>
            <a:r>
              <a:rPr lang="en-US" sz="2800" dirty="0"/>
              <a:t>values may </a:t>
            </a:r>
            <a:r>
              <a:rPr lang="en-US" sz="2800" dirty="0" smtClean="0"/>
              <a:t>be:</a:t>
            </a:r>
          </a:p>
          <a:p>
            <a:pPr lvl="1"/>
            <a:r>
              <a:rPr lang="en-US" dirty="0" smtClean="0"/>
              <a:t>strings</a:t>
            </a:r>
            <a:r>
              <a:rPr lang="en-US" dirty="0"/>
              <a:t>, numbers, dates, </a:t>
            </a:r>
            <a:endParaRPr lang="en-US" dirty="0" smtClean="0"/>
          </a:p>
          <a:p>
            <a:pPr lvl="1"/>
            <a:r>
              <a:rPr lang="en-US" dirty="0" smtClean="0"/>
              <a:t>ordered lists,  associative </a:t>
            </a:r>
            <a:r>
              <a:rPr lang="en-US" dirty="0"/>
              <a:t>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548883"/>
            <a:ext cx="9144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"Subject": "I like Plankton"  </a:t>
            </a:r>
          </a:p>
          <a:p>
            <a:r>
              <a:rPr lang="en-US" dirty="0"/>
              <a:t>"Author": "Rusty"  </a:t>
            </a:r>
          </a:p>
          <a:p>
            <a:r>
              <a:rPr lang="en-US" dirty="0"/>
              <a:t>"</a:t>
            </a:r>
            <a:r>
              <a:rPr lang="en-US" dirty="0" err="1"/>
              <a:t>PostedDate</a:t>
            </a:r>
            <a:r>
              <a:rPr lang="en-US" dirty="0"/>
              <a:t>": "5/23/2006"  </a:t>
            </a:r>
          </a:p>
          <a:p>
            <a:r>
              <a:rPr lang="en-US" dirty="0"/>
              <a:t>"Tags": ["plankton", "baseball", "decisions"]</a:t>
            </a:r>
          </a:p>
          <a:p>
            <a:r>
              <a:rPr lang="en-US" dirty="0"/>
              <a:t>"Body": "I decided today that I don't like baseball. I like plankton."</a:t>
            </a:r>
          </a:p>
        </p:txBody>
      </p:sp>
    </p:spTree>
    <p:extLst>
      <p:ext uri="{BB962C8B-B14F-4D97-AF65-F5344CB8AC3E}">
        <p14:creationId xmlns:p14="http://schemas.microsoft.com/office/powerpoint/2010/main" val="15765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662"/>
            <a:ext cx="8229600" cy="968340"/>
          </a:xfrm>
        </p:spPr>
        <p:txBody>
          <a:bodyPr/>
          <a:lstStyle/>
          <a:p>
            <a:r>
              <a:rPr lang="en-US" dirty="0" smtClean="0"/>
              <a:t>Prerequisites for “</a:t>
            </a:r>
            <a:r>
              <a:rPr lang="en-US" dirty="0" err="1" smtClean="0"/>
              <a:t>Schemaless</a:t>
            </a:r>
            <a:r>
              <a:rPr lang="en-US" dirty="0" smtClean="0"/>
              <a:t>”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36" y="1143001"/>
            <a:ext cx="8618019" cy="52133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Need </a:t>
            </a:r>
            <a:r>
              <a:rPr lang="en-US" sz="2400" b="1" dirty="0" smtClean="0">
                <a:solidFill>
                  <a:srgbClr val="C00000"/>
                </a:solidFill>
              </a:rPr>
              <a:t>external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internal</a:t>
            </a:r>
            <a:r>
              <a:rPr lang="en-US" sz="2400" dirty="0" smtClean="0"/>
              <a:t> representations for all data types that will be used.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Internal: </a:t>
            </a:r>
            <a:r>
              <a:rPr lang="en-US" sz="2400" dirty="0" smtClean="0"/>
              <a:t>a dynamically-typed, object-oriented language (like Java)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External: </a:t>
            </a:r>
            <a:r>
              <a:rPr lang="en-US" sz="2400" dirty="0"/>
              <a:t>an extensible data description language: JSON or </a:t>
            </a:r>
            <a:r>
              <a:rPr lang="en-US" sz="2400" dirty="0" smtClean="0"/>
              <a:t>XML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For Performance: </a:t>
            </a:r>
            <a:r>
              <a:rPr lang="en-US" sz="2400" dirty="0" smtClean="0"/>
              <a:t>Fast </a:t>
            </a:r>
            <a:r>
              <a:rPr lang="en-US" sz="2400" dirty="0" err="1" smtClean="0"/>
              <a:t>SerDe</a:t>
            </a:r>
            <a:r>
              <a:rPr lang="en-US" sz="2400" dirty="0" smtClean="0"/>
              <a:t> (Serialization and </a:t>
            </a:r>
            <a:r>
              <a:rPr lang="en-US" sz="2400" dirty="0" err="1" smtClean="0"/>
              <a:t>DeSerialization</a:t>
            </a:r>
            <a:r>
              <a:rPr lang="en-US" sz="2400" dirty="0" smtClean="0"/>
              <a:t>) so internal data structures can be efficiently pushed or extracted from disk or network. 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7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662"/>
            <a:ext cx="8229600" cy="968340"/>
          </a:xfrm>
        </p:spPr>
        <p:txBody>
          <a:bodyPr/>
          <a:lstStyle/>
          <a:p>
            <a:r>
              <a:rPr lang="en-US" dirty="0" smtClean="0"/>
              <a:t>JSON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36" y="1143001"/>
            <a:ext cx="8618019" cy="52133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{ </a:t>
            </a:r>
            <a:r>
              <a:rPr lang="en-US" sz="2400" dirty="0"/>
              <a:t>"</a:t>
            </a:r>
            <a:r>
              <a:rPr lang="en-US" sz="2400" dirty="0" err="1"/>
              <a:t>firstName</a:t>
            </a:r>
            <a:r>
              <a:rPr lang="en-US" sz="2400" dirty="0"/>
              <a:t>": "John",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"</a:t>
            </a:r>
            <a:r>
              <a:rPr lang="en-US" sz="2400" dirty="0" err="1"/>
              <a:t>lastName</a:t>
            </a:r>
            <a:r>
              <a:rPr lang="en-US" sz="2400" dirty="0"/>
              <a:t>": "Smith",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"</a:t>
            </a:r>
            <a:r>
              <a:rPr lang="en-US" sz="2400" dirty="0" err="1"/>
              <a:t>isAlive</a:t>
            </a:r>
            <a:r>
              <a:rPr lang="en-US" sz="2400" dirty="0"/>
              <a:t>": true,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"</a:t>
            </a:r>
            <a:r>
              <a:rPr lang="en-US" sz="2400" dirty="0"/>
              <a:t>age": 25,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"</a:t>
            </a:r>
            <a:r>
              <a:rPr lang="en-US" sz="2400" dirty="0" err="1"/>
              <a:t>height_cm</a:t>
            </a:r>
            <a:r>
              <a:rPr lang="en-US" sz="2400" dirty="0"/>
              <a:t>": 167.6,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"</a:t>
            </a:r>
            <a:r>
              <a:rPr lang="en-US" sz="2400" dirty="0"/>
              <a:t>address": {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"</a:t>
            </a:r>
            <a:r>
              <a:rPr lang="en-US" sz="2400" dirty="0" err="1"/>
              <a:t>streetAddress</a:t>
            </a:r>
            <a:r>
              <a:rPr lang="en-US" sz="2400" dirty="0"/>
              <a:t>": "21 2nd Street",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"</a:t>
            </a:r>
            <a:r>
              <a:rPr lang="en-US" sz="2400" dirty="0"/>
              <a:t>city": "New York",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"</a:t>
            </a:r>
            <a:r>
              <a:rPr lang="en-US" sz="2400" dirty="0"/>
              <a:t>state": "NY",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"</a:t>
            </a:r>
            <a:r>
              <a:rPr lang="en-US" sz="2400" dirty="0" err="1"/>
              <a:t>postalCode</a:t>
            </a:r>
            <a:r>
              <a:rPr lang="en-US" sz="2400" dirty="0"/>
              <a:t>": "10021-3100"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662"/>
            <a:ext cx="8229600" cy="968340"/>
          </a:xfrm>
        </p:spPr>
        <p:txBody>
          <a:bodyPr/>
          <a:lstStyle/>
          <a:p>
            <a:r>
              <a:rPr lang="en-US" dirty="0" smtClean="0"/>
              <a:t>Prerequisites for “</a:t>
            </a:r>
            <a:r>
              <a:rPr lang="en-US" dirty="0" err="1" smtClean="0"/>
              <a:t>Schemaless</a:t>
            </a:r>
            <a:r>
              <a:rPr lang="en-US" dirty="0" smtClean="0"/>
              <a:t>”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36" y="1335186"/>
            <a:ext cx="8618019" cy="50211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JSON includes named fields in a tree structure. Primitive types (e.g. string, number,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,…) are implicit. </a:t>
            </a:r>
          </a:p>
          <a:p>
            <a:endParaRPr lang="en-US" sz="2400" dirty="0"/>
          </a:p>
          <a:p>
            <a:r>
              <a:rPr lang="en-US" sz="2400" dirty="0" smtClean="0"/>
              <a:t>We can read JSON data (or XML) and automatically create internal representations for complex data.</a:t>
            </a:r>
          </a:p>
          <a:p>
            <a:endParaRPr lang="en-US" sz="2400" dirty="0" smtClean="0"/>
          </a:p>
          <a:p>
            <a:r>
              <a:rPr lang="en-US" sz="2400" dirty="0" smtClean="0"/>
              <a:t>Using the </a:t>
            </a:r>
            <a:r>
              <a:rPr lang="en-US" sz="2400" dirty="0" smtClean="0">
                <a:solidFill>
                  <a:srgbClr val="C00000"/>
                </a:solidFill>
              </a:rPr>
              <a:t>field names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C00000"/>
                </a:solidFill>
              </a:rPr>
              <a:t>object structure</a:t>
            </a:r>
            <a:r>
              <a:rPr lang="en-US" sz="2400" dirty="0" smtClean="0"/>
              <a:t>, we can query these objects once loaded.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/>
                <a:cs typeface="Arial"/>
              </a:rPr>
              <a:t>Pig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Arial"/>
                <a:cs typeface="Arial"/>
              </a:rPr>
              <a:t>Started at Yahoo! Research</a:t>
            </a:r>
          </a:p>
          <a:p>
            <a:pPr eaLnBrk="1" hangingPunct="1"/>
            <a:r>
              <a:rPr lang="en-US" sz="2800" dirty="0">
                <a:latin typeface="Arial"/>
                <a:cs typeface="Arial"/>
              </a:rPr>
              <a:t>Runs about 50% of Yahoo!</a:t>
            </a:r>
            <a:r>
              <a:rPr lang="en-US" altLang="ja-JP" sz="2800" dirty="0">
                <a:latin typeface="Arial"/>
                <a:cs typeface="Arial"/>
              </a:rPr>
              <a:t>’s jobs</a:t>
            </a:r>
          </a:p>
          <a:p>
            <a:pPr eaLnBrk="1" hangingPunct="1"/>
            <a:r>
              <a:rPr lang="en-US" sz="2800" dirty="0">
                <a:latin typeface="Arial"/>
                <a:cs typeface="Arial"/>
              </a:rPr>
              <a:t>Features:</a:t>
            </a:r>
          </a:p>
          <a:p>
            <a:pPr lvl="1" eaLnBrk="1" hangingPunct="1"/>
            <a:r>
              <a:rPr lang="en-US" sz="2400" dirty="0">
                <a:latin typeface="Arial"/>
                <a:cs typeface="Arial"/>
              </a:rPr>
              <a:t>Expresses sequences of </a:t>
            </a:r>
            <a:r>
              <a:rPr lang="en-US" sz="2400" dirty="0" err="1">
                <a:latin typeface="Arial"/>
                <a:cs typeface="Arial"/>
              </a:rPr>
              <a:t>MapReduce</a:t>
            </a:r>
            <a:r>
              <a:rPr lang="en-US" sz="2400" dirty="0">
                <a:latin typeface="Arial"/>
                <a:cs typeface="Arial"/>
              </a:rPr>
              <a:t> jobs</a:t>
            </a:r>
          </a:p>
          <a:p>
            <a:pPr lvl="1" eaLnBrk="1" hangingPunct="1"/>
            <a:r>
              <a:rPr lang="en-US" sz="2400" dirty="0">
                <a:latin typeface="Arial"/>
                <a:cs typeface="Arial"/>
              </a:rPr>
              <a:t>Data model: nested </a:t>
            </a:r>
            <a:r>
              <a:rPr lang="ja-JP" altLang="en-US" sz="2400" dirty="0">
                <a:latin typeface="Arial"/>
                <a:cs typeface="Arial"/>
              </a:rPr>
              <a:t>“</a:t>
            </a:r>
            <a:r>
              <a:rPr lang="en-US" altLang="ja-JP" sz="2400" dirty="0">
                <a:latin typeface="Arial"/>
                <a:cs typeface="Arial"/>
              </a:rPr>
              <a:t>bags</a:t>
            </a:r>
            <a:r>
              <a:rPr lang="ja-JP" altLang="en-US" sz="2400" dirty="0">
                <a:latin typeface="Arial"/>
                <a:cs typeface="Arial"/>
              </a:rPr>
              <a:t>”</a:t>
            </a:r>
            <a:r>
              <a:rPr lang="en-US" altLang="ja-JP" sz="2400" dirty="0">
                <a:latin typeface="Arial"/>
                <a:cs typeface="Arial"/>
              </a:rPr>
              <a:t> of </a:t>
            </a:r>
            <a:r>
              <a:rPr lang="en-US" altLang="ja-JP" sz="2400" dirty="0" smtClean="0">
                <a:latin typeface="Arial"/>
                <a:cs typeface="Arial"/>
              </a:rPr>
              <a:t>items</a:t>
            </a:r>
          </a:p>
          <a:p>
            <a:pPr lvl="2"/>
            <a:r>
              <a:rPr lang="en-US" altLang="ja-JP" sz="2000" dirty="0" smtClean="0">
                <a:latin typeface="Arial"/>
                <a:cs typeface="Arial"/>
              </a:rPr>
              <a:t>Schema is optional</a:t>
            </a:r>
            <a:endParaRPr lang="en-US" altLang="ja-JP" sz="2000" dirty="0">
              <a:latin typeface="Arial"/>
              <a:cs typeface="Arial"/>
            </a:endParaRPr>
          </a:p>
          <a:p>
            <a:pPr lvl="1" eaLnBrk="1" hangingPunct="1"/>
            <a:r>
              <a:rPr lang="en-US" sz="2400" dirty="0">
                <a:latin typeface="Arial"/>
                <a:cs typeface="Arial"/>
              </a:rPr>
              <a:t>Provides relational (SQL) operators</a:t>
            </a:r>
            <a:br>
              <a:rPr lang="en-US" sz="2400" dirty="0">
                <a:latin typeface="Arial"/>
                <a:cs typeface="Arial"/>
              </a:rPr>
            </a:br>
            <a:r>
              <a:rPr lang="en-US" sz="2400" dirty="0">
                <a:latin typeface="Arial"/>
                <a:cs typeface="Arial"/>
              </a:rPr>
              <a:t>(JOIN, GROUP BY, </a:t>
            </a:r>
            <a:r>
              <a:rPr lang="en-US" sz="2400" dirty="0" err="1">
                <a:latin typeface="Arial"/>
                <a:cs typeface="Arial"/>
              </a:rPr>
              <a:t>etc</a:t>
            </a:r>
            <a:r>
              <a:rPr lang="en-US" sz="2400" dirty="0">
                <a:latin typeface="Arial"/>
                <a:cs typeface="Arial"/>
              </a:rPr>
              <a:t>)</a:t>
            </a:r>
          </a:p>
          <a:p>
            <a:pPr lvl="1" eaLnBrk="1" hangingPunct="1"/>
            <a:r>
              <a:rPr lang="en-US" sz="2400" dirty="0">
                <a:latin typeface="Arial"/>
                <a:cs typeface="Arial"/>
              </a:rPr>
              <a:t>Easy to plug in Java functions</a:t>
            </a:r>
          </a:p>
        </p:txBody>
      </p:sp>
      <p:pic>
        <p:nvPicPr>
          <p:cNvPr id="6656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4114800"/>
            <a:ext cx="1873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2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/>
                <a:cs typeface="Arial"/>
              </a:rPr>
              <a:t>An Example Problem</a:t>
            </a:r>
            <a:endParaRPr lang="en-US" dirty="0">
              <a:solidFill>
                <a:srgbClr val="FFBC1B"/>
              </a:solidFill>
              <a:latin typeface="Arial"/>
              <a:cs typeface="Arial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46238"/>
            <a:ext cx="4038600" cy="4525962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2800" dirty="0" smtClean="0"/>
              <a:t>Suppose </a:t>
            </a:r>
            <a:r>
              <a:rPr lang="en-US" sz="2800" dirty="0"/>
              <a:t>you have user data in one file, website data in another, and you need to find the top 5 most visited pages by users aged 18-25.</a:t>
            </a:r>
          </a:p>
        </p:txBody>
      </p:sp>
      <p:sp>
        <p:nvSpPr>
          <p:cNvPr id="67587" name="Text Box 22"/>
          <p:cNvSpPr txBox="1">
            <a:spLocks noChangeArrowheads="1"/>
          </p:cNvSpPr>
          <p:nvPr/>
        </p:nvSpPr>
        <p:spPr bwMode="auto">
          <a:xfrm>
            <a:off x="4670425" y="1897063"/>
            <a:ext cx="1425575" cy="366712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Load Users</a:t>
            </a:r>
          </a:p>
        </p:txBody>
      </p:sp>
      <p:sp>
        <p:nvSpPr>
          <p:cNvPr id="67588" name="Text Box 23"/>
          <p:cNvSpPr txBox="1">
            <a:spLocks noChangeArrowheads="1"/>
          </p:cNvSpPr>
          <p:nvPr/>
        </p:nvSpPr>
        <p:spPr bwMode="auto">
          <a:xfrm>
            <a:off x="7239000" y="1905000"/>
            <a:ext cx="1425575" cy="366713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Load Pages</a:t>
            </a:r>
          </a:p>
        </p:txBody>
      </p:sp>
      <p:sp>
        <p:nvSpPr>
          <p:cNvPr id="67589" name="Text Box 24"/>
          <p:cNvSpPr txBox="1">
            <a:spLocks noChangeArrowheads="1"/>
          </p:cNvSpPr>
          <p:nvPr/>
        </p:nvSpPr>
        <p:spPr bwMode="auto">
          <a:xfrm>
            <a:off x="4648200" y="2590800"/>
            <a:ext cx="1524000" cy="366713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Filter by age</a:t>
            </a:r>
          </a:p>
        </p:txBody>
      </p:sp>
      <p:sp>
        <p:nvSpPr>
          <p:cNvPr id="67590" name="Text Box 25"/>
          <p:cNvSpPr txBox="1">
            <a:spLocks noChangeArrowheads="1"/>
          </p:cNvSpPr>
          <p:nvPr/>
        </p:nvSpPr>
        <p:spPr bwMode="auto">
          <a:xfrm>
            <a:off x="6019800" y="3352800"/>
            <a:ext cx="1600200" cy="366713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Join on name</a:t>
            </a:r>
          </a:p>
        </p:txBody>
      </p:sp>
      <p:sp>
        <p:nvSpPr>
          <p:cNvPr id="67591" name="Text Box 26"/>
          <p:cNvSpPr txBox="1">
            <a:spLocks noChangeArrowheads="1"/>
          </p:cNvSpPr>
          <p:nvPr/>
        </p:nvSpPr>
        <p:spPr bwMode="auto">
          <a:xfrm>
            <a:off x="6019800" y="3962400"/>
            <a:ext cx="1600200" cy="366713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Group on url</a:t>
            </a:r>
          </a:p>
        </p:txBody>
      </p:sp>
      <p:sp>
        <p:nvSpPr>
          <p:cNvPr id="67592" name="Text Box 27"/>
          <p:cNvSpPr txBox="1">
            <a:spLocks noChangeArrowheads="1"/>
          </p:cNvSpPr>
          <p:nvPr/>
        </p:nvSpPr>
        <p:spPr bwMode="auto">
          <a:xfrm>
            <a:off x="6096000" y="4572000"/>
            <a:ext cx="1425575" cy="366713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Count clicks</a:t>
            </a:r>
          </a:p>
        </p:txBody>
      </p:sp>
      <p:sp>
        <p:nvSpPr>
          <p:cNvPr id="67593" name="Text Box 28"/>
          <p:cNvSpPr txBox="1">
            <a:spLocks noChangeArrowheads="1"/>
          </p:cNvSpPr>
          <p:nvPr/>
        </p:nvSpPr>
        <p:spPr bwMode="auto">
          <a:xfrm>
            <a:off x="5867400" y="5181600"/>
            <a:ext cx="1828800" cy="366713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Order by clicks</a:t>
            </a:r>
          </a:p>
        </p:txBody>
      </p:sp>
      <p:sp>
        <p:nvSpPr>
          <p:cNvPr id="67594" name="Text Box 29"/>
          <p:cNvSpPr txBox="1">
            <a:spLocks noChangeArrowheads="1"/>
          </p:cNvSpPr>
          <p:nvPr/>
        </p:nvSpPr>
        <p:spPr bwMode="auto">
          <a:xfrm>
            <a:off x="6172200" y="5791200"/>
            <a:ext cx="1371600" cy="366713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Take top 5</a:t>
            </a:r>
          </a:p>
        </p:txBody>
      </p:sp>
      <p:sp>
        <p:nvSpPr>
          <p:cNvPr id="67595" name="Line 30"/>
          <p:cNvSpPr>
            <a:spLocks noChangeShapeType="1"/>
          </p:cNvSpPr>
          <p:nvPr/>
        </p:nvSpPr>
        <p:spPr bwMode="auto">
          <a:xfrm>
            <a:off x="53340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31"/>
          <p:cNvSpPr>
            <a:spLocks noChangeShapeType="1"/>
          </p:cNvSpPr>
          <p:nvPr/>
        </p:nvSpPr>
        <p:spPr bwMode="auto">
          <a:xfrm>
            <a:off x="67818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33"/>
          <p:cNvSpPr>
            <a:spLocks noChangeShapeType="1"/>
          </p:cNvSpPr>
          <p:nvPr/>
        </p:nvSpPr>
        <p:spPr bwMode="auto">
          <a:xfrm>
            <a:off x="53340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34"/>
          <p:cNvSpPr>
            <a:spLocks noChangeShapeType="1"/>
          </p:cNvSpPr>
          <p:nvPr/>
        </p:nvSpPr>
        <p:spPr bwMode="auto">
          <a:xfrm>
            <a:off x="5334000" y="3200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35"/>
          <p:cNvSpPr>
            <a:spLocks noChangeShapeType="1"/>
          </p:cNvSpPr>
          <p:nvPr/>
        </p:nvSpPr>
        <p:spPr bwMode="auto">
          <a:xfrm flipV="1">
            <a:off x="8001000" y="2286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Line 36"/>
          <p:cNvSpPr>
            <a:spLocks noChangeShapeType="1"/>
          </p:cNvSpPr>
          <p:nvPr/>
        </p:nvSpPr>
        <p:spPr bwMode="auto">
          <a:xfrm>
            <a:off x="67818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Line 37"/>
          <p:cNvSpPr>
            <a:spLocks noChangeShapeType="1"/>
          </p:cNvSpPr>
          <p:nvPr/>
        </p:nvSpPr>
        <p:spPr bwMode="auto">
          <a:xfrm>
            <a:off x="67818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Line 38"/>
          <p:cNvSpPr>
            <a:spLocks noChangeShapeType="1"/>
          </p:cNvSpPr>
          <p:nvPr/>
        </p:nvSpPr>
        <p:spPr bwMode="auto">
          <a:xfrm flipH="1">
            <a:off x="67818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Line 39"/>
          <p:cNvSpPr>
            <a:spLocks noChangeShapeType="1"/>
          </p:cNvSpPr>
          <p:nvPr/>
        </p:nvSpPr>
        <p:spPr bwMode="auto">
          <a:xfrm flipH="1">
            <a:off x="6781800" y="556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4" name="TextBox 21"/>
          <p:cNvSpPr txBox="1">
            <a:spLocks noChangeArrowheads="1"/>
          </p:cNvSpPr>
          <p:nvPr/>
        </p:nvSpPr>
        <p:spPr bwMode="auto">
          <a:xfrm>
            <a:off x="2557463" y="6535738"/>
            <a:ext cx="65865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Example from http://wiki.apache.org/pig-data/attachments/PigTalksPapers/attachments/ApacheConEurope09.ppt</a:t>
            </a:r>
          </a:p>
        </p:txBody>
      </p:sp>
    </p:spTree>
    <p:extLst>
      <p:ext uri="{BB962C8B-B14F-4D97-AF65-F5344CB8AC3E}">
        <p14:creationId xmlns:p14="http://schemas.microsoft.com/office/powerpoint/2010/main" val="1761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0157-F75F-694D-AF97-836A8F2E766B}" type="slidenum">
              <a:rPr lang="en-US"/>
              <a:pPr/>
              <a:t>7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557213" y="542925"/>
            <a:ext cx="8029575" cy="600075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/>
              <a:t>Considerations for a file format</a:t>
            </a:r>
          </a:p>
          <a:p>
            <a:pPr lvl="1"/>
            <a:r>
              <a:rPr lang="en-US"/>
              <a:t>Data model: tabular, hierarchical, array</a:t>
            </a:r>
          </a:p>
          <a:p>
            <a:pPr lvl="1"/>
            <a:r>
              <a:rPr lang="en-US"/>
              <a:t>Physical layout</a:t>
            </a:r>
          </a:p>
          <a:p>
            <a:pPr lvl="1"/>
            <a:r>
              <a:rPr lang="en-US"/>
              <a:t>Field units and validation</a:t>
            </a:r>
          </a:p>
          <a:p>
            <a:pPr lvl="1"/>
            <a:r>
              <a:rPr lang="en-US"/>
              <a:t>Metadata: header, side file, specification, other?</a:t>
            </a:r>
          </a:p>
          <a:p>
            <a:pPr lvl="1"/>
            <a:r>
              <a:rPr lang="en-US"/>
              <a:t>Plain text or binary</a:t>
            </a:r>
          </a:p>
          <a:p>
            <a:pPr lvl="1"/>
            <a:r>
              <a:rPr lang="en-US"/>
              <a:t>Encoding: ASCII, UTF-8, other?</a:t>
            </a:r>
          </a:p>
          <a:p>
            <a:pPr lvl="1"/>
            <a:r>
              <a:rPr lang="en-US"/>
              <a:t>Delimiters and escaping</a:t>
            </a:r>
          </a:p>
          <a:p>
            <a:pPr lvl="1"/>
            <a:r>
              <a:rPr lang="en-US"/>
              <a:t>Compression, encryption, checksums?</a:t>
            </a:r>
          </a:p>
          <a:p>
            <a:pPr lvl="1"/>
            <a:r>
              <a:rPr lang="en-US"/>
              <a:t>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295495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/>
                <a:cs typeface="Arial"/>
              </a:rPr>
              <a:t>In </a:t>
            </a:r>
            <a:r>
              <a:rPr lang="en-US" dirty="0" err="1">
                <a:latin typeface="Arial"/>
                <a:cs typeface="Arial"/>
              </a:rPr>
              <a:t>MapReduce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9634" name="TextBox 4"/>
          <p:cNvSpPr txBox="1">
            <a:spLocks noChangeArrowheads="1"/>
          </p:cNvSpPr>
          <p:nvPr/>
        </p:nvSpPr>
        <p:spPr bwMode="auto">
          <a:xfrm>
            <a:off x="2557463" y="6611938"/>
            <a:ext cx="65865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Example from http://wiki.apache.org/pig-data/attachments/PigTalksPapers/attachments/ApacheConEurope09.ppt</a:t>
            </a:r>
          </a:p>
        </p:txBody>
      </p:sp>
      <p:pic>
        <p:nvPicPr>
          <p:cNvPr id="69635" name="Picture 5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219200"/>
            <a:ext cx="8770938" cy="534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2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4"/>
          <p:cNvSpPr txBox="1">
            <a:spLocks noChangeArrowheads="1"/>
          </p:cNvSpPr>
          <p:nvPr/>
        </p:nvSpPr>
        <p:spPr bwMode="auto">
          <a:xfrm>
            <a:off x="773113" y="1570038"/>
            <a:ext cx="8059737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200">
                <a:latin typeface="Consolas" charset="0"/>
                <a:cs typeface="Consolas" charset="0"/>
              </a:rPr>
              <a:t>Users    = </a:t>
            </a:r>
            <a:r>
              <a:rPr lang="en-US" sz="2200">
                <a:solidFill>
                  <a:srgbClr val="FF0000"/>
                </a:solidFill>
                <a:latin typeface="Consolas" charset="0"/>
                <a:cs typeface="Consolas" charset="0"/>
              </a:rPr>
              <a:t>load</a:t>
            </a:r>
            <a:r>
              <a:rPr lang="en-US" sz="2200">
                <a:latin typeface="Consolas" charset="0"/>
                <a:cs typeface="Consolas" charset="0"/>
              </a:rPr>
              <a:t> </a:t>
            </a:r>
            <a:r>
              <a:rPr lang="ja-JP" altLang="en-US" sz="2200">
                <a:solidFill>
                  <a:srgbClr val="0000FF"/>
                </a:solidFill>
                <a:latin typeface="Consolas" charset="0"/>
                <a:cs typeface="Consolas" charset="0"/>
              </a:rPr>
              <a:t>‘</a:t>
            </a:r>
            <a:r>
              <a:rPr lang="en-US" altLang="ja-JP" sz="2200">
                <a:solidFill>
                  <a:srgbClr val="0000FF"/>
                </a:solidFill>
                <a:latin typeface="Consolas" charset="0"/>
                <a:cs typeface="Consolas" charset="0"/>
              </a:rPr>
              <a:t>users</a:t>
            </a:r>
            <a:r>
              <a:rPr lang="ja-JP" altLang="en-US" sz="2200">
                <a:solidFill>
                  <a:srgbClr val="0000FF"/>
                </a:solidFill>
                <a:latin typeface="Consolas" charset="0"/>
                <a:cs typeface="Consolas" charset="0"/>
              </a:rPr>
              <a:t>’</a:t>
            </a:r>
            <a:r>
              <a:rPr lang="en-US" altLang="ja-JP" sz="2200">
                <a:latin typeface="Consolas" charset="0"/>
                <a:cs typeface="Consolas" charset="0"/>
              </a:rPr>
              <a:t> </a:t>
            </a:r>
            <a:r>
              <a:rPr lang="en-US" altLang="ja-JP" sz="2200">
                <a:solidFill>
                  <a:srgbClr val="FF0000"/>
                </a:solidFill>
                <a:latin typeface="Consolas" charset="0"/>
                <a:cs typeface="Consolas" charset="0"/>
              </a:rPr>
              <a:t>as</a:t>
            </a:r>
            <a:r>
              <a:rPr lang="en-US" altLang="ja-JP" sz="2200">
                <a:latin typeface="Consolas" charset="0"/>
                <a:cs typeface="Consolas" charset="0"/>
              </a:rPr>
              <a:t> (name, age);</a:t>
            </a:r>
            <a:br>
              <a:rPr lang="en-US" altLang="ja-JP" sz="2200">
                <a:latin typeface="Consolas" charset="0"/>
                <a:cs typeface="Consolas" charset="0"/>
              </a:rPr>
            </a:br>
            <a:r>
              <a:rPr lang="en-US" altLang="ja-JP" sz="2200">
                <a:latin typeface="Consolas" charset="0"/>
                <a:cs typeface="Consolas" charset="0"/>
              </a:rPr>
              <a:t>Filtered = </a:t>
            </a:r>
            <a:r>
              <a:rPr lang="en-US" altLang="ja-JP" sz="2200">
                <a:solidFill>
                  <a:srgbClr val="FF0000"/>
                </a:solidFill>
                <a:latin typeface="Consolas" charset="0"/>
                <a:cs typeface="Consolas" charset="0"/>
              </a:rPr>
              <a:t>filter</a:t>
            </a:r>
            <a:r>
              <a:rPr lang="en-US" altLang="ja-JP" sz="2200">
                <a:latin typeface="Consolas" charset="0"/>
                <a:cs typeface="Consolas" charset="0"/>
              </a:rPr>
              <a:t> Users </a:t>
            </a:r>
            <a:r>
              <a:rPr lang="en-US" altLang="ja-JP" sz="2200">
                <a:solidFill>
                  <a:srgbClr val="FF0000"/>
                </a:solidFill>
                <a:latin typeface="Consolas" charset="0"/>
                <a:cs typeface="Consolas" charset="0"/>
              </a:rPr>
              <a:t>by</a:t>
            </a:r>
            <a:r>
              <a:rPr lang="en-US" altLang="ja-JP" sz="2200">
                <a:latin typeface="Consolas" charset="0"/>
                <a:cs typeface="Consolas" charset="0"/>
              </a:rPr>
              <a:t> </a:t>
            </a:r>
            <a:br>
              <a:rPr lang="en-US" altLang="ja-JP" sz="2200">
                <a:latin typeface="Consolas" charset="0"/>
                <a:cs typeface="Consolas" charset="0"/>
              </a:rPr>
            </a:br>
            <a:r>
              <a:rPr lang="en-US" altLang="ja-JP" sz="2200">
                <a:latin typeface="Consolas" charset="0"/>
                <a:cs typeface="Consolas" charset="0"/>
              </a:rPr>
              <a:t>                  age &gt;= 18 </a:t>
            </a:r>
            <a:r>
              <a:rPr lang="en-US" altLang="ja-JP" sz="2200">
                <a:solidFill>
                  <a:srgbClr val="FF0000"/>
                </a:solidFill>
                <a:latin typeface="Consolas" charset="0"/>
                <a:cs typeface="Consolas" charset="0"/>
              </a:rPr>
              <a:t>and</a:t>
            </a:r>
            <a:r>
              <a:rPr lang="en-US" altLang="ja-JP" sz="2200">
                <a:latin typeface="Consolas" charset="0"/>
                <a:cs typeface="Consolas" charset="0"/>
              </a:rPr>
              <a:t> age &lt;= 25; </a:t>
            </a:r>
            <a:br>
              <a:rPr lang="en-US" altLang="ja-JP" sz="2200">
                <a:latin typeface="Consolas" charset="0"/>
                <a:cs typeface="Consolas" charset="0"/>
              </a:rPr>
            </a:br>
            <a:r>
              <a:rPr lang="en-US" altLang="ja-JP" sz="2200">
                <a:latin typeface="Consolas" charset="0"/>
                <a:cs typeface="Consolas" charset="0"/>
              </a:rPr>
              <a:t>Pages    = </a:t>
            </a:r>
            <a:r>
              <a:rPr lang="en-US" altLang="ja-JP" sz="2200">
                <a:solidFill>
                  <a:srgbClr val="FF0000"/>
                </a:solidFill>
                <a:latin typeface="Consolas" charset="0"/>
                <a:cs typeface="Consolas" charset="0"/>
              </a:rPr>
              <a:t>load</a:t>
            </a:r>
            <a:r>
              <a:rPr lang="en-US" altLang="ja-JP" sz="2200">
                <a:latin typeface="Consolas" charset="0"/>
                <a:cs typeface="Consolas" charset="0"/>
              </a:rPr>
              <a:t> </a:t>
            </a:r>
            <a:r>
              <a:rPr lang="ja-JP" altLang="en-US" sz="2200">
                <a:latin typeface="Consolas" charset="0"/>
                <a:cs typeface="Consolas" charset="0"/>
              </a:rPr>
              <a:t>‘</a:t>
            </a:r>
            <a:r>
              <a:rPr lang="en-US" altLang="ja-JP" sz="2200">
                <a:latin typeface="Consolas" charset="0"/>
                <a:cs typeface="Consolas" charset="0"/>
              </a:rPr>
              <a:t>pages</a:t>
            </a:r>
            <a:r>
              <a:rPr lang="ja-JP" altLang="en-US" sz="2200">
                <a:latin typeface="Consolas" charset="0"/>
                <a:cs typeface="Consolas" charset="0"/>
              </a:rPr>
              <a:t>’</a:t>
            </a:r>
            <a:r>
              <a:rPr lang="en-US" altLang="ja-JP" sz="2200">
                <a:latin typeface="Consolas" charset="0"/>
                <a:cs typeface="Consolas" charset="0"/>
              </a:rPr>
              <a:t> </a:t>
            </a:r>
            <a:r>
              <a:rPr lang="en-US" altLang="ja-JP" sz="2200">
                <a:solidFill>
                  <a:srgbClr val="FF0000"/>
                </a:solidFill>
                <a:latin typeface="Consolas" charset="0"/>
                <a:cs typeface="Consolas" charset="0"/>
              </a:rPr>
              <a:t>as</a:t>
            </a:r>
            <a:r>
              <a:rPr lang="en-US" altLang="ja-JP" sz="2200">
                <a:latin typeface="Consolas" charset="0"/>
                <a:cs typeface="Consolas" charset="0"/>
              </a:rPr>
              <a:t> (user, url);</a:t>
            </a:r>
            <a:br>
              <a:rPr lang="en-US" altLang="ja-JP" sz="2200">
                <a:latin typeface="Consolas" charset="0"/>
                <a:cs typeface="Consolas" charset="0"/>
              </a:rPr>
            </a:br>
            <a:r>
              <a:rPr lang="en-US" altLang="ja-JP" sz="2200">
                <a:latin typeface="Consolas" charset="0"/>
                <a:cs typeface="Consolas" charset="0"/>
              </a:rPr>
              <a:t>Joined   = </a:t>
            </a:r>
            <a:r>
              <a:rPr lang="en-US" altLang="ja-JP" sz="2200">
                <a:solidFill>
                  <a:srgbClr val="FF0000"/>
                </a:solidFill>
                <a:latin typeface="Consolas" charset="0"/>
                <a:cs typeface="Consolas" charset="0"/>
              </a:rPr>
              <a:t>join</a:t>
            </a:r>
            <a:r>
              <a:rPr lang="en-US" altLang="ja-JP" sz="2200">
                <a:latin typeface="Consolas" charset="0"/>
                <a:cs typeface="Consolas" charset="0"/>
              </a:rPr>
              <a:t> Filtered </a:t>
            </a:r>
            <a:r>
              <a:rPr lang="en-US" altLang="ja-JP" sz="2200">
                <a:solidFill>
                  <a:srgbClr val="FF0000"/>
                </a:solidFill>
                <a:latin typeface="Consolas" charset="0"/>
                <a:cs typeface="Consolas" charset="0"/>
              </a:rPr>
              <a:t>by</a:t>
            </a:r>
            <a:r>
              <a:rPr lang="en-US" altLang="ja-JP" sz="2200">
                <a:latin typeface="Consolas" charset="0"/>
                <a:cs typeface="Consolas" charset="0"/>
              </a:rPr>
              <a:t> name, Pages </a:t>
            </a:r>
            <a:r>
              <a:rPr lang="en-US" altLang="ja-JP" sz="2200">
                <a:solidFill>
                  <a:srgbClr val="FF0000"/>
                </a:solidFill>
                <a:latin typeface="Consolas" charset="0"/>
                <a:cs typeface="Consolas" charset="0"/>
              </a:rPr>
              <a:t>by</a:t>
            </a:r>
            <a:r>
              <a:rPr lang="en-US" altLang="ja-JP" sz="2200">
                <a:latin typeface="Consolas" charset="0"/>
                <a:cs typeface="Consolas" charset="0"/>
              </a:rPr>
              <a:t> user;</a:t>
            </a:r>
            <a:br>
              <a:rPr lang="en-US" altLang="ja-JP" sz="2200">
                <a:latin typeface="Consolas" charset="0"/>
                <a:cs typeface="Consolas" charset="0"/>
              </a:rPr>
            </a:br>
            <a:r>
              <a:rPr lang="en-US" altLang="ja-JP" sz="2200">
                <a:latin typeface="Consolas" charset="0"/>
                <a:cs typeface="Consolas" charset="0"/>
              </a:rPr>
              <a:t>Grouped  = </a:t>
            </a:r>
            <a:r>
              <a:rPr lang="en-US" altLang="ja-JP" sz="2200">
                <a:solidFill>
                  <a:srgbClr val="FF0000"/>
                </a:solidFill>
                <a:latin typeface="Consolas" charset="0"/>
                <a:cs typeface="Consolas" charset="0"/>
              </a:rPr>
              <a:t>group</a:t>
            </a:r>
            <a:r>
              <a:rPr lang="en-US" altLang="ja-JP" sz="2200">
                <a:latin typeface="Consolas" charset="0"/>
                <a:cs typeface="Consolas" charset="0"/>
              </a:rPr>
              <a:t> Joined </a:t>
            </a:r>
            <a:r>
              <a:rPr lang="en-US" altLang="ja-JP" sz="2200">
                <a:solidFill>
                  <a:srgbClr val="FF0000"/>
                </a:solidFill>
                <a:latin typeface="Consolas" charset="0"/>
                <a:cs typeface="Consolas" charset="0"/>
              </a:rPr>
              <a:t>by</a:t>
            </a:r>
            <a:r>
              <a:rPr lang="en-US" altLang="ja-JP" sz="2200">
                <a:latin typeface="Consolas" charset="0"/>
                <a:cs typeface="Consolas" charset="0"/>
              </a:rPr>
              <a:t> url;</a:t>
            </a:r>
            <a:br>
              <a:rPr lang="en-US" altLang="ja-JP" sz="2200">
                <a:latin typeface="Consolas" charset="0"/>
                <a:cs typeface="Consolas" charset="0"/>
              </a:rPr>
            </a:br>
            <a:r>
              <a:rPr lang="en-US" altLang="ja-JP" sz="2200">
                <a:latin typeface="Consolas" charset="0"/>
                <a:cs typeface="Consolas" charset="0"/>
              </a:rPr>
              <a:t>Summed   = </a:t>
            </a:r>
            <a:r>
              <a:rPr lang="en-US" altLang="ja-JP" sz="2200">
                <a:solidFill>
                  <a:srgbClr val="FF0000"/>
                </a:solidFill>
                <a:latin typeface="Consolas" charset="0"/>
                <a:cs typeface="Consolas" charset="0"/>
              </a:rPr>
              <a:t>foreach</a:t>
            </a:r>
            <a:r>
              <a:rPr lang="en-US" altLang="ja-JP" sz="2200">
                <a:latin typeface="Consolas" charset="0"/>
                <a:cs typeface="Consolas" charset="0"/>
              </a:rPr>
              <a:t> Grouped </a:t>
            </a:r>
            <a:r>
              <a:rPr lang="en-US" altLang="ja-JP" sz="2200">
                <a:solidFill>
                  <a:srgbClr val="FF0000"/>
                </a:solidFill>
                <a:latin typeface="Consolas" charset="0"/>
                <a:cs typeface="Consolas" charset="0"/>
              </a:rPr>
              <a:t>generate</a:t>
            </a:r>
            <a:r>
              <a:rPr lang="en-US" altLang="ja-JP" sz="2200">
                <a:latin typeface="Consolas" charset="0"/>
                <a:cs typeface="Consolas" charset="0"/>
              </a:rPr>
              <a:t> group,</a:t>
            </a:r>
            <a:br>
              <a:rPr lang="en-US" altLang="ja-JP" sz="2200">
                <a:latin typeface="Consolas" charset="0"/>
                <a:cs typeface="Consolas" charset="0"/>
              </a:rPr>
            </a:br>
            <a:r>
              <a:rPr lang="en-US" altLang="ja-JP" sz="2200">
                <a:latin typeface="Consolas" charset="0"/>
                <a:cs typeface="Consolas" charset="0"/>
              </a:rPr>
              <a:t>                   </a:t>
            </a:r>
            <a:r>
              <a:rPr lang="en-US" altLang="ja-JP" sz="2200">
                <a:solidFill>
                  <a:srgbClr val="FF0000"/>
                </a:solidFill>
                <a:latin typeface="Consolas" charset="0"/>
                <a:cs typeface="Consolas" charset="0"/>
              </a:rPr>
              <a:t>count</a:t>
            </a:r>
            <a:r>
              <a:rPr lang="en-US" altLang="ja-JP" sz="2200">
                <a:latin typeface="Consolas" charset="0"/>
                <a:cs typeface="Consolas" charset="0"/>
              </a:rPr>
              <a:t>(Joined) </a:t>
            </a:r>
            <a:r>
              <a:rPr lang="en-US" altLang="ja-JP" sz="2200">
                <a:solidFill>
                  <a:srgbClr val="FF0000"/>
                </a:solidFill>
                <a:latin typeface="Consolas" charset="0"/>
                <a:cs typeface="Consolas" charset="0"/>
              </a:rPr>
              <a:t>as</a:t>
            </a:r>
            <a:r>
              <a:rPr lang="en-US" altLang="ja-JP" sz="2200">
                <a:latin typeface="Consolas" charset="0"/>
                <a:cs typeface="Consolas" charset="0"/>
              </a:rPr>
              <a:t> clicks;</a:t>
            </a:r>
            <a:br>
              <a:rPr lang="en-US" altLang="ja-JP" sz="2200">
                <a:latin typeface="Consolas" charset="0"/>
                <a:cs typeface="Consolas" charset="0"/>
              </a:rPr>
            </a:br>
            <a:r>
              <a:rPr lang="en-US" altLang="ja-JP" sz="2200">
                <a:latin typeface="Consolas" charset="0"/>
                <a:cs typeface="Consolas" charset="0"/>
              </a:rPr>
              <a:t>Sorted   = </a:t>
            </a:r>
            <a:r>
              <a:rPr lang="en-US" altLang="ja-JP" sz="2200">
                <a:solidFill>
                  <a:srgbClr val="FF0000"/>
                </a:solidFill>
                <a:latin typeface="Consolas" charset="0"/>
                <a:cs typeface="Consolas" charset="0"/>
              </a:rPr>
              <a:t>order</a:t>
            </a:r>
            <a:r>
              <a:rPr lang="en-US" altLang="ja-JP" sz="2200">
                <a:latin typeface="Consolas" charset="0"/>
                <a:cs typeface="Consolas" charset="0"/>
              </a:rPr>
              <a:t> Summed </a:t>
            </a:r>
            <a:r>
              <a:rPr lang="en-US" altLang="ja-JP" sz="2200">
                <a:solidFill>
                  <a:srgbClr val="FF0000"/>
                </a:solidFill>
                <a:latin typeface="Consolas" charset="0"/>
                <a:cs typeface="Consolas" charset="0"/>
              </a:rPr>
              <a:t>by</a:t>
            </a:r>
            <a:r>
              <a:rPr lang="en-US" altLang="ja-JP" sz="2200">
                <a:latin typeface="Consolas" charset="0"/>
                <a:cs typeface="Consolas" charset="0"/>
              </a:rPr>
              <a:t> clicks </a:t>
            </a:r>
            <a:r>
              <a:rPr lang="en-US" altLang="ja-JP" sz="2200">
                <a:solidFill>
                  <a:srgbClr val="FF0000"/>
                </a:solidFill>
                <a:latin typeface="Consolas" charset="0"/>
                <a:cs typeface="Consolas" charset="0"/>
              </a:rPr>
              <a:t>desc</a:t>
            </a:r>
            <a:r>
              <a:rPr lang="en-US" altLang="ja-JP" sz="2200">
                <a:latin typeface="Consolas" charset="0"/>
                <a:cs typeface="Consolas" charset="0"/>
              </a:rPr>
              <a:t>;</a:t>
            </a:r>
            <a:br>
              <a:rPr lang="en-US" altLang="ja-JP" sz="2200">
                <a:latin typeface="Consolas" charset="0"/>
                <a:cs typeface="Consolas" charset="0"/>
              </a:rPr>
            </a:br>
            <a:r>
              <a:rPr lang="en-US" altLang="ja-JP" sz="2200">
                <a:latin typeface="Consolas" charset="0"/>
                <a:cs typeface="Consolas" charset="0"/>
              </a:rPr>
              <a:t>Top5     = </a:t>
            </a:r>
            <a:r>
              <a:rPr lang="en-US" altLang="ja-JP" sz="2200">
                <a:solidFill>
                  <a:srgbClr val="FF0000"/>
                </a:solidFill>
                <a:latin typeface="Consolas" charset="0"/>
                <a:cs typeface="Consolas" charset="0"/>
              </a:rPr>
              <a:t>limit</a:t>
            </a:r>
            <a:r>
              <a:rPr lang="en-US" altLang="ja-JP" sz="2200">
                <a:latin typeface="Consolas" charset="0"/>
                <a:cs typeface="Consolas" charset="0"/>
              </a:rPr>
              <a:t> Sorted 5;</a:t>
            </a:r>
          </a:p>
          <a:p>
            <a:r>
              <a:rPr lang="en-US" sz="2200">
                <a:latin typeface="Consolas" charset="0"/>
                <a:cs typeface="Consolas" charset="0"/>
              </a:rPr>
              <a:t/>
            </a:r>
            <a:br>
              <a:rPr lang="en-US" sz="2200">
                <a:latin typeface="Consolas" charset="0"/>
                <a:cs typeface="Consolas" charset="0"/>
              </a:rPr>
            </a:br>
            <a:r>
              <a:rPr lang="en-US" sz="2200">
                <a:solidFill>
                  <a:srgbClr val="FF0000"/>
                </a:solidFill>
                <a:latin typeface="Consolas" charset="0"/>
                <a:cs typeface="Consolas" charset="0"/>
              </a:rPr>
              <a:t>store</a:t>
            </a:r>
            <a:r>
              <a:rPr lang="en-US" sz="2200">
                <a:latin typeface="Consolas" charset="0"/>
                <a:cs typeface="Consolas" charset="0"/>
              </a:rPr>
              <a:t> Top5 </a:t>
            </a:r>
            <a:r>
              <a:rPr lang="en-US" sz="2200">
                <a:solidFill>
                  <a:srgbClr val="FF0000"/>
                </a:solidFill>
                <a:latin typeface="Consolas" charset="0"/>
                <a:cs typeface="Consolas" charset="0"/>
              </a:rPr>
              <a:t>into</a:t>
            </a:r>
            <a:r>
              <a:rPr lang="en-US" sz="2200">
                <a:latin typeface="Consolas" charset="0"/>
                <a:cs typeface="Consolas" charset="0"/>
              </a:rPr>
              <a:t> </a:t>
            </a:r>
            <a:r>
              <a:rPr lang="ja-JP" altLang="en-US" sz="2200">
                <a:solidFill>
                  <a:srgbClr val="0000FF"/>
                </a:solidFill>
                <a:latin typeface="Consolas" charset="0"/>
                <a:cs typeface="Consolas" charset="0"/>
              </a:rPr>
              <a:t>‘</a:t>
            </a:r>
            <a:r>
              <a:rPr lang="en-US" altLang="ja-JP" sz="2200">
                <a:solidFill>
                  <a:srgbClr val="0000FF"/>
                </a:solidFill>
                <a:latin typeface="Consolas" charset="0"/>
                <a:cs typeface="Consolas" charset="0"/>
              </a:rPr>
              <a:t>top5sites</a:t>
            </a:r>
            <a:r>
              <a:rPr lang="ja-JP" altLang="en-US" sz="2200">
                <a:solidFill>
                  <a:srgbClr val="0000FF"/>
                </a:solidFill>
                <a:latin typeface="Consolas" charset="0"/>
                <a:cs typeface="Consolas" charset="0"/>
              </a:rPr>
              <a:t>’</a:t>
            </a:r>
            <a:r>
              <a:rPr lang="en-US" altLang="ja-JP" sz="2200">
                <a:latin typeface="Consolas" charset="0"/>
                <a:cs typeface="Consolas" charset="0"/>
              </a:rPr>
              <a:t>;</a:t>
            </a:r>
            <a:endParaRPr lang="en-US" sz="2200">
              <a:latin typeface="Consolas" charset="0"/>
              <a:cs typeface="Consolas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/>
                <a:cs typeface="Arial"/>
              </a:rPr>
              <a:t>In Pig Latin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71683" name="TextBox 5"/>
          <p:cNvSpPr txBox="1">
            <a:spLocks noChangeArrowheads="1"/>
          </p:cNvSpPr>
          <p:nvPr/>
        </p:nvSpPr>
        <p:spPr bwMode="auto">
          <a:xfrm>
            <a:off x="2557463" y="6535738"/>
            <a:ext cx="65865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Example from http://wiki.apache.org/pig-data/attachments/PigTalksPapers/attachments/ApacheConEurope09.ppt</a:t>
            </a:r>
          </a:p>
        </p:txBody>
      </p:sp>
    </p:spTree>
    <p:extLst>
      <p:ext uri="{BB962C8B-B14F-4D97-AF65-F5344CB8AC3E}">
        <p14:creationId xmlns:p14="http://schemas.microsoft.com/office/powerpoint/2010/main" val="7067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5" descr="Screen shot 2010-01-25 at 7.30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5250" y="3581400"/>
            <a:ext cx="2470150" cy="230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457200" y="82193"/>
            <a:ext cx="8229600" cy="90840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/>
                <a:cs typeface="Arial"/>
              </a:rPr>
              <a:t>Hive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924800" cy="548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dirty="0">
                <a:latin typeface="Arial"/>
                <a:cs typeface="Arial"/>
              </a:rPr>
              <a:t>Developed at Facebook</a:t>
            </a:r>
          </a:p>
          <a:p>
            <a:pPr eaLnBrk="1" hangingPunct="1"/>
            <a:r>
              <a:rPr lang="en-US" altLang="ja-JP" sz="3000" dirty="0" smtClean="0">
                <a:latin typeface="Arial"/>
                <a:cs typeface="Arial"/>
              </a:rPr>
              <a:t>Relational </a:t>
            </a:r>
            <a:r>
              <a:rPr lang="en-US" altLang="ja-JP" sz="3000" dirty="0">
                <a:latin typeface="Arial"/>
                <a:cs typeface="Arial"/>
              </a:rPr>
              <a:t>database built on </a:t>
            </a:r>
            <a:r>
              <a:rPr lang="en-US" altLang="ja-JP" sz="3000" dirty="0" err="1">
                <a:latin typeface="Arial"/>
                <a:cs typeface="Arial"/>
              </a:rPr>
              <a:t>Hadoop</a:t>
            </a:r>
            <a:endParaRPr lang="en-US" altLang="ja-JP" sz="3000" dirty="0">
              <a:latin typeface="Arial"/>
              <a:cs typeface="Arial"/>
            </a:endParaRPr>
          </a:p>
          <a:p>
            <a:pPr lvl="1" eaLnBrk="1" hangingPunct="1"/>
            <a:r>
              <a:rPr lang="en-US" sz="2600" dirty="0">
                <a:latin typeface="Arial"/>
                <a:cs typeface="Arial"/>
              </a:rPr>
              <a:t>Maintains table schemas</a:t>
            </a:r>
          </a:p>
          <a:p>
            <a:pPr lvl="1" eaLnBrk="1" hangingPunct="1"/>
            <a:r>
              <a:rPr lang="en-US" sz="2600" dirty="0">
                <a:latin typeface="Arial"/>
                <a:cs typeface="Arial"/>
              </a:rPr>
              <a:t>SQL-like query language (which can also call </a:t>
            </a:r>
            <a:r>
              <a:rPr lang="en-US" sz="2600" dirty="0" err="1">
                <a:latin typeface="Arial"/>
                <a:cs typeface="Arial"/>
              </a:rPr>
              <a:t>Hadoop</a:t>
            </a:r>
            <a:r>
              <a:rPr lang="en-US" sz="2600" dirty="0">
                <a:latin typeface="Arial"/>
                <a:cs typeface="Arial"/>
              </a:rPr>
              <a:t> Streaming scripts)</a:t>
            </a:r>
          </a:p>
          <a:p>
            <a:pPr lvl="1" eaLnBrk="1" hangingPunct="1"/>
            <a:r>
              <a:rPr lang="en-US" sz="2600" dirty="0">
                <a:latin typeface="Arial"/>
                <a:cs typeface="Arial"/>
              </a:rPr>
              <a:t>Supports table partitioning,</a:t>
            </a:r>
            <a:br>
              <a:rPr lang="en-US" sz="2600" dirty="0">
                <a:latin typeface="Arial"/>
                <a:cs typeface="Arial"/>
              </a:rPr>
            </a:br>
            <a:r>
              <a:rPr lang="en-US" sz="2600" dirty="0">
                <a:latin typeface="Arial"/>
                <a:cs typeface="Arial"/>
              </a:rPr>
              <a:t>complex data types, sampling,</a:t>
            </a:r>
            <a:br>
              <a:rPr lang="en-US" sz="2600" dirty="0">
                <a:latin typeface="Arial"/>
                <a:cs typeface="Arial"/>
              </a:rPr>
            </a:br>
            <a:r>
              <a:rPr lang="en-US" sz="2600" dirty="0">
                <a:latin typeface="Arial"/>
                <a:cs typeface="Arial"/>
              </a:rPr>
              <a:t>some query </a:t>
            </a:r>
            <a:r>
              <a:rPr lang="en-US" sz="2600" dirty="0" smtClean="0">
                <a:latin typeface="Arial"/>
                <a:cs typeface="Arial"/>
              </a:rPr>
              <a:t>optimization</a:t>
            </a:r>
          </a:p>
          <a:p>
            <a:r>
              <a:rPr lang="en-US" sz="3000" dirty="0">
                <a:latin typeface="Arial"/>
                <a:cs typeface="Arial"/>
              </a:rPr>
              <a:t>Used for most Facebook jobs</a:t>
            </a:r>
          </a:p>
          <a:p>
            <a:pPr lvl="1"/>
            <a:r>
              <a:rPr lang="en-US" sz="2200" dirty="0">
                <a:latin typeface="Arial"/>
                <a:cs typeface="Arial"/>
              </a:rPr>
              <a:t>Less than 1% of daily jobs at Facebook </a:t>
            </a:r>
            <a:r>
              <a:rPr lang="en-US" sz="2200" dirty="0" smtClean="0">
                <a:latin typeface="Arial"/>
                <a:cs typeface="Arial"/>
              </a:rPr>
              <a:t>use                   </a:t>
            </a:r>
            <a:r>
              <a:rPr lang="en-US" sz="2200" dirty="0" err="1">
                <a:latin typeface="Arial"/>
                <a:cs typeface="Arial"/>
              </a:rPr>
              <a:t>MapReduce</a:t>
            </a:r>
            <a:r>
              <a:rPr lang="en-US" sz="2200" dirty="0">
                <a:latin typeface="Arial"/>
                <a:cs typeface="Arial"/>
              </a:rPr>
              <a:t> directly!!! (SQL – or PIG – wins!</a:t>
            </a:r>
            <a:r>
              <a:rPr lang="en-US" sz="2200" dirty="0" smtClean="0">
                <a:latin typeface="Arial"/>
                <a:cs typeface="Arial"/>
              </a:rPr>
              <a:t>)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Note: Google also has several SQL-like systems in use.</a:t>
            </a:r>
            <a:endParaRPr lang="en-US" sz="2200" dirty="0">
              <a:latin typeface="Arial"/>
              <a:cs typeface="Arial"/>
            </a:endParaRPr>
          </a:p>
          <a:p>
            <a:endParaRPr lang="en-US" sz="3000" dirty="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DATAspaces</a:t>
            </a:r>
            <a:r>
              <a:rPr lang="en-US" dirty="0" smtClean="0"/>
              <a:t> – What are they?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D5DD5E-239E-364C-85A2-697002DBB0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94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Franklin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BNCOD 2009</a:t>
            </a:r>
            <a:r>
              <a:rPr lang="en-US">
                <a:solidFill>
                  <a:srgbClr val="FFFF99"/>
                </a:solidFill>
              </a:rPr>
              <a:t>                                                       </a:t>
            </a:r>
            <a:r>
              <a:rPr lang="en-US"/>
              <a:t>7 July 2009 </a:t>
            </a:r>
            <a:r>
              <a:rPr lang="en-US">
                <a:solidFill>
                  <a:srgbClr val="FFFF99"/>
                </a:solidFill>
              </a:rPr>
              <a:t>                                                          </a:t>
            </a: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Dataspaces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6835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</a:rPr>
              <a:t>Inclusive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Deal with </a:t>
            </a:r>
            <a:r>
              <a:rPr lang="en-US">
                <a:solidFill>
                  <a:srgbClr val="FF0000"/>
                </a:solidFill>
              </a:rPr>
              <a:t>all</a:t>
            </a:r>
            <a:r>
              <a:rPr lang="en-US"/>
              <a:t> the data of interest – in whatever form</a:t>
            </a:r>
            <a:endParaRPr lang="en-US" b="1"/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</a:rPr>
              <a:t>Co-existence not Integration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No </a:t>
            </a:r>
            <a:r>
              <a:rPr lang="en-US"/>
              <a:t>integrated schema, </a:t>
            </a:r>
            <a:r>
              <a:rPr lang="en-US">
                <a:sym typeface="Symbol" charset="2"/>
              </a:rPr>
              <a:t>no </a:t>
            </a:r>
            <a:r>
              <a:rPr lang="en-US"/>
              <a:t>single warehouse, no ownership required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</a:rPr>
              <a:t>Pay-as-you-go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/>
              <a:t>Keyword search is bare minimum.</a:t>
            </a:r>
          </a:p>
          <a:p>
            <a:pPr lvl="1">
              <a:lnSpc>
                <a:spcPct val="90000"/>
              </a:lnSpc>
            </a:pPr>
            <a:r>
              <a:rPr lang="en-US"/>
              <a:t>More function and increased consistency as you add work. </a:t>
            </a:r>
          </a:p>
        </p:txBody>
      </p:sp>
    </p:spTree>
    <p:extLst>
      <p:ext uri="{BB962C8B-B14F-4D97-AF65-F5344CB8AC3E}">
        <p14:creationId xmlns:p14="http://schemas.microsoft.com/office/powerpoint/2010/main" val="115960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Franklin</a:t>
            </a:r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BNCOD 2009</a:t>
            </a:r>
            <a:r>
              <a:rPr lang="en-US">
                <a:solidFill>
                  <a:srgbClr val="FFFF99"/>
                </a:solidFill>
              </a:rPr>
              <a:t>                                                       </a:t>
            </a:r>
            <a:r>
              <a:rPr lang="en-US"/>
              <a:t>7 July 2009 </a:t>
            </a:r>
            <a:r>
              <a:rPr lang="en-US">
                <a:solidFill>
                  <a:srgbClr val="FFFF99"/>
                </a:solidFill>
              </a:rPr>
              <a:t>                                                          </a:t>
            </a:r>
          </a:p>
        </p:txBody>
      </p:sp>
      <p:sp>
        <p:nvSpPr>
          <p:cNvPr id="179238" name="Rectangle 38"/>
          <p:cNvSpPr>
            <a:spLocks noChangeArrowheads="1"/>
          </p:cNvSpPr>
          <p:nvPr/>
        </p:nvSpPr>
        <p:spPr bwMode="auto">
          <a:xfrm>
            <a:off x="4038600" y="1371600"/>
            <a:ext cx="5029200" cy="4953000"/>
          </a:xfrm>
          <a:prstGeom prst="rect">
            <a:avLst/>
          </a:prstGeom>
          <a:gradFill rotWithShape="1">
            <a:gsLst>
              <a:gs pos="0">
                <a:srgbClr val="666666"/>
              </a:gs>
              <a:gs pos="100000">
                <a:srgbClr val="B2B2B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Compare to Data Integration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3886200" cy="2438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 A quintessential </a:t>
            </a:r>
            <a:r>
              <a:rPr lang="en-US">
                <a:solidFill>
                  <a:srgbClr val="FF0000"/>
                </a:solidFill>
              </a:rPr>
              <a:t>schema-first </a:t>
            </a:r>
            <a:r>
              <a:rPr lang="en-US"/>
              <a:t>approach.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538913" y="2073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24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179206" name="Oval 6"/>
          <p:cNvSpPr>
            <a:spLocks noChangeArrowheads="1"/>
          </p:cNvSpPr>
          <p:nvPr/>
        </p:nvSpPr>
        <p:spPr bwMode="auto">
          <a:xfrm>
            <a:off x="5476875" y="2449513"/>
            <a:ext cx="2220913" cy="582612"/>
          </a:xfrm>
          <a:prstGeom prst="ellips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9207" name="Group 7"/>
          <p:cNvGrpSpPr>
            <a:grpSpLocks/>
          </p:cNvGrpSpPr>
          <p:nvPr/>
        </p:nvGrpSpPr>
        <p:grpSpPr bwMode="auto">
          <a:xfrm>
            <a:off x="4900613" y="2982913"/>
            <a:ext cx="3662362" cy="1790700"/>
            <a:chOff x="864" y="1584"/>
            <a:chExt cx="4032" cy="1728"/>
          </a:xfrm>
        </p:grpSpPr>
        <p:sp>
          <p:nvSpPr>
            <p:cNvPr id="179208" name="Line 8"/>
            <p:cNvSpPr>
              <a:spLocks noChangeShapeType="1"/>
            </p:cNvSpPr>
            <p:nvPr/>
          </p:nvSpPr>
          <p:spPr bwMode="auto">
            <a:xfrm flipV="1">
              <a:off x="864" y="1584"/>
              <a:ext cx="1296" cy="17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09" name="Line 9"/>
            <p:cNvSpPr>
              <a:spLocks noChangeShapeType="1"/>
            </p:cNvSpPr>
            <p:nvPr/>
          </p:nvSpPr>
          <p:spPr bwMode="auto">
            <a:xfrm flipV="1">
              <a:off x="1776" y="1632"/>
              <a:ext cx="672" cy="16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10" name="Line 10"/>
            <p:cNvSpPr>
              <a:spLocks noChangeShapeType="1"/>
            </p:cNvSpPr>
            <p:nvPr/>
          </p:nvSpPr>
          <p:spPr bwMode="auto">
            <a:xfrm flipV="1">
              <a:off x="2832" y="1632"/>
              <a:ext cx="0" cy="16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11" name="Line 11"/>
            <p:cNvSpPr>
              <a:spLocks noChangeShapeType="1"/>
            </p:cNvSpPr>
            <p:nvPr/>
          </p:nvSpPr>
          <p:spPr bwMode="auto">
            <a:xfrm flipH="1" flipV="1">
              <a:off x="3072" y="1632"/>
              <a:ext cx="816" cy="16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12" name="Line 12"/>
            <p:cNvSpPr>
              <a:spLocks noChangeShapeType="1"/>
            </p:cNvSpPr>
            <p:nvPr/>
          </p:nvSpPr>
          <p:spPr bwMode="auto">
            <a:xfrm flipH="1" flipV="1">
              <a:off x="3408" y="1584"/>
              <a:ext cx="1488" cy="17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213" name="Group 13"/>
          <p:cNvGrpSpPr>
            <a:grpSpLocks/>
          </p:cNvGrpSpPr>
          <p:nvPr/>
        </p:nvGrpSpPr>
        <p:grpSpPr bwMode="auto">
          <a:xfrm>
            <a:off x="4419600" y="4773613"/>
            <a:ext cx="4448175" cy="249237"/>
            <a:chOff x="336" y="3312"/>
            <a:chExt cx="4896" cy="240"/>
          </a:xfrm>
        </p:grpSpPr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336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109"/>
                  </a:solidFill>
                  <a:latin typeface="Comic Sans MS" charset="0"/>
                </a:rPr>
                <a:t>wrapper</a:t>
              </a:r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344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109"/>
                  </a:solidFill>
                  <a:latin typeface="Comic Sans MS" charset="0"/>
                </a:rPr>
                <a:t>wrapper</a:t>
              </a:r>
            </a:p>
          </p:txBody>
        </p:sp>
        <p:sp>
          <p:nvSpPr>
            <p:cNvPr id="179216" name="Rectangle 16"/>
            <p:cNvSpPr>
              <a:spLocks noChangeArrowheads="1"/>
            </p:cNvSpPr>
            <p:nvPr/>
          </p:nvSpPr>
          <p:spPr bwMode="auto">
            <a:xfrm>
              <a:off x="2352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109"/>
                  </a:solidFill>
                  <a:latin typeface="Comic Sans MS" charset="0"/>
                </a:rPr>
                <a:t>wrapper</a:t>
              </a:r>
            </a:p>
          </p:txBody>
        </p:sp>
        <p:sp>
          <p:nvSpPr>
            <p:cNvPr id="179217" name="Rectangle 17"/>
            <p:cNvSpPr>
              <a:spLocks noChangeArrowheads="1"/>
            </p:cNvSpPr>
            <p:nvPr/>
          </p:nvSpPr>
          <p:spPr bwMode="auto">
            <a:xfrm>
              <a:off x="3360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109"/>
                  </a:solidFill>
                  <a:latin typeface="Comic Sans MS" charset="0"/>
                </a:rPr>
                <a:t>wrapper</a:t>
              </a:r>
            </a:p>
          </p:txBody>
        </p:sp>
        <p:sp>
          <p:nvSpPr>
            <p:cNvPr id="179218" name="Rectangle 18"/>
            <p:cNvSpPr>
              <a:spLocks noChangeArrowheads="1"/>
            </p:cNvSpPr>
            <p:nvPr/>
          </p:nvSpPr>
          <p:spPr bwMode="auto">
            <a:xfrm>
              <a:off x="4368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109"/>
                  </a:solidFill>
                  <a:latin typeface="Comic Sans MS" charset="0"/>
                </a:rPr>
                <a:t>wrapper</a:t>
              </a:r>
            </a:p>
          </p:txBody>
        </p:sp>
      </p:grpSp>
      <p:sp>
        <p:nvSpPr>
          <p:cNvPr id="179219" name="Text Box 19"/>
          <p:cNvSpPr txBox="1">
            <a:spLocks noChangeArrowheads="1"/>
          </p:cNvSpPr>
          <p:nvPr/>
        </p:nvSpPr>
        <p:spPr bwMode="auto">
          <a:xfrm>
            <a:off x="5688013" y="2646363"/>
            <a:ext cx="1878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solidFill>
                  <a:schemeClr val="bg1"/>
                </a:solidFill>
                <a:latin typeface="Comic Sans MS" charset="0"/>
              </a:rPr>
              <a:t>Mediated Schema</a:t>
            </a:r>
          </a:p>
        </p:txBody>
      </p:sp>
      <p:grpSp>
        <p:nvGrpSpPr>
          <p:cNvPr id="179220" name="Group 20"/>
          <p:cNvGrpSpPr>
            <a:grpSpLocks/>
          </p:cNvGrpSpPr>
          <p:nvPr/>
        </p:nvGrpSpPr>
        <p:grpSpPr bwMode="auto">
          <a:xfrm>
            <a:off x="4637088" y="5145088"/>
            <a:ext cx="447675" cy="446087"/>
            <a:chOff x="576" y="3670"/>
            <a:chExt cx="492" cy="432"/>
          </a:xfrm>
        </p:grpSpPr>
        <p:sp>
          <p:nvSpPr>
            <p:cNvPr id="179221" name="AutoShape 21"/>
            <p:cNvSpPr>
              <a:spLocks noChangeArrowheads="1"/>
            </p:cNvSpPr>
            <p:nvPr/>
          </p:nvSpPr>
          <p:spPr bwMode="auto">
            <a:xfrm>
              <a:off x="576" y="3670"/>
              <a:ext cx="492" cy="432"/>
            </a:xfrm>
            <a:prstGeom prst="flowChartMultidocumen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22" name="AutoShape 22"/>
            <p:cNvSpPr>
              <a:spLocks noChangeArrowheads="1"/>
            </p:cNvSpPr>
            <p:nvPr/>
          </p:nvSpPr>
          <p:spPr bwMode="auto">
            <a:xfrm>
              <a:off x="687" y="3744"/>
              <a:ext cx="270" cy="24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223" name="Group 23"/>
          <p:cNvGrpSpPr>
            <a:grpSpLocks/>
          </p:cNvGrpSpPr>
          <p:nvPr/>
        </p:nvGrpSpPr>
        <p:grpSpPr bwMode="auto">
          <a:xfrm>
            <a:off x="5561013" y="5145088"/>
            <a:ext cx="447675" cy="446087"/>
            <a:chOff x="576" y="3670"/>
            <a:chExt cx="492" cy="432"/>
          </a:xfrm>
        </p:grpSpPr>
        <p:sp>
          <p:nvSpPr>
            <p:cNvPr id="179224" name="AutoShape 24"/>
            <p:cNvSpPr>
              <a:spLocks noChangeArrowheads="1"/>
            </p:cNvSpPr>
            <p:nvPr/>
          </p:nvSpPr>
          <p:spPr bwMode="auto">
            <a:xfrm>
              <a:off x="576" y="3670"/>
              <a:ext cx="492" cy="432"/>
            </a:xfrm>
            <a:prstGeom prst="flowChartMultidocumen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25" name="AutoShape 25"/>
            <p:cNvSpPr>
              <a:spLocks noChangeArrowheads="1"/>
            </p:cNvSpPr>
            <p:nvPr/>
          </p:nvSpPr>
          <p:spPr bwMode="auto">
            <a:xfrm>
              <a:off x="687" y="3744"/>
              <a:ext cx="270" cy="24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226" name="Group 26"/>
          <p:cNvGrpSpPr>
            <a:grpSpLocks/>
          </p:cNvGrpSpPr>
          <p:nvPr/>
        </p:nvGrpSpPr>
        <p:grpSpPr bwMode="auto">
          <a:xfrm>
            <a:off x="6457950" y="5145088"/>
            <a:ext cx="447675" cy="446087"/>
            <a:chOff x="576" y="3670"/>
            <a:chExt cx="492" cy="432"/>
          </a:xfrm>
        </p:grpSpPr>
        <p:sp>
          <p:nvSpPr>
            <p:cNvPr id="179227" name="AutoShape 27"/>
            <p:cNvSpPr>
              <a:spLocks noChangeArrowheads="1"/>
            </p:cNvSpPr>
            <p:nvPr/>
          </p:nvSpPr>
          <p:spPr bwMode="auto">
            <a:xfrm>
              <a:off x="576" y="3670"/>
              <a:ext cx="492" cy="432"/>
            </a:xfrm>
            <a:prstGeom prst="flowChartMultidocumen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28" name="AutoShape 28"/>
            <p:cNvSpPr>
              <a:spLocks noChangeArrowheads="1"/>
            </p:cNvSpPr>
            <p:nvPr/>
          </p:nvSpPr>
          <p:spPr bwMode="auto">
            <a:xfrm>
              <a:off x="687" y="3744"/>
              <a:ext cx="270" cy="24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229" name="Group 29"/>
          <p:cNvGrpSpPr>
            <a:grpSpLocks/>
          </p:cNvGrpSpPr>
          <p:nvPr/>
        </p:nvGrpSpPr>
        <p:grpSpPr bwMode="auto">
          <a:xfrm>
            <a:off x="7353300" y="5145088"/>
            <a:ext cx="446088" cy="446087"/>
            <a:chOff x="576" y="3670"/>
            <a:chExt cx="492" cy="432"/>
          </a:xfrm>
        </p:grpSpPr>
        <p:sp>
          <p:nvSpPr>
            <p:cNvPr id="179230" name="AutoShape 30"/>
            <p:cNvSpPr>
              <a:spLocks noChangeArrowheads="1"/>
            </p:cNvSpPr>
            <p:nvPr/>
          </p:nvSpPr>
          <p:spPr bwMode="auto">
            <a:xfrm>
              <a:off x="576" y="3670"/>
              <a:ext cx="492" cy="432"/>
            </a:xfrm>
            <a:prstGeom prst="flowChartMultidocumen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31" name="AutoShape 31"/>
            <p:cNvSpPr>
              <a:spLocks noChangeArrowheads="1"/>
            </p:cNvSpPr>
            <p:nvPr/>
          </p:nvSpPr>
          <p:spPr bwMode="auto">
            <a:xfrm>
              <a:off x="687" y="3744"/>
              <a:ext cx="270" cy="24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232" name="Group 32"/>
          <p:cNvGrpSpPr>
            <a:grpSpLocks/>
          </p:cNvGrpSpPr>
          <p:nvPr/>
        </p:nvGrpSpPr>
        <p:grpSpPr bwMode="auto">
          <a:xfrm>
            <a:off x="8315325" y="5145088"/>
            <a:ext cx="446088" cy="446087"/>
            <a:chOff x="576" y="3670"/>
            <a:chExt cx="492" cy="432"/>
          </a:xfrm>
        </p:grpSpPr>
        <p:sp>
          <p:nvSpPr>
            <p:cNvPr id="179233" name="AutoShape 33"/>
            <p:cNvSpPr>
              <a:spLocks noChangeArrowheads="1"/>
            </p:cNvSpPr>
            <p:nvPr/>
          </p:nvSpPr>
          <p:spPr bwMode="auto">
            <a:xfrm>
              <a:off x="576" y="3670"/>
              <a:ext cx="492" cy="432"/>
            </a:xfrm>
            <a:prstGeom prst="flowChartMultidocumen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34" name="AutoShape 34"/>
            <p:cNvSpPr>
              <a:spLocks noChangeArrowheads="1"/>
            </p:cNvSpPr>
            <p:nvPr/>
          </p:nvSpPr>
          <p:spPr bwMode="auto">
            <a:xfrm>
              <a:off x="687" y="3744"/>
              <a:ext cx="270" cy="24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9235" name="Picture 35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6950" y="1447800"/>
            <a:ext cx="10556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36" name="AutoShape 36"/>
          <p:cNvSpPr>
            <a:spLocks noChangeArrowheads="1"/>
          </p:cNvSpPr>
          <p:nvPr/>
        </p:nvSpPr>
        <p:spPr bwMode="auto">
          <a:xfrm>
            <a:off x="4549775" y="3381375"/>
            <a:ext cx="2487613" cy="3968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>
                <a:latin typeface="Comic Sans MS" charset="0"/>
              </a:rPr>
              <a:t>Semantic mappings</a:t>
            </a:r>
            <a:endParaRPr lang="en-US" sz="2400">
              <a:latin typeface="Comic Sans MS" charset="0"/>
            </a:endParaRPr>
          </a:p>
        </p:txBody>
      </p:sp>
      <p:sp>
        <p:nvSpPr>
          <p:cNvPr id="179237" name="Text Box 37"/>
          <p:cNvSpPr txBox="1">
            <a:spLocks noChangeArrowheads="1"/>
          </p:cNvSpPr>
          <p:nvPr/>
        </p:nvSpPr>
        <p:spPr bwMode="auto">
          <a:xfrm>
            <a:off x="5892800" y="5681663"/>
            <a:ext cx="2917825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solidFill>
                  <a:schemeClr val="bg1"/>
                </a:solidFill>
              </a:rPr>
              <a:t>Courtesy of Alon Halevy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3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Franklin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BNCOD 2009</a:t>
            </a:r>
            <a:r>
              <a:rPr lang="en-US">
                <a:solidFill>
                  <a:srgbClr val="FFFF99"/>
                </a:solidFill>
              </a:rPr>
              <a:t>                                                       </a:t>
            </a:r>
            <a:r>
              <a:rPr lang="en-US"/>
              <a:t>7 July 2009 </a:t>
            </a:r>
            <a:r>
              <a:rPr lang="en-US">
                <a:solidFill>
                  <a:srgbClr val="FFFF99"/>
                </a:solidFill>
              </a:rPr>
              <a:t>                                                          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Whither Structured Data?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4038600" cy="4267200"/>
          </a:xfrm>
        </p:spPr>
        <p:txBody>
          <a:bodyPr>
            <a:normAutofit fontScale="92500"/>
          </a:bodyPr>
          <a:lstStyle/>
          <a:p>
            <a:r>
              <a:rPr lang="en-US"/>
              <a:t>Conventional Wisdom:</a:t>
            </a:r>
          </a:p>
          <a:p>
            <a:pPr>
              <a:buFontTx/>
              <a:buNone/>
            </a:pPr>
            <a:r>
              <a:rPr lang="en-US"/>
              <a:t>    only 20% of data is structured.</a:t>
            </a:r>
          </a:p>
          <a:p>
            <a:endParaRPr lang="en-US"/>
          </a:p>
          <a:p>
            <a:r>
              <a:rPr lang="en-US"/>
              <a:t>Decreasing due to:</a:t>
            </a:r>
          </a:p>
          <a:p>
            <a:pPr lvl="1"/>
            <a:r>
              <a:rPr lang="en-US"/>
              <a:t>Consumer applications</a:t>
            </a:r>
          </a:p>
          <a:p>
            <a:pPr lvl="1"/>
            <a:r>
              <a:rPr lang="en-US"/>
              <a:t>Enterprise search</a:t>
            </a:r>
          </a:p>
          <a:p>
            <a:pPr lvl="1"/>
            <a:r>
              <a:rPr lang="en-US"/>
              <a:t>Media applications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762000" y="3962400"/>
            <a:ext cx="5359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3000">
              <a:latin typeface="Trebuchet MS" charset="0"/>
            </a:endParaRPr>
          </a:p>
        </p:txBody>
      </p:sp>
      <p:pic>
        <p:nvPicPr>
          <p:cNvPr id="143365" name="Picture 5" descr="PED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371600"/>
            <a:ext cx="4086225" cy="4573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12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Franklin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BNCOD 2009</a:t>
            </a:r>
            <a:r>
              <a:rPr lang="en-US">
                <a:solidFill>
                  <a:srgbClr val="FFFF99"/>
                </a:solidFill>
              </a:rPr>
              <a:t>                                                       </a:t>
            </a:r>
            <a:r>
              <a:rPr lang="en-US"/>
              <a:t>7 July 2009 </a:t>
            </a:r>
            <a:r>
              <a:rPr lang="en-US">
                <a:solidFill>
                  <a:srgbClr val="FFFF99"/>
                </a:solidFill>
              </a:rPr>
              <a:t>                                                          </a:t>
            </a: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152400" y="1524000"/>
            <a:ext cx="8915400" cy="4800600"/>
          </a:xfrm>
          <a:prstGeom prst="rect">
            <a:avLst/>
          </a:prstGeom>
          <a:gradFill rotWithShape="1">
            <a:gsLst>
              <a:gs pos="0">
                <a:srgbClr val="666666"/>
              </a:gs>
              <a:gs pos="100000">
                <a:srgbClr val="B2B2B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Alternative View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3336925" y="2209800"/>
            <a:ext cx="4968875" cy="2963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68" name="Line 4"/>
          <p:cNvSpPr>
            <a:spLocks noChangeShapeType="1"/>
          </p:cNvSpPr>
          <p:nvPr/>
        </p:nvSpPr>
        <p:spPr bwMode="auto">
          <a:xfrm>
            <a:off x="5816600" y="2209800"/>
            <a:ext cx="0" cy="2963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3336925" y="3719513"/>
            <a:ext cx="4968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4100513" y="5173663"/>
            <a:ext cx="1147762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sz="2400">
                <a:solidFill>
                  <a:srgbClr val="FFFF99"/>
                </a:solidFill>
                <a:ea typeface="ＭＳ Ｐゴシック" charset="-128"/>
                <a:cs typeface="ＭＳ Ｐゴシック" charset="-128"/>
              </a:rPr>
              <a:t>Strong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6650038" y="5173663"/>
            <a:ext cx="11461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sz="2400">
                <a:solidFill>
                  <a:srgbClr val="FFFF99"/>
                </a:solidFill>
                <a:ea typeface="ＭＳ Ｐゴシック" charset="-128"/>
                <a:cs typeface="ＭＳ Ｐゴシック" charset="-128"/>
              </a:rPr>
              <a:t>Weak</a:t>
            </a: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2133600" y="4572000"/>
            <a:ext cx="1147763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r>
              <a:rPr lang="en-US" sz="2400">
                <a:solidFill>
                  <a:srgbClr val="FFFF99"/>
                </a:solidFill>
                <a:ea typeface="ＭＳ Ｐゴシック" charset="-128"/>
                <a:cs typeface="ＭＳ Ｐゴシック" charset="-128"/>
              </a:rPr>
              <a:t>Strong</a:t>
            </a:r>
            <a:endParaRPr lang="en-US" sz="1600">
              <a:solidFill>
                <a:srgbClr val="FFFF9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2133600" y="2133600"/>
            <a:ext cx="1147763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r>
              <a:rPr lang="en-US" sz="2400">
                <a:solidFill>
                  <a:srgbClr val="FFFF99"/>
                </a:solidFill>
                <a:ea typeface="ＭＳ Ｐゴシック" charset="-128"/>
                <a:cs typeface="ＭＳ Ｐゴシック" charset="-128"/>
              </a:rPr>
              <a:t>Weak</a:t>
            </a:r>
          </a:p>
        </p:txBody>
      </p:sp>
      <p:sp>
        <p:nvSpPr>
          <p:cNvPr id="139274" name="Oval 10"/>
          <p:cNvSpPr>
            <a:spLocks noChangeArrowheads="1"/>
          </p:cNvSpPr>
          <p:nvPr/>
        </p:nvSpPr>
        <p:spPr bwMode="auto">
          <a:xfrm>
            <a:off x="3463925" y="4935538"/>
            <a:ext cx="127000" cy="1190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76" name="Oval 12"/>
          <p:cNvSpPr>
            <a:spLocks noChangeArrowheads="1"/>
          </p:cNvSpPr>
          <p:nvPr/>
        </p:nvSpPr>
        <p:spPr bwMode="auto">
          <a:xfrm>
            <a:off x="4267200" y="4191000"/>
            <a:ext cx="127000" cy="1190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77" name="Oval 13"/>
          <p:cNvSpPr>
            <a:spLocks noChangeArrowheads="1"/>
          </p:cNvSpPr>
          <p:nvPr/>
        </p:nvSpPr>
        <p:spPr bwMode="auto">
          <a:xfrm>
            <a:off x="7796213" y="2446338"/>
            <a:ext cx="127000" cy="1190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78" name="Oval 14"/>
          <p:cNvSpPr>
            <a:spLocks noChangeArrowheads="1"/>
          </p:cNvSpPr>
          <p:nvPr/>
        </p:nvSpPr>
        <p:spPr bwMode="auto">
          <a:xfrm>
            <a:off x="7413625" y="4818063"/>
            <a:ext cx="1270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79" name="Text Box 15"/>
          <p:cNvSpPr txBox="1">
            <a:spLocks noChangeArrowheads="1"/>
          </p:cNvSpPr>
          <p:nvPr/>
        </p:nvSpPr>
        <p:spPr bwMode="auto">
          <a:xfrm>
            <a:off x="6248400" y="4267200"/>
            <a:ext cx="137795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sz="2400">
                <a:ea typeface="ＭＳ Ｐゴシック" charset="-128"/>
                <a:cs typeface="ＭＳ Ｐゴシック" charset="-128"/>
              </a:rPr>
              <a:t>Desktop Search</a:t>
            </a:r>
            <a:endParaRPr lang="en-US" sz="14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6521450" y="2328863"/>
            <a:ext cx="1528763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sz="2400">
                <a:ea typeface="ＭＳ Ｐゴシック" charset="-128"/>
                <a:cs typeface="ＭＳ Ｐゴシック" charset="-128"/>
              </a:rPr>
              <a:t>Web Search</a:t>
            </a:r>
            <a:endParaRPr lang="en-US" sz="14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9281" name="Text Box 17"/>
          <p:cNvSpPr txBox="1">
            <a:spLocks noChangeArrowheads="1"/>
          </p:cNvSpPr>
          <p:nvPr/>
        </p:nvSpPr>
        <p:spPr bwMode="auto">
          <a:xfrm>
            <a:off x="4356100" y="2801938"/>
            <a:ext cx="1968500" cy="71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sz="2400">
                <a:ea typeface="ＭＳ Ｐゴシック" charset="-128"/>
                <a:cs typeface="ＭＳ Ｐゴシック" charset="-128"/>
              </a:rPr>
              <a:t>Virtual Organization</a:t>
            </a:r>
            <a:endParaRPr lang="en-US" sz="14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9282" name="Text Box 18"/>
          <p:cNvSpPr txBox="1">
            <a:spLocks noChangeArrowheads="1"/>
          </p:cNvSpPr>
          <p:nvPr/>
        </p:nvSpPr>
        <p:spPr bwMode="auto">
          <a:xfrm>
            <a:off x="4267200" y="3810000"/>
            <a:ext cx="1752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sz="2400">
                <a:ea typeface="ＭＳ Ｐゴシック" charset="-128"/>
                <a:cs typeface="ＭＳ Ｐゴシック" charset="-128"/>
              </a:rPr>
              <a:t>Federated DBMS</a:t>
            </a:r>
            <a:endParaRPr lang="en-US" sz="14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9283" name="Text Box 19"/>
          <p:cNvSpPr txBox="1">
            <a:spLocks noChangeArrowheads="1"/>
          </p:cNvSpPr>
          <p:nvPr/>
        </p:nvSpPr>
        <p:spPr bwMode="auto">
          <a:xfrm>
            <a:off x="3581400" y="4724400"/>
            <a:ext cx="1528763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sz="2400">
                <a:ea typeface="ＭＳ Ｐゴシック" charset="-128"/>
                <a:cs typeface="ＭＳ Ｐゴシック" charset="-128"/>
              </a:rPr>
              <a:t>DBMS</a:t>
            </a:r>
            <a:endParaRPr lang="en-US" sz="14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9284" name="Rectangle 20"/>
          <p:cNvSpPr>
            <a:spLocks noChangeArrowheads="1"/>
          </p:cNvSpPr>
          <p:nvPr/>
        </p:nvSpPr>
        <p:spPr bwMode="auto">
          <a:xfrm>
            <a:off x="4495800" y="5637213"/>
            <a:ext cx="298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rgbClr val="FFFF99"/>
                </a:solidFill>
                <a:ea typeface="ＭＳ Ｐゴシック" charset="-128"/>
                <a:cs typeface="ＭＳ Ｐゴシック" charset="-128"/>
              </a:rPr>
              <a:t>Semantic Integration</a:t>
            </a:r>
          </a:p>
        </p:txBody>
      </p:sp>
      <p:sp>
        <p:nvSpPr>
          <p:cNvPr id="139285" name="Rectangle 21"/>
          <p:cNvSpPr>
            <a:spLocks noChangeArrowheads="1"/>
          </p:cNvSpPr>
          <p:nvPr/>
        </p:nvSpPr>
        <p:spPr bwMode="auto">
          <a:xfrm>
            <a:off x="990600" y="3368675"/>
            <a:ext cx="2100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rgbClr val="FFFF99"/>
                </a:solidFill>
                <a:ea typeface="ＭＳ Ｐゴシック" charset="-128"/>
                <a:cs typeface="ＭＳ Ｐゴシック" charset="-128"/>
              </a:rPr>
              <a:t>Administrative</a:t>
            </a:r>
          </a:p>
          <a:p>
            <a:pPr eaLnBrk="0" hangingPunct="0"/>
            <a:r>
              <a:rPr lang="en-US" sz="2400">
                <a:solidFill>
                  <a:srgbClr val="FFFF99"/>
                </a:solidFill>
                <a:ea typeface="ＭＳ Ｐゴシック" charset="-128"/>
                <a:cs typeface="ＭＳ Ｐゴシック" charset="-128"/>
              </a:rPr>
              <a:t>Control</a:t>
            </a:r>
          </a:p>
        </p:txBody>
      </p:sp>
      <p:sp>
        <p:nvSpPr>
          <p:cNvPr id="139275" name="Oval 11"/>
          <p:cNvSpPr>
            <a:spLocks noChangeArrowheads="1"/>
          </p:cNvSpPr>
          <p:nvPr/>
        </p:nvSpPr>
        <p:spPr bwMode="auto">
          <a:xfrm>
            <a:off x="5486400" y="3040063"/>
            <a:ext cx="1270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Hadapt’s</a:t>
            </a:r>
            <a:r>
              <a:rPr lang="en-US" dirty="0" smtClean="0"/>
              <a:t> “</a:t>
            </a:r>
            <a:r>
              <a:rPr lang="en-US" dirty="0" err="1" smtClean="0"/>
              <a:t>Schemaless</a:t>
            </a:r>
            <a:r>
              <a:rPr lang="en-US" dirty="0" smtClean="0"/>
              <a:t> SQL”</a:t>
            </a:r>
            <a:endParaRPr lang="en-US" dirty="0"/>
          </a:p>
        </p:txBody>
      </p:sp>
      <p:pic>
        <p:nvPicPr>
          <p:cNvPr id="4" name="Picture 3" descr="Screen Shot 2014-02-10 at 4.41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2" y="2536256"/>
            <a:ext cx="7404188" cy="39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Hadapt’s</a:t>
            </a:r>
            <a:r>
              <a:rPr lang="en-US" dirty="0" smtClean="0"/>
              <a:t> “</a:t>
            </a:r>
            <a:r>
              <a:rPr lang="en-US" dirty="0" err="1" smtClean="0"/>
              <a:t>Schemaless</a:t>
            </a:r>
            <a:r>
              <a:rPr lang="en-US" dirty="0" smtClean="0"/>
              <a:t> SQL”</a:t>
            </a:r>
            <a:endParaRPr lang="en-US" dirty="0"/>
          </a:p>
        </p:txBody>
      </p:sp>
      <p:pic>
        <p:nvPicPr>
          <p:cNvPr id="5" name="Picture 4" descr="Screen Shot 2014-02-10 at 4.41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33" y="2171120"/>
            <a:ext cx="7327900" cy="2298700"/>
          </a:xfrm>
          <a:prstGeom prst="rect">
            <a:avLst/>
          </a:prstGeom>
        </p:spPr>
      </p:pic>
      <p:pic>
        <p:nvPicPr>
          <p:cNvPr id="6" name="Picture 5" descr="Screen Shot 2014-02-10 at 4.42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9820"/>
            <a:ext cx="9144000" cy="23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0157-F75F-694D-AF97-836A8F2E766B}" type="slidenum">
              <a:rPr lang="en-US"/>
              <a:pPr/>
              <a:t>8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557213" y="542925"/>
            <a:ext cx="8029575" cy="600075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File Performance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29870"/>
            <a:ext cx="8229600" cy="4525963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Read/Write time (626 MB tabular file)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861"/>
              </p:ext>
            </p:extLst>
          </p:nvPr>
        </p:nvGraphicFramePr>
        <p:xfrm>
          <a:off x="788895" y="2293471"/>
          <a:ext cx="762896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793"/>
                <a:gridCol w="1525793"/>
                <a:gridCol w="1525793"/>
                <a:gridCol w="1525793"/>
                <a:gridCol w="152579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 (Text)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(Text)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Time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(Binary)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Time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(Binary)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Pandas</a:t>
                      </a:r>
                      <a:r>
                        <a:rPr lang="en-US" baseline="0" dirty="0" smtClean="0"/>
                        <a:t> (Python)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36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45 </a:t>
                      </a:r>
                      <a:r>
                        <a:rPr lang="en-US" dirty="0" err="1" smtClean="0"/>
                        <a:t>secs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Scala/Java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21 </a:t>
                      </a:r>
                      <a:r>
                        <a:rPr lang="en-US" dirty="0" err="1" smtClean="0"/>
                        <a:t>secs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1-6* </a:t>
                      </a:r>
                      <a:r>
                        <a:rPr lang="en-US" dirty="0" err="1" smtClean="0"/>
                        <a:t>secs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1-6*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4648835"/>
            <a:ext cx="62787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 Pandas doesn’t have a default binary file I/O library –</a:t>
            </a:r>
            <a:br>
              <a:rPr lang="en-US" dirty="0" smtClean="0"/>
            </a:br>
            <a:r>
              <a:rPr lang="en-US" dirty="0" smtClean="0"/>
              <a:t>you can use Python, but performance depends on what you pick.</a:t>
            </a:r>
          </a:p>
          <a:p>
            <a:endParaRPr lang="en-US" dirty="0" smtClean="0"/>
          </a:p>
          <a:p>
            <a:r>
              <a:rPr lang="en-US" dirty="0" smtClean="0"/>
              <a:t>* </a:t>
            </a:r>
            <a:r>
              <a:rPr lang="en-US" dirty="0"/>
              <a:t>6</a:t>
            </a:r>
            <a:r>
              <a:rPr lang="en-US" dirty="0" smtClean="0"/>
              <a:t> seconds is the time for sustainable read/write. </a:t>
            </a:r>
            <a:br>
              <a:rPr lang="en-US" dirty="0" smtClean="0"/>
            </a:br>
            <a:r>
              <a:rPr lang="en-US" dirty="0" smtClean="0"/>
              <a:t>Often faster due to caching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88537" y="3546466"/>
            <a:ext cx="1085316" cy="46147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82627" y="3546465"/>
            <a:ext cx="1085316" cy="46147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73853" y="3777202"/>
            <a:ext cx="408774" cy="0"/>
          </a:xfrm>
          <a:prstGeom prst="straightConnector1">
            <a:avLst/>
          </a:prstGeom>
          <a:ln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33899" y="4122414"/>
            <a:ext cx="309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Read-Write Times Comparable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21906" y="2900460"/>
            <a:ext cx="1085316" cy="46147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15996" y="2900459"/>
            <a:ext cx="1085316" cy="46147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07222" y="3131196"/>
            <a:ext cx="408774" cy="0"/>
          </a:xfrm>
          <a:prstGeom prst="straightConnector1">
            <a:avLst/>
          </a:prstGeom>
          <a:ln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9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  <p:bldP spid="12" grpId="0" animBg="1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Schemaless</a:t>
            </a:r>
            <a:r>
              <a:rPr lang="en-US" dirty="0" smtClean="0"/>
              <a:t> SQL”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4200"/>
          </a:xfrm>
        </p:spPr>
        <p:txBody>
          <a:bodyPr/>
          <a:lstStyle/>
          <a:p>
            <a:r>
              <a:rPr lang="en-US" dirty="0" smtClean="0"/>
              <a:t>Schema Evolution – adding a column</a:t>
            </a:r>
            <a:endParaRPr lang="en-US" dirty="0"/>
          </a:p>
        </p:txBody>
      </p:sp>
      <p:pic>
        <p:nvPicPr>
          <p:cNvPr id="5" name="Picture 4" descr="Screen Shot 2014-02-10 at 5.23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0580"/>
            <a:ext cx="9144000" cy="331573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101800" y="3291840"/>
            <a:ext cx="2042200" cy="2894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“IF” But “WHEN”?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“Schema on Write”</a:t>
            </a:r>
          </a:p>
          <a:p>
            <a:pPr lvl="1"/>
            <a:r>
              <a:rPr lang="en-US" dirty="0" smtClean="0"/>
              <a:t>Traditional Approach</a:t>
            </a:r>
          </a:p>
          <a:p>
            <a:r>
              <a:rPr lang="en-US" dirty="0" smtClean="0"/>
              <a:t>“Schema on Read”</a:t>
            </a:r>
          </a:p>
          <a:p>
            <a:pPr lvl="1"/>
            <a:r>
              <a:rPr lang="en-US" dirty="0"/>
              <a:t>Data is simply copied to the file </a:t>
            </a:r>
            <a:r>
              <a:rPr lang="en-US" dirty="0" smtClean="0"/>
              <a:t>store</a:t>
            </a:r>
            <a:r>
              <a:rPr lang="en-US" dirty="0"/>
              <a:t>, no transformation is needed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SerDe</a:t>
            </a:r>
            <a:r>
              <a:rPr lang="en-US" dirty="0"/>
              <a:t> (</a:t>
            </a:r>
            <a:r>
              <a:rPr lang="en-US" dirty="0" err="1"/>
              <a:t>Serializer</a:t>
            </a:r>
            <a:r>
              <a:rPr lang="en-US" dirty="0"/>
              <a:t>/</a:t>
            </a:r>
            <a:r>
              <a:rPr lang="en-US" dirty="0" err="1"/>
              <a:t>Deserlizer</a:t>
            </a:r>
            <a:r>
              <a:rPr lang="en-US" dirty="0"/>
              <a:t>) is </a:t>
            </a:r>
            <a:r>
              <a:rPr lang="en-US" dirty="0" smtClean="0"/>
              <a:t>applied </a:t>
            </a:r>
            <a:r>
              <a:rPr lang="en-US" dirty="0"/>
              <a:t>during read time to extract </a:t>
            </a:r>
            <a:r>
              <a:rPr lang="en-US" dirty="0" smtClean="0"/>
              <a:t>the </a:t>
            </a:r>
            <a:r>
              <a:rPr lang="en-US" dirty="0"/>
              <a:t>required columns (late binding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data can start flowing anytime </a:t>
            </a:r>
            <a:r>
              <a:rPr lang="en-US" dirty="0" smtClean="0"/>
              <a:t>and </a:t>
            </a:r>
            <a:r>
              <a:rPr lang="en-US" dirty="0"/>
              <a:t>will appear retroactively once </a:t>
            </a:r>
            <a:r>
              <a:rPr lang="en-US" dirty="0" smtClean="0"/>
              <a:t>the </a:t>
            </a:r>
            <a:r>
              <a:rPr lang="en-US" dirty="0" err="1"/>
              <a:t>SerDe</a:t>
            </a:r>
            <a:r>
              <a:rPr lang="en-US" dirty="0"/>
              <a:t> is updated to parse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creen Shot 2012-07-26 at 6.59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352960"/>
            <a:ext cx="9144000" cy="120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Models, Tables, Structure, etc.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NoSQL</a:t>
            </a:r>
          </a:p>
          <a:p>
            <a:pPr lvl="1"/>
            <a:r>
              <a:rPr lang="en-US" dirty="0" smtClean="0"/>
              <a:t>Schema on Read vs. Schema on Write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Pandas </a:t>
            </a:r>
            <a:r>
              <a:rPr lang="en-US" dirty="0" smtClean="0"/>
              <a:t>lab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561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0157-F75F-694D-AF97-836A8F2E766B}" type="slidenum">
              <a:rPr lang="en-US"/>
              <a:pPr/>
              <a:t>9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557213" y="542925"/>
            <a:ext cx="8029575" cy="600075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File Performance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29870"/>
            <a:ext cx="8229600" cy="4525963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Read/Write time (626 MB tabular file)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30366"/>
              </p:ext>
            </p:extLst>
          </p:nvPr>
        </p:nvGraphicFramePr>
        <p:xfrm>
          <a:off x="788895" y="2293471"/>
          <a:ext cx="762896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793"/>
                <a:gridCol w="1525793"/>
                <a:gridCol w="1525793"/>
                <a:gridCol w="1525793"/>
                <a:gridCol w="152579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Time (Text)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Write Time (Text)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Time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(Binary)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Time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(Binary)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Pandas</a:t>
                      </a:r>
                      <a:r>
                        <a:rPr lang="en-US" baseline="0" dirty="0" smtClean="0"/>
                        <a:t> (Python)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36 </a:t>
                      </a:r>
                      <a:r>
                        <a:rPr lang="en-US" baseline="0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45 </a:t>
                      </a:r>
                      <a:r>
                        <a:rPr lang="en-US" dirty="0" err="1" smtClean="0"/>
                        <a:t>secs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Scala/Java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21 </a:t>
                      </a:r>
                      <a:r>
                        <a:rPr lang="en-US" dirty="0" err="1" smtClean="0"/>
                        <a:t>secs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1-6* </a:t>
                      </a:r>
                      <a:r>
                        <a:rPr lang="en-US" dirty="0" err="1" smtClean="0"/>
                        <a:t>secs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1-6* </a:t>
                      </a:r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4648835"/>
            <a:ext cx="62787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 Pandas doesn’t have a default binary file I/O library –</a:t>
            </a:r>
            <a:br>
              <a:rPr lang="en-US" dirty="0" smtClean="0"/>
            </a:br>
            <a:r>
              <a:rPr lang="en-US" dirty="0" smtClean="0"/>
              <a:t>you can use Python, but performance depends on what you pick.</a:t>
            </a:r>
          </a:p>
          <a:p>
            <a:endParaRPr lang="en-US" dirty="0" smtClean="0"/>
          </a:p>
          <a:p>
            <a:r>
              <a:rPr lang="en-US" dirty="0" smtClean="0"/>
              <a:t>* </a:t>
            </a:r>
            <a:r>
              <a:rPr lang="en-US" dirty="0"/>
              <a:t>6</a:t>
            </a:r>
            <a:r>
              <a:rPr lang="en-US" dirty="0" smtClean="0"/>
              <a:t> seconds is the time for sustainable read/write. </a:t>
            </a:r>
            <a:br>
              <a:rPr lang="en-US" dirty="0" smtClean="0"/>
            </a:br>
            <a:r>
              <a:rPr lang="en-US" dirty="0" smtClean="0"/>
              <a:t>Often faster due to caching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88537" y="3546466"/>
            <a:ext cx="1085316" cy="46147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55053" y="3546465"/>
            <a:ext cx="1085316" cy="46147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31195" y="4122414"/>
            <a:ext cx="327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Binary I/O much faster than text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346792" y="3837032"/>
            <a:ext cx="2008261" cy="285381"/>
          </a:xfrm>
          <a:custGeom>
            <a:avLst/>
            <a:gdLst>
              <a:gd name="connsiteX0" fmla="*/ 0 w 2008261"/>
              <a:gd name="connsiteY0" fmla="*/ 17092 h 222248"/>
              <a:gd name="connsiteX1" fmla="*/ 1016949 w 2008261"/>
              <a:gd name="connsiteY1" fmla="*/ 222191 h 222248"/>
              <a:gd name="connsiteX2" fmla="*/ 2008261 w 2008261"/>
              <a:gd name="connsiteY2" fmla="*/ 0 h 22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8261" h="222248">
                <a:moveTo>
                  <a:pt x="0" y="17092"/>
                </a:moveTo>
                <a:cubicBezTo>
                  <a:pt x="341119" y="121066"/>
                  <a:pt x="682239" y="225040"/>
                  <a:pt x="1016949" y="222191"/>
                </a:cubicBezTo>
                <a:cubicBezTo>
                  <a:pt x="1351659" y="219342"/>
                  <a:pt x="1679960" y="109671"/>
                  <a:pt x="2008261" y="0"/>
                </a:cubicBezTo>
              </a:path>
            </a:pathLst>
          </a:custGeom>
          <a:noFill/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74081" y="3546466"/>
            <a:ext cx="1085316" cy="46147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40597" y="3546465"/>
            <a:ext cx="1085316" cy="46147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832336" y="3837032"/>
            <a:ext cx="2008261" cy="285381"/>
          </a:xfrm>
          <a:custGeom>
            <a:avLst/>
            <a:gdLst>
              <a:gd name="connsiteX0" fmla="*/ 0 w 2008261"/>
              <a:gd name="connsiteY0" fmla="*/ 17092 h 222248"/>
              <a:gd name="connsiteX1" fmla="*/ 1016949 w 2008261"/>
              <a:gd name="connsiteY1" fmla="*/ 222191 h 222248"/>
              <a:gd name="connsiteX2" fmla="*/ 2008261 w 2008261"/>
              <a:gd name="connsiteY2" fmla="*/ 0 h 22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8261" h="222248">
                <a:moveTo>
                  <a:pt x="0" y="17092"/>
                </a:moveTo>
                <a:cubicBezTo>
                  <a:pt x="341119" y="121066"/>
                  <a:pt x="682239" y="225040"/>
                  <a:pt x="1016949" y="222191"/>
                </a:cubicBezTo>
                <a:cubicBezTo>
                  <a:pt x="1351659" y="219342"/>
                  <a:pt x="1679960" y="109671"/>
                  <a:pt x="2008261" y="0"/>
                </a:cubicBezTo>
              </a:path>
            </a:pathLst>
          </a:custGeom>
          <a:noFill/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6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  <p:bldP spid="11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4623</Words>
  <Application>Microsoft Office PowerPoint</Application>
  <PresentationFormat>On-screen Show (4:3)</PresentationFormat>
  <Paragraphs>1762</Paragraphs>
  <Slides>82</Slides>
  <Notes>33</Notes>
  <HiddenSlides>2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102" baseType="lpstr">
      <vt:lpstr>ＭＳ Ｐゴシック</vt:lpstr>
      <vt:lpstr>Arial</vt:lpstr>
      <vt:lpstr>Book Antiqua</vt:lpstr>
      <vt:lpstr>Calibri</vt:lpstr>
      <vt:lpstr>Comic Sans MS</vt:lpstr>
      <vt:lpstr>Consolas</vt:lpstr>
      <vt:lpstr>DejaVu Sans</vt:lpstr>
      <vt:lpstr>Gill Sans</vt:lpstr>
      <vt:lpstr>Heiti SC Medium</vt:lpstr>
      <vt:lpstr>Lucida Console</vt:lpstr>
      <vt:lpstr>Lucida Grande</vt:lpstr>
      <vt:lpstr>Palatino Linotype</vt:lpstr>
      <vt:lpstr>Symbol</vt:lpstr>
      <vt:lpstr>Tahoma</vt:lpstr>
      <vt:lpstr>Times New Roman</vt:lpstr>
      <vt:lpstr>Trebuchet MS</vt:lpstr>
      <vt:lpstr>Verdana</vt:lpstr>
      <vt:lpstr>Wingdings</vt:lpstr>
      <vt:lpstr>ヒラギノ角ゴ Pro W3</vt:lpstr>
      <vt:lpstr>Office Theme</vt:lpstr>
      <vt:lpstr>Introduction to Data Science session 3 Manipulating Tabular Data</vt:lpstr>
      <vt:lpstr>Predictions (Premier League Soccer)</vt:lpstr>
      <vt:lpstr>Predictions</vt:lpstr>
      <vt:lpstr>Predictions</vt:lpstr>
      <vt:lpstr>Watch Cognitive Biases!</vt:lpstr>
      <vt:lpstr>Outline for this Evening</vt:lpstr>
      <vt:lpstr>File Formats</vt:lpstr>
      <vt:lpstr>File Performance</vt:lpstr>
      <vt:lpstr>File Performance</vt:lpstr>
      <vt:lpstr>File Performance - Compression</vt:lpstr>
      <vt:lpstr>File Performance - Compression</vt:lpstr>
      <vt:lpstr>File Performance - Compression</vt:lpstr>
      <vt:lpstr>File Performance - Compression</vt:lpstr>
      <vt:lpstr>File Performance - Compression</vt:lpstr>
      <vt:lpstr>File Performance - Compression</vt:lpstr>
      <vt:lpstr>File Performance - Compression</vt:lpstr>
      <vt:lpstr>File Performance - Compression</vt:lpstr>
      <vt:lpstr>Data Pipeline Design</vt:lpstr>
      <vt:lpstr>Data Pipeline Design</vt:lpstr>
      <vt:lpstr>Data Pipeline Design</vt:lpstr>
      <vt:lpstr>Outline for this Evening</vt:lpstr>
      <vt:lpstr>Data Science – One Definition</vt:lpstr>
      <vt:lpstr>The Big Picture</vt:lpstr>
      <vt:lpstr>The Structure Spectrum</vt:lpstr>
      <vt:lpstr>Key Concept: Structured Data</vt:lpstr>
      <vt:lpstr>The Relational Model*</vt:lpstr>
      <vt:lpstr>Relational Database: Definitions</vt:lpstr>
      <vt:lpstr>Ex: Instance of Students Relation</vt:lpstr>
      <vt:lpstr>SQL - A language for Relational DBs*</vt:lpstr>
      <vt:lpstr>Creating Relations in SQL</vt:lpstr>
      <vt:lpstr>Table Creation (continued)</vt:lpstr>
      <vt:lpstr>Adding and Deleting Tuples</vt:lpstr>
      <vt:lpstr> Queries in SQL </vt:lpstr>
      <vt:lpstr> Querying Multiple Relations</vt:lpstr>
      <vt:lpstr>Basic SQL Query</vt:lpstr>
      <vt:lpstr>SQL Inner Joins</vt:lpstr>
      <vt:lpstr>SQL Inner Joins</vt:lpstr>
      <vt:lpstr>What kind of Join is this?</vt:lpstr>
      <vt:lpstr>SQL Joins</vt:lpstr>
      <vt:lpstr>What kind of Join is this?</vt:lpstr>
      <vt:lpstr>SQL Joins</vt:lpstr>
      <vt:lpstr>What kind of Join is this?</vt:lpstr>
      <vt:lpstr>SQL Joins</vt:lpstr>
      <vt:lpstr>What kind of Join is this?</vt:lpstr>
      <vt:lpstr>SQL Joins</vt:lpstr>
      <vt:lpstr>What kind of Join is this?</vt:lpstr>
      <vt:lpstr>Theta Joins</vt:lpstr>
      <vt:lpstr>SQL Query Semantics</vt:lpstr>
      <vt:lpstr>Data Model (Tabular)</vt:lpstr>
      <vt:lpstr>Other “Table-Like” Data ModelS</vt:lpstr>
      <vt:lpstr>Pandas/Python</vt:lpstr>
      <vt:lpstr>Operations</vt:lpstr>
      <vt:lpstr>Matrices vs Databases</vt:lpstr>
      <vt:lpstr>5 min break</vt:lpstr>
      <vt:lpstr>What’s Wrong with Tables?</vt:lpstr>
      <vt:lpstr>What’s Wrong with (RDBMS) Tables?</vt:lpstr>
      <vt:lpstr>RDBMS tables – row based</vt:lpstr>
      <vt:lpstr>Tweet JSON Format</vt:lpstr>
      <vt:lpstr>RDBMS tables – row based</vt:lpstr>
      <vt:lpstr>Column-based store</vt:lpstr>
      <vt:lpstr>Beyond Tables</vt:lpstr>
      <vt:lpstr>NoSQL Storage Systems</vt:lpstr>
      <vt:lpstr>Column-Family Stores (Cassandra)</vt:lpstr>
      <vt:lpstr>CouchDB Data Model (JSON)</vt:lpstr>
      <vt:lpstr>Prerequisites for “Schemaless” DBs</vt:lpstr>
      <vt:lpstr>JSON format</vt:lpstr>
      <vt:lpstr>Prerequisites for “Schemaless” DBs</vt:lpstr>
      <vt:lpstr>Pig</vt:lpstr>
      <vt:lpstr>An Example Problem</vt:lpstr>
      <vt:lpstr>In MapReduce</vt:lpstr>
      <vt:lpstr>In Pig Latin</vt:lpstr>
      <vt:lpstr>Hive</vt:lpstr>
      <vt:lpstr>DATAspaces – What are they?</vt:lpstr>
      <vt:lpstr>Dataspaces</vt:lpstr>
      <vt:lpstr>Compare to Data Integration</vt:lpstr>
      <vt:lpstr>Whither Structured Data?</vt:lpstr>
      <vt:lpstr>An Alternative View</vt:lpstr>
      <vt:lpstr>A Recent Example</vt:lpstr>
      <vt:lpstr>A Recent Example</vt:lpstr>
      <vt:lpstr>“Schemaless SQL”</vt:lpstr>
      <vt:lpstr>Not “IF” But “WHEN”?</vt:lpstr>
      <vt:lpstr>Summary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Franklin</dc:creator>
  <cp:lastModifiedBy>Abdel Razzak Natsheh</cp:lastModifiedBy>
  <cp:revision>158</cp:revision>
  <dcterms:created xsi:type="dcterms:W3CDTF">2014-01-27T17:03:34Z</dcterms:created>
  <dcterms:modified xsi:type="dcterms:W3CDTF">2016-09-16T16:40:07Z</dcterms:modified>
</cp:coreProperties>
</file>