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2" r:id="rId3"/>
    <p:sldId id="421" r:id="rId4"/>
    <p:sldId id="417" r:id="rId5"/>
    <p:sldId id="420" r:id="rId6"/>
    <p:sldId id="457" r:id="rId7"/>
    <p:sldId id="418" r:id="rId8"/>
    <p:sldId id="423" r:id="rId9"/>
    <p:sldId id="424" r:id="rId10"/>
    <p:sldId id="431" r:id="rId11"/>
    <p:sldId id="459" r:id="rId12"/>
    <p:sldId id="433" r:id="rId13"/>
    <p:sldId id="434" r:id="rId14"/>
    <p:sldId id="435" r:id="rId15"/>
    <p:sldId id="437" r:id="rId16"/>
    <p:sldId id="458" r:id="rId17"/>
    <p:sldId id="438" r:id="rId18"/>
    <p:sldId id="439" r:id="rId19"/>
    <p:sldId id="440" r:id="rId20"/>
    <p:sldId id="441" r:id="rId21"/>
    <p:sldId id="442" r:id="rId22"/>
    <p:sldId id="443" r:id="rId23"/>
    <p:sldId id="462" r:id="rId24"/>
    <p:sldId id="444" r:id="rId25"/>
    <p:sldId id="445" r:id="rId26"/>
    <p:sldId id="461" r:id="rId27"/>
    <p:sldId id="460" r:id="rId28"/>
    <p:sldId id="463" r:id="rId29"/>
    <p:sldId id="470" r:id="rId30"/>
    <p:sldId id="468" r:id="rId31"/>
    <p:sldId id="469" r:id="rId32"/>
    <p:sldId id="464" r:id="rId33"/>
    <p:sldId id="465" r:id="rId34"/>
    <p:sldId id="466" r:id="rId35"/>
    <p:sldId id="473" r:id="rId36"/>
    <p:sldId id="474" r:id="rId37"/>
    <p:sldId id="453" r:id="rId38"/>
    <p:sldId id="467" r:id="rId39"/>
    <p:sldId id="427" r:id="rId40"/>
    <p:sldId id="455" r:id="rId41"/>
    <p:sldId id="426" r:id="rId42"/>
    <p:sldId id="456" r:id="rId43"/>
    <p:sldId id="472" r:id="rId44"/>
    <p:sldId id="475" r:id="rId45"/>
    <p:sldId id="476" r:id="rId46"/>
    <p:sldId id="477" r:id="rId47"/>
    <p:sldId id="478" r:id="rId48"/>
    <p:sldId id="481" r:id="rId49"/>
    <p:sldId id="482" r:id="rId50"/>
    <p:sldId id="484" r:id="rId51"/>
    <p:sldId id="471" r:id="rId52"/>
    <p:sldId id="479" r:id="rId53"/>
    <p:sldId id="480" r:id="rId54"/>
    <p:sldId id="483" r:id="rId55"/>
    <p:sldId id="48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430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 snapToObjects="1">
      <p:cViewPr varScale="1">
        <p:scale>
          <a:sx n="63" d="100"/>
          <a:sy n="63" d="100"/>
        </p:scale>
        <p:origin x="77" y="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2^10</a:t>
            </a:r>
            <a:r>
              <a:rPr lang="en-US" baseline="0" dirty="0" smtClean="0">
                <a:latin typeface="Arial" pitchFamily="34" charset="0"/>
              </a:rPr>
              <a:t> ~ 1000 so 1 in 1000 is just the rate by of guessing correctly by chance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7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Data </a:t>
            </a:r>
            <a:r>
              <a:rPr lang="en-US" dirty="0" smtClean="0"/>
              <a:t>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35468-3A1A-3648-87C9-482EF9D8414C}" type="slidenum">
              <a:rPr lang="en-US"/>
              <a:pPr/>
              <a:t>10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Data Art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4260"/>
            <a:ext cx="6422231" cy="42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584"/>
            <a:ext cx="8229600" cy="832104"/>
          </a:xfrm>
          <a:ln/>
        </p:spPr>
        <p:txBody>
          <a:bodyPr/>
          <a:lstStyle/>
          <a:p>
            <a:r>
              <a:rPr lang="en-US" dirty="0" smtClean="0"/>
              <a:t>The “R” Language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24128"/>
            <a:ext cx="8229600" cy="5102035"/>
          </a:xfrm>
          <a:ln/>
        </p:spPr>
        <p:txBody>
          <a:bodyPr>
            <a:normAutofit/>
          </a:bodyPr>
          <a:lstStyle/>
          <a:p>
            <a:r>
              <a:rPr lang="en-US" sz="2800" dirty="0" smtClean="0"/>
              <a:t>An evolution of the “S” language developed at Bell labs for EDA.</a:t>
            </a:r>
          </a:p>
          <a:p>
            <a:r>
              <a:rPr lang="en-US" sz="2800" dirty="0" smtClean="0"/>
              <a:t>Idea was to allow interactive exploration and visualization of data.</a:t>
            </a:r>
          </a:p>
          <a:p>
            <a:r>
              <a:rPr lang="en-US" sz="2800" dirty="0" smtClean="0"/>
              <a:t>The preferred language for statisticians, used by many other data scientists.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Probably the most comprehensive collection of statistical models and distributions. </a:t>
            </a:r>
          </a:p>
          <a:p>
            <a:pPr lvl="1"/>
            <a:r>
              <a:rPr lang="en-US" sz="2400" dirty="0" smtClean="0"/>
              <a:t>CRAN: a very large resource of open source statistical models.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63199" y="6352143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2012 CS194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584"/>
            <a:ext cx="8229600" cy="106984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3312"/>
            <a:ext cx="8229600" cy="4772851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variable</a:t>
            </a:r>
          </a:p>
          <a:p>
            <a:pPr lvl="1"/>
            <a:r>
              <a:rPr lang="en-US" dirty="0"/>
              <a:t>Dot </a:t>
            </a:r>
            <a:r>
              <a:rPr lang="en-US" dirty="0" smtClean="0"/>
              <a:t>plot</a:t>
            </a:r>
            <a:endParaRPr lang="en-US" dirty="0"/>
          </a:p>
          <a:p>
            <a:pPr lvl="1"/>
            <a:r>
              <a:rPr lang="en-US" dirty="0"/>
              <a:t>Jitter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Error bar plot</a:t>
            </a:r>
            <a:endParaRPr lang="en-US" dirty="0"/>
          </a:p>
          <a:p>
            <a:pPr lvl="1"/>
            <a:r>
              <a:rPr lang="en-US" dirty="0" smtClean="0"/>
              <a:t>Box-and-whisker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Kernel density estimate</a:t>
            </a:r>
          </a:p>
          <a:p>
            <a:pPr lvl="1"/>
            <a:r>
              <a:rPr lang="en-US" dirty="0"/>
              <a:t>Cumulative distribution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(note: examples using </a:t>
            </a:r>
            <a:r>
              <a:rPr lang="en-US" dirty="0" err="1" smtClean="0"/>
              <a:t>qplot</a:t>
            </a:r>
            <a:r>
              <a:rPr lang="en-US" dirty="0" smtClean="0"/>
              <a:t> library from R)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3199" y="6352143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2012 CS194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3C75-1A72-AB47-9257-CAD932586B63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2024"/>
            <a:ext cx="8229600" cy="960120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Dot plot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5" y="1778508"/>
            <a:ext cx="457825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2638425"/>
            <a:ext cx="3614738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1ABB9-2ED0-914C-AE86-53662E19420D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9728"/>
            <a:ext cx="8229600" cy="1124712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Jitter </a:t>
            </a:r>
            <a:r>
              <a:rPr lang="en-US" sz="2800" b="1" dirty="0" smtClean="0">
                <a:solidFill>
                  <a:srgbClr val="C00000"/>
                </a:solidFill>
              </a:rPr>
              <a:t>plot</a:t>
            </a:r>
          </a:p>
          <a:p>
            <a:r>
              <a:rPr lang="en-US" sz="2800" dirty="0" smtClean="0"/>
              <a:t>Noise added to the y-axis to spread the points</a:t>
            </a:r>
            <a:endParaRPr lang="en-US" sz="28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1812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4876"/>
            <a:ext cx="4672013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15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3152"/>
            <a:ext cx="8229600" cy="896112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22960"/>
            <a:ext cx="8229600" cy="5303203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Error bars: </a:t>
            </a:r>
            <a:r>
              <a:rPr lang="en-US" sz="2800" dirty="0" smtClean="0"/>
              <a:t>usually based on confidence intervals (CI). 95% CI means 95% of points are in the range,</a:t>
            </a:r>
            <a:br>
              <a:rPr lang="en-US" sz="2800" dirty="0" smtClean="0"/>
            </a:br>
            <a:r>
              <a:rPr lang="en-US" sz="2800" dirty="0" smtClean="0"/>
              <a:t>so 2.5% of points are above or below the bar.</a:t>
            </a:r>
          </a:p>
          <a:p>
            <a:r>
              <a:rPr lang="en-US" sz="2800" dirty="0" smtClean="0"/>
              <a:t>Not necessarily symmetric:</a:t>
            </a:r>
            <a:endParaRPr lang="en-US" sz="2800" dirty="0"/>
          </a:p>
        </p:txBody>
      </p:sp>
      <p:pic>
        <p:nvPicPr>
          <p:cNvPr id="1028" name="Picture 4" descr="http://i.stack.imgur.com/SMq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8" t="7846" r="60642" b="77409"/>
          <a:stretch/>
        </p:blipFill>
        <p:spPr bwMode="auto">
          <a:xfrm>
            <a:off x="3671315" y="3200400"/>
            <a:ext cx="1469401" cy="175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16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9728"/>
            <a:ext cx="8229600" cy="1051560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61288"/>
            <a:ext cx="8229600" cy="4964875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Box-and-whisker plot </a:t>
            </a:r>
            <a:r>
              <a:rPr lang="en-US" sz="2800" dirty="0" smtClean="0"/>
              <a:t>: a graphical form of 5-number summary (</a:t>
            </a:r>
            <a:r>
              <a:rPr lang="en-US" sz="2800" dirty="0" err="1" smtClean="0"/>
              <a:t>Tukey</a:t>
            </a:r>
            <a:r>
              <a:rPr lang="en-US" sz="2800" dirty="0" smtClean="0"/>
              <a:t>)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92" y="2443480"/>
            <a:ext cx="5245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5F84-5676-2B43-9F12-51B31965CDBA}" type="slidenum">
              <a:rPr lang="en-US"/>
              <a:pPr/>
              <a:t>17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074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Histogram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2574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701270"/>
            <a:ext cx="57221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ED321-2439-794C-9243-6DF3E7C14F81}" type="slidenum">
              <a:rPr lang="en-US"/>
              <a:pPr/>
              <a:t>18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97840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Kernel density estimate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1953006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09" y="1369885"/>
            <a:ext cx="357901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1CFFA-8B46-1A4C-833D-3CF9EAE82E47}" type="slidenum">
              <a:rPr lang="en-US"/>
              <a:pPr/>
              <a:t>19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877824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2144"/>
            <a:ext cx="8229600" cy="4974019"/>
          </a:xfrm>
          <a:ln/>
        </p:spPr>
        <p:txBody>
          <a:bodyPr/>
          <a:lstStyle/>
          <a:p>
            <a:r>
              <a:rPr lang="en-US" sz="2800" dirty="0"/>
              <a:t>Histogram and Kernel Density Estimates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Proper selection of bin width is important</a:t>
            </a:r>
          </a:p>
          <a:p>
            <a:pPr lvl="2"/>
            <a:r>
              <a:rPr lang="en-US" dirty="0" smtClean="0"/>
              <a:t>Outliers </a:t>
            </a:r>
            <a:r>
              <a:rPr lang="en-US" dirty="0"/>
              <a:t>should be discarded</a:t>
            </a:r>
          </a:p>
          <a:p>
            <a:pPr lvl="1"/>
            <a:r>
              <a:rPr lang="en-US" dirty="0" smtClean="0"/>
              <a:t>KDE (like a smooth histogram)</a:t>
            </a:r>
            <a:endParaRPr lang="en-US" dirty="0"/>
          </a:p>
          <a:p>
            <a:pPr lvl="2"/>
            <a:r>
              <a:rPr lang="en-US" dirty="0"/>
              <a:t>Kernel function</a:t>
            </a:r>
          </a:p>
          <a:p>
            <a:pPr lvl="3"/>
            <a:r>
              <a:rPr lang="en-US" sz="2400" dirty="0"/>
              <a:t>Box, </a:t>
            </a:r>
            <a:r>
              <a:rPr lang="en-US" sz="2400" dirty="0" err="1"/>
              <a:t>Epanechnikov</a:t>
            </a:r>
            <a:r>
              <a:rPr lang="en-US" sz="2400" dirty="0"/>
              <a:t>, Gaussian</a:t>
            </a:r>
          </a:p>
          <a:p>
            <a:pPr lvl="2"/>
            <a:r>
              <a:rPr lang="en-US" dirty="0"/>
              <a:t>Kernel bandwidth</a:t>
            </a:r>
          </a:p>
        </p:txBody>
      </p:sp>
    </p:spTree>
    <p:extLst>
      <p:ext uri="{BB962C8B-B14F-4D97-AF65-F5344CB8AC3E}">
        <p14:creationId xmlns:p14="http://schemas.microsoft.com/office/powerpoint/2010/main" val="30020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Chart types</a:t>
            </a:r>
          </a:p>
          <a:p>
            <a:pPr lvl="1"/>
            <a:r>
              <a:rPr lang="en-US" dirty="0" smtClean="0"/>
              <a:t>Some important distributions</a:t>
            </a:r>
          </a:p>
          <a:p>
            <a:pPr lvl="1"/>
            <a:r>
              <a:rPr lang="en-US" dirty="0" smtClean="0"/>
              <a:t>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CF43-5270-C948-A04B-94D79276FD04}" type="slidenum">
              <a:rPr lang="en-US"/>
              <a:pPr/>
              <a:t>20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4124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23544"/>
            <a:ext cx="8229600" cy="5202619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Cumulative distribution </a:t>
            </a:r>
            <a:r>
              <a:rPr lang="en-US" sz="2800" b="1" dirty="0" smtClean="0">
                <a:solidFill>
                  <a:srgbClr val="C00000"/>
                </a:solidFill>
              </a:rPr>
              <a:t>function</a:t>
            </a:r>
          </a:p>
          <a:p>
            <a:r>
              <a:rPr lang="en-US" sz="2800" dirty="0" smtClean="0"/>
              <a:t>Integral of the histogram – simpler to build than KDE (don’t need smoothing)</a:t>
            </a:r>
            <a:endParaRPr lang="en-US" sz="2800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2"/>
          <a:stretch/>
        </p:blipFill>
        <p:spPr bwMode="auto">
          <a:xfrm>
            <a:off x="2590800" y="2487168"/>
            <a:ext cx="4193381" cy="401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88" y="968501"/>
            <a:ext cx="28941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21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Log-log plot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22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Bar plot: </a:t>
            </a:r>
            <a:r>
              <a:rPr lang="en-US" sz="2800" dirty="0" smtClean="0"/>
              <a:t>one variable is discrete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://i.stack.imgur.com/zQd4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4" y="2297874"/>
            <a:ext cx="3070733" cy="3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23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Scatter plot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24" y="1715028"/>
            <a:ext cx="411747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71700"/>
            <a:ext cx="396388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4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F7498-4995-A140-9EF8-02DDB2F9D39F}" type="slidenum">
              <a:rPr lang="en-US"/>
              <a:pPr/>
              <a:t>24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 plot</a:t>
            </a:r>
          </a:p>
        </p:txBody>
      </p:sp>
      <p:pic>
        <p:nvPicPr>
          <p:cNvPr id="2050" name="Picture 2" descr="http://docs.enthought.com/chaco/_images/line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87" y="2237232"/>
            <a:ext cx="5833395" cy="38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25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69264"/>
            <a:ext cx="8229600" cy="5156899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Log-log </a:t>
            </a:r>
            <a:r>
              <a:rPr lang="en-US" sz="2800" b="1" dirty="0" smtClean="0">
                <a:solidFill>
                  <a:srgbClr val="C00000"/>
                </a:solidFill>
              </a:rPr>
              <a:t>plot: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Very useful for power law data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55" y="1596781"/>
            <a:ext cx="4791733" cy="4137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414016"/>
            <a:ext cx="184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Frequency of </a:t>
            </a:r>
            <a:br>
              <a:rPr lang="en-US" sz="2000" dirty="0" smtClean="0"/>
            </a:br>
            <a:r>
              <a:rPr lang="en-US" sz="2000" dirty="0" smtClean="0"/>
              <a:t>words in tweets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13155" y="5649310"/>
            <a:ext cx="51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Rank of words in tweets, most frequent to least:</a:t>
            </a:r>
          </a:p>
          <a:p>
            <a:r>
              <a:rPr lang="en-US" sz="2000" dirty="0" smtClean="0"/>
              <a:t>I, the, you,…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90088" y="1596781"/>
            <a:ext cx="4114800" cy="3849624"/>
          </a:xfrm>
          <a:prstGeom prst="line">
            <a:avLst/>
          </a:prstGeom>
          <a:ln>
            <a:solidFill>
              <a:srgbClr val="3E94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86124" y="507707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E9430"/>
                </a:solidFill>
              </a:rPr>
              <a:t>s</a:t>
            </a:r>
            <a:r>
              <a:rPr lang="en-US" sz="2000" dirty="0" smtClean="0">
                <a:solidFill>
                  <a:srgbClr val="3E9430"/>
                </a:solidFill>
              </a:rPr>
              <a:t>lope ~ -1</a:t>
            </a:r>
            <a:endParaRPr lang="en-US" sz="2000" dirty="0">
              <a:solidFill>
                <a:srgbClr val="3E94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26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More than two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Stacked plots</a:t>
            </a:r>
          </a:p>
          <a:p>
            <a:pPr lvl="1"/>
            <a:r>
              <a:rPr lang="en-US" dirty="0" smtClean="0"/>
              <a:t>Parallel coordinate plot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27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 smtClean="0"/>
              <a:t>Chart types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7592"/>
            <a:ext cx="8229600" cy="4818571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Stacked plot:</a:t>
            </a:r>
            <a:r>
              <a:rPr lang="en-US" sz="2800" dirty="0" smtClean="0"/>
              <a:t> stack variable is discrete: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http://pandas.pydata.org/pandas-docs/version/0.7.3/_images/bar_plot_stacked_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3" y="2117904"/>
            <a:ext cx="3517911" cy="2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hartsgraphs.files.wordpress.com/2008/10/energy_cons_by_reg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31" y="2117904"/>
            <a:ext cx="4382837" cy="25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28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 smtClean="0"/>
              <a:t>Chart types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7592"/>
            <a:ext cx="8229600" cy="4818571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Parallel coordinate plot:</a:t>
            </a:r>
            <a:r>
              <a:rPr lang="en-US" sz="2800" dirty="0" smtClean="0"/>
              <a:t> one discrete variable, an arbitrary number of </a:t>
            </a:r>
            <a:r>
              <a:rPr lang="en-US" sz="2800" smtClean="0"/>
              <a:t>other variables: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5122" name="Picture 2" descr="http://stn.spotfire.com/spotfire_client_help/images/para_exampl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7" y="2601468"/>
            <a:ext cx="4040705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ichaelvandaniker.com/images/pcp-sele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27" y="2601468"/>
            <a:ext cx="3364865" cy="19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29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38528"/>
            <a:ext cx="8229600" cy="4187635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5-minute break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vs. 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Descriptive: </a:t>
            </a:r>
            <a:r>
              <a:rPr lang="en-US" sz="2800" dirty="0" smtClean="0"/>
              <a:t>e.g., Median;  describes </a:t>
            </a:r>
            <a:r>
              <a:rPr lang="en-US" sz="2800" dirty="0"/>
              <a:t>data you have but can't be generalized beyond </a:t>
            </a:r>
            <a:r>
              <a:rPr lang="en-US" sz="2800" dirty="0" smtClean="0"/>
              <a:t>that</a:t>
            </a:r>
          </a:p>
          <a:p>
            <a:pPr lvl="1"/>
            <a:r>
              <a:rPr lang="en-US" dirty="0" smtClean="0"/>
              <a:t>We’ll talk about Exploratory Data Analysis</a:t>
            </a:r>
            <a:endParaRPr lang="en-US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Inferential: </a:t>
            </a:r>
            <a:r>
              <a:rPr lang="en-US" sz="2800" dirty="0"/>
              <a:t>e.g., t-test, that enable inferences about the population beyond our data</a:t>
            </a:r>
          </a:p>
          <a:p>
            <a:pPr lvl="1"/>
            <a:r>
              <a:rPr lang="en-US" dirty="0" smtClean="0"/>
              <a:t>These are the techniques we’ll leverage for Machine Learning and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94" y="3888330"/>
            <a:ext cx="6508012" cy="2379369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521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Normal Distributions, Mean, Variance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mean </a:t>
            </a:r>
            <a:r>
              <a:rPr lang="en-US" sz="2100" dirty="0" smtClean="0"/>
              <a:t>of a set of values is just the average of the values.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Variance</a:t>
            </a:r>
            <a:r>
              <a:rPr lang="en-US" sz="2100" dirty="0" smtClean="0"/>
              <a:t> </a:t>
            </a:r>
            <a:r>
              <a:rPr lang="en-US" sz="2100" dirty="0"/>
              <a:t>a measure of the width of a distribution. Specifically, </a:t>
            </a:r>
            <a:r>
              <a:rPr lang="en-US" sz="2100" dirty="0" smtClean="0"/>
              <a:t>the  variance is </a:t>
            </a:r>
            <a:r>
              <a:rPr lang="en-US" sz="2100" dirty="0"/>
              <a:t>the </a:t>
            </a:r>
            <a:r>
              <a:rPr lang="en-US" sz="2100" dirty="0" smtClean="0"/>
              <a:t>mean </a:t>
            </a:r>
            <a:r>
              <a:rPr lang="en-US" sz="2100" dirty="0"/>
              <a:t>squared deviation of samples from </a:t>
            </a:r>
            <a:r>
              <a:rPr lang="en-US" sz="2100" dirty="0" smtClean="0"/>
              <a:t>the sample mean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standard </a:t>
            </a:r>
            <a:r>
              <a:rPr lang="en-US" sz="2100" dirty="0">
                <a:solidFill>
                  <a:srgbClr val="C00000"/>
                </a:solidFill>
              </a:rPr>
              <a:t>deviation </a:t>
            </a:r>
            <a:r>
              <a:rPr lang="en-US" sz="2100" dirty="0"/>
              <a:t>is the square root of </a:t>
            </a:r>
            <a:r>
              <a:rPr lang="en-US" sz="2100" dirty="0" smtClean="0"/>
              <a:t>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normal distribution </a:t>
            </a:r>
            <a:r>
              <a:rPr lang="en-US" sz="2100" dirty="0" smtClean="0"/>
              <a:t>is completed characterized by mean and variance.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noFill/>
            </p:spPr>
            <p:txBody>
              <a:bodyPr wrap="square" lIns="60954" tIns="30477" rIns="60954" bIns="3047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4622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130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41498" y="6256923"/>
            <a:ext cx="1847417" cy="338548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622801" y="6121400"/>
            <a:ext cx="5006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36394" y="607225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Central Limit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distribution of the sum (or mean) of a set of n identically-distributed random variables Xi </a:t>
            </a:r>
            <a:r>
              <a:rPr lang="en-US" sz="2100" dirty="0" smtClean="0">
                <a:solidFill>
                  <a:srgbClr val="C00000"/>
                </a:solidFill>
              </a:rPr>
              <a:t>approaches a normal distribution as n </a:t>
            </a:r>
            <a:r>
              <a:rPr lang="en-US" sz="2100" dirty="0" smtClean="0">
                <a:solidFill>
                  <a:srgbClr val="C00000"/>
                </a:solidFill>
                <a:sym typeface="Symbol"/>
              </a:rPr>
              <a:t> 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common parametric statistical tests, like t-test and ANOVA assume normally-distributed data, but depend on </a:t>
            </a:r>
            <a:r>
              <a:rPr lang="en-US" sz="2100" dirty="0" smtClean="0">
                <a:solidFill>
                  <a:srgbClr val="C00000"/>
                </a:solidFill>
              </a:rPr>
              <a:t>sample mean and variance </a:t>
            </a:r>
            <a:r>
              <a:rPr lang="en-US" sz="2100" dirty="0" smtClean="0"/>
              <a:t>measures of the data.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They typically work reasonably well for data that are not normally distributed as long as the samples are not too small. 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6248400" cy="2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67344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Many statistical tools, including mean and variance, t-test, ANOVA etc. </a:t>
            </a:r>
            <a:r>
              <a:rPr lang="en-US" sz="2400" b="1" dirty="0" smtClean="0">
                <a:solidFill>
                  <a:srgbClr val="C00000"/>
                </a:solidFill>
              </a:rPr>
              <a:t>assume data are normally distributed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Very often this is not true. The box-and-whisker plot is a good clue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Whenever its asymmetric, the data cannot be normal. The histogram gives even more information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2242312"/>
            <a:ext cx="3237992" cy="1160346"/>
          </a:xfrm>
          <a:prstGeom prst="rect">
            <a:avLst/>
          </a:prstGeom>
        </p:spPr>
      </p:pic>
      <p:pic>
        <p:nvPicPr>
          <p:cNvPr id="1030" name="Picture 6" descr="http://allpsych.com/researchmethods/images/sk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1" y="4488815"/>
            <a:ext cx="4705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many cases these distribution can be corrected before any other processing. </a:t>
            </a:r>
          </a:p>
          <a:p>
            <a:pPr marL="0" indent="0">
              <a:buNone/>
            </a:pPr>
            <a:r>
              <a:rPr lang="en-US" sz="2400" dirty="0" smtClean="0"/>
              <a:t>Examples:</a:t>
            </a:r>
          </a:p>
          <a:p>
            <a:r>
              <a:rPr lang="en-US" sz="2400" dirty="0" smtClean="0"/>
              <a:t>X satisfies a log-normal distribution, Y=log(X) has a normal dist.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 with mean k and </a:t>
            </a:r>
            <a:r>
              <a:rPr lang="en-US" sz="2400" dirty="0" err="1" smtClean="0"/>
              <a:t>sdev</a:t>
            </a:r>
            <a:r>
              <a:rPr lang="en-US" sz="2400" dirty="0" smtClean="0"/>
              <a:t>. </a:t>
            </a:r>
            <a:r>
              <a:rPr lang="en-US" sz="2400" dirty="0" err="1"/>
              <a:t>s</a:t>
            </a:r>
            <a:r>
              <a:rPr lang="en-US" sz="2400" dirty="0" err="1" smtClean="0"/>
              <a:t>qrt</a:t>
            </a:r>
            <a:r>
              <a:rPr lang="en-US" sz="2400" dirty="0" smtClean="0"/>
              <a:t>(k). Then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is approximately normally distributed with </a:t>
            </a:r>
            <a:r>
              <a:rPr lang="en-US" sz="2400" dirty="0" err="1" smtClean="0"/>
              <a:t>sdev</a:t>
            </a:r>
            <a:r>
              <a:rPr lang="en-US" sz="2400" dirty="0" smtClean="0"/>
              <a:t> 1.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http://upload.wikimedia.org/wikipedia/commons/thumb/8/80/Some_log-normal_distributions.svg/593px-Some_log-normal_distribu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1" y="2706624"/>
            <a:ext cx="3618217" cy="2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Some other important distributions: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Poisson: </a:t>
            </a:r>
            <a:r>
              <a:rPr lang="en-US" sz="2400" dirty="0" smtClean="0"/>
              <a:t>the distribution of counts that occur at a certain “rate”.</a:t>
            </a:r>
          </a:p>
          <a:p>
            <a:pPr lvl="1"/>
            <a:r>
              <a:rPr lang="en-US" sz="2000" dirty="0" smtClean="0"/>
              <a:t>Observed frequency of a given term in a corpus.</a:t>
            </a:r>
          </a:p>
          <a:p>
            <a:pPr lvl="1"/>
            <a:r>
              <a:rPr lang="en-US" sz="2000" dirty="0" smtClean="0"/>
              <a:t>Number of visits to a web site in a fixed time interval.</a:t>
            </a:r>
          </a:p>
          <a:p>
            <a:pPr lvl="1"/>
            <a:r>
              <a:rPr lang="en-US" sz="2000" dirty="0" smtClean="0"/>
              <a:t>Number of web site clicks in an hour.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Exponential: </a:t>
            </a:r>
            <a:r>
              <a:rPr lang="en-US" sz="2400" dirty="0" smtClean="0"/>
              <a:t>the interval between two such events.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Zipf</a:t>
            </a:r>
            <a:r>
              <a:rPr lang="en-US" sz="2400" b="1" dirty="0" smtClean="0">
                <a:solidFill>
                  <a:srgbClr val="C00000"/>
                </a:solidFill>
              </a:rPr>
              <a:t>/Pareto/Yule distributions: </a:t>
            </a:r>
            <a:r>
              <a:rPr lang="en-US" sz="2400" dirty="0" smtClean="0"/>
              <a:t>govern the frequencies of different terms in a document, or web site visits.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Binomial/Multinomial: </a:t>
            </a:r>
            <a:r>
              <a:rPr lang="en-US" sz="2400" dirty="0" smtClean="0"/>
              <a:t>The number of counts of events (e.g. die tosses = 6) out of n trials.</a:t>
            </a:r>
          </a:p>
          <a:p>
            <a:endParaRPr lang="en-US" sz="2400" dirty="0"/>
          </a:p>
          <a:p>
            <a:r>
              <a:rPr lang="en-US" sz="2400" dirty="0" smtClean="0"/>
              <a:t>You should understand the distribution of your data before applying any model.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3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Rhine Paradox*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6400800"/>
            <a:ext cx="3944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Example from </a:t>
            </a:r>
            <a:r>
              <a:rPr lang="en-US" sz="1600" dirty="0"/>
              <a:t>Jeff Ullman/</a:t>
            </a:r>
            <a:r>
              <a:rPr lang="en-US" sz="1600" dirty="0" err="1"/>
              <a:t>Anand</a:t>
            </a:r>
            <a:r>
              <a:rPr lang="en-US" sz="1600" dirty="0"/>
              <a:t> </a:t>
            </a:r>
            <a:r>
              <a:rPr lang="en-US" sz="1600" dirty="0" err="1"/>
              <a:t>Rajaraman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Joseph Rhine was a parapsychologist in the 1950’s (founder of the </a:t>
            </a:r>
            <a:r>
              <a:rPr lang="en-US" sz="2400" i="1" kern="0" dirty="0" smtClean="0">
                <a:latin typeface="+mn-lt"/>
                <a:cs typeface="+mn-cs"/>
              </a:rPr>
              <a:t>Journal of Parapsychology </a:t>
            </a:r>
            <a:r>
              <a:rPr lang="en-US" sz="2400" kern="0" dirty="0" smtClean="0">
                <a:latin typeface="+mn-lt"/>
                <a:cs typeface="+mn-cs"/>
              </a:rPr>
              <a:t>and the </a:t>
            </a:r>
            <a:r>
              <a:rPr lang="en-US" sz="2400" i="1" kern="0" dirty="0" smtClean="0">
                <a:latin typeface="+mn-lt"/>
                <a:cs typeface="+mn-cs"/>
              </a:rPr>
              <a:t>Parapsychological Society, an affiliate of the AAAS</a:t>
            </a:r>
            <a:r>
              <a:rPr lang="en-US" sz="2400" kern="0" dirty="0" smtClean="0">
                <a:latin typeface="+mn-lt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ran an experiment where subjects had to guess whether 10 hidden cards were red or blue.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found that about 1 person in 1000 had ESP, i.e. they could guess the color of all 10 cards.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Q: what’s wrong with his conclusion?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Rhine Paradox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called back the “psychic” subjects and had them do the same test again. They all failed.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concluded that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  <a:cs typeface="+mn-cs"/>
              </a:rPr>
              <a:t>the act of telling psychics that they have psychic abilities </a:t>
            </a:r>
            <a:r>
              <a:rPr lang="en-US" sz="2400" kern="0" dirty="0" smtClean="0">
                <a:latin typeface="+mn-lt"/>
                <a:cs typeface="+mn-cs"/>
              </a:rPr>
              <a:t>causes them to lose it…(!)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764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want to prove a hypothesis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, but its hard so we try to </a:t>
            </a:r>
            <a:r>
              <a:rPr lang="en-US" sz="2400" b="1" dirty="0" smtClean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test statistic </a:t>
            </a:r>
            <a:r>
              <a:rPr lang="en-US" sz="2400" dirty="0" smtClean="0"/>
              <a:t>is some measurement we can make on the data which is likely to be </a:t>
            </a:r>
            <a:r>
              <a:rPr lang="en-US" sz="2400" b="1" dirty="0" smtClean="0">
                <a:solidFill>
                  <a:srgbClr val="0070C0"/>
                </a:solidFill>
              </a:rPr>
              <a:t>big under </a:t>
            </a:r>
            <a:r>
              <a:rPr lang="en-US" sz="2400" b="1" dirty="0">
                <a:solidFill>
                  <a:srgbClr val="0070C0"/>
                </a:solidFill>
              </a:rPr>
              <a:t>H</a:t>
            </a:r>
            <a:r>
              <a:rPr lang="en-US" sz="2400" b="1" baseline="-25000" dirty="0">
                <a:solidFill>
                  <a:srgbClr val="0070C0"/>
                </a:solidFill>
              </a:rPr>
              <a:t>A 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0070C0"/>
                </a:solidFill>
              </a:rPr>
              <a:t>small under H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chose a test statistic whose distribution we know </a:t>
            </a:r>
            <a:r>
              <a:rPr lang="en-US" sz="2400" dirty="0"/>
              <a:t>if H</a:t>
            </a:r>
            <a:r>
              <a:rPr lang="en-US" sz="2400" baseline="-25000" dirty="0"/>
              <a:t>0 </a:t>
            </a:r>
            <a:r>
              <a:rPr lang="en-US" sz="2400" dirty="0" smtClean="0"/>
              <a:t>is true: e.g.</a:t>
            </a:r>
          </a:p>
          <a:p>
            <a:pPr lvl="1"/>
            <a:r>
              <a:rPr lang="en-US" sz="2400" dirty="0" smtClean="0"/>
              <a:t>Two samples a and b, normally distributed, from A and B. </a:t>
            </a:r>
          </a:p>
          <a:p>
            <a:pPr lvl="1"/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hypothesis that mean(A) = mean(B), test statistic is:</a:t>
            </a:r>
            <a:br>
              <a:rPr lang="en-US" sz="2400" dirty="0" smtClean="0"/>
            </a:br>
            <a:r>
              <a:rPr lang="en-US" sz="2400" dirty="0" smtClean="0"/>
              <a:t>s = mean(a) – mean(b). </a:t>
            </a:r>
            <a:endParaRPr lang="en-US" sz="2400" dirty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 has mean zero and is normally distributed </a:t>
            </a:r>
            <a:r>
              <a:rPr lang="en-US" sz="2400" dirty="0"/>
              <a:t>under H</a:t>
            </a:r>
            <a:r>
              <a:rPr lang="en-US" sz="2400" baseline="-25000" dirty="0"/>
              <a:t>0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But its “large” if the two means are different. </a:t>
            </a:r>
          </a:p>
        </p:txBody>
      </p:sp>
    </p:spTree>
    <p:extLst>
      <p:ext uri="{BB962C8B-B14F-4D97-AF65-F5344CB8AC3E}">
        <p14:creationId xmlns:p14="http://schemas.microsoft.com/office/powerpoint/2010/main" val="35136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9264"/>
            <a:ext cx="8467344" cy="5577840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 = mean(a) – mean(b) is our test statistic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the hypothesis that mean(A)=mean(B)</a:t>
            </a:r>
          </a:p>
          <a:p>
            <a:pPr lvl="1"/>
            <a:r>
              <a:rPr lang="en-US" sz="2400" dirty="0" smtClean="0"/>
              <a:t>We reject </a:t>
            </a:r>
            <a:r>
              <a:rPr lang="en-US" sz="2400" dirty="0"/>
              <a:t>if </a:t>
            </a:r>
            <a:r>
              <a:rPr lang="en-US" sz="2400" dirty="0" err="1" smtClean="0"/>
              <a:t>Pr</a:t>
            </a:r>
            <a:r>
              <a:rPr lang="en-US" sz="2400" dirty="0" smtClean="0"/>
              <a:t>(x </a:t>
            </a:r>
            <a:r>
              <a:rPr lang="en-US" sz="2400" dirty="0"/>
              <a:t>&gt; </a:t>
            </a:r>
            <a:r>
              <a:rPr lang="en-US" sz="2400" dirty="0" smtClean="0"/>
              <a:t>s </a:t>
            </a:r>
            <a:r>
              <a:rPr lang="en-US" sz="2400" dirty="0"/>
              <a:t>| H</a:t>
            </a:r>
            <a:r>
              <a:rPr lang="en-US" sz="2400" baseline="-25000" dirty="0"/>
              <a:t>0</a:t>
            </a:r>
            <a:r>
              <a:rPr lang="en-US" sz="2400" dirty="0"/>
              <a:t> ) </a:t>
            </a:r>
            <a:r>
              <a:rPr lang="en-US" sz="2400" dirty="0" smtClean="0"/>
              <a:t>&lt; p</a:t>
            </a:r>
          </a:p>
          <a:p>
            <a:pPr lvl="1"/>
            <a:r>
              <a:rPr lang="en-US" sz="2400" dirty="0" smtClean="0"/>
              <a:t>p is a suitable “small” probability, say 0.05.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This threshold probability is called a p-value.</a:t>
            </a:r>
          </a:p>
          <a:p>
            <a:pPr lvl="1"/>
            <a:r>
              <a:rPr lang="en-US" sz="2400" dirty="0" smtClean="0"/>
              <a:t>P directly controls the false positive rate (rate at which we expect to observe large s even if is </a:t>
            </a:r>
            <a:r>
              <a:rPr lang="en-US" sz="2400" dirty="0"/>
              <a:t>H</a:t>
            </a:r>
            <a:r>
              <a:rPr lang="en-US" sz="2400" baseline="-25000" dirty="0"/>
              <a:t>0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true). </a:t>
            </a:r>
          </a:p>
          <a:p>
            <a:pPr lvl="1"/>
            <a:r>
              <a:rPr lang="en-US" sz="2400" dirty="0" smtClean="0"/>
              <a:t>As we make p smaller, the false negative rate increase – situations where mean(A), mean(B) differ but the test fails.</a:t>
            </a:r>
          </a:p>
          <a:p>
            <a:pPr lvl="1"/>
            <a:r>
              <a:rPr lang="en-US" sz="2400" dirty="0" smtClean="0"/>
              <a:t>Common values 0.05, 0.02, 0.01, 0.005, 0.001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408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3-10 at 2.4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91" y="1441160"/>
            <a:ext cx="6699881" cy="4909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Simple (descriptive) Stats</a:t>
            </a:r>
          </a:p>
          <a:p>
            <a:pPr lvl="1"/>
            <a:r>
              <a:rPr lang="en-US" dirty="0" smtClean="0"/>
              <a:t>“Who are the most profitable customers?”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Hypothesis Testing</a:t>
            </a:r>
          </a:p>
          <a:p>
            <a:pPr lvl="1"/>
            <a:r>
              <a:rPr lang="en-US" dirty="0" smtClean="0"/>
              <a:t>“Is there a difference in value to the company of these customers?”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Segmentation/Classification</a:t>
            </a:r>
          </a:p>
          <a:p>
            <a:pPr lvl="1"/>
            <a:r>
              <a:rPr lang="en-US" dirty="0" smtClean="0"/>
              <a:t>What are the common characteristics of these customers?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Prediction</a:t>
            </a:r>
          </a:p>
          <a:p>
            <a:pPr lvl="1"/>
            <a:r>
              <a:rPr lang="en-US" dirty="0" smtClean="0"/>
              <a:t>Will this new customer become a profitable customer?   If so, how profitable?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139" y="6478090"/>
            <a:ext cx="611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Provost and Fawcett, “Data Science for Business”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Two-tailed Significance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1938" y="6030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9" y="1361977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85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25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important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12032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b="1" dirty="0" smtClean="0">
                <a:solidFill>
                  <a:srgbClr val="C00000"/>
                </a:solidFill>
              </a:rPr>
              <a:t>-test: </a:t>
            </a:r>
            <a:r>
              <a:rPr lang="en-US" sz="2800" dirty="0" smtClean="0"/>
              <a:t>compare two groups, or two interventions on one group. 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CHI-squared and Fisher’s test. </a:t>
            </a:r>
            <a:r>
              <a:rPr lang="en-US" sz="2800" dirty="0" smtClean="0"/>
              <a:t>Compare the counts in a “contingency table”.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ANOVA: </a:t>
            </a:r>
            <a:r>
              <a:rPr lang="en-US" sz="2800" dirty="0" smtClean="0"/>
              <a:t>compare outcomes under several discrete interventions.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4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Single-sample:</a:t>
                </a:r>
                <a:r>
                  <a:rPr lang="en-US" sz="2400" dirty="0" smtClean="0"/>
                  <a:t> Compute the test statistic:</a:t>
                </a:r>
                <a:r>
                  <a:rPr lang="en-US" sz="2400" dirty="0">
                    <a:solidFill>
                      <a:srgbClr val="0070C0"/>
                    </a:solidFill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 smtClean="0"/>
                  <a:t> is the sample mean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 smtClean="0"/>
                  <a:t> is the sample standard deviation, which is the square root of the sample variance </a:t>
                </a:r>
                <a:r>
                  <a:rPr lang="en-US" sz="2400" dirty="0" err="1" smtClean="0"/>
                  <a:t>Var</a:t>
                </a:r>
                <a:r>
                  <a:rPr lang="en-US" sz="2400" dirty="0" smtClean="0"/>
                  <a:t>(X).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If X is normally distributed, t is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almost </a:t>
                </a:r>
                <a:r>
                  <a:rPr lang="en-US" sz="2400" dirty="0" smtClean="0"/>
                  <a:t>normally distributed, but not quite because of the presence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You use the single-sample test for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one group </a:t>
                </a:r>
                <a:r>
                  <a:rPr lang="en-US" sz="2400" dirty="0" smtClean="0"/>
                  <a:t>of individuals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two conditions</a:t>
                </a:r>
                <a:r>
                  <a:rPr lang="en-US" sz="2400" dirty="0" smtClean="0"/>
                  <a:t>. Just subtract the two measurements for each person, and use the difference for the single sample t-test.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This is called a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within-subjects</a:t>
                </a:r>
                <a:r>
                  <a:rPr lang="en-US" sz="2400" dirty="0" smtClean="0"/>
                  <a:t> design.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  <a:blipFill rotWithShape="0">
                <a:blip r:embed="rId3"/>
                <a:stretch>
                  <a:fillRect l="-1154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051"/>
            <a:ext cx="8229600" cy="815253"/>
          </a:xfrm>
        </p:spPr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 smtClean="0"/>
              <a:t>-statistic and T-distribution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49" y="954303"/>
            <a:ext cx="8102023" cy="55296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use the t-statistic from the last slide to test whether the mean of our sample could be zero. </a:t>
            </a:r>
          </a:p>
          <a:p>
            <a:r>
              <a:rPr lang="en-US" sz="2400" dirty="0" smtClean="0"/>
              <a:t>If the underlying population has mean zero, the t-distribution should be distributed like this:</a:t>
            </a:r>
          </a:p>
          <a:p>
            <a:endParaRPr lang="en-US" sz="2400" dirty="0"/>
          </a:p>
          <a:p>
            <a:r>
              <a:rPr lang="en-US" sz="2400" dirty="0" smtClean="0"/>
              <a:t>The area of the tail beyond</a:t>
            </a:r>
            <a:br>
              <a:rPr lang="en-US" sz="2400" dirty="0" smtClean="0"/>
            </a:br>
            <a:r>
              <a:rPr lang="en-US" sz="2400" dirty="0" smtClean="0"/>
              <a:t>our measurement tells us how</a:t>
            </a:r>
            <a:br>
              <a:rPr lang="en-US" sz="2400" dirty="0" smtClean="0"/>
            </a:br>
            <a:r>
              <a:rPr lang="en-US" sz="2400" dirty="0" smtClean="0"/>
              <a:t>likely it is under the null </a:t>
            </a:r>
            <a:br>
              <a:rPr lang="en-US" sz="2400" dirty="0" smtClean="0"/>
            </a:br>
            <a:r>
              <a:rPr lang="en-US" sz="2400" dirty="0" smtClean="0"/>
              <a:t>hypothesis. </a:t>
            </a:r>
          </a:p>
          <a:p>
            <a:endParaRPr lang="en-US" sz="2400" dirty="0"/>
          </a:p>
          <a:p>
            <a:r>
              <a:rPr lang="en-US" sz="2400" dirty="0" smtClean="0"/>
              <a:t>If that probability is low </a:t>
            </a:r>
            <a:br>
              <a:rPr lang="en-US" sz="2400" dirty="0" smtClean="0"/>
            </a:br>
            <a:r>
              <a:rPr lang="en-US" sz="2400" dirty="0" smtClean="0"/>
              <a:t>(say &lt; 0.05) we reject the null </a:t>
            </a:r>
            <a:br>
              <a:rPr lang="en-US" sz="2400" dirty="0" smtClean="0"/>
            </a:br>
            <a:r>
              <a:rPr lang="en-US" sz="2400" dirty="0" smtClean="0"/>
              <a:t>hypothesis.</a:t>
            </a:r>
            <a:endParaRPr lang="en-US" sz="2100" dirty="0"/>
          </a:p>
        </p:txBody>
      </p:sp>
      <p:pic>
        <p:nvPicPr>
          <p:cNvPr id="26628" name="Picture 3" descr="c081t0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921000"/>
            <a:ext cx="3549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0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 sample T-test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dirty="0" smtClean="0"/>
                  <a:t>In this test, there are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two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 A t statistic is constructed from their sample means and sample standard deviations: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where: 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You should try to understand the formula, but you shouldn’t need to use it. most stat software exposes a function that takes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as inputs directly.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This design is called a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between-subjects</a:t>
                </a:r>
                <a:r>
                  <a:rPr lang="en-US" sz="2400" dirty="0" smtClean="0"/>
                  <a:t> test. </a:t>
                </a:r>
              </a:p>
              <a:p>
                <a:pPr eaLnBrk="1" hangingPunct="1">
                  <a:buFontTx/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65" y="1952114"/>
            <a:ext cx="1789235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70" y="3270567"/>
            <a:ext cx="264458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Chi-squared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6"/>
            <a:ext cx="8429625" cy="59043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Often you will be faced with discrete (count) data. Given a table like this: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Prob</a:t>
            </a:r>
            <a:r>
              <a:rPr lang="en-US" sz="2400" dirty="0" smtClean="0"/>
              <a:t>(X) is part of a null hypothesis about the data (e.g. that a coin is fair). </a:t>
            </a:r>
          </a:p>
          <a:p>
            <a:pPr>
              <a:buNone/>
            </a:pPr>
            <a:r>
              <a:rPr lang="en-US" sz="2400" dirty="0" smtClean="0"/>
              <a:t>The CHI-squared statistic lets you test whether an observation is consistent with the data: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O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an observed count, and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expected value of that count. It has a chi-squared distribution, whose p-values you compute to do the test.  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5669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Prob</a:t>
                      </a:r>
                      <a:r>
                        <a:rPr lang="en-US" sz="2000" dirty="0" smtClean="0"/>
                        <a:t>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4752975"/>
            <a:ext cx="2124456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Fisher’s exact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 case we only have counts under different conditions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can use Fisher’s exact test (n = </a:t>
            </a:r>
            <a:r>
              <a:rPr lang="en-US" sz="2400" dirty="0" err="1" smtClean="0"/>
              <a:t>a+b+c+d</a:t>
            </a:r>
            <a:r>
              <a:rPr lang="en-US" sz="2400" dirty="0" smtClean="0"/>
              <a:t>):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Which gives the probability directly (its not a statistic). 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4186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Count1(X)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Count2(X)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p = \frac{ \displaystyle{{a+b}\choose{a}} \displaystyle{{c+d}\choose{c}} }{ \displaystyle{{n}\choose{a+c}} } = \frac{(a+b)!~(c+d)!~(a+c)!~(b+d)!}{a!~~b!~~c!~~d!~~n!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854450"/>
            <a:ext cx="6241143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One-Way 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02808"/>
            <a:ext cx="7670800" cy="47804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ANOVA (</a:t>
            </a:r>
            <a:r>
              <a:rPr lang="en-US" sz="2400" dirty="0" err="1" smtClean="0"/>
              <a:t>ANalysis</a:t>
            </a:r>
            <a:r>
              <a:rPr lang="en-US" sz="2400" dirty="0" smtClean="0"/>
              <a:t> Of </a:t>
            </a:r>
            <a:r>
              <a:rPr lang="en-US" sz="2400" dirty="0" err="1" smtClean="0"/>
              <a:t>VAriance</a:t>
            </a:r>
            <a:r>
              <a:rPr lang="en-US" sz="2400" dirty="0" smtClean="0"/>
              <a:t>) allows testing of </a:t>
            </a:r>
            <a:r>
              <a:rPr lang="en-US" sz="2400" dirty="0" smtClean="0">
                <a:solidFill>
                  <a:srgbClr val="C00000"/>
                </a:solidFill>
              </a:rPr>
              <a:t>multiple differences</a:t>
            </a:r>
            <a:r>
              <a:rPr lang="en-US" sz="2400" dirty="0" smtClean="0"/>
              <a:t> in a single test. Suppose our experiment design has an independent variable Y with four levels: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 table shows the mean values of a response variable (e.g. </a:t>
            </a:r>
            <a:r>
              <a:rPr lang="en-US" sz="2400" dirty="0" err="1" smtClean="0"/>
              <a:t>avg</a:t>
            </a:r>
            <a:r>
              <a:rPr lang="en-US" sz="2400" dirty="0" smtClean="0"/>
              <a:t> number of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posts per day) in each group.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We would like to know in a single test whether the response variable depends on Y, at some particular significance such as 0.05.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52920"/>
              </p:ext>
            </p:extLst>
          </p:nvPr>
        </p:nvGraphicFramePr>
        <p:xfrm>
          <a:off x="1066800" y="2990910"/>
          <a:ext cx="685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Primary School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 School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Grad degree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24648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8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009650"/>
            <a:ext cx="8315325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In ANOVA we compute a </a:t>
            </a:r>
            <a:r>
              <a:rPr lang="en-US" sz="2400" dirty="0" smtClean="0">
                <a:solidFill>
                  <a:srgbClr val="C00000"/>
                </a:solidFill>
              </a:rPr>
              <a:t>single statistic </a:t>
            </a:r>
            <a:r>
              <a:rPr lang="en-US" sz="2400" dirty="0" smtClean="0"/>
              <a:t>(an F-statistic) that compares variance </a:t>
            </a:r>
            <a:r>
              <a:rPr lang="en-US" sz="2400" dirty="0" smtClean="0">
                <a:solidFill>
                  <a:schemeClr val="accent2"/>
                </a:solidFill>
              </a:rPr>
              <a:t>between groups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chemeClr val="accent2"/>
                </a:solidFill>
              </a:rPr>
              <a:t>variance within each group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 higher the F-value is, the less probable is the null hypothesis that the samples all come from the same population.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We can look up the F-statistic value in a cumulative F-distribution (similar to the other statistics) to get the p-value.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ANOVA tests can be much more complicated, with multiple dependent variables, hierarchies of variables, correlated measurements etc.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68423"/>
              </p:ext>
            </p:extLst>
          </p:nvPr>
        </p:nvGraphicFramePr>
        <p:xfrm>
          <a:off x="3048000" y="1924050"/>
          <a:ext cx="2057400" cy="101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24050"/>
                        <a:ext cx="2057400" cy="1013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1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business questions are causal: </a:t>
            </a:r>
            <a:r>
              <a:rPr lang="en-US" sz="2800" dirty="0" smtClean="0">
                <a:solidFill>
                  <a:srgbClr val="C00000"/>
                </a:solidFill>
              </a:rPr>
              <a:t>what would happen if</a:t>
            </a:r>
            <a:r>
              <a:rPr lang="en-US" sz="2800" dirty="0" smtClean="0"/>
              <a:t>? (e.g. I show this ad)</a:t>
            </a:r>
          </a:p>
          <a:p>
            <a:r>
              <a:rPr lang="en-US" sz="2800" dirty="0" smtClean="0"/>
              <a:t>But its easier to ask </a:t>
            </a:r>
            <a:r>
              <a:rPr lang="en-US" sz="2800" dirty="0" smtClean="0">
                <a:solidFill>
                  <a:srgbClr val="C00000"/>
                </a:solidFill>
              </a:rPr>
              <a:t>correlational</a:t>
            </a:r>
            <a:r>
              <a:rPr lang="en-US" sz="2800" dirty="0" smtClean="0"/>
              <a:t> questions, </a:t>
            </a:r>
            <a:r>
              <a:rPr lang="en-US" sz="2800" dirty="0"/>
              <a:t>(</a:t>
            </a:r>
            <a:r>
              <a:rPr lang="en-US" sz="2800" dirty="0" smtClean="0"/>
              <a:t>what happened in this past when I showed this ad).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smtClean="0"/>
              <a:t>Classification and Regression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 smtClean="0"/>
              <a:t>Clustering and Dimension reduction</a:t>
            </a:r>
          </a:p>
          <a:p>
            <a:r>
              <a:rPr lang="en-US" sz="2800" dirty="0" smtClean="0"/>
              <a:t>Note: Unsupervised Learning is often used inside a larger Supervised learning problem.</a:t>
            </a:r>
          </a:p>
          <a:p>
            <a:pPr lvl="1"/>
            <a:r>
              <a:rPr lang="en-US" sz="2400" dirty="0" smtClean="0"/>
              <a:t>E.g. auto-encoders for image recognition neural nets. </a:t>
            </a:r>
          </a:p>
        </p:txBody>
      </p:sp>
    </p:spTree>
    <p:extLst>
      <p:ext uri="{BB962C8B-B14F-4D97-AF65-F5344CB8AC3E}">
        <p14:creationId xmlns:p14="http://schemas.microsoft.com/office/powerpoint/2010/main" val="16165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Closing Words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All the tests so far are parametric tests that assume the data are </a:t>
            </a:r>
            <a:r>
              <a:rPr lang="en-US" sz="2400" b="1" dirty="0" smtClean="0">
                <a:solidFill>
                  <a:srgbClr val="C00000"/>
                </a:solidFill>
              </a:rPr>
              <a:t>normally distributed</a:t>
            </a:r>
            <a:r>
              <a:rPr lang="en-US" sz="2400" dirty="0" smtClean="0"/>
              <a:t>, and that the samples are </a:t>
            </a:r>
            <a:r>
              <a:rPr lang="en-US" sz="2400" b="1" dirty="0" smtClean="0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 dirty="0" smtClean="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 dirty="0" smtClean="0"/>
              <a:t>Outliers – will corrupt many tests that use variance estimates.</a:t>
            </a:r>
          </a:p>
          <a:p>
            <a:r>
              <a:rPr lang="en-US" sz="2400" dirty="0" smtClean="0"/>
              <a:t>Correlated values as samples, e.g. if you repeated measurements on the same subject. </a:t>
            </a:r>
          </a:p>
          <a:p>
            <a:r>
              <a:rPr lang="en-US" sz="2400" dirty="0" smtClean="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73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These tests make no assumption about the distribution of the input data, and can be used on very general datasets:</a:t>
            </a:r>
          </a:p>
          <a:p>
            <a:endParaRPr lang="en-US" sz="2800" dirty="0"/>
          </a:p>
          <a:p>
            <a:r>
              <a:rPr lang="en-US" sz="2800" dirty="0" smtClean="0"/>
              <a:t>K-S test</a:t>
            </a:r>
          </a:p>
          <a:p>
            <a:endParaRPr lang="en-US" sz="2800" dirty="0"/>
          </a:p>
          <a:p>
            <a:r>
              <a:rPr lang="en-US" sz="2800" dirty="0" smtClean="0"/>
              <a:t>Permutation tests</a:t>
            </a:r>
          </a:p>
          <a:p>
            <a:endParaRPr lang="en-US" sz="2800" dirty="0"/>
          </a:p>
          <a:p>
            <a:r>
              <a:rPr lang="en-US" sz="2800" dirty="0" smtClean="0"/>
              <a:t>Bootstrap confidence intervals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1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723900"/>
            <a:ext cx="8429625" cy="580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K-S (Kolmogorov-Smirnov) test is a very useful test for checking whether two (continuous or discrete) distributions are the same. </a:t>
            </a:r>
          </a:p>
          <a:p>
            <a:pPr>
              <a:buNone/>
            </a:pP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one-sided test</a:t>
            </a:r>
            <a:r>
              <a:rPr lang="en-US" sz="2400" dirty="0" smtClean="0"/>
              <a:t>, an observed distribution (e.g. some observed values or a histogram) is compared against a reference distribution. </a:t>
            </a:r>
          </a:p>
          <a:p>
            <a:pPr>
              <a:buNone/>
            </a:pP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two-sided test</a:t>
            </a:r>
            <a:r>
              <a:rPr lang="en-US" sz="2400" dirty="0" smtClean="0"/>
              <a:t>, two observed distributions are compared. </a:t>
            </a:r>
          </a:p>
          <a:p>
            <a:pPr>
              <a:buNone/>
            </a:pPr>
            <a:r>
              <a:rPr lang="en-US" sz="2400" dirty="0" smtClean="0"/>
              <a:t>The K-S statistic is just the </a:t>
            </a:r>
            <a:r>
              <a:rPr lang="en-US" sz="2400" b="1" dirty="0" smtClean="0">
                <a:solidFill>
                  <a:srgbClr val="C00000"/>
                </a:solidFill>
              </a:rPr>
              <a:t>max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distance between the CDFs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r>
              <a:rPr lang="en-US" sz="2400" dirty="0" smtClean="0"/>
              <a:t>the two distributions. </a:t>
            </a:r>
          </a:p>
          <a:p>
            <a:pPr>
              <a:buNone/>
            </a:pPr>
            <a:r>
              <a:rPr lang="en-US" sz="2400" dirty="0" smtClean="0"/>
              <a:t>While the statistic is simple, its</a:t>
            </a:r>
            <a:br>
              <a:rPr lang="en-US" sz="2400" dirty="0" smtClean="0"/>
            </a:br>
            <a:r>
              <a:rPr lang="en-US" sz="2400" dirty="0" smtClean="0"/>
              <a:t>distribution is not!</a:t>
            </a:r>
          </a:p>
          <a:p>
            <a:pPr>
              <a:buNone/>
            </a:pPr>
            <a:r>
              <a:rPr lang="en-US" sz="2400" dirty="0" smtClean="0"/>
              <a:t>But it is available in most stat</a:t>
            </a:r>
            <a:br>
              <a:rPr lang="en-US" sz="2400" dirty="0" smtClean="0"/>
            </a:br>
            <a:r>
              <a:rPr lang="en-US" sz="2400" dirty="0" smtClean="0"/>
              <a:t>packages.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pic>
        <p:nvPicPr>
          <p:cNvPr id="3074" name="Picture 2" descr="http://upload.wikimedia.org/wikipedia/commons/c/cf/K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24262"/>
            <a:ext cx="3479800" cy="28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K-S test can be used to test </a:t>
            </a:r>
            <a:r>
              <a:rPr lang="en-US" sz="2400" b="1" dirty="0" smtClean="0">
                <a:solidFill>
                  <a:srgbClr val="0070C0"/>
                </a:solidFill>
              </a:rPr>
              <a:t>whether a data sample has a normal distribution </a:t>
            </a:r>
            <a:r>
              <a:rPr lang="en-US" sz="2400" dirty="0" smtClean="0"/>
              <a:t>or not.</a:t>
            </a:r>
          </a:p>
          <a:p>
            <a:pPr>
              <a:buNone/>
            </a:pPr>
            <a:r>
              <a:rPr lang="en-US" sz="2400" dirty="0" smtClean="0"/>
              <a:t>Thus it can be used as a sanity check for any common parametric test (which assumes normally-distributed data).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It can also be used to compare distributions of data values in a large data pipeline: </a:t>
            </a:r>
            <a:r>
              <a:rPr lang="en-US" sz="2400" b="1" dirty="0" smtClean="0">
                <a:solidFill>
                  <a:srgbClr val="0070C0"/>
                </a:solidFill>
              </a:rPr>
              <a:t>Most errors will distort the distribution of a data parameter and a K-S test can detect this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87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47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Permutation tests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Bootstrap confidence intervals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wont discuss these in detail, but its important to know that non-parametric tests using one of the above methods exist for many forms of hypothesis. </a:t>
            </a:r>
          </a:p>
          <a:p>
            <a:endParaRPr lang="en-US" sz="2400" dirty="0" smtClean="0"/>
          </a:p>
          <a:p>
            <a:r>
              <a:rPr lang="en-US" sz="2400" dirty="0" smtClean="0"/>
              <a:t>They make no assumptions about the distribution of the data, but in many cases are just as sensitive as parametric tests. </a:t>
            </a:r>
          </a:p>
          <a:p>
            <a:endParaRPr lang="en-US" sz="2400" dirty="0"/>
          </a:p>
          <a:p>
            <a:r>
              <a:rPr lang="en-US" sz="2400" dirty="0" smtClean="0"/>
              <a:t>They use computational cycles to simulate sample data, to derive p-value estimates approximately, and accuracy improves with the amount of computational work done.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5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Chart types</a:t>
            </a:r>
          </a:p>
          <a:p>
            <a:pPr lvl="1"/>
            <a:r>
              <a:rPr lang="en-US" dirty="0" smtClean="0"/>
              <a:t>Some important distributions</a:t>
            </a:r>
          </a:p>
          <a:p>
            <a:pPr lvl="1"/>
            <a:r>
              <a:rPr lang="en-US" dirty="0" smtClean="0"/>
              <a:t>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err="1"/>
              <a:t>kNN</a:t>
            </a:r>
            <a:r>
              <a:rPr lang="en-US" sz="2400" dirty="0"/>
              <a:t> (k Nearest </a:t>
            </a:r>
            <a:r>
              <a:rPr lang="en-US" sz="2400" dirty="0" smtClean="0"/>
              <a:t>Neighbors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Naïve Bayes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Support Vector Machines</a:t>
            </a:r>
          </a:p>
          <a:p>
            <a:pPr lvl="1"/>
            <a:r>
              <a:rPr lang="en-US" sz="2400" dirty="0" smtClean="0"/>
              <a:t>Random Forests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 smtClean="0"/>
              <a:t>Clustering</a:t>
            </a:r>
          </a:p>
          <a:p>
            <a:pPr lvl="1"/>
            <a:r>
              <a:rPr lang="en-US" sz="2400" dirty="0" smtClean="0"/>
              <a:t>Factor analysis</a:t>
            </a:r>
          </a:p>
          <a:p>
            <a:pPr lvl="1"/>
            <a:r>
              <a:rPr lang="en-US" sz="2400" dirty="0" smtClean="0"/>
              <a:t>Latent Dirichlet Allocation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 1977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26" r="-363"/>
          <a:stretch/>
        </p:blipFill>
        <p:spPr>
          <a:xfrm>
            <a:off x="5989210" y="2929467"/>
            <a:ext cx="2612124" cy="37316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89" y="979575"/>
            <a:ext cx="1452511" cy="1771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12" y="1052727"/>
            <a:ext cx="55941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on insights developed at Bell Labs in the 60’s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Techniques for visualizing and summarizing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can the data tell us? (in contrast to “confirmatory” data analysis)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Introduced many basic 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5-number summary, box plots, stem and leaf diagrams,…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 Number summary: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extremes (min and max)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median &amp;</a:t>
            </a:r>
            <a:r>
              <a:rPr lang="en-US" sz="2400" dirty="0"/>
              <a:t> </a:t>
            </a:r>
            <a:r>
              <a:rPr lang="en-US" sz="2400" dirty="0" smtClean="0"/>
              <a:t>quartiles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More robust to skewed &amp; </a:t>
            </a:r>
            <a:r>
              <a:rPr lang="en-US" sz="2400" dirty="0" err="1" smtClean="0"/>
              <a:t>longtailed</a:t>
            </a:r>
            <a:r>
              <a:rPr lang="en-US" sz="2400" dirty="0" smtClean="0"/>
              <a:t>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08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Trouble with Summary Stats</a:t>
            </a:r>
            <a:endParaRPr lang="en-US" dirty="0"/>
          </a:p>
        </p:txBody>
      </p:sp>
      <p:pic>
        <p:nvPicPr>
          <p:cNvPr id="4" name="Picture 3" descr="Screen Shot 2014-03-10 at 2.2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2" y="1130844"/>
            <a:ext cx="7502326" cy="56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Data</a:t>
            </a:r>
            <a:endParaRPr lang="en-US" dirty="0"/>
          </a:p>
        </p:txBody>
      </p:sp>
      <p:pic>
        <p:nvPicPr>
          <p:cNvPr id="3" name="Picture 2" descr="Screen Shot 2014-03-10 at 2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9" y="1036840"/>
            <a:ext cx="7637943" cy="5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16416</TotalTime>
  <Words>2173</Words>
  <Application>Microsoft Office PowerPoint</Application>
  <PresentationFormat>On-screen Show (4:3)</PresentationFormat>
  <Paragraphs>397</Paragraphs>
  <Slides>55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Symbol</vt:lpstr>
      <vt:lpstr>Office Theme</vt:lpstr>
      <vt:lpstr>Equation</vt:lpstr>
      <vt:lpstr>Introduction to Data Science Exploratory Data Analysis</vt:lpstr>
      <vt:lpstr>Outline</vt:lpstr>
      <vt:lpstr>Descriptive vs. Inferential Statistics</vt:lpstr>
      <vt:lpstr>Examples of Business Questions</vt:lpstr>
      <vt:lpstr>Applying techniques</vt:lpstr>
      <vt:lpstr>Applying techniques</vt:lpstr>
      <vt:lpstr>Exploratory Data Analysis 1977</vt:lpstr>
      <vt:lpstr>The Trouble with Summary Stats</vt:lpstr>
      <vt:lpstr>Looking at Data</vt:lpstr>
      <vt:lpstr>Data Presentation</vt:lpstr>
      <vt:lpstr>The “R” Language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PowerPoint Presentation</vt:lpstr>
      <vt:lpstr>Normal Distributions, Mean, Variance</vt:lpstr>
      <vt:lpstr>Central Limit Theorem</vt:lpstr>
      <vt:lpstr>Correcting distributions</vt:lpstr>
      <vt:lpstr>Correcting distributions</vt:lpstr>
      <vt:lpstr>Distributions</vt:lpstr>
      <vt:lpstr>Rhine Paradox*</vt:lpstr>
      <vt:lpstr>Rhine Paradox</vt:lpstr>
      <vt:lpstr>Hypothesis Testing</vt:lpstr>
      <vt:lpstr>Hypothesis Testing – contd.</vt:lpstr>
      <vt:lpstr>PowerPoint Presentation</vt:lpstr>
      <vt:lpstr>Two-tailed Significance</vt:lpstr>
      <vt:lpstr>Hypothesis Testing</vt:lpstr>
      <vt:lpstr>Three important tests</vt:lpstr>
      <vt:lpstr>T-test</vt:lpstr>
      <vt:lpstr>T-statistic and T-distribution</vt:lpstr>
      <vt:lpstr>Two sample T-test</vt:lpstr>
      <vt:lpstr>Chi-squared test</vt:lpstr>
      <vt:lpstr>Fisher’s exact test</vt:lpstr>
      <vt:lpstr>One-Way ANOVA</vt:lpstr>
      <vt:lpstr>ANOVA</vt:lpstr>
      <vt:lpstr>Closing Words</vt:lpstr>
      <vt:lpstr>Non-parametric tests</vt:lpstr>
      <vt:lpstr>K-S test</vt:lpstr>
      <vt:lpstr>K-S test</vt:lpstr>
      <vt:lpstr>Non-parametric tests</vt:lpstr>
      <vt:lpstr>Outline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Abdel Razzak Natsheh</cp:lastModifiedBy>
  <cp:revision>252</cp:revision>
  <cp:lastPrinted>2014-03-04T01:19:28Z</cp:lastPrinted>
  <dcterms:created xsi:type="dcterms:W3CDTF">2014-01-27T17:03:34Z</dcterms:created>
  <dcterms:modified xsi:type="dcterms:W3CDTF">2016-09-16T07:17:40Z</dcterms:modified>
</cp:coreProperties>
</file>