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Principle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815" y="1595855"/>
            <a:ext cx="3927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solidFill>
                  <a:srgbClr val="7030A0"/>
                </a:solidFill>
              </a:rPr>
              <a:t>In 2013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9586" y="3165515"/>
            <a:ext cx="6904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The size of the area correlates with the data summaries</a:t>
            </a:r>
            <a:endParaRPr lang="en-US" sz="2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30% of accidental deaths of males were due to automobile accidents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20% of accidental deaths of females were due to automobile accidents.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1188"/>
          <a:stretch/>
        </p:blipFill>
        <p:spPr>
          <a:xfrm>
            <a:off x="1157653" y="3460353"/>
            <a:ext cx="2643554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9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Principle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815" y="1595855"/>
            <a:ext cx="3927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solidFill>
                  <a:srgbClr val="7030A0"/>
                </a:solidFill>
              </a:rPr>
              <a:t>In 2013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9586" y="3165515"/>
            <a:ext cx="6904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The size of the area correlates with the data summaries</a:t>
            </a:r>
            <a:endParaRPr lang="en-US" sz="2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30% of accidental deaths of males were due to automobile accidents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20% of accidental deaths of females were due to automobile accidents.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386227"/>
            <a:ext cx="2705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Bar Plot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08" y="2219081"/>
            <a:ext cx="6953783" cy="36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Side by side comparison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895" y="1882233"/>
            <a:ext cx="5824905" cy="41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quantitative variable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696308"/>
            <a:ext cx="10040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For quantitative variables, we also summarize the data using the counts of observed occurrences of values</a:t>
            </a:r>
            <a:endParaRPr lang="en-US" sz="32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Different from categorical variables, we may count occurrences within intervals rather than individual values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We also use percentage or proportion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3134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Displaying quantitative variable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9" t="2823"/>
          <a:stretch/>
        </p:blipFill>
        <p:spPr>
          <a:xfrm>
            <a:off x="5720862" y="1934308"/>
            <a:ext cx="5473211" cy="394579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364522" y="4267201"/>
            <a:ext cx="2051539" cy="1277816"/>
          </a:xfrm>
          <a:prstGeom prst="wedgeRoundRectCallout">
            <a:avLst>
              <a:gd name="adj1" fmla="val 85684"/>
              <a:gd name="adj2" fmla="val 1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histogram </a:t>
            </a:r>
            <a:r>
              <a:rPr lang="en-US" smtClean="0"/>
              <a:t>area principle also applies</a:t>
            </a:r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3259015" y="1934308"/>
            <a:ext cx="3880340" cy="17936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Area of each bar</a:t>
            </a:r>
          </a:p>
          <a:p>
            <a:r>
              <a:rPr lang="en-US" dirty="0" smtClean="0"/>
              <a:t>(the height of the bar multiplied by the width of the interval)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 proportion of death in the corresponding age interval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6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numbers with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2220" y="3256909"/>
            <a:ext cx="153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7030A0"/>
                </a:solidFill>
              </a:rPr>
              <a:t>70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8970" y="3070681"/>
            <a:ext cx="6904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Degrees: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today’s highest temperature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Year old: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age of a cancer patient when the cancer was diagnosed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Kilograms: </a:t>
            </a:r>
            <a:r>
              <a:rPr lang="en-US" sz="2400" dirty="0" smtClean="0"/>
              <a:t>weight of an adult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Seconds: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how long a study participant can hold the plank 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individual in a study: from individuals to statistics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8970" y="3070681"/>
            <a:ext cx="6904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Gender: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Male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Q: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Is it a good time to find a job? “yes”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height: </a:t>
            </a:r>
            <a:r>
              <a:rPr lang="en-US" sz="2400" dirty="0" smtClean="0"/>
              <a:t>70 inches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Education, income, social behaviors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31" y="3155462"/>
            <a:ext cx="1926492" cy="19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individual in a study: from individuals to statistics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20" y="3155462"/>
            <a:ext cx="1844513" cy="192649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29204"/>
              </p:ext>
            </p:extLst>
          </p:nvPr>
        </p:nvGraphicFramePr>
        <p:xfrm>
          <a:off x="3225800" y="285691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School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numbers with context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696308"/>
            <a:ext cx="10040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Categorical: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the values represent different categories for the individuals’ do not have arithmetical meaning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Quantitative: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the values represent numerical quantities that can be ordered and averaged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Ordinal: </a:t>
            </a:r>
            <a:r>
              <a:rPr lang="en-US" sz="2400" dirty="0" smtClean="0"/>
              <a:t>the values represent ordered categories: such as “How often do you exercise?”: Everyday, frequently, sometimes, rarely, never.</a:t>
            </a:r>
          </a:p>
        </p:txBody>
      </p:sp>
    </p:spTree>
    <p:extLst>
      <p:ext uri="{BB962C8B-B14F-4D97-AF65-F5344CB8AC3E}">
        <p14:creationId xmlns:p14="http://schemas.microsoft.com/office/powerpoint/2010/main" val="206494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individual in a study: from individuals to statistics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5" y="2282093"/>
            <a:ext cx="1844513" cy="192649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6797"/>
              </p:ext>
            </p:extLst>
          </p:nvPr>
        </p:nvGraphicFramePr>
        <p:xfrm>
          <a:off x="3225800" y="155565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School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179169" y="1219200"/>
            <a:ext cx="2485293" cy="2989385"/>
          </a:xfrm>
          <a:prstGeom prst="round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4802"/>
              </p:ext>
            </p:extLst>
          </p:nvPr>
        </p:nvGraphicFramePr>
        <p:xfrm>
          <a:off x="7045570" y="5256496"/>
          <a:ext cx="4415691" cy="113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97"/>
                <a:gridCol w="1471897"/>
                <a:gridCol w="1471897"/>
              </a:tblGrid>
              <a:tr h="490090">
                <a:tc>
                  <a:txBody>
                    <a:bodyPr/>
                    <a:lstStyle/>
                    <a:p>
                      <a:r>
                        <a:rPr lang="en-US" dirty="0" smtClean="0"/>
                        <a:t>High 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Beyond</a:t>
                      </a:r>
                      <a:r>
                        <a:rPr lang="en-US" baseline="0" dirty="0" smtClean="0"/>
                        <a:t> college</a:t>
                      </a:r>
                      <a:endParaRPr lang="en-US" dirty="0"/>
                    </a:p>
                  </a:txBody>
                  <a:tcPr/>
                </a:tc>
              </a:tr>
              <a:tr h="49009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8246" t="52290"/>
          <a:stretch/>
        </p:blipFill>
        <p:spPr>
          <a:xfrm>
            <a:off x="3069533" y="5081954"/>
            <a:ext cx="2137019" cy="1587500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10234245" y="4432820"/>
            <a:ext cx="375139" cy="73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5568462" y="5756031"/>
            <a:ext cx="1008184" cy="4103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Statistics are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696308"/>
            <a:ext cx="10040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Summaries of numerical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Do NOT tell the whole story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Useful and meaningful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Categorical variable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696308"/>
            <a:ext cx="10040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For categorical variables, we summarize the data using the counts of observed occurrences of each value</a:t>
            </a:r>
            <a:endParaRPr lang="en-US" sz="32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Alternatively we can use percentage or proportion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0357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Pie chart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84" y="850358"/>
            <a:ext cx="7983416" cy="55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414</Words>
  <Application>Microsoft Macintosh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PowerPoint Presentation</vt:lpstr>
      <vt:lpstr>Data: numbers with context</vt:lpstr>
      <vt:lpstr>An individual in a study: from individuals to statistics</vt:lpstr>
      <vt:lpstr>An individual in a study: from individuals to statistics</vt:lpstr>
      <vt:lpstr>Data: numbers with context</vt:lpstr>
      <vt:lpstr>An individual in a study: from individuals to statistics</vt:lpstr>
      <vt:lpstr>Statistics are</vt:lpstr>
      <vt:lpstr>Displaying Categorical variable</vt:lpstr>
      <vt:lpstr>Pie chart</vt:lpstr>
      <vt:lpstr>Area Principle</vt:lpstr>
      <vt:lpstr>Area Principle</vt:lpstr>
      <vt:lpstr>Bar Plot</vt:lpstr>
      <vt:lpstr>Side by side comparison</vt:lpstr>
      <vt:lpstr>Displaying quantitative variable</vt:lpstr>
      <vt:lpstr>Displaying quantitative variable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Abdel-Razzak  Natsheh</dc:creator>
  <cp:lastModifiedBy>Abdel-Razzak  Natsheh</cp:lastModifiedBy>
  <cp:revision>7</cp:revision>
  <dcterms:created xsi:type="dcterms:W3CDTF">2016-09-28T05:40:22Z</dcterms:created>
  <dcterms:modified xsi:type="dcterms:W3CDTF">2016-09-28T07:23:01Z</dcterms:modified>
</cp:coreProperties>
</file>