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39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0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491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953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86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47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745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754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74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26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27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22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22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02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6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47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12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9FD1-BC55-4C21-A1F1-2D5CCF8006DC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8E3B-4762-4D69-BEBF-D81319B621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073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5ACF-445D-4E9F-A2BC-C5A6B2689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Jumia Business Case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3DB0D-93AF-4394-A929-DC231A7F5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: MADJID ERROUKRMA </a:t>
            </a:r>
          </a:p>
          <a:p>
            <a:pPr algn="l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: 11 / 10 / 2022</a:t>
            </a:r>
          </a:p>
        </p:txBody>
      </p:sp>
    </p:spTree>
    <p:extLst>
      <p:ext uri="{BB962C8B-B14F-4D97-AF65-F5344CB8AC3E}">
        <p14:creationId xmlns:p14="http://schemas.microsoft.com/office/powerpoint/2010/main" val="289609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D791-D11D-459E-9927-3C0543B3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Graph </a:t>
            </a:r>
            <a:r>
              <a:rPr lang="fr-FR" dirty="0" err="1"/>
              <a:t>Interpretation</a:t>
            </a:r>
            <a:r>
              <a:rPr lang="fr-FR" dirty="0"/>
              <a:t> </a:t>
            </a:r>
          </a:p>
        </p:txBody>
      </p:sp>
      <p:pic>
        <p:nvPicPr>
          <p:cNvPr id="6" name="Picture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A0F9C891-0A0B-4A46-8E83-654C8F23EB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07" r="-1690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1CC97-C178-4D65-B434-774066AE8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As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pie chart , the ‘Champion’ Customer Segment </a:t>
            </a:r>
            <a:r>
              <a:rPr lang="fr-FR" dirty="0" err="1"/>
              <a:t>Consumed</a:t>
            </a:r>
            <a:r>
              <a:rPr lang="fr-FR" dirty="0"/>
              <a:t> more Voucher up to 56% of total vouchers , </a:t>
            </a:r>
            <a:r>
              <a:rPr lang="fr-FR" dirty="0" err="1"/>
              <a:t>Followed</a:t>
            </a:r>
            <a:r>
              <a:rPr lang="fr-FR" dirty="0"/>
              <a:t> By ‘Loyal’ Customer Segment </a:t>
            </a:r>
            <a:r>
              <a:rPr lang="fr-FR" dirty="0" err="1"/>
              <a:t>with</a:t>
            </a:r>
            <a:r>
              <a:rPr lang="fr-FR" dirty="0"/>
              <a:t> a percentage of 27% of total Vouchers </a:t>
            </a:r>
          </a:p>
        </p:txBody>
      </p:sp>
    </p:spTree>
    <p:extLst>
      <p:ext uri="{BB962C8B-B14F-4D97-AF65-F5344CB8AC3E}">
        <p14:creationId xmlns:p14="http://schemas.microsoft.com/office/powerpoint/2010/main" val="33733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674-CDFB-4B34-8992-32FA22A9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PROBLEM 4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B9B5-A430-42CA-9A21-20A74D3F2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Q1 : </a:t>
            </a:r>
            <a:r>
              <a:rPr lang="fr-FR" dirty="0" err="1"/>
              <a:t>Which</a:t>
            </a:r>
            <a:r>
              <a:rPr lang="fr-FR" dirty="0"/>
              <a:t> Marketing Campaign </a:t>
            </a:r>
            <a:r>
              <a:rPr lang="fr-FR" dirty="0" err="1"/>
              <a:t>Performed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3214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3AA2-6EC9-429D-934F-48D91D78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Table </a:t>
            </a:r>
            <a:r>
              <a:rPr lang="fr-FR" dirty="0" err="1"/>
              <a:t>Interpetation</a:t>
            </a:r>
            <a:endParaRPr lang="fr-FR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AFA102-744C-4050-A2F4-FD869FAB54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b="-145253"/>
          <a:stretch/>
        </p:blipFill>
        <p:spPr>
          <a:xfrm>
            <a:off x="680322" y="2068497"/>
            <a:ext cx="9613859" cy="2130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74E90-64AE-4FA2-93A9-6C7377A1E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CTR of 1.89 % and more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, </a:t>
            </a:r>
            <a:r>
              <a:rPr lang="fr-FR" dirty="0" err="1"/>
              <a:t>it’s</a:t>
            </a:r>
            <a:r>
              <a:rPr lang="fr-FR" dirty="0"/>
              <a:t> Clear to us the </a:t>
            </a:r>
            <a:r>
              <a:rPr lang="fr-FR" dirty="0" err="1"/>
              <a:t>the</a:t>
            </a:r>
            <a:r>
              <a:rPr lang="fr-FR" dirty="0"/>
              <a:t> first Campaign of the 1st </a:t>
            </a:r>
            <a:r>
              <a:rPr lang="fr-FR" dirty="0" err="1"/>
              <a:t>row</a:t>
            </a:r>
            <a:r>
              <a:rPr lang="fr-FR" dirty="0"/>
              <a:t> , </a:t>
            </a:r>
            <a:r>
              <a:rPr lang="fr-FR" dirty="0" err="1"/>
              <a:t>performed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the second one </a:t>
            </a:r>
            <a:r>
              <a:rPr lang="fr-FR" dirty="0" err="1"/>
              <a:t>despite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more </a:t>
            </a:r>
            <a:r>
              <a:rPr lang="fr-FR" dirty="0" err="1"/>
              <a:t>advertised</a:t>
            </a:r>
            <a:r>
              <a:rPr lang="fr-FR" dirty="0"/>
              <a:t> (40000 sent) </a:t>
            </a:r>
          </a:p>
        </p:txBody>
      </p:sp>
    </p:spTree>
    <p:extLst>
      <p:ext uri="{BB962C8B-B14F-4D97-AF65-F5344CB8AC3E}">
        <p14:creationId xmlns:p14="http://schemas.microsoft.com/office/powerpoint/2010/main" val="329644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D8F2-DA36-4078-8708-B0A0F2FA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PROBLEM 4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6743A-5990-441B-9E50-4E50B771A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Q2 : </a:t>
            </a:r>
            <a:r>
              <a:rPr lang="fr-FR" dirty="0" err="1"/>
              <a:t>What</a:t>
            </a:r>
            <a:r>
              <a:rPr lang="fr-FR" dirty="0"/>
              <a:t> are the main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helped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campaign</a:t>
            </a:r>
            <a:r>
              <a:rPr lang="fr-FR" dirty="0"/>
              <a:t>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36588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5C82-0732-46BF-B3F2-59D8C7C7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18" y="4068925"/>
            <a:ext cx="9613859" cy="453051"/>
          </a:xfrm>
        </p:spPr>
        <p:txBody>
          <a:bodyPr/>
          <a:lstStyle/>
          <a:p>
            <a:pPr algn="ctr"/>
            <a:r>
              <a:rPr lang="fr-FR" b="1" dirty="0"/>
              <a:t>Table </a:t>
            </a:r>
            <a:r>
              <a:rPr lang="fr-FR" b="1" dirty="0" err="1"/>
              <a:t>Interpretation</a:t>
            </a:r>
            <a:r>
              <a:rPr lang="fr-FR" b="1" dirty="0"/>
              <a:t>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E175F69-63AB-412F-B8CD-90CEEC94D4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5" b="-145250"/>
          <a:stretch/>
        </p:blipFill>
        <p:spPr>
          <a:xfrm>
            <a:off x="680322" y="2077375"/>
            <a:ext cx="9613859" cy="21217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37C99-E367-4482-8589-B934B0CB6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093" y="4738538"/>
            <a:ext cx="9613862" cy="1147357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carefully</a:t>
            </a:r>
            <a:r>
              <a:rPr lang="fr-FR" dirty="0"/>
              <a:t> checking out </a:t>
            </a:r>
            <a:r>
              <a:rPr lang="fr-FR" dirty="0" err="1"/>
              <a:t>cmpaign</a:t>
            </a:r>
            <a:r>
              <a:rPr lang="fr-FR" dirty="0"/>
              <a:t> informations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say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Short Message &amp; Long Message are the key </a:t>
            </a:r>
            <a:r>
              <a:rPr lang="fr-FR" dirty="0" err="1"/>
              <a:t>performenace</a:t>
            </a:r>
            <a:r>
              <a:rPr lang="fr-FR" dirty="0"/>
              <a:t> </a:t>
            </a:r>
            <a:r>
              <a:rPr lang="fr-FR" dirty="0" err="1"/>
              <a:t>indicators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can spot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Short Message the </a:t>
            </a:r>
            <a:r>
              <a:rPr lang="fr-FR" dirty="0" err="1"/>
              <a:t>communicates</a:t>
            </a:r>
            <a:r>
              <a:rPr lang="fr-FR" dirty="0"/>
              <a:t> Deals and Promotions </a:t>
            </a:r>
            <a:r>
              <a:rPr lang="fr-FR" dirty="0" err="1"/>
              <a:t>Directly</a:t>
            </a:r>
            <a:r>
              <a:rPr lang="fr-FR" dirty="0"/>
              <a:t> and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precise</a:t>
            </a:r>
            <a:r>
              <a:rPr lang="fr-FR" dirty="0"/>
              <a:t> about the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achieve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CTR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Long Message </a:t>
            </a:r>
            <a:r>
              <a:rPr lang="fr-FR" dirty="0" err="1"/>
              <a:t>that</a:t>
            </a:r>
            <a:r>
              <a:rPr lang="fr-FR" dirty="0"/>
              <a:t> short and guide </a:t>
            </a:r>
            <a:r>
              <a:rPr lang="fr-FR" dirty="0" err="1"/>
              <a:t>directly</a:t>
            </a:r>
            <a:r>
              <a:rPr lang="fr-FR" dirty="0"/>
              <a:t> to the source of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achieve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CTR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2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Boost the Click </a:t>
            </a:r>
            <a:r>
              <a:rPr lang="fr-FR" dirty="0" err="1"/>
              <a:t>Number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lead to more CTR % and </a:t>
            </a:r>
            <a:r>
              <a:rPr lang="fr-FR" dirty="0" err="1"/>
              <a:t>that</a:t>
            </a:r>
            <a:r>
              <a:rPr lang="fr-FR" dirty="0"/>
              <a:t> to more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orders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10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CAD6-D033-43A5-931E-C2529683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PROBLEM 4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6CA4-CDF8-4521-B3BF-DF5707FD9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Q4 : how to remake the </a:t>
            </a:r>
            <a:r>
              <a:rPr lang="fr-FR" dirty="0" err="1"/>
              <a:t>campaigns</a:t>
            </a:r>
            <a:r>
              <a:rPr lang="fr-FR" dirty="0"/>
              <a:t> to </a:t>
            </a:r>
            <a:r>
              <a:rPr lang="fr-FR" dirty="0" err="1"/>
              <a:t>achieve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performence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6154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BB7B-85D7-4F67-A5D5-362FE029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Graph </a:t>
            </a:r>
            <a:r>
              <a:rPr lang="fr-FR" dirty="0" err="1"/>
              <a:t>interpretaion</a:t>
            </a:r>
            <a:endParaRPr lang="fr-FR" dirty="0"/>
          </a:p>
        </p:txBody>
      </p:sp>
      <p:pic>
        <p:nvPicPr>
          <p:cNvPr id="8" name="Picture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ECB777A5-6681-4108-99E9-0BEBD1BA87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79" r="-15779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D0321-B3F3-421B-9219-133E602D8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err="1"/>
              <a:t>These</a:t>
            </a:r>
            <a:r>
              <a:rPr lang="fr-FR" dirty="0"/>
              <a:t> graphs </a:t>
            </a:r>
            <a:r>
              <a:rPr lang="fr-FR" dirty="0" err="1"/>
              <a:t>represents</a:t>
            </a:r>
            <a:r>
              <a:rPr lang="fr-FR" dirty="0"/>
              <a:t> the top 10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ordered</a:t>
            </a:r>
            <a:r>
              <a:rPr lang="fr-FR" dirty="0"/>
              <a:t> items </a:t>
            </a:r>
            <a:r>
              <a:rPr lang="fr-FR" dirty="0" err="1"/>
              <a:t>categoy</a:t>
            </a:r>
            <a:r>
              <a:rPr lang="fr-FR" dirty="0"/>
              <a:t> , </a:t>
            </a:r>
            <a:r>
              <a:rPr lang="fr-FR" dirty="0" err="1"/>
              <a:t>targeting</a:t>
            </a:r>
            <a:r>
              <a:rPr lang="fr-FR" dirty="0"/>
              <a:t> </a:t>
            </a:r>
            <a:r>
              <a:rPr lang="fr-FR" dirty="0" err="1"/>
              <a:t>campaign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</a:t>
            </a:r>
            <a:r>
              <a:rPr lang="fr-FR" dirty="0" err="1"/>
              <a:t>leed</a:t>
            </a:r>
            <a:r>
              <a:rPr lang="fr-FR" dirty="0"/>
              <a:t> to a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performenace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5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0913-B055-427B-99C5-EB9F2FE2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Graph </a:t>
            </a:r>
            <a:r>
              <a:rPr lang="fr-FR" dirty="0" err="1"/>
              <a:t>interpretaion</a:t>
            </a:r>
            <a:endParaRPr lang="fr-FR" dirty="0"/>
          </a:p>
        </p:txBody>
      </p:sp>
      <p:pic>
        <p:nvPicPr>
          <p:cNvPr id="8" name="Picture Placeholder 7" descr="Map&#10;&#10;Description automatically generated">
            <a:extLst>
              <a:ext uri="{FF2B5EF4-FFF2-40B4-BE49-F238E27FC236}">
                <a16:creationId xmlns:a16="http://schemas.microsoft.com/office/drawing/2014/main" id="{E6A29BB4-6F15-47EF-B04F-14DD28A350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82" r="-27682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8B190-C852-4D3B-8C30-67CBADDC4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Top Wilayas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orders</a:t>
            </a:r>
            <a:r>
              <a:rPr lang="fr-FR" dirty="0"/>
              <a:t> , more sent </a:t>
            </a:r>
            <a:r>
              <a:rPr lang="fr-FR" dirty="0" err="1"/>
              <a:t>campaigns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lead to more CTR % ,  </a:t>
            </a:r>
            <a:r>
              <a:rPr lang="fr-FR" dirty="0" err="1"/>
              <a:t>we</a:t>
            </a:r>
            <a:r>
              <a:rPr lang="fr-FR" dirty="0"/>
              <a:t> can notice </a:t>
            </a:r>
            <a:r>
              <a:rPr lang="fr-FR" dirty="0" err="1"/>
              <a:t>wilaya’s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: Algiers ,Blida , Tipaza &amp; Oran </a:t>
            </a:r>
          </a:p>
        </p:txBody>
      </p:sp>
    </p:spTree>
    <p:extLst>
      <p:ext uri="{BB962C8B-B14F-4D97-AF65-F5344CB8AC3E}">
        <p14:creationId xmlns:p14="http://schemas.microsoft.com/office/powerpoint/2010/main" val="22204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C005-E96F-4515-A03F-89963FC5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Graph </a:t>
            </a:r>
            <a:r>
              <a:rPr lang="fr-FR" dirty="0" err="1"/>
              <a:t>interpretaion</a:t>
            </a:r>
            <a:r>
              <a:rPr lang="fr-FR" dirty="0"/>
              <a:t> </a:t>
            </a:r>
          </a:p>
        </p:txBody>
      </p:sp>
      <p:pic>
        <p:nvPicPr>
          <p:cNvPr id="6" name="Picture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0635B7E8-2207-4DD6-A9F1-BF976658CA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79" r="-15779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15299-9370-4366-B0E7-A263A61C1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orders</a:t>
            </a:r>
            <a:r>
              <a:rPr lang="fr-FR" dirty="0"/>
              <a:t> </a:t>
            </a:r>
            <a:r>
              <a:rPr lang="fr-FR" dirty="0" err="1"/>
              <a:t>increase</a:t>
            </a:r>
            <a:r>
              <a:rPr lang="fr-FR" dirty="0"/>
              <a:t> in 4 July 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people are more </a:t>
            </a:r>
            <a:r>
              <a:rPr lang="fr-FR" dirty="0" err="1"/>
              <a:t>likely</a:t>
            </a:r>
            <a:r>
              <a:rPr lang="fr-FR" dirty="0"/>
              <a:t> to </a:t>
            </a:r>
            <a:r>
              <a:rPr lang="fr-FR" dirty="0" err="1"/>
              <a:t>buy</a:t>
            </a:r>
            <a:r>
              <a:rPr lang="fr-FR" dirty="0"/>
              <a:t> in </a:t>
            </a:r>
            <a:r>
              <a:rPr lang="fr-FR" dirty="0" err="1"/>
              <a:t>that</a:t>
            </a:r>
            <a:r>
              <a:rPr lang="fr-FR" dirty="0"/>
              <a:t> date , </a:t>
            </a:r>
            <a:r>
              <a:rPr lang="fr-FR" dirty="0" err="1"/>
              <a:t>with</a:t>
            </a:r>
            <a:r>
              <a:rPr lang="fr-FR" dirty="0"/>
              <a:t> more </a:t>
            </a:r>
            <a:r>
              <a:rPr lang="fr-FR" dirty="0" err="1"/>
              <a:t>then</a:t>
            </a:r>
            <a:r>
              <a:rPr lang="fr-FR" dirty="0"/>
              <a:t> 55k +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 </a:t>
            </a:r>
            <a:r>
              <a:rPr lang="fr-FR" dirty="0" err="1"/>
              <a:t>probably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of the indépendance </a:t>
            </a:r>
            <a:r>
              <a:rPr lang="fr-FR" dirty="0" err="1"/>
              <a:t>day</a:t>
            </a:r>
            <a:r>
              <a:rPr lang="fr-FR" dirty="0"/>
              <a:t> 5 of </a:t>
            </a:r>
            <a:r>
              <a:rPr lang="fr-FR" dirty="0" err="1"/>
              <a:t>july</a:t>
            </a:r>
            <a:r>
              <a:rPr lang="fr-FR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780475-FDA4-4840-9192-68C2FBEA10FF}"/>
              </a:ext>
            </a:extLst>
          </p:cNvPr>
          <p:cNvCxnSpPr/>
          <p:nvPr/>
        </p:nvCxnSpPr>
        <p:spPr>
          <a:xfrm>
            <a:off x="3915052" y="1020932"/>
            <a:ext cx="88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5D6949-F080-489C-AC15-8A7CAD28A624}"/>
              </a:ext>
            </a:extLst>
          </p:cNvPr>
          <p:cNvSpPr txBox="1"/>
          <p:nvPr/>
        </p:nvSpPr>
        <p:spPr>
          <a:xfrm>
            <a:off x="2787588" y="896645"/>
            <a:ext cx="1029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4th of </a:t>
            </a:r>
            <a:r>
              <a:rPr lang="fr-FR" sz="1400" dirty="0" err="1">
                <a:solidFill>
                  <a:schemeClr val="bg1"/>
                </a:solidFill>
              </a:rPr>
              <a:t>july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9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B0A4-8556-487A-97ED-FA8A263A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GUIDING THE CAMPAIGN 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2154-DE00-40BA-8F9C-6853239C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To </a:t>
            </a:r>
            <a:r>
              <a:rPr lang="fr-FR" dirty="0" err="1"/>
              <a:t>Increase</a:t>
            </a:r>
            <a:r>
              <a:rPr lang="fr-FR" dirty="0"/>
              <a:t> the </a:t>
            </a:r>
            <a:r>
              <a:rPr lang="fr-FR" dirty="0" err="1"/>
              <a:t>performenace</a:t>
            </a:r>
            <a:r>
              <a:rPr lang="fr-FR" dirty="0"/>
              <a:t> and </a:t>
            </a:r>
            <a:r>
              <a:rPr lang="fr-FR" dirty="0" err="1"/>
              <a:t>according</a:t>
            </a:r>
            <a:r>
              <a:rPr lang="fr-FR" dirty="0"/>
              <a:t> to </a:t>
            </a:r>
            <a:r>
              <a:rPr lang="fr-FR" dirty="0" err="1"/>
              <a:t>our</a:t>
            </a:r>
            <a:r>
              <a:rPr lang="fr-FR" dirty="0"/>
              <a:t> data </a:t>
            </a:r>
            <a:r>
              <a:rPr lang="fr-FR" dirty="0" err="1"/>
              <a:t>we</a:t>
            </a:r>
            <a:r>
              <a:rPr lang="fr-FR" dirty="0"/>
              <a:t> can : </a:t>
            </a:r>
          </a:p>
          <a:p>
            <a:r>
              <a:rPr lang="fr-FR" dirty="0" err="1"/>
              <a:t>Send</a:t>
            </a:r>
            <a:r>
              <a:rPr lang="fr-FR" dirty="0"/>
              <a:t> more </a:t>
            </a:r>
            <a:r>
              <a:rPr lang="fr-FR" dirty="0" err="1"/>
              <a:t>campaign</a:t>
            </a:r>
            <a:r>
              <a:rPr lang="fr-FR" dirty="0"/>
              <a:t> to </a:t>
            </a:r>
            <a:r>
              <a:rPr lang="fr-FR" dirty="0" err="1"/>
              <a:t>Specfic</a:t>
            </a:r>
            <a:r>
              <a:rPr lang="fr-FR" dirty="0"/>
              <a:t> Clients (top Clients)</a:t>
            </a:r>
          </a:p>
          <a:p>
            <a:r>
              <a:rPr lang="fr-FR" dirty="0" err="1"/>
              <a:t>Specefic</a:t>
            </a:r>
            <a:r>
              <a:rPr lang="fr-FR" dirty="0"/>
              <a:t> Segments ( Champion &amp; Loyal more </a:t>
            </a:r>
            <a:r>
              <a:rPr lang="fr-FR" dirty="0" err="1"/>
              <a:t>then</a:t>
            </a:r>
            <a:r>
              <a:rPr lang="fr-FR" dirty="0"/>
              <a:t> Rookies ) </a:t>
            </a:r>
          </a:p>
          <a:p>
            <a:r>
              <a:rPr lang="fr-FR" dirty="0"/>
              <a:t> </a:t>
            </a:r>
            <a:r>
              <a:rPr lang="fr-FR" dirty="0" err="1"/>
              <a:t>Specefic</a:t>
            </a:r>
            <a:r>
              <a:rPr lang="fr-FR" dirty="0"/>
              <a:t> Item </a:t>
            </a:r>
            <a:r>
              <a:rPr lang="fr-FR" dirty="0" err="1"/>
              <a:t>categories</a:t>
            </a:r>
            <a:r>
              <a:rPr lang="fr-FR" dirty="0"/>
              <a:t> (</a:t>
            </a:r>
            <a:r>
              <a:rPr lang="fr-FR" dirty="0" err="1"/>
              <a:t>such</a:t>
            </a:r>
            <a:r>
              <a:rPr lang="fr-FR" dirty="0"/>
              <a:t> as Beauty &amp; </a:t>
            </a:r>
            <a:r>
              <a:rPr lang="fr-FR" dirty="0" err="1"/>
              <a:t>Perfumes</a:t>
            </a:r>
            <a:r>
              <a:rPr lang="fr-FR" dirty="0"/>
              <a:t> , Home ) </a:t>
            </a:r>
          </a:p>
          <a:p>
            <a:r>
              <a:rPr lang="fr-FR" dirty="0" err="1"/>
              <a:t>Specefic</a:t>
            </a:r>
            <a:r>
              <a:rPr lang="fr-FR" dirty="0"/>
              <a:t> Locations ( Algiers , Blida , Tipaza &amp; Oran + </a:t>
            </a:r>
            <a:r>
              <a:rPr lang="fr-FR" dirty="0" err="1"/>
              <a:t>others</a:t>
            </a:r>
            <a:r>
              <a:rPr lang="fr-FR" dirty="0"/>
              <a:t> .. . .)</a:t>
            </a:r>
          </a:p>
          <a:p>
            <a:r>
              <a:rPr lang="fr-FR" dirty="0" err="1"/>
              <a:t>Specific</a:t>
            </a:r>
            <a:r>
              <a:rPr lang="fr-FR" dirty="0"/>
              <a:t> Date </a:t>
            </a:r>
            <a:r>
              <a:rPr lang="fr-FR" dirty="0" err="1"/>
              <a:t>such</a:t>
            </a:r>
            <a:r>
              <a:rPr lang="fr-FR" dirty="0"/>
              <a:t> as 4 , 5 of July </a:t>
            </a:r>
          </a:p>
          <a:p>
            <a:r>
              <a:rPr lang="fr-FR" dirty="0" err="1"/>
              <a:t>Using</a:t>
            </a:r>
            <a:r>
              <a:rPr lang="fr-FR" dirty="0"/>
              <a:t>  </a:t>
            </a:r>
            <a:r>
              <a:rPr lang="fr-FR" dirty="0" err="1"/>
              <a:t>Precise</a:t>
            </a:r>
            <a:r>
              <a:rPr lang="fr-FR" dirty="0"/>
              <a:t> Short message </a:t>
            </a:r>
            <a:r>
              <a:rPr lang="fr-FR" dirty="0" err="1"/>
              <a:t>with</a:t>
            </a:r>
            <a:r>
              <a:rPr lang="fr-FR" dirty="0"/>
              <a:t> Deals and Promotions </a:t>
            </a:r>
            <a:r>
              <a:rPr lang="fr-FR" dirty="0" err="1"/>
              <a:t>Mentioned</a:t>
            </a:r>
            <a:r>
              <a:rPr lang="fr-FR" dirty="0"/>
              <a:t> </a:t>
            </a:r>
          </a:p>
          <a:p>
            <a:r>
              <a:rPr lang="fr-FR" dirty="0" err="1"/>
              <a:t>Using</a:t>
            </a:r>
            <a:r>
              <a:rPr lang="fr-FR" dirty="0"/>
              <a:t> Direct </a:t>
            </a:r>
            <a:r>
              <a:rPr lang="fr-FR" dirty="0" err="1"/>
              <a:t>guided</a:t>
            </a:r>
            <a:r>
              <a:rPr lang="fr-FR" dirty="0"/>
              <a:t> Long Messages </a:t>
            </a:r>
            <a:r>
              <a:rPr lang="fr-FR" dirty="0" err="1"/>
              <a:t>that</a:t>
            </a:r>
            <a:r>
              <a:rPr lang="fr-FR" dirty="0"/>
              <a:t> leads </a:t>
            </a:r>
            <a:r>
              <a:rPr lang="fr-FR" dirty="0" err="1"/>
              <a:t>directly</a:t>
            </a:r>
            <a:r>
              <a:rPr lang="fr-FR" dirty="0"/>
              <a:t> to the source</a:t>
            </a:r>
          </a:p>
        </p:txBody>
      </p:sp>
    </p:spTree>
    <p:extLst>
      <p:ext uri="{BB962C8B-B14F-4D97-AF65-F5344CB8AC3E}">
        <p14:creationId xmlns:p14="http://schemas.microsoft.com/office/powerpoint/2010/main" val="419612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DFD3-90FD-4ED0-B27F-8F354609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A823-68B6-43B6-A352-4B317694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74645"/>
          </a:xfrm>
        </p:spPr>
        <p:txBody>
          <a:bodyPr/>
          <a:lstStyle/>
          <a:p>
            <a:r>
              <a:rPr lang="fr-FR" dirty="0"/>
              <a:t>INTRODUCTION </a:t>
            </a:r>
          </a:p>
          <a:p>
            <a:r>
              <a:rPr lang="fr-FR" dirty="0"/>
              <a:t>FIRST PROBLEM </a:t>
            </a:r>
          </a:p>
          <a:p>
            <a:r>
              <a:rPr lang="fr-FR" dirty="0"/>
              <a:t>SECOND PROBLEM </a:t>
            </a:r>
          </a:p>
          <a:p>
            <a:r>
              <a:rPr lang="fr-FR" dirty="0"/>
              <a:t>THIRD PROBLEM</a:t>
            </a:r>
          </a:p>
          <a:p>
            <a:r>
              <a:rPr lang="fr-FR" dirty="0"/>
              <a:t>FOURTH PROBLEM</a:t>
            </a:r>
          </a:p>
          <a:p>
            <a:r>
              <a:rPr lang="fr-FR" dirty="0"/>
              <a:t>GUIDING THE CAMPAIGN </a:t>
            </a:r>
          </a:p>
          <a:p>
            <a:r>
              <a:rPr lang="fr-FR" dirty="0"/>
              <a:t>TOOLS USED </a:t>
            </a:r>
          </a:p>
          <a:p>
            <a:r>
              <a:rPr lang="fr-FR" dirty="0"/>
              <a:t>TECHNICAL PROCESS </a:t>
            </a:r>
          </a:p>
        </p:txBody>
      </p:sp>
    </p:spTree>
    <p:extLst>
      <p:ext uri="{BB962C8B-B14F-4D97-AF65-F5344CB8AC3E}">
        <p14:creationId xmlns:p14="http://schemas.microsoft.com/office/powerpoint/2010/main" val="339311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7A11-FE68-44EB-91D6-6AC65FF3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THANKS FOR YOUR ATTENTION </a:t>
            </a:r>
          </a:p>
        </p:txBody>
      </p:sp>
    </p:spTree>
    <p:extLst>
      <p:ext uri="{BB962C8B-B14F-4D97-AF65-F5344CB8AC3E}">
        <p14:creationId xmlns:p14="http://schemas.microsoft.com/office/powerpoint/2010/main" val="29707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F654-1BCC-4EBA-8C78-DE244341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Tools </a:t>
            </a:r>
            <a:r>
              <a:rPr lang="fr-FR" dirty="0" err="1"/>
              <a:t>Used</a:t>
            </a:r>
            <a:r>
              <a:rPr lang="fr-FR" dirty="0"/>
              <a:t> 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6716A3B-2FBC-42C8-BEF9-8635BB9B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222594"/>
            <a:ext cx="2933853" cy="276599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433E22-6003-4356-AA32-5D8E5F6B8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17" y="3302880"/>
            <a:ext cx="2701774" cy="251282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BCD8691-CA6D-466A-B87A-11897C794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27" y="3968038"/>
            <a:ext cx="3926897" cy="8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1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2A1A-F4B3-420E-AA62-34D361EA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PREPARATION</a:t>
            </a:r>
          </a:p>
        </p:txBody>
      </p:sp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1B7C1FC5-C329-4395-A7CC-2EEBE4031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83" y="3964840"/>
            <a:ext cx="7536833" cy="2568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AC9C64-97B7-479A-A22F-682DF3FE37B6}"/>
              </a:ext>
            </a:extLst>
          </p:cNvPr>
          <p:cNvSpPr txBox="1"/>
          <p:nvPr/>
        </p:nvSpPr>
        <p:spPr>
          <a:xfrm>
            <a:off x="1908699" y="2183907"/>
            <a:ext cx="8194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Viewing</a:t>
            </a:r>
            <a:r>
              <a:rPr lang="fr-FR" dirty="0"/>
              <a:t> data in </a:t>
            </a:r>
            <a:r>
              <a:rPr lang="fr-FR" dirty="0" err="1"/>
              <a:t>excel</a:t>
            </a:r>
            <a:r>
              <a:rPr lang="fr-FR" dirty="0"/>
              <a:t> and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grasp</a:t>
            </a:r>
            <a:r>
              <a:rPr lang="fr-FR" dirty="0"/>
              <a:t> of </a:t>
            </a:r>
            <a:r>
              <a:rPr lang="fr-FR" dirty="0" err="1"/>
              <a:t>understanding</a:t>
            </a:r>
            <a:r>
              <a:rPr lang="fr-FR" dirty="0"/>
              <a:t> on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Creating</a:t>
            </a:r>
            <a:r>
              <a:rPr lang="fr-FR" dirty="0"/>
              <a:t> a new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Importing</a:t>
            </a:r>
            <a:r>
              <a:rPr lang="fr-FR" dirty="0"/>
              <a:t> data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wizard</a:t>
            </a:r>
            <a:r>
              <a:rPr lang="fr-FR" dirty="0"/>
              <a:t> and </a:t>
            </a:r>
            <a:r>
              <a:rPr lang="fr-FR" dirty="0" err="1"/>
              <a:t>Viewing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790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815F-5BC9-4AC7-99E7-E0536BEF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TECHNICAL PROCESS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B867044-B194-4075-B1C6-422A8747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79" y="2140598"/>
            <a:ext cx="8794242" cy="1546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6572C9-02CB-4281-B779-99FDFC6A3BFF}"/>
              </a:ext>
            </a:extLst>
          </p:cNvPr>
          <p:cNvSpPr txBox="1"/>
          <p:nvPr/>
        </p:nvSpPr>
        <p:spPr>
          <a:xfrm>
            <a:off x="1586144" y="3976269"/>
            <a:ext cx="9019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Used</a:t>
            </a:r>
            <a:r>
              <a:rPr lang="fr-FR" dirty="0"/>
              <a:t> Select to </a:t>
            </a:r>
            <a:r>
              <a:rPr lang="fr-FR" dirty="0" err="1"/>
              <a:t>identify</a:t>
            </a:r>
            <a:r>
              <a:rPr lang="fr-FR" dirty="0"/>
              <a:t> Key </a:t>
            </a:r>
            <a:r>
              <a:rPr lang="fr-FR" dirty="0" err="1"/>
              <a:t>Columns</a:t>
            </a:r>
            <a:r>
              <a:rPr lang="fr-FR" dirty="0"/>
              <a:t> + Top(10)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first 10 </a:t>
            </a:r>
            <a:r>
              <a:rPr lang="fr-FR" dirty="0" err="1"/>
              <a:t>results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Joins to match information </a:t>
            </a:r>
            <a:r>
              <a:rPr lang="fr-FR" dirty="0" err="1"/>
              <a:t>such</a:t>
            </a:r>
            <a:r>
              <a:rPr lang="fr-FR" dirty="0"/>
              <a:t> as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Month</a:t>
            </a:r>
            <a:r>
              <a:rPr lang="fr-FR" dirty="0"/>
              <a:t>(</a:t>
            </a:r>
            <a:r>
              <a:rPr lang="fr-FR" dirty="0" err="1"/>
              <a:t>dategross</a:t>
            </a:r>
            <a:r>
              <a:rPr lang="fr-FR" dirty="0"/>
              <a:t>) = 7 to </a:t>
            </a:r>
            <a:r>
              <a:rPr lang="fr-FR" dirty="0" err="1"/>
              <a:t>extract</a:t>
            </a:r>
            <a:r>
              <a:rPr lang="fr-FR" dirty="0"/>
              <a:t> the </a:t>
            </a:r>
            <a:r>
              <a:rPr lang="fr-FR" dirty="0" err="1"/>
              <a:t>month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july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Last but not least Group by and </a:t>
            </a:r>
            <a:r>
              <a:rPr lang="fr-FR" dirty="0" err="1"/>
              <a:t>order</a:t>
            </a:r>
            <a:r>
              <a:rPr lang="fr-FR" dirty="0"/>
              <a:t> by to 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Query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643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CF6D-C293-4020-8AE5-F32031D1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TECHNICAL PROCESS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75662F0-279B-4E06-8E93-97391E805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357" y="2555689"/>
            <a:ext cx="8237934" cy="1036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17751-28BD-416E-837B-5FB4889A436B}"/>
              </a:ext>
            </a:extLst>
          </p:cNvPr>
          <p:cNvSpPr txBox="1"/>
          <p:nvPr/>
        </p:nvSpPr>
        <p:spPr>
          <a:xfrm>
            <a:off x="1586144" y="3976269"/>
            <a:ext cx="9019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COUNT(IIF) to count Loyal segment and </a:t>
            </a:r>
            <a:r>
              <a:rPr lang="fr-FR" dirty="0" err="1"/>
              <a:t>calculate</a:t>
            </a:r>
            <a:r>
              <a:rPr lang="fr-FR" dirty="0"/>
              <a:t> percentage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Joins to match information </a:t>
            </a:r>
            <a:r>
              <a:rPr lang="fr-FR" dirty="0" err="1"/>
              <a:t>such</a:t>
            </a:r>
            <a:r>
              <a:rPr lang="fr-FR" dirty="0"/>
              <a:t> as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Month</a:t>
            </a:r>
            <a:r>
              <a:rPr lang="fr-FR" dirty="0"/>
              <a:t>(</a:t>
            </a:r>
            <a:r>
              <a:rPr lang="fr-FR" dirty="0" err="1"/>
              <a:t>dategross</a:t>
            </a:r>
            <a:r>
              <a:rPr lang="fr-FR" dirty="0"/>
              <a:t>) = 7 to </a:t>
            </a:r>
            <a:r>
              <a:rPr lang="fr-FR" dirty="0" err="1"/>
              <a:t>extract</a:t>
            </a:r>
            <a:r>
              <a:rPr lang="fr-FR" dirty="0"/>
              <a:t> the </a:t>
            </a:r>
            <a:r>
              <a:rPr lang="fr-FR" dirty="0" err="1"/>
              <a:t>month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july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774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F1E3-028D-46A4-81BD-35E3E3E4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err="1"/>
              <a:t>Technical</a:t>
            </a:r>
            <a:r>
              <a:rPr lang="fr-FR" sz="4000" dirty="0"/>
              <a:t>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216FB-741E-4371-A898-4C0FE5155E94}"/>
              </a:ext>
            </a:extLst>
          </p:cNvPr>
          <p:cNvSpPr txBox="1"/>
          <p:nvPr/>
        </p:nvSpPr>
        <p:spPr>
          <a:xfrm>
            <a:off x="1586144" y="4491174"/>
            <a:ext cx="9019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Select and </a:t>
            </a:r>
            <a:r>
              <a:rPr lang="fr-FR" dirty="0" err="1"/>
              <a:t>sum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total vouchers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Joins to match information </a:t>
            </a:r>
            <a:r>
              <a:rPr lang="fr-FR" dirty="0" err="1"/>
              <a:t>such</a:t>
            </a:r>
            <a:r>
              <a:rPr lang="fr-FR" dirty="0"/>
              <a:t> as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Last but not least Group by and </a:t>
            </a:r>
            <a:r>
              <a:rPr lang="fr-FR" dirty="0" err="1"/>
              <a:t>order</a:t>
            </a:r>
            <a:r>
              <a:rPr lang="fr-FR" dirty="0"/>
              <a:t> by to 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Query</a:t>
            </a:r>
            <a:r>
              <a:rPr lang="fr-FR" dirty="0"/>
              <a:t>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780D77-1605-4D56-955E-C56731447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85" y="2293914"/>
            <a:ext cx="573073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70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722E-9CA3-4019-9CA5-62582BD4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LAST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EA0D8-4335-4B71-AE68-D8E1F09716CE}"/>
              </a:ext>
            </a:extLst>
          </p:cNvPr>
          <p:cNvSpPr txBox="1"/>
          <p:nvPr/>
        </p:nvSpPr>
        <p:spPr>
          <a:xfrm>
            <a:off x="1171852" y="2734322"/>
            <a:ext cx="9738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Export the </a:t>
            </a:r>
            <a:r>
              <a:rPr lang="fr-FR" dirty="0" err="1"/>
              <a:t>result</a:t>
            </a:r>
            <a:r>
              <a:rPr lang="fr-FR" dirty="0"/>
              <a:t> table </a:t>
            </a:r>
            <a:r>
              <a:rPr lang="fr-FR" dirty="0" err="1"/>
              <a:t>into</a:t>
            </a:r>
            <a:r>
              <a:rPr lang="fr-FR" dirty="0"/>
              <a:t> csv a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 csv </a:t>
            </a:r>
            <a:r>
              <a:rPr lang="fr-FR" dirty="0" err="1"/>
              <a:t>into</a:t>
            </a:r>
            <a:r>
              <a:rPr lang="fr-FR" dirty="0"/>
              <a:t> a brand new </a:t>
            </a:r>
            <a:r>
              <a:rPr lang="fr-FR" dirty="0" err="1"/>
              <a:t>excel</a:t>
            </a:r>
            <a:r>
              <a:rPr lang="fr-FR" dirty="0"/>
              <a:t> </a:t>
            </a:r>
            <a:r>
              <a:rPr lang="fr-FR" dirty="0" err="1"/>
              <a:t>worksheet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 </a:t>
            </a:r>
            <a:r>
              <a:rPr lang="fr-FR" dirty="0" err="1"/>
              <a:t>worksheets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Tableau for </a:t>
            </a:r>
            <a:r>
              <a:rPr lang="fr-FR" dirty="0" err="1"/>
              <a:t>Visualizations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Export </a:t>
            </a:r>
            <a:r>
              <a:rPr lang="fr-FR" dirty="0" err="1"/>
              <a:t>Visualizations</a:t>
            </a:r>
            <a:r>
              <a:rPr lang="fr-FR" dirty="0"/>
              <a:t> and </a:t>
            </a:r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0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A500-CCD1-48E0-9A3A-E1005435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6401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5A07-7633-468E-A2F3-B296D936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87B7-7F3B-412C-A2C9-B0967021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In the modern </a:t>
            </a:r>
            <a:r>
              <a:rPr lang="fr-FR" dirty="0" err="1"/>
              <a:t>wold</a:t>
            </a:r>
            <a:r>
              <a:rPr lang="fr-FR" dirty="0"/>
              <a:t>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indetify</a:t>
            </a:r>
            <a:r>
              <a:rPr lang="fr-FR" dirty="0"/>
              <a:t> </a:t>
            </a:r>
            <a:r>
              <a:rPr lang="fr-FR" dirty="0" err="1"/>
              <a:t>themes</a:t>
            </a:r>
            <a:r>
              <a:rPr lang="fr-FR" dirty="0"/>
              <a:t> , spot </a:t>
            </a:r>
            <a:r>
              <a:rPr lang="fr-FR" dirty="0" err="1"/>
              <a:t>unusal</a:t>
            </a:r>
            <a:r>
              <a:rPr lang="fr-FR" dirty="0"/>
              <a:t> patterns , </a:t>
            </a:r>
            <a:r>
              <a:rPr lang="fr-FR" dirty="0" err="1"/>
              <a:t>categorize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 &amp; guide Business </a:t>
            </a:r>
            <a:r>
              <a:rPr lang="fr-FR" dirty="0" err="1"/>
              <a:t>strategies</a:t>
            </a:r>
            <a:r>
              <a:rPr lang="fr-FR" dirty="0"/>
              <a:t>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The guide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customer</a:t>
            </a:r>
            <a:r>
              <a:rPr lang="fr-FR" dirty="0"/>
              <a:t> data , </a:t>
            </a:r>
            <a:r>
              <a:rPr lang="fr-FR" dirty="0" err="1"/>
              <a:t>extract</a:t>
            </a:r>
            <a:r>
              <a:rPr lang="fr-FR" dirty="0"/>
              <a:t> insights </a:t>
            </a:r>
            <a:r>
              <a:rPr lang="fr-FR" dirty="0" err="1"/>
              <a:t>through</a:t>
            </a:r>
            <a:r>
              <a:rPr lang="fr-FR" dirty="0"/>
              <a:t> a </a:t>
            </a:r>
            <a:r>
              <a:rPr lang="fr-FR" dirty="0" err="1"/>
              <a:t>technical</a:t>
            </a:r>
            <a:r>
              <a:rPr lang="fr-FR" dirty="0"/>
              <a:t> process and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recommendations</a:t>
            </a:r>
            <a:r>
              <a:rPr lang="fr-FR" dirty="0"/>
              <a:t> to guide </a:t>
            </a:r>
            <a:r>
              <a:rPr lang="fr-FR" dirty="0" err="1"/>
              <a:t>Jumia’s</a:t>
            </a:r>
            <a:r>
              <a:rPr lang="fr-FR" dirty="0"/>
              <a:t> Marketing </a:t>
            </a:r>
            <a:r>
              <a:rPr lang="fr-FR" dirty="0" err="1"/>
              <a:t>strategy</a:t>
            </a:r>
            <a:r>
              <a:rPr lang="fr-FR" dirty="0"/>
              <a:t>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To do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must </a:t>
            </a:r>
            <a:r>
              <a:rPr lang="fr-FR" dirty="0" err="1"/>
              <a:t>define</a:t>
            </a:r>
            <a:r>
              <a:rPr lang="fr-FR" dirty="0"/>
              <a:t> the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asking</a:t>
            </a:r>
            <a:r>
              <a:rPr lang="fr-FR" dirty="0"/>
              <a:t> the right questions </a:t>
            </a:r>
          </a:p>
        </p:txBody>
      </p:sp>
    </p:spTree>
    <p:extLst>
      <p:ext uri="{BB962C8B-B14F-4D97-AF65-F5344CB8AC3E}">
        <p14:creationId xmlns:p14="http://schemas.microsoft.com/office/powerpoint/2010/main" val="35000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FE5E-C0EC-4720-A31E-12CC7A4E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PROBLEM 1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C20DF-1C2D-4AE7-AD3A-DE2033B1E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Q  : </a:t>
            </a:r>
            <a:r>
              <a:rPr lang="fr-FR" dirty="0" err="1"/>
              <a:t>Who</a:t>
            </a:r>
            <a:r>
              <a:rPr lang="fr-FR" dirty="0"/>
              <a:t> are the top 10 clients in </a:t>
            </a:r>
            <a:r>
              <a:rPr lang="fr-FR" dirty="0" err="1"/>
              <a:t>terms</a:t>
            </a:r>
            <a:r>
              <a:rPr lang="fr-FR" dirty="0"/>
              <a:t> of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Ordered</a:t>
            </a:r>
            <a:r>
              <a:rPr lang="fr-FR" dirty="0"/>
              <a:t> items ? </a:t>
            </a:r>
          </a:p>
        </p:txBody>
      </p:sp>
    </p:spTree>
    <p:extLst>
      <p:ext uri="{BB962C8B-B14F-4D97-AF65-F5344CB8AC3E}">
        <p14:creationId xmlns:p14="http://schemas.microsoft.com/office/powerpoint/2010/main" val="7210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B43E-BE62-496B-98E8-C3136DF1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Graph </a:t>
            </a:r>
            <a:r>
              <a:rPr lang="fr-FR" dirty="0" err="1"/>
              <a:t>Interpretation</a:t>
            </a:r>
            <a:r>
              <a:rPr lang="fr-FR" dirty="0"/>
              <a:t> </a:t>
            </a:r>
          </a:p>
        </p:txBody>
      </p:sp>
      <p:pic>
        <p:nvPicPr>
          <p:cNvPr id="6" name="Picture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D046597-6015-4FEA-915D-8CA2EBEC61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64" r="-7964"/>
          <a:stretch/>
        </p:blipFill>
        <p:spPr>
          <a:xfrm>
            <a:off x="680322" y="275209"/>
            <a:ext cx="9613859" cy="39239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02443-345A-4555-9F83-91BC231D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The graph </a:t>
            </a:r>
            <a:r>
              <a:rPr lang="fr-FR" dirty="0" err="1"/>
              <a:t>represents</a:t>
            </a:r>
            <a:r>
              <a:rPr lang="fr-FR" dirty="0"/>
              <a:t> top 10 clients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orders</a:t>
            </a:r>
            <a:r>
              <a:rPr lang="fr-FR" dirty="0"/>
              <a:t> , as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355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 by the 1# Client , all the clients are ‘champion’ </a:t>
            </a:r>
            <a:r>
              <a:rPr lang="fr-FR" dirty="0" err="1"/>
              <a:t>except</a:t>
            </a:r>
            <a:r>
              <a:rPr lang="fr-FR" dirty="0"/>
              <a:t> for the second client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‘Loyal’ , all contact </a:t>
            </a:r>
            <a:r>
              <a:rPr lang="fr-FR" dirty="0" err="1"/>
              <a:t>infromation</a:t>
            </a:r>
            <a:r>
              <a:rPr lang="fr-FR" dirty="0"/>
              <a:t> of </a:t>
            </a:r>
            <a:r>
              <a:rPr lang="fr-FR" dirty="0" err="1"/>
              <a:t>these</a:t>
            </a:r>
            <a:r>
              <a:rPr lang="fr-FR" dirty="0"/>
              <a:t> clients are </a:t>
            </a:r>
            <a:r>
              <a:rPr lang="fr-FR" dirty="0" err="1"/>
              <a:t>Known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28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2631-4DF5-445E-A962-11A429E5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PROBLEM 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ABA3-CF37-454B-8CE4-CC52A5E34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Q2 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Proportion of the ‘Loyal’ Customer Segment in July? </a:t>
            </a:r>
          </a:p>
        </p:txBody>
      </p:sp>
    </p:spTree>
    <p:extLst>
      <p:ext uri="{BB962C8B-B14F-4D97-AF65-F5344CB8AC3E}">
        <p14:creationId xmlns:p14="http://schemas.microsoft.com/office/powerpoint/2010/main" val="42523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C08B-FAD7-41B1-B63F-A6A4AF36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Graph </a:t>
            </a:r>
            <a:r>
              <a:rPr lang="fr-FR" dirty="0" err="1"/>
              <a:t>Interpretation</a:t>
            </a:r>
            <a:r>
              <a:rPr lang="fr-FR" dirty="0"/>
              <a:t> </a:t>
            </a:r>
          </a:p>
        </p:txBody>
      </p:sp>
      <p:pic>
        <p:nvPicPr>
          <p:cNvPr id="6" name="Picture Placeholder 5" descr="A picture containing logo&#10;&#10;Description automatically generated">
            <a:extLst>
              <a:ext uri="{FF2B5EF4-FFF2-40B4-BE49-F238E27FC236}">
                <a16:creationId xmlns:a16="http://schemas.microsoft.com/office/drawing/2014/main" id="{901B953D-F02B-45B0-955C-9BA74A1C83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5" b="866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96B05-99F5-48F1-83A2-6741F172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The ‘Loyal’ Customer Segment </a:t>
            </a:r>
            <a:r>
              <a:rPr lang="fr-FR" dirty="0" err="1"/>
              <a:t>represents</a:t>
            </a:r>
            <a:r>
              <a:rPr lang="fr-FR" dirty="0"/>
              <a:t> 30 % of the Customer Segment in July. </a:t>
            </a:r>
          </a:p>
        </p:txBody>
      </p:sp>
    </p:spTree>
    <p:extLst>
      <p:ext uri="{BB962C8B-B14F-4D97-AF65-F5344CB8AC3E}">
        <p14:creationId xmlns:p14="http://schemas.microsoft.com/office/powerpoint/2010/main" val="179014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0B64-7E9E-4906-91FC-1A4FC832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Problem</a:t>
            </a:r>
            <a:r>
              <a:rPr lang="fr-FR" dirty="0"/>
              <a:t> 3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41C24-402A-4EC4-ACCB-1DBF3E60D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Q : </a:t>
            </a:r>
            <a:r>
              <a:rPr lang="fr-FR" dirty="0" err="1"/>
              <a:t>Which</a:t>
            </a:r>
            <a:r>
              <a:rPr lang="fr-FR" dirty="0"/>
              <a:t> Customer segment </a:t>
            </a:r>
            <a:r>
              <a:rPr lang="fr-FR" dirty="0" err="1"/>
              <a:t>Consumed</a:t>
            </a:r>
            <a:r>
              <a:rPr lang="fr-FR" dirty="0"/>
              <a:t> More Voucher ? </a:t>
            </a:r>
          </a:p>
        </p:txBody>
      </p:sp>
    </p:spTree>
    <p:extLst>
      <p:ext uri="{BB962C8B-B14F-4D97-AF65-F5344CB8AC3E}">
        <p14:creationId xmlns:p14="http://schemas.microsoft.com/office/powerpoint/2010/main" val="487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144</TotalTime>
  <Words>810</Words>
  <Application>Microsoft Office PowerPoint</Application>
  <PresentationFormat>Widescreen</PresentationFormat>
  <Paragraphs>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Trebuchet MS</vt:lpstr>
      <vt:lpstr>Berlin</vt:lpstr>
      <vt:lpstr>Jumia Business Case </vt:lpstr>
      <vt:lpstr>CONTENT </vt:lpstr>
      <vt:lpstr>INTRODUCTION</vt:lpstr>
      <vt:lpstr>INTRODUCTION</vt:lpstr>
      <vt:lpstr>PROBLEM 1 </vt:lpstr>
      <vt:lpstr>Graph Interpretation </vt:lpstr>
      <vt:lpstr>PROBLEM 2 </vt:lpstr>
      <vt:lpstr>Graph Interpretation </vt:lpstr>
      <vt:lpstr>Problem 3 </vt:lpstr>
      <vt:lpstr>Graph Interpretation </vt:lpstr>
      <vt:lpstr>PROBLEM 4 </vt:lpstr>
      <vt:lpstr>Table Interpetation</vt:lpstr>
      <vt:lpstr>PROBLEM 4 </vt:lpstr>
      <vt:lpstr>Table Interpretation </vt:lpstr>
      <vt:lpstr>PROBLEM 4 </vt:lpstr>
      <vt:lpstr>Graph interpretaion</vt:lpstr>
      <vt:lpstr>Graph interpretaion</vt:lpstr>
      <vt:lpstr>Graph interpretaion </vt:lpstr>
      <vt:lpstr>GUIDING THE CAMPAIGN  </vt:lpstr>
      <vt:lpstr>THANKS FOR YOUR ATTENTION </vt:lpstr>
      <vt:lpstr>Tools Used </vt:lpstr>
      <vt:lpstr>PREPARATION</vt:lpstr>
      <vt:lpstr>TECHNICAL PROCESS</vt:lpstr>
      <vt:lpstr>TECHNICAL PROCESS</vt:lpstr>
      <vt:lpstr>Technical Process</vt:lpstr>
      <vt:lpstr>LAST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Jumia Business Case </dc:title>
  <dc:creator>madjiderrou11@hotmail.com</dc:creator>
  <cp:lastModifiedBy>madjiderrou11@hotmail.com</cp:lastModifiedBy>
  <cp:revision>5</cp:revision>
  <dcterms:created xsi:type="dcterms:W3CDTF">2022-10-11T18:48:54Z</dcterms:created>
  <dcterms:modified xsi:type="dcterms:W3CDTF">2022-10-11T21:13:15Z</dcterms:modified>
</cp:coreProperties>
</file>