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1" r:id="rId3"/>
    <p:sldId id="269" r:id="rId4"/>
    <p:sldId id="270" r:id="rId5"/>
    <p:sldId id="272" r:id="rId6"/>
    <p:sldId id="257" r:id="rId7"/>
    <p:sldId id="265" r:id="rId8"/>
    <p:sldId id="274" r:id="rId9"/>
    <p:sldId id="275" r:id="rId10"/>
    <p:sldId id="294" r:id="rId11"/>
    <p:sldId id="295" r:id="rId12"/>
    <p:sldId id="293" r:id="rId13"/>
    <p:sldId id="297" r:id="rId14"/>
    <p:sldId id="296" r:id="rId15"/>
    <p:sldId id="301" r:id="rId16"/>
    <p:sldId id="298" r:id="rId17"/>
    <p:sldId id="277" r:id="rId18"/>
    <p:sldId id="278" r:id="rId19"/>
    <p:sldId id="279" r:id="rId20"/>
    <p:sldId id="280" r:id="rId21"/>
    <p:sldId id="268" r:id="rId22"/>
    <p:sldId id="258" r:id="rId23"/>
    <p:sldId id="29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76" d="100"/>
          <a:sy n="76" d="100"/>
        </p:scale>
        <p:origin x="97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9EF46-1DA2-4978-824A-1818CBF274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66D31C-55A5-451B-83AD-054C85FE3B84}">
      <dgm:prSet phldrT="[Text]"/>
      <dgm:spPr/>
      <dgm:t>
        <a:bodyPr/>
        <a:lstStyle/>
        <a:p>
          <a:r>
            <a:rPr lang="en-US" dirty="0" smtClean="0"/>
            <a:t>ISA study</a:t>
          </a:r>
          <a:endParaRPr lang="en-US" dirty="0"/>
        </a:p>
      </dgm:t>
    </dgm:pt>
    <dgm:pt modelId="{5D2459FD-6D12-4396-9AE2-42DD4610CD9C}" type="parTrans" cxnId="{F091CE0A-D6F0-4169-9D3D-10D80F6820B1}">
      <dgm:prSet/>
      <dgm:spPr/>
      <dgm:t>
        <a:bodyPr/>
        <a:lstStyle/>
        <a:p>
          <a:endParaRPr lang="en-US"/>
        </a:p>
      </dgm:t>
    </dgm:pt>
    <dgm:pt modelId="{CC44A5B7-B217-4DBA-943F-7D57DECCB636}" type="sibTrans" cxnId="{F091CE0A-D6F0-4169-9D3D-10D80F6820B1}">
      <dgm:prSet/>
      <dgm:spPr/>
      <dgm:t>
        <a:bodyPr/>
        <a:lstStyle/>
        <a:p>
          <a:endParaRPr lang="en-US"/>
        </a:p>
      </dgm:t>
    </dgm:pt>
    <dgm:pt modelId="{9E21C94C-BF3C-4856-B01F-CAA953C4F9AE}">
      <dgm:prSet phldrT="[Text]"/>
      <dgm:spPr/>
      <dgm:t>
        <a:bodyPr/>
        <a:lstStyle/>
        <a:p>
          <a:r>
            <a:rPr lang="en-US" dirty="0" smtClean="0"/>
            <a:t>Design FPU </a:t>
          </a:r>
          <a:endParaRPr lang="en-US" dirty="0"/>
        </a:p>
      </dgm:t>
    </dgm:pt>
    <dgm:pt modelId="{47AE2750-D2AC-447B-B455-F76ED97D926F}" type="parTrans" cxnId="{C187FF81-601D-4AB1-88AC-4E2C714896B5}">
      <dgm:prSet/>
      <dgm:spPr/>
      <dgm:t>
        <a:bodyPr/>
        <a:lstStyle/>
        <a:p>
          <a:endParaRPr lang="en-US"/>
        </a:p>
      </dgm:t>
    </dgm:pt>
    <dgm:pt modelId="{C8FD2A64-3560-40A5-8786-9B3C77A51D91}" type="sibTrans" cxnId="{C187FF81-601D-4AB1-88AC-4E2C714896B5}">
      <dgm:prSet/>
      <dgm:spPr/>
      <dgm:t>
        <a:bodyPr/>
        <a:lstStyle/>
        <a:p>
          <a:endParaRPr lang="en-US"/>
        </a:p>
      </dgm:t>
    </dgm:pt>
    <dgm:pt modelId="{49216681-111B-4E5C-9A94-B28730F0B029}">
      <dgm:prSet phldrT="[Text]"/>
      <dgm:spPr/>
      <dgm:t>
        <a:bodyPr/>
        <a:lstStyle/>
        <a:p>
          <a:r>
            <a:rPr lang="en-US" dirty="0" smtClean="0"/>
            <a:t>RISC V</a:t>
          </a:r>
        </a:p>
        <a:p>
          <a:r>
            <a:rPr lang="en-US" dirty="0" smtClean="0"/>
            <a:t>Integration</a:t>
          </a:r>
          <a:endParaRPr lang="en-US" dirty="0"/>
        </a:p>
      </dgm:t>
    </dgm:pt>
    <dgm:pt modelId="{7E1AAE67-D972-473D-9B79-6040C6ECDC1A}" type="parTrans" cxnId="{A6CA8005-7623-4160-BDD9-086C67740B99}">
      <dgm:prSet/>
      <dgm:spPr/>
      <dgm:t>
        <a:bodyPr/>
        <a:lstStyle/>
        <a:p>
          <a:endParaRPr lang="en-US"/>
        </a:p>
      </dgm:t>
    </dgm:pt>
    <dgm:pt modelId="{18CBA6E9-6484-4A64-965A-9A914433EE9C}" type="sibTrans" cxnId="{A6CA8005-7623-4160-BDD9-086C67740B99}">
      <dgm:prSet/>
      <dgm:spPr/>
      <dgm:t>
        <a:bodyPr/>
        <a:lstStyle/>
        <a:p>
          <a:endParaRPr lang="en-US"/>
        </a:p>
      </dgm:t>
    </dgm:pt>
    <dgm:pt modelId="{2D29DD71-9CAD-40DA-B464-F24B1344664A}" type="pres">
      <dgm:prSet presAssocID="{6909EF46-1DA2-4978-824A-1818CBF27400}" presName="Name0" presStyleCnt="0">
        <dgm:presLayoutVars>
          <dgm:dir/>
          <dgm:resizeHandles val="exact"/>
        </dgm:presLayoutVars>
      </dgm:prSet>
      <dgm:spPr/>
    </dgm:pt>
    <dgm:pt modelId="{5CA144DF-C066-43AD-9359-998F7C865ED0}" type="pres">
      <dgm:prSet presAssocID="{FC66D31C-55A5-451B-83AD-054C85FE3B8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75169-788F-47C1-A1EB-E4D9E47654B8}" type="pres">
      <dgm:prSet presAssocID="{CC44A5B7-B217-4DBA-943F-7D57DECCB63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A541EB7-1261-4C38-9EFF-99B123F4E52F}" type="pres">
      <dgm:prSet presAssocID="{CC44A5B7-B217-4DBA-943F-7D57DECCB63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12445C1-8BBD-47A9-86A7-33F06FA2E201}" type="pres">
      <dgm:prSet presAssocID="{9E21C94C-BF3C-4856-B01F-CAA953C4F9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6750B-80D2-4203-94CC-63E03C0FC80B}" type="pres">
      <dgm:prSet presAssocID="{C8FD2A64-3560-40A5-8786-9B3C77A51D9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58D2964-47E1-429D-BA0D-E5F8A9F03259}" type="pres">
      <dgm:prSet presAssocID="{C8FD2A64-3560-40A5-8786-9B3C77A51D9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B633D97-9CCD-4A7B-B70C-DED64D5EB9DA}" type="pres">
      <dgm:prSet presAssocID="{49216681-111B-4E5C-9A94-B28730F0B0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CA8005-7623-4160-BDD9-086C67740B99}" srcId="{6909EF46-1DA2-4978-824A-1818CBF27400}" destId="{49216681-111B-4E5C-9A94-B28730F0B029}" srcOrd="2" destOrd="0" parTransId="{7E1AAE67-D972-473D-9B79-6040C6ECDC1A}" sibTransId="{18CBA6E9-6484-4A64-965A-9A914433EE9C}"/>
    <dgm:cxn modelId="{034E0AD2-4407-4C20-8543-8AFD20C9811C}" type="presOf" srcId="{C8FD2A64-3560-40A5-8786-9B3C77A51D91}" destId="{458D2964-47E1-429D-BA0D-E5F8A9F03259}" srcOrd="1" destOrd="0" presId="urn:microsoft.com/office/officeart/2005/8/layout/process1"/>
    <dgm:cxn modelId="{3C834087-DE4A-46E4-A31D-14C843061114}" type="presOf" srcId="{CC44A5B7-B217-4DBA-943F-7D57DECCB636}" destId="{3A541EB7-1261-4C38-9EFF-99B123F4E52F}" srcOrd="1" destOrd="0" presId="urn:microsoft.com/office/officeart/2005/8/layout/process1"/>
    <dgm:cxn modelId="{B72C662A-F0C6-47B8-97F9-591CC68DAB77}" type="presOf" srcId="{49216681-111B-4E5C-9A94-B28730F0B029}" destId="{7B633D97-9CCD-4A7B-B70C-DED64D5EB9DA}" srcOrd="0" destOrd="0" presId="urn:microsoft.com/office/officeart/2005/8/layout/process1"/>
    <dgm:cxn modelId="{37EE06F8-4A14-4B75-9A4A-5352331662A9}" type="presOf" srcId="{CC44A5B7-B217-4DBA-943F-7D57DECCB636}" destId="{47975169-788F-47C1-A1EB-E4D9E47654B8}" srcOrd="0" destOrd="0" presId="urn:microsoft.com/office/officeart/2005/8/layout/process1"/>
    <dgm:cxn modelId="{BAA49D85-5A02-432C-9E08-5D1062A5273A}" type="presOf" srcId="{C8FD2A64-3560-40A5-8786-9B3C77A51D91}" destId="{1886750B-80D2-4203-94CC-63E03C0FC80B}" srcOrd="0" destOrd="0" presId="urn:microsoft.com/office/officeart/2005/8/layout/process1"/>
    <dgm:cxn modelId="{F091CE0A-D6F0-4169-9D3D-10D80F6820B1}" srcId="{6909EF46-1DA2-4978-824A-1818CBF27400}" destId="{FC66D31C-55A5-451B-83AD-054C85FE3B84}" srcOrd="0" destOrd="0" parTransId="{5D2459FD-6D12-4396-9AE2-42DD4610CD9C}" sibTransId="{CC44A5B7-B217-4DBA-943F-7D57DECCB636}"/>
    <dgm:cxn modelId="{7F04DCB8-FF6F-4849-B3BF-D45F51C937CB}" type="presOf" srcId="{FC66D31C-55A5-451B-83AD-054C85FE3B84}" destId="{5CA144DF-C066-43AD-9359-998F7C865ED0}" srcOrd="0" destOrd="0" presId="urn:microsoft.com/office/officeart/2005/8/layout/process1"/>
    <dgm:cxn modelId="{C187FF81-601D-4AB1-88AC-4E2C714896B5}" srcId="{6909EF46-1DA2-4978-824A-1818CBF27400}" destId="{9E21C94C-BF3C-4856-B01F-CAA953C4F9AE}" srcOrd="1" destOrd="0" parTransId="{47AE2750-D2AC-447B-B455-F76ED97D926F}" sibTransId="{C8FD2A64-3560-40A5-8786-9B3C77A51D91}"/>
    <dgm:cxn modelId="{C82B4FF4-13D9-45D5-9EA4-3B9AD99BB5E8}" type="presOf" srcId="{6909EF46-1DA2-4978-824A-1818CBF27400}" destId="{2D29DD71-9CAD-40DA-B464-F24B1344664A}" srcOrd="0" destOrd="0" presId="urn:microsoft.com/office/officeart/2005/8/layout/process1"/>
    <dgm:cxn modelId="{B03F9011-D734-48FE-B423-AA722815529D}" type="presOf" srcId="{9E21C94C-BF3C-4856-B01F-CAA953C4F9AE}" destId="{A12445C1-8BBD-47A9-86A7-33F06FA2E201}" srcOrd="0" destOrd="0" presId="urn:microsoft.com/office/officeart/2005/8/layout/process1"/>
    <dgm:cxn modelId="{5A578C8A-9D2F-4CBC-8294-17270F695ACD}" type="presParOf" srcId="{2D29DD71-9CAD-40DA-B464-F24B1344664A}" destId="{5CA144DF-C066-43AD-9359-998F7C865ED0}" srcOrd="0" destOrd="0" presId="urn:microsoft.com/office/officeart/2005/8/layout/process1"/>
    <dgm:cxn modelId="{67DE622D-FCA4-4050-8277-8A33044B4064}" type="presParOf" srcId="{2D29DD71-9CAD-40DA-B464-F24B1344664A}" destId="{47975169-788F-47C1-A1EB-E4D9E47654B8}" srcOrd="1" destOrd="0" presId="urn:microsoft.com/office/officeart/2005/8/layout/process1"/>
    <dgm:cxn modelId="{803C22B5-6313-417E-941A-20DCF7176733}" type="presParOf" srcId="{47975169-788F-47C1-A1EB-E4D9E47654B8}" destId="{3A541EB7-1261-4C38-9EFF-99B123F4E52F}" srcOrd="0" destOrd="0" presId="urn:microsoft.com/office/officeart/2005/8/layout/process1"/>
    <dgm:cxn modelId="{9991C4C6-B55E-41B0-982D-D151BB75ECFF}" type="presParOf" srcId="{2D29DD71-9CAD-40DA-B464-F24B1344664A}" destId="{A12445C1-8BBD-47A9-86A7-33F06FA2E201}" srcOrd="2" destOrd="0" presId="urn:microsoft.com/office/officeart/2005/8/layout/process1"/>
    <dgm:cxn modelId="{6931B9A8-7748-42EE-93B0-C0C64202A6AE}" type="presParOf" srcId="{2D29DD71-9CAD-40DA-B464-F24B1344664A}" destId="{1886750B-80D2-4203-94CC-63E03C0FC80B}" srcOrd="3" destOrd="0" presId="urn:microsoft.com/office/officeart/2005/8/layout/process1"/>
    <dgm:cxn modelId="{FE00BF82-B1F0-4CAA-94C3-2440D8A18DA1}" type="presParOf" srcId="{1886750B-80D2-4203-94CC-63E03C0FC80B}" destId="{458D2964-47E1-429D-BA0D-E5F8A9F03259}" srcOrd="0" destOrd="0" presId="urn:microsoft.com/office/officeart/2005/8/layout/process1"/>
    <dgm:cxn modelId="{E70122A7-5ACF-4ABD-AA16-806FAA52CABF}" type="presParOf" srcId="{2D29DD71-9CAD-40DA-B464-F24B1344664A}" destId="{7B633D97-9CCD-4A7B-B70C-DED64D5EB9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AE813-0ED7-4C25-8960-48019439AC6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EE2C89B-442B-4E3E-93B9-24181E35A361}">
      <dgm:prSet phldrT="[Text]"/>
      <dgm:spPr/>
      <dgm:t>
        <a:bodyPr/>
        <a:lstStyle/>
        <a:p>
          <a:r>
            <a:rPr lang="en-US" dirty="0" smtClean="0"/>
            <a:t>Calculate hidden bit and determine if mantissa is not zero</a:t>
          </a:r>
          <a:endParaRPr lang="en-US" dirty="0"/>
        </a:p>
      </dgm:t>
    </dgm:pt>
    <dgm:pt modelId="{C1247BC3-44E9-4B4C-A43A-C89BD558A70E}" type="parTrans" cxnId="{EDA830D0-7454-4199-964B-6A9988F567E7}">
      <dgm:prSet/>
      <dgm:spPr/>
      <dgm:t>
        <a:bodyPr/>
        <a:lstStyle/>
        <a:p>
          <a:endParaRPr lang="en-US"/>
        </a:p>
      </dgm:t>
    </dgm:pt>
    <dgm:pt modelId="{9E447BC1-9D95-46D3-AF66-9FA767259904}" type="sibTrans" cxnId="{EDA830D0-7454-4199-964B-6A9988F567E7}">
      <dgm:prSet/>
      <dgm:spPr/>
      <dgm:t>
        <a:bodyPr/>
        <a:lstStyle/>
        <a:p>
          <a:endParaRPr lang="en-US"/>
        </a:p>
      </dgm:t>
    </dgm:pt>
    <dgm:pt modelId="{5E4D8D75-EAC1-45B8-96D0-AB7A428AD2A4}">
      <dgm:prSet phldrT="[Text]"/>
      <dgm:spPr/>
      <dgm:t>
        <a:bodyPr/>
        <a:lstStyle/>
        <a:p>
          <a:r>
            <a:rPr lang="en-US" dirty="0" smtClean="0"/>
            <a:t>Determine if number is </a:t>
          </a:r>
          <a:r>
            <a:rPr lang="en-US" dirty="0" err="1" smtClean="0"/>
            <a:t>denormalized</a:t>
          </a:r>
          <a:r>
            <a:rPr lang="en-US" dirty="0" smtClean="0"/>
            <a:t> or zero</a:t>
          </a:r>
          <a:endParaRPr lang="en-US" dirty="0"/>
        </a:p>
      </dgm:t>
    </dgm:pt>
    <dgm:pt modelId="{BA78EAAD-CD21-40E1-8D50-9811351E689D}" type="parTrans" cxnId="{6D5027F4-EDC9-4ED1-B40D-87F9FF03392A}">
      <dgm:prSet/>
      <dgm:spPr/>
      <dgm:t>
        <a:bodyPr/>
        <a:lstStyle/>
        <a:p>
          <a:endParaRPr lang="en-US"/>
        </a:p>
      </dgm:t>
    </dgm:pt>
    <dgm:pt modelId="{5F0CD792-0141-40CA-88B5-83F2C8F69966}" type="sibTrans" cxnId="{6D5027F4-EDC9-4ED1-B40D-87F9FF03392A}">
      <dgm:prSet/>
      <dgm:spPr/>
      <dgm:t>
        <a:bodyPr/>
        <a:lstStyle/>
        <a:p>
          <a:endParaRPr lang="en-US"/>
        </a:p>
      </dgm:t>
    </dgm:pt>
    <dgm:pt modelId="{AF9D3CD4-EAF7-4944-B66B-118ED466AA5D}">
      <dgm:prSet phldrT="[Text]"/>
      <dgm:spPr/>
      <dgm:t>
        <a:bodyPr/>
        <a:lstStyle/>
        <a:p>
          <a:r>
            <a:rPr lang="en-US" dirty="0" smtClean="0"/>
            <a:t>Determine the sign</a:t>
          </a:r>
          <a:endParaRPr lang="en-US" dirty="0"/>
        </a:p>
      </dgm:t>
    </dgm:pt>
    <dgm:pt modelId="{F39E322F-2396-4A35-ABCE-9C3113323BDF}" type="parTrans" cxnId="{0CD43AC9-86D2-437C-BE91-19CA18AC226D}">
      <dgm:prSet/>
      <dgm:spPr/>
      <dgm:t>
        <a:bodyPr/>
        <a:lstStyle/>
        <a:p>
          <a:endParaRPr lang="en-US"/>
        </a:p>
      </dgm:t>
    </dgm:pt>
    <dgm:pt modelId="{AEE78024-8445-4418-B9F9-BFCDE9DF6E77}" type="sibTrans" cxnId="{0CD43AC9-86D2-437C-BE91-19CA18AC226D}">
      <dgm:prSet/>
      <dgm:spPr/>
      <dgm:t>
        <a:bodyPr/>
        <a:lstStyle/>
        <a:p>
          <a:endParaRPr lang="en-US"/>
        </a:p>
      </dgm:t>
    </dgm:pt>
    <dgm:pt modelId="{CA4BB094-E6C2-442D-B6D0-71259A4D075A}">
      <dgm:prSet phldrT="[Text]"/>
      <dgm:spPr/>
      <dgm:t>
        <a:bodyPr/>
        <a:lstStyle/>
        <a:p>
          <a:r>
            <a:rPr lang="en-US" dirty="0" smtClean="0"/>
            <a:t>Put hidden bit at left then 23 bits of f then Shift right by 158 – e</a:t>
          </a:r>
          <a:endParaRPr lang="en-US" dirty="0"/>
        </a:p>
      </dgm:t>
    </dgm:pt>
    <dgm:pt modelId="{CE1046DF-D776-4991-BBA5-D5D193B12B8E}" type="parTrans" cxnId="{93F8DB2E-6BB8-4775-9EDB-DD091D745F01}">
      <dgm:prSet/>
      <dgm:spPr/>
      <dgm:t>
        <a:bodyPr/>
        <a:lstStyle/>
        <a:p>
          <a:endParaRPr lang="en-US"/>
        </a:p>
      </dgm:t>
    </dgm:pt>
    <dgm:pt modelId="{18B6616E-E54E-44BB-BA7D-C6E48ADA2491}" type="sibTrans" cxnId="{93F8DB2E-6BB8-4775-9EDB-DD091D745F01}">
      <dgm:prSet/>
      <dgm:spPr/>
      <dgm:t>
        <a:bodyPr/>
        <a:lstStyle/>
        <a:p>
          <a:endParaRPr lang="en-US"/>
        </a:p>
      </dgm:t>
    </dgm:pt>
    <dgm:pt modelId="{E16C87FA-C53C-43EE-BC58-B5B518FDB42F}">
      <dgm:prSet phldrT="[Text]"/>
      <dgm:spPr/>
      <dgm:t>
        <a:bodyPr/>
        <a:lstStyle/>
        <a:p>
          <a:r>
            <a:rPr lang="en-US" dirty="0" smtClean="0"/>
            <a:t>If there is a value at least 23 bits there is precision loss</a:t>
          </a:r>
          <a:endParaRPr lang="en-US" dirty="0"/>
        </a:p>
      </dgm:t>
    </dgm:pt>
    <dgm:pt modelId="{9D8C66BD-E511-4F06-9414-D6430923F140}" type="parTrans" cxnId="{C9734C4F-EA11-46EE-9E3C-C5DB2380FABD}">
      <dgm:prSet/>
      <dgm:spPr/>
      <dgm:t>
        <a:bodyPr/>
        <a:lstStyle/>
        <a:p>
          <a:endParaRPr lang="en-US"/>
        </a:p>
      </dgm:t>
    </dgm:pt>
    <dgm:pt modelId="{58C1FC8A-A960-4C47-92E3-E41F9CF757C2}" type="sibTrans" cxnId="{C9734C4F-EA11-46EE-9E3C-C5DB2380FABD}">
      <dgm:prSet/>
      <dgm:spPr/>
      <dgm:t>
        <a:bodyPr/>
        <a:lstStyle/>
        <a:p>
          <a:endParaRPr lang="en-US"/>
        </a:p>
      </dgm:t>
    </dgm:pt>
    <dgm:pt modelId="{A8A85583-F175-44BD-8CB5-66F253CC0D91}">
      <dgm:prSet phldrT="[Text]"/>
      <dgm:spPr/>
      <dgm:t>
        <a:bodyPr/>
        <a:lstStyle/>
        <a:p>
          <a:r>
            <a:rPr lang="en-US" dirty="0" smtClean="0"/>
            <a:t>If sign is negative ,takes two’s complement</a:t>
          </a:r>
          <a:endParaRPr lang="en-US" dirty="0"/>
        </a:p>
      </dgm:t>
    </dgm:pt>
    <dgm:pt modelId="{076F3BAD-BF73-4B92-ABD6-C89554B63721}" type="parTrans" cxnId="{A9F5F84E-406B-4495-9055-11FECFAAA5D9}">
      <dgm:prSet/>
      <dgm:spPr/>
      <dgm:t>
        <a:bodyPr/>
        <a:lstStyle/>
        <a:p>
          <a:endParaRPr lang="en-US"/>
        </a:p>
      </dgm:t>
    </dgm:pt>
    <dgm:pt modelId="{A7076BB3-4F59-4036-83A5-DA2EB9F303E6}" type="sibTrans" cxnId="{A9F5F84E-406B-4495-9055-11FECFAAA5D9}">
      <dgm:prSet/>
      <dgm:spPr/>
      <dgm:t>
        <a:bodyPr/>
        <a:lstStyle/>
        <a:p>
          <a:endParaRPr lang="en-US"/>
        </a:p>
      </dgm:t>
    </dgm:pt>
    <dgm:pt modelId="{F9B006FD-9798-446F-8214-87406C311AC6}">
      <dgm:prSet phldrT="[Text]"/>
      <dgm:spPr/>
      <dgm:t>
        <a:bodyPr/>
        <a:lstStyle/>
        <a:p>
          <a:r>
            <a:rPr lang="en-US" dirty="0" smtClean="0"/>
            <a:t>Output UF =1 if it is </a:t>
          </a:r>
          <a:r>
            <a:rPr lang="en-US" dirty="0" err="1" smtClean="0"/>
            <a:t>denormalized</a:t>
          </a:r>
          <a:r>
            <a:rPr lang="en-US" dirty="0" smtClean="0"/>
            <a:t> or precision lost</a:t>
          </a:r>
        </a:p>
      </dgm:t>
    </dgm:pt>
    <dgm:pt modelId="{951D83CB-6538-4B7A-87ED-130FF393C2AE}" type="parTrans" cxnId="{119E9996-B5AD-4623-A3FB-98C973CD0538}">
      <dgm:prSet/>
      <dgm:spPr/>
      <dgm:t>
        <a:bodyPr/>
        <a:lstStyle/>
        <a:p>
          <a:endParaRPr lang="en-US"/>
        </a:p>
      </dgm:t>
    </dgm:pt>
    <dgm:pt modelId="{B0C79D41-8088-47AA-84ED-023CBDF061D3}" type="sibTrans" cxnId="{119E9996-B5AD-4623-A3FB-98C973CD0538}">
      <dgm:prSet/>
      <dgm:spPr/>
      <dgm:t>
        <a:bodyPr/>
        <a:lstStyle/>
        <a:p>
          <a:endParaRPr lang="en-US"/>
        </a:p>
      </dgm:t>
    </dgm:pt>
    <dgm:pt modelId="{B9A5E991-80AB-4765-B897-5C1BCC9CFC4D}">
      <dgm:prSet phldrT="[Text]"/>
      <dgm:spPr/>
      <dgm:t>
        <a:bodyPr/>
        <a:lstStyle/>
        <a:p>
          <a:r>
            <a:rPr lang="en-US" dirty="0" smtClean="0"/>
            <a:t>Output OF =1 if a value more than 32 bits</a:t>
          </a:r>
        </a:p>
      </dgm:t>
    </dgm:pt>
    <dgm:pt modelId="{D77CD659-F9B0-4C47-AC0B-8827946DC15B}" type="parTrans" cxnId="{D3085F60-FF82-4B3D-BBF6-562D46335893}">
      <dgm:prSet/>
      <dgm:spPr/>
      <dgm:t>
        <a:bodyPr/>
        <a:lstStyle/>
        <a:p>
          <a:endParaRPr lang="en-US"/>
        </a:p>
      </dgm:t>
    </dgm:pt>
    <dgm:pt modelId="{36F1EC9A-D502-40D5-9201-672D4CEFA792}" type="sibTrans" cxnId="{D3085F60-FF82-4B3D-BBF6-562D46335893}">
      <dgm:prSet/>
      <dgm:spPr/>
      <dgm:t>
        <a:bodyPr/>
        <a:lstStyle/>
        <a:p>
          <a:endParaRPr lang="en-US"/>
        </a:p>
      </dgm:t>
    </dgm:pt>
    <dgm:pt modelId="{DBF38511-4B56-4737-B2BA-A27BDAABD6EC}">
      <dgm:prSet phldrT="[Text]"/>
      <dgm:spPr/>
      <dgm:t>
        <a:bodyPr/>
        <a:lstStyle/>
        <a:p>
          <a:r>
            <a:rPr lang="en-US" dirty="0" smtClean="0"/>
            <a:t>Output invalid in case invalid conversion of a bigger result </a:t>
          </a:r>
        </a:p>
      </dgm:t>
    </dgm:pt>
    <dgm:pt modelId="{F3EE33F8-276A-46AC-A362-AAED2266315F}" type="parTrans" cxnId="{EC7040DB-E410-4B31-800D-B88238BD2DBC}">
      <dgm:prSet/>
      <dgm:spPr/>
      <dgm:t>
        <a:bodyPr/>
        <a:lstStyle/>
        <a:p>
          <a:endParaRPr lang="en-US"/>
        </a:p>
      </dgm:t>
    </dgm:pt>
    <dgm:pt modelId="{DB8AF305-EFC2-4639-8988-A2C4FDF2782E}" type="sibTrans" cxnId="{EC7040DB-E410-4B31-800D-B88238BD2DBC}">
      <dgm:prSet/>
      <dgm:spPr/>
      <dgm:t>
        <a:bodyPr/>
        <a:lstStyle/>
        <a:p>
          <a:endParaRPr lang="en-US"/>
        </a:p>
      </dgm:t>
    </dgm:pt>
    <dgm:pt modelId="{5B674FA2-6465-4BCE-98A1-0901B81395BD}" type="pres">
      <dgm:prSet presAssocID="{FD2AE813-0ED7-4C25-8960-48019439AC67}" presName="linearFlow" presStyleCnt="0">
        <dgm:presLayoutVars>
          <dgm:resizeHandles val="exact"/>
        </dgm:presLayoutVars>
      </dgm:prSet>
      <dgm:spPr/>
    </dgm:pt>
    <dgm:pt modelId="{7F32B438-7E97-4ECE-B47F-44101B56DC4F}" type="pres">
      <dgm:prSet presAssocID="{AEE2C89B-442B-4E3E-93B9-24181E35A36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ED09C-9470-4B21-90E8-F062E1D002EE}" type="pres">
      <dgm:prSet presAssocID="{9E447BC1-9D95-46D3-AF66-9FA767259904}" presName="sibTrans" presStyleLbl="sibTrans2D1" presStyleIdx="0" presStyleCnt="8"/>
      <dgm:spPr/>
      <dgm:t>
        <a:bodyPr/>
        <a:lstStyle/>
        <a:p>
          <a:endParaRPr lang="en-US"/>
        </a:p>
      </dgm:t>
    </dgm:pt>
    <dgm:pt modelId="{E5BC8A89-D9B7-4BA9-AEED-3B074425DCBE}" type="pres">
      <dgm:prSet presAssocID="{9E447BC1-9D95-46D3-AF66-9FA767259904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B349F48A-6DA6-4854-94F6-A3DB17A345E0}" type="pres">
      <dgm:prSet presAssocID="{5E4D8D75-EAC1-45B8-96D0-AB7A428AD2A4}" presName="node" presStyleLbl="node1" presStyleIdx="1" presStyleCnt="9" custLinFactNeighborY="-3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EFC9B-8A24-4755-A521-95CBEA96E659}" type="pres">
      <dgm:prSet presAssocID="{5F0CD792-0141-40CA-88B5-83F2C8F69966}" presName="sibTrans" presStyleLbl="sibTrans2D1" presStyleIdx="1" presStyleCnt="8"/>
      <dgm:spPr/>
      <dgm:t>
        <a:bodyPr/>
        <a:lstStyle/>
        <a:p>
          <a:endParaRPr lang="en-US"/>
        </a:p>
      </dgm:t>
    </dgm:pt>
    <dgm:pt modelId="{F5C1C412-0417-40C0-BEBA-8EE5CFAD111D}" type="pres">
      <dgm:prSet presAssocID="{5F0CD792-0141-40CA-88B5-83F2C8F69966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18BD53B5-CE3B-407A-95F7-0277CA611E0A}" type="pres">
      <dgm:prSet presAssocID="{AF9D3CD4-EAF7-4944-B66B-118ED466AA5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0C6C4-6055-4758-809A-F0C00CEDDABA}" type="pres">
      <dgm:prSet presAssocID="{AEE78024-8445-4418-B9F9-BFCDE9DF6E77}" presName="sibTrans" presStyleLbl="sibTrans2D1" presStyleIdx="2" presStyleCnt="8"/>
      <dgm:spPr/>
      <dgm:t>
        <a:bodyPr/>
        <a:lstStyle/>
        <a:p>
          <a:endParaRPr lang="en-US"/>
        </a:p>
      </dgm:t>
    </dgm:pt>
    <dgm:pt modelId="{80290F4A-E107-4C36-9300-47C4C028C2E4}" type="pres">
      <dgm:prSet presAssocID="{AEE78024-8445-4418-B9F9-BFCDE9DF6E77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917B4E82-A09B-4470-9163-C14CCE611D9D}" type="pres">
      <dgm:prSet presAssocID="{CA4BB094-E6C2-442D-B6D0-71259A4D075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F3A06-2B64-4283-8F08-5E32AF158A00}" type="pres">
      <dgm:prSet presAssocID="{18B6616E-E54E-44BB-BA7D-C6E48ADA2491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4792275-552A-4B1D-9B71-C3C72EE86C35}" type="pres">
      <dgm:prSet presAssocID="{18B6616E-E54E-44BB-BA7D-C6E48ADA2491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F45F55AA-38A1-41E1-9B03-B1C437E4CD93}" type="pres">
      <dgm:prSet presAssocID="{E16C87FA-C53C-43EE-BC58-B5B518FDB42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16ED1-C3E7-4EF8-9ED2-9D2396F936DD}" type="pres">
      <dgm:prSet presAssocID="{58C1FC8A-A960-4C47-92E3-E41F9CF757C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F7C93F2F-BA3B-4C6C-808E-70B41BF4AC41}" type="pres">
      <dgm:prSet presAssocID="{58C1FC8A-A960-4C47-92E3-E41F9CF757C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B93BA8BD-6D62-43D6-8267-8AFC9EBC2BD1}" type="pres">
      <dgm:prSet presAssocID="{A8A85583-F175-44BD-8CB5-66F253CC0D9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07911-5FC7-4280-9776-A481AC4E9FF5}" type="pres">
      <dgm:prSet presAssocID="{A7076BB3-4F59-4036-83A5-DA2EB9F303E6}" presName="sibTrans" presStyleLbl="sibTrans2D1" presStyleIdx="5" presStyleCnt="8"/>
      <dgm:spPr/>
      <dgm:t>
        <a:bodyPr/>
        <a:lstStyle/>
        <a:p>
          <a:endParaRPr lang="en-US"/>
        </a:p>
      </dgm:t>
    </dgm:pt>
    <dgm:pt modelId="{5F389BFE-19F3-428C-B7D3-87C56ACE207A}" type="pres">
      <dgm:prSet presAssocID="{A7076BB3-4F59-4036-83A5-DA2EB9F303E6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166C1D1-FE7E-483B-8E67-CA96A03E458B}" type="pres">
      <dgm:prSet presAssocID="{F9B006FD-9798-446F-8214-87406C311AC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F088C-6723-4A30-9EB5-EC5AEF076E37}" type="pres">
      <dgm:prSet presAssocID="{B0C79D41-8088-47AA-84ED-023CBDF061D3}" presName="sibTrans" presStyleLbl="sibTrans2D1" presStyleIdx="6" presStyleCnt="8"/>
      <dgm:spPr/>
      <dgm:t>
        <a:bodyPr/>
        <a:lstStyle/>
        <a:p>
          <a:endParaRPr lang="en-US"/>
        </a:p>
      </dgm:t>
    </dgm:pt>
    <dgm:pt modelId="{0A8BADA8-BCDC-49BB-8E0D-D1C965DCD6AC}" type="pres">
      <dgm:prSet presAssocID="{B0C79D41-8088-47AA-84ED-023CBDF061D3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A3A20672-6AF2-448C-9B6A-E4EC4F2A1B91}" type="pres">
      <dgm:prSet presAssocID="{B9A5E991-80AB-4765-B897-5C1BCC9CFC4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5945A-1E76-404C-9813-7CA3C894A6FA}" type="pres">
      <dgm:prSet presAssocID="{36F1EC9A-D502-40D5-9201-672D4CEFA792}" presName="sibTrans" presStyleLbl="sibTrans2D1" presStyleIdx="7" presStyleCnt="8"/>
      <dgm:spPr/>
      <dgm:t>
        <a:bodyPr/>
        <a:lstStyle/>
        <a:p>
          <a:endParaRPr lang="en-US"/>
        </a:p>
      </dgm:t>
    </dgm:pt>
    <dgm:pt modelId="{A616891E-67F9-41AB-8CFC-19A4699F829A}" type="pres">
      <dgm:prSet presAssocID="{36F1EC9A-D502-40D5-9201-672D4CEFA792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43797CB5-041B-41A1-AAC0-739700EF0B4C}" type="pres">
      <dgm:prSet presAssocID="{DBF38511-4B56-4737-B2BA-A27BDAABD6E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BAA451-8966-4E49-8B02-50958E8CACAC}" type="presOf" srcId="{5F0CD792-0141-40CA-88B5-83F2C8F69966}" destId="{57BEFC9B-8A24-4755-A521-95CBEA96E659}" srcOrd="0" destOrd="0" presId="urn:microsoft.com/office/officeart/2005/8/layout/process2"/>
    <dgm:cxn modelId="{6DD0CE6B-2EF1-4EEA-BB4C-952862B1330D}" type="presOf" srcId="{18B6616E-E54E-44BB-BA7D-C6E48ADA2491}" destId="{C4792275-552A-4B1D-9B71-C3C72EE86C35}" srcOrd="1" destOrd="0" presId="urn:microsoft.com/office/officeart/2005/8/layout/process2"/>
    <dgm:cxn modelId="{278D54F4-4C27-406A-85CB-60D22FADF5D3}" type="presOf" srcId="{B9A5E991-80AB-4765-B897-5C1BCC9CFC4D}" destId="{A3A20672-6AF2-448C-9B6A-E4EC4F2A1B91}" srcOrd="0" destOrd="0" presId="urn:microsoft.com/office/officeart/2005/8/layout/process2"/>
    <dgm:cxn modelId="{E2E16A81-4CB8-4645-B80A-509C99E8DCB1}" type="presOf" srcId="{DBF38511-4B56-4737-B2BA-A27BDAABD6EC}" destId="{43797CB5-041B-41A1-AAC0-739700EF0B4C}" srcOrd="0" destOrd="0" presId="urn:microsoft.com/office/officeart/2005/8/layout/process2"/>
    <dgm:cxn modelId="{F3B2F76D-77F9-4BF6-957F-A5E078A81DD9}" type="presOf" srcId="{F9B006FD-9798-446F-8214-87406C311AC6}" destId="{5166C1D1-FE7E-483B-8E67-CA96A03E458B}" srcOrd="0" destOrd="0" presId="urn:microsoft.com/office/officeart/2005/8/layout/process2"/>
    <dgm:cxn modelId="{C9734C4F-EA11-46EE-9E3C-C5DB2380FABD}" srcId="{FD2AE813-0ED7-4C25-8960-48019439AC67}" destId="{E16C87FA-C53C-43EE-BC58-B5B518FDB42F}" srcOrd="4" destOrd="0" parTransId="{9D8C66BD-E511-4F06-9414-D6430923F140}" sibTransId="{58C1FC8A-A960-4C47-92E3-E41F9CF757C2}"/>
    <dgm:cxn modelId="{602C8B34-4FF0-4E59-A92A-E0AD55C822D3}" type="presOf" srcId="{58C1FC8A-A960-4C47-92E3-E41F9CF757C2}" destId="{F7C93F2F-BA3B-4C6C-808E-70B41BF4AC41}" srcOrd="1" destOrd="0" presId="urn:microsoft.com/office/officeart/2005/8/layout/process2"/>
    <dgm:cxn modelId="{F9F991FD-3203-4F7A-81D3-3050891A15F5}" type="presOf" srcId="{E16C87FA-C53C-43EE-BC58-B5B518FDB42F}" destId="{F45F55AA-38A1-41E1-9B03-B1C437E4CD93}" srcOrd="0" destOrd="0" presId="urn:microsoft.com/office/officeart/2005/8/layout/process2"/>
    <dgm:cxn modelId="{119E9996-B5AD-4623-A3FB-98C973CD0538}" srcId="{FD2AE813-0ED7-4C25-8960-48019439AC67}" destId="{F9B006FD-9798-446F-8214-87406C311AC6}" srcOrd="6" destOrd="0" parTransId="{951D83CB-6538-4B7A-87ED-130FF393C2AE}" sibTransId="{B0C79D41-8088-47AA-84ED-023CBDF061D3}"/>
    <dgm:cxn modelId="{EC7040DB-E410-4B31-800D-B88238BD2DBC}" srcId="{FD2AE813-0ED7-4C25-8960-48019439AC67}" destId="{DBF38511-4B56-4737-B2BA-A27BDAABD6EC}" srcOrd="8" destOrd="0" parTransId="{F3EE33F8-276A-46AC-A362-AAED2266315F}" sibTransId="{DB8AF305-EFC2-4639-8988-A2C4FDF2782E}"/>
    <dgm:cxn modelId="{B865B28E-F910-4F11-9712-2A8A28105DE5}" type="presOf" srcId="{5F0CD792-0141-40CA-88B5-83F2C8F69966}" destId="{F5C1C412-0417-40C0-BEBA-8EE5CFAD111D}" srcOrd="1" destOrd="0" presId="urn:microsoft.com/office/officeart/2005/8/layout/process2"/>
    <dgm:cxn modelId="{91BC5450-06A3-4CF5-A908-856C2B5D646A}" type="presOf" srcId="{A8A85583-F175-44BD-8CB5-66F253CC0D91}" destId="{B93BA8BD-6D62-43D6-8267-8AFC9EBC2BD1}" srcOrd="0" destOrd="0" presId="urn:microsoft.com/office/officeart/2005/8/layout/process2"/>
    <dgm:cxn modelId="{3B38570B-04D5-4F78-A43C-D01A651FCA96}" type="presOf" srcId="{5E4D8D75-EAC1-45B8-96D0-AB7A428AD2A4}" destId="{B349F48A-6DA6-4854-94F6-A3DB17A345E0}" srcOrd="0" destOrd="0" presId="urn:microsoft.com/office/officeart/2005/8/layout/process2"/>
    <dgm:cxn modelId="{1CDF8760-74CB-41D3-BDAB-B4AADD0A249D}" type="presOf" srcId="{FD2AE813-0ED7-4C25-8960-48019439AC67}" destId="{5B674FA2-6465-4BCE-98A1-0901B81395BD}" srcOrd="0" destOrd="0" presId="urn:microsoft.com/office/officeart/2005/8/layout/process2"/>
    <dgm:cxn modelId="{F5AEA7C8-E748-436F-95CF-DE5CDB969BE3}" type="presOf" srcId="{B0C79D41-8088-47AA-84ED-023CBDF061D3}" destId="{979F088C-6723-4A30-9EB5-EC5AEF076E37}" srcOrd="0" destOrd="0" presId="urn:microsoft.com/office/officeart/2005/8/layout/process2"/>
    <dgm:cxn modelId="{6D5027F4-EDC9-4ED1-B40D-87F9FF03392A}" srcId="{FD2AE813-0ED7-4C25-8960-48019439AC67}" destId="{5E4D8D75-EAC1-45B8-96D0-AB7A428AD2A4}" srcOrd="1" destOrd="0" parTransId="{BA78EAAD-CD21-40E1-8D50-9811351E689D}" sibTransId="{5F0CD792-0141-40CA-88B5-83F2C8F69966}"/>
    <dgm:cxn modelId="{4CEE1CF0-0A47-4B58-8816-41CBEDC1F3C5}" type="presOf" srcId="{18B6616E-E54E-44BB-BA7D-C6E48ADA2491}" destId="{4EEF3A06-2B64-4283-8F08-5E32AF158A00}" srcOrd="0" destOrd="0" presId="urn:microsoft.com/office/officeart/2005/8/layout/process2"/>
    <dgm:cxn modelId="{9B676753-B423-4C19-8CCE-A84656A6C89F}" type="presOf" srcId="{CA4BB094-E6C2-442D-B6D0-71259A4D075A}" destId="{917B4E82-A09B-4470-9163-C14CCE611D9D}" srcOrd="0" destOrd="0" presId="urn:microsoft.com/office/officeart/2005/8/layout/process2"/>
    <dgm:cxn modelId="{D3085F60-FF82-4B3D-BBF6-562D46335893}" srcId="{FD2AE813-0ED7-4C25-8960-48019439AC67}" destId="{B9A5E991-80AB-4765-B897-5C1BCC9CFC4D}" srcOrd="7" destOrd="0" parTransId="{D77CD659-F9B0-4C47-AC0B-8827946DC15B}" sibTransId="{36F1EC9A-D502-40D5-9201-672D4CEFA792}"/>
    <dgm:cxn modelId="{5FB104DC-069D-4A6D-BB68-B88E3EBBEE0B}" type="presOf" srcId="{B0C79D41-8088-47AA-84ED-023CBDF061D3}" destId="{0A8BADA8-BCDC-49BB-8E0D-D1C965DCD6AC}" srcOrd="1" destOrd="0" presId="urn:microsoft.com/office/officeart/2005/8/layout/process2"/>
    <dgm:cxn modelId="{9F37D7E3-980F-41C8-96F4-BB5BF50F0DF5}" type="presOf" srcId="{9E447BC1-9D95-46D3-AF66-9FA767259904}" destId="{E5BC8A89-D9B7-4BA9-AEED-3B074425DCBE}" srcOrd="1" destOrd="0" presId="urn:microsoft.com/office/officeart/2005/8/layout/process2"/>
    <dgm:cxn modelId="{D2705235-27D7-4C1A-BCB8-E705DE30583D}" type="presOf" srcId="{AEE78024-8445-4418-B9F9-BFCDE9DF6E77}" destId="{80290F4A-E107-4C36-9300-47C4C028C2E4}" srcOrd="1" destOrd="0" presId="urn:microsoft.com/office/officeart/2005/8/layout/process2"/>
    <dgm:cxn modelId="{EDA830D0-7454-4199-964B-6A9988F567E7}" srcId="{FD2AE813-0ED7-4C25-8960-48019439AC67}" destId="{AEE2C89B-442B-4E3E-93B9-24181E35A361}" srcOrd="0" destOrd="0" parTransId="{C1247BC3-44E9-4B4C-A43A-C89BD558A70E}" sibTransId="{9E447BC1-9D95-46D3-AF66-9FA767259904}"/>
    <dgm:cxn modelId="{A9F5F84E-406B-4495-9055-11FECFAAA5D9}" srcId="{FD2AE813-0ED7-4C25-8960-48019439AC67}" destId="{A8A85583-F175-44BD-8CB5-66F253CC0D91}" srcOrd="5" destOrd="0" parTransId="{076F3BAD-BF73-4B92-ABD6-C89554B63721}" sibTransId="{A7076BB3-4F59-4036-83A5-DA2EB9F303E6}"/>
    <dgm:cxn modelId="{0CD43AC9-86D2-437C-BE91-19CA18AC226D}" srcId="{FD2AE813-0ED7-4C25-8960-48019439AC67}" destId="{AF9D3CD4-EAF7-4944-B66B-118ED466AA5D}" srcOrd="2" destOrd="0" parTransId="{F39E322F-2396-4A35-ABCE-9C3113323BDF}" sibTransId="{AEE78024-8445-4418-B9F9-BFCDE9DF6E77}"/>
    <dgm:cxn modelId="{D3D075C8-9D22-4DD1-B964-DF2C99CC6A33}" type="presOf" srcId="{9E447BC1-9D95-46D3-AF66-9FA767259904}" destId="{034ED09C-9470-4B21-90E8-F062E1D002EE}" srcOrd="0" destOrd="0" presId="urn:microsoft.com/office/officeart/2005/8/layout/process2"/>
    <dgm:cxn modelId="{93F8DB2E-6BB8-4775-9EDB-DD091D745F01}" srcId="{FD2AE813-0ED7-4C25-8960-48019439AC67}" destId="{CA4BB094-E6C2-442D-B6D0-71259A4D075A}" srcOrd="3" destOrd="0" parTransId="{CE1046DF-D776-4991-BBA5-D5D193B12B8E}" sibTransId="{18B6616E-E54E-44BB-BA7D-C6E48ADA2491}"/>
    <dgm:cxn modelId="{29F67479-96B7-4630-8118-229DBD4E2F0C}" type="presOf" srcId="{A7076BB3-4F59-4036-83A5-DA2EB9F303E6}" destId="{3F407911-5FC7-4280-9776-A481AC4E9FF5}" srcOrd="0" destOrd="0" presId="urn:microsoft.com/office/officeart/2005/8/layout/process2"/>
    <dgm:cxn modelId="{8B9F8669-8464-422E-84D5-024D1BDEEFA3}" type="presOf" srcId="{AEE78024-8445-4418-B9F9-BFCDE9DF6E77}" destId="{ED80C6C4-6055-4758-809A-F0C00CEDDABA}" srcOrd="0" destOrd="0" presId="urn:microsoft.com/office/officeart/2005/8/layout/process2"/>
    <dgm:cxn modelId="{90DFCB42-13F5-4912-9EC7-6699D6FA7DA0}" type="presOf" srcId="{AF9D3CD4-EAF7-4944-B66B-118ED466AA5D}" destId="{18BD53B5-CE3B-407A-95F7-0277CA611E0A}" srcOrd="0" destOrd="0" presId="urn:microsoft.com/office/officeart/2005/8/layout/process2"/>
    <dgm:cxn modelId="{025B1C23-DB4B-4F1E-A8DA-07DF1958CEEA}" type="presOf" srcId="{36F1EC9A-D502-40D5-9201-672D4CEFA792}" destId="{A616891E-67F9-41AB-8CFC-19A4699F829A}" srcOrd="1" destOrd="0" presId="urn:microsoft.com/office/officeart/2005/8/layout/process2"/>
    <dgm:cxn modelId="{44FE4117-EE4F-4602-9E08-35B3CF12A8BA}" type="presOf" srcId="{36F1EC9A-D502-40D5-9201-672D4CEFA792}" destId="{8AD5945A-1E76-404C-9813-7CA3C894A6FA}" srcOrd="0" destOrd="0" presId="urn:microsoft.com/office/officeart/2005/8/layout/process2"/>
    <dgm:cxn modelId="{A0BCFF87-3402-4586-9D3C-4D0DE35B5A9C}" type="presOf" srcId="{A7076BB3-4F59-4036-83A5-DA2EB9F303E6}" destId="{5F389BFE-19F3-428C-B7D3-87C56ACE207A}" srcOrd="1" destOrd="0" presId="urn:microsoft.com/office/officeart/2005/8/layout/process2"/>
    <dgm:cxn modelId="{AC1F868F-2B48-41C2-ADF6-1D3130A9F386}" type="presOf" srcId="{AEE2C89B-442B-4E3E-93B9-24181E35A361}" destId="{7F32B438-7E97-4ECE-B47F-44101B56DC4F}" srcOrd="0" destOrd="0" presId="urn:microsoft.com/office/officeart/2005/8/layout/process2"/>
    <dgm:cxn modelId="{31D5C14C-5DBB-47C1-BE0F-93B5841524DE}" type="presOf" srcId="{58C1FC8A-A960-4C47-92E3-E41F9CF757C2}" destId="{BE916ED1-C3E7-4EF8-9ED2-9D2396F936DD}" srcOrd="0" destOrd="0" presId="urn:microsoft.com/office/officeart/2005/8/layout/process2"/>
    <dgm:cxn modelId="{88994090-EC63-4773-BB5D-B3FAA668A118}" type="presParOf" srcId="{5B674FA2-6465-4BCE-98A1-0901B81395BD}" destId="{7F32B438-7E97-4ECE-B47F-44101B56DC4F}" srcOrd="0" destOrd="0" presId="urn:microsoft.com/office/officeart/2005/8/layout/process2"/>
    <dgm:cxn modelId="{259CC60A-F08F-4B0D-AB99-33605946BB0B}" type="presParOf" srcId="{5B674FA2-6465-4BCE-98A1-0901B81395BD}" destId="{034ED09C-9470-4B21-90E8-F062E1D002EE}" srcOrd="1" destOrd="0" presId="urn:microsoft.com/office/officeart/2005/8/layout/process2"/>
    <dgm:cxn modelId="{4048F338-DC97-4F43-808A-77D31BA8BC1B}" type="presParOf" srcId="{034ED09C-9470-4B21-90E8-F062E1D002EE}" destId="{E5BC8A89-D9B7-4BA9-AEED-3B074425DCBE}" srcOrd="0" destOrd="0" presId="urn:microsoft.com/office/officeart/2005/8/layout/process2"/>
    <dgm:cxn modelId="{893647C3-EB0B-4A52-B94D-FED53C2B5110}" type="presParOf" srcId="{5B674FA2-6465-4BCE-98A1-0901B81395BD}" destId="{B349F48A-6DA6-4854-94F6-A3DB17A345E0}" srcOrd="2" destOrd="0" presId="urn:microsoft.com/office/officeart/2005/8/layout/process2"/>
    <dgm:cxn modelId="{AEEF52E5-C621-44B8-9E4E-FC7C7B698C05}" type="presParOf" srcId="{5B674FA2-6465-4BCE-98A1-0901B81395BD}" destId="{57BEFC9B-8A24-4755-A521-95CBEA96E659}" srcOrd="3" destOrd="0" presId="urn:microsoft.com/office/officeart/2005/8/layout/process2"/>
    <dgm:cxn modelId="{B5A65777-A6E7-4EFA-86F8-A223D8354FDE}" type="presParOf" srcId="{57BEFC9B-8A24-4755-A521-95CBEA96E659}" destId="{F5C1C412-0417-40C0-BEBA-8EE5CFAD111D}" srcOrd="0" destOrd="0" presId="urn:microsoft.com/office/officeart/2005/8/layout/process2"/>
    <dgm:cxn modelId="{EC79488E-BDA0-48EF-93F8-82466E0E09B4}" type="presParOf" srcId="{5B674FA2-6465-4BCE-98A1-0901B81395BD}" destId="{18BD53B5-CE3B-407A-95F7-0277CA611E0A}" srcOrd="4" destOrd="0" presId="urn:microsoft.com/office/officeart/2005/8/layout/process2"/>
    <dgm:cxn modelId="{6205E9F9-0967-45AF-BC78-5E6B4F7EEFA8}" type="presParOf" srcId="{5B674FA2-6465-4BCE-98A1-0901B81395BD}" destId="{ED80C6C4-6055-4758-809A-F0C00CEDDABA}" srcOrd="5" destOrd="0" presId="urn:microsoft.com/office/officeart/2005/8/layout/process2"/>
    <dgm:cxn modelId="{7B653110-CD91-4FE8-9B40-1199EC44A78F}" type="presParOf" srcId="{ED80C6C4-6055-4758-809A-F0C00CEDDABA}" destId="{80290F4A-E107-4C36-9300-47C4C028C2E4}" srcOrd="0" destOrd="0" presId="urn:microsoft.com/office/officeart/2005/8/layout/process2"/>
    <dgm:cxn modelId="{A1A49F7E-6AC7-48FE-BE79-122E8382E23D}" type="presParOf" srcId="{5B674FA2-6465-4BCE-98A1-0901B81395BD}" destId="{917B4E82-A09B-4470-9163-C14CCE611D9D}" srcOrd="6" destOrd="0" presId="urn:microsoft.com/office/officeart/2005/8/layout/process2"/>
    <dgm:cxn modelId="{9F7977BA-96A7-4213-829C-986A63C8CDC7}" type="presParOf" srcId="{5B674FA2-6465-4BCE-98A1-0901B81395BD}" destId="{4EEF3A06-2B64-4283-8F08-5E32AF158A00}" srcOrd="7" destOrd="0" presId="urn:microsoft.com/office/officeart/2005/8/layout/process2"/>
    <dgm:cxn modelId="{FDBAE161-A152-4231-BFA4-F5BE723A1C75}" type="presParOf" srcId="{4EEF3A06-2B64-4283-8F08-5E32AF158A00}" destId="{C4792275-552A-4B1D-9B71-C3C72EE86C35}" srcOrd="0" destOrd="0" presId="urn:microsoft.com/office/officeart/2005/8/layout/process2"/>
    <dgm:cxn modelId="{9794C748-F007-43C5-AF9F-D764C0CB7B05}" type="presParOf" srcId="{5B674FA2-6465-4BCE-98A1-0901B81395BD}" destId="{F45F55AA-38A1-41E1-9B03-B1C437E4CD93}" srcOrd="8" destOrd="0" presId="urn:microsoft.com/office/officeart/2005/8/layout/process2"/>
    <dgm:cxn modelId="{27D6A718-C467-44FC-A8B5-E113F7469342}" type="presParOf" srcId="{5B674FA2-6465-4BCE-98A1-0901B81395BD}" destId="{BE916ED1-C3E7-4EF8-9ED2-9D2396F936DD}" srcOrd="9" destOrd="0" presId="urn:microsoft.com/office/officeart/2005/8/layout/process2"/>
    <dgm:cxn modelId="{04B05B3D-442F-4592-9964-D0A919E27641}" type="presParOf" srcId="{BE916ED1-C3E7-4EF8-9ED2-9D2396F936DD}" destId="{F7C93F2F-BA3B-4C6C-808E-70B41BF4AC41}" srcOrd="0" destOrd="0" presId="urn:microsoft.com/office/officeart/2005/8/layout/process2"/>
    <dgm:cxn modelId="{01DCB51F-9ABF-4062-8B7F-AFA5AFD446CE}" type="presParOf" srcId="{5B674FA2-6465-4BCE-98A1-0901B81395BD}" destId="{B93BA8BD-6D62-43D6-8267-8AFC9EBC2BD1}" srcOrd="10" destOrd="0" presId="urn:microsoft.com/office/officeart/2005/8/layout/process2"/>
    <dgm:cxn modelId="{96A9A8E4-BF3A-4FE9-AF70-C2DD0B150356}" type="presParOf" srcId="{5B674FA2-6465-4BCE-98A1-0901B81395BD}" destId="{3F407911-5FC7-4280-9776-A481AC4E9FF5}" srcOrd="11" destOrd="0" presId="urn:microsoft.com/office/officeart/2005/8/layout/process2"/>
    <dgm:cxn modelId="{ED0ECE88-F487-4B41-800E-785920713150}" type="presParOf" srcId="{3F407911-5FC7-4280-9776-A481AC4E9FF5}" destId="{5F389BFE-19F3-428C-B7D3-87C56ACE207A}" srcOrd="0" destOrd="0" presId="urn:microsoft.com/office/officeart/2005/8/layout/process2"/>
    <dgm:cxn modelId="{5C8C57A0-2BBE-48C9-AC14-ACF49C5C7370}" type="presParOf" srcId="{5B674FA2-6465-4BCE-98A1-0901B81395BD}" destId="{5166C1D1-FE7E-483B-8E67-CA96A03E458B}" srcOrd="12" destOrd="0" presId="urn:microsoft.com/office/officeart/2005/8/layout/process2"/>
    <dgm:cxn modelId="{98F62B3E-7F9F-43FB-830C-F564309F76C3}" type="presParOf" srcId="{5B674FA2-6465-4BCE-98A1-0901B81395BD}" destId="{979F088C-6723-4A30-9EB5-EC5AEF076E37}" srcOrd="13" destOrd="0" presId="urn:microsoft.com/office/officeart/2005/8/layout/process2"/>
    <dgm:cxn modelId="{716F1CE1-0521-4393-80F8-22F50DF9459D}" type="presParOf" srcId="{979F088C-6723-4A30-9EB5-EC5AEF076E37}" destId="{0A8BADA8-BCDC-49BB-8E0D-D1C965DCD6AC}" srcOrd="0" destOrd="0" presId="urn:microsoft.com/office/officeart/2005/8/layout/process2"/>
    <dgm:cxn modelId="{8FB0DB45-3964-434A-A7E8-0B386FA32652}" type="presParOf" srcId="{5B674FA2-6465-4BCE-98A1-0901B81395BD}" destId="{A3A20672-6AF2-448C-9B6A-E4EC4F2A1B91}" srcOrd="14" destOrd="0" presId="urn:microsoft.com/office/officeart/2005/8/layout/process2"/>
    <dgm:cxn modelId="{9BAC60A0-121B-44FE-8CCF-CB62754A4F45}" type="presParOf" srcId="{5B674FA2-6465-4BCE-98A1-0901B81395BD}" destId="{8AD5945A-1E76-404C-9813-7CA3C894A6FA}" srcOrd="15" destOrd="0" presId="urn:microsoft.com/office/officeart/2005/8/layout/process2"/>
    <dgm:cxn modelId="{1FEDFD2E-A94A-4631-BDC6-4C72AC2C3054}" type="presParOf" srcId="{8AD5945A-1E76-404C-9813-7CA3C894A6FA}" destId="{A616891E-67F9-41AB-8CFC-19A4699F829A}" srcOrd="0" destOrd="0" presId="urn:microsoft.com/office/officeart/2005/8/layout/process2"/>
    <dgm:cxn modelId="{A6A6A366-46BB-43F3-B2DE-7A49323EFC60}" type="presParOf" srcId="{5B674FA2-6465-4BCE-98A1-0901B81395BD}" destId="{43797CB5-041B-41A1-AAC0-739700EF0B4C}" srcOrd="1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AE813-0ED7-4C25-8960-48019439AC6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EE2C89B-442B-4E3E-93B9-24181E35A361}">
      <dgm:prSet phldrT="[Text]"/>
      <dgm:spPr/>
      <dgm:t>
        <a:bodyPr/>
        <a:lstStyle/>
        <a:p>
          <a:r>
            <a:rPr lang="en-US" dirty="0" smtClean="0"/>
            <a:t>Shift the point by 31 bits</a:t>
          </a:r>
          <a:endParaRPr lang="en-US" dirty="0"/>
        </a:p>
      </dgm:t>
    </dgm:pt>
    <dgm:pt modelId="{C1247BC3-44E9-4B4C-A43A-C89BD558A70E}" type="parTrans" cxnId="{EDA830D0-7454-4199-964B-6A9988F567E7}">
      <dgm:prSet/>
      <dgm:spPr/>
      <dgm:t>
        <a:bodyPr/>
        <a:lstStyle/>
        <a:p>
          <a:endParaRPr lang="en-US"/>
        </a:p>
      </dgm:t>
    </dgm:pt>
    <dgm:pt modelId="{9E447BC1-9D95-46D3-AF66-9FA767259904}" type="sibTrans" cxnId="{EDA830D0-7454-4199-964B-6A9988F567E7}">
      <dgm:prSet/>
      <dgm:spPr/>
      <dgm:t>
        <a:bodyPr/>
        <a:lstStyle/>
        <a:p>
          <a:endParaRPr lang="en-US"/>
        </a:p>
      </dgm:t>
    </dgm:pt>
    <dgm:pt modelId="{5E4D8D75-EAC1-45B8-96D0-AB7A428AD2A4}">
      <dgm:prSet phldrT="[Text]"/>
      <dgm:spPr/>
      <dgm:t>
        <a:bodyPr/>
        <a:lstStyle/>
        <a:p>
          <a:r>
            <a:rPr lang="en-US" dirty="0" smtClean="0"/>
            <a:t>Normalize to 1.xx format</a:t>
          </a:r>
        </a:p>
        <a:p>
          <a:r>
            <a:rPr lang="en-US" dirty="0" smtClean="0"/>
            <a:t>Calculate shift amount</a:t>
          </a:r>
          <a:endParaRPr lang="en-US" dirty="0"/>
        </a:p>
      </dgm:t>
    </dgm:pt>
    <dgm:pt modelId="{BA78EAAD-CD21-40E1-8D50-9811351E689D}" type="parTrans" cxnId="{6D5027F4-EDC9-4ED1-B40D-87F9FF03392A}">
      <dgm:prSet/>
      <dgm:spPr/>
      <dgm:t>
        <a:bodyPr/>
        <a:lstStyle/>
        <a:p>
          <a:endParaRPr lang="en-US"/>
        </a:p>
      </dgm:t>
    </dgm:pt>
    <dgm:pt modelId="{5F0CD792-0141-40CA-88B5-83F2C8F69966}" type="sibTrans" cxnId="{6D5027F4-EDC9-4ED1-B40D-87F9FF03392A}">
      <dgm:prSet/>
      <dgm:spPr/>
      <dgm:t>
        <a:bodyPr/>
        <a:lstStyle/>
        <a:p>
          <a:endParaRPr lang="en-US"/>
        </a:p>
      </dgm:t>
    </dgm:pt>
    <dgm:pt modelId="{AF9D3CD4-EAF7-4944-B66B-118ED466AA5D}">
      <dgm:prSet phldrT="[Text]"/>
      <dgm:spPr/>
      <dgm:t>
        <a:bodyPr/>
        <a:lstStyle/>
        <a:p>
          <a:r>
            <a:rPr lang="en-US" dirty="0" smtClean="0"/>
            <a:t>Determine the sign</a:t>
          </a:r>
          <a:endParaRPr lang="en-US" dirty="0"/>
        </a:p>
      </dgm:t>
    </dgm:pt>
    <dgm:pt modelId="{F39E322F-2396-4A35-ABCE-9C3113323BDF}" type="parTrans" cxnId="{0CD43AC9-86D2-437C-BE91-19CA18AC226D}">
      <dgm:prSet/>
      <dgm:spPr/>
      <dgm:t>
        <a:bodyPr/>
        <a:lstStyle/>
        <a:p>
          <a:endParaRPr lang="en-US"/>
        </a:p>
      </dgm:t>
    </dgm:pt>
    <dgm:pt modelId="{AEE78024-8445-4418-B9F9-BFCDE9DF6E77}" type="sibTrans" cxnId="{0CD43AC9-86D2-437C-BE91-19CA18AC226D}">
      <dgm:prSet/>
      <dgm:spPr/>
      <dgm:t>
        <a:bodyPr/>
        <a:lstStyle/>
        <a:p>
          <a:endParaRPr lang="en-US"/>
        </a:p>
      </dgm:t>
    </dgm:pt>
    <dgm:pt modelId="{CA4BB094-E6C2-442D-B6D0-71259A4D075A}">
      <dgm:prSet phldrT="[Text]"/>
      <dgm:spPr/>
      <dgm:t>
        <a:bodyPr/>
        <a:lstStyle/>
        <a:p>
          <a:r>
            <a:rPr lang="en-US" dirty="0" smtClean="0"/>
            <a:t>Calculate exponent =158-sa</a:t>
          </a:r>
          <a:endParaRPr lang="en-US" dirty="0"/>
        </a:p>
      </dgm:t>
    </dgm:pt>
    <dgm:pt modelId="{CE1046DF-D776-4991-BBA5-D5D193B12B8E}" type="parTrans" cxnId="{93F8DB2E-6BB8-4775-9EDB-DD091D745F01}">
      <dgm:prSet/>
      <dgm:spPr/>
      <dgm:t>
        <a:bodyPr/>
        <a:lstStyle/>
        <a:p>
          <a:endParaRPr lang="en-US"/>
        </a:p>
      </dgm:t>
    </dgm:pt>
    <dgm:pt modelId="{18B6616E-E54E-44BB-BA7D-C6E48ADA2491}" type="sibTrans" cxnId="{93F8DB2E-6BB8-4775-9EDB-DD091D745F01}">
      <dgm:prSet/>
      <dgm:spPr/>
      <dgm:t>
        <a:bodyPr/>
        <a:lstStyle/>
        <a:p>
          <a:endParaRPr lang="en-US"/>
        </a:p>
      </dgm:t>
    </dgm:pt>
    <dgm:pt modelId="{E16C87FA-C53C-43EE-BC58-B5B518FDB42F}">
      <dgm:prSet phldrT="[Text]"/>
      <dgm:spPr/>
      <dgm:t>
        <a:bodyPr/>
        <a:lstStyle/>
        <a:p>
          <a:r>
            <a:rPr lang="en-US" dirty="0" smtClean="0"/>
            <a:t>Output invalid flags if some values are thrown away by shift</a:t>
          </a:r>
          <a:endParaRPr lang="en-US" dirty="0"/>
        </a:p>
      </dgm:t>
    </dgm:pt>
    <dgm:pt modelId="{9D8C66BD-E511-4F06-9414-D6430923F140}" type="parTrans" cxnId="{C9734C4F-EA11-46EE-9E3C-C5DB2380FABD}">
      <dgm:prSet/>
      <dgm:spPr/>
      <dgm:t>
        <a:bodyPr/>
        <a:lstStyle/>
        <a:p>
          <a:endParaRPr lang="en-US"/>
        </a:p>
      </dgm:t>
    </dgm:pt>
    <dgm:pt modelId="{58C1FC8A-A960-4C47-92E3-E41F9CF757C2}" type="sibTrans" cxnId="{C9734C4F-EA11-46EE-9E3C-C5DB2380FABD}">
      <dgm:prSet/>
      <dgm:spPr/>
      <dgm:t>
        <a:bodyPr/>
        <a:lstStyle/>
        <a:p>
          <a:endParaRPr lang="en-US"/>
        </a:p>
      </dgm:t>
    </dgm:pt>
    <dgm:pt modelId="{5B674FA2-6465-4BCE-98A1-0901B81395BD}" type="pres">
      <dgm:prSet presAssocID="{FD2AE813-0ED7-4C25-8960-48019439AC67}" presName="linearFlow" presStyleCnt="0">
        <dgm:presLayoutVars>
          <dgm:resizeHandles val="exact"/>
        </dgm:presLayoutVars>
      </dgm:prSet>
      <dgm:spPr/>
    </dgm:pt>
    <dgm:pt modelId="{7F32B438-7E97-4ECE-B47F-44101B56DC4F}" type="pres">
      <dgm:prSet presAssocID="{AEE2C89B-442B-4E3E-93B9-24181E35A3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ED09C-9470-4B21-90E8-F062E1D002EE}" type="pres">
      <dgm:prSet presAssocID="{9E447BC1-9D95-46D3-AF66-9FA76725990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5BC8A89-D9B7-4BA9-AEED-3B074425DCBE}" type="pres">
      <dgm:prSet presAssocID="{9E447BC1-9D95-46D3-AF66-9FA76725990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349F48A-6DA6-4854-94F6-A3DB17A345E0}" type="pres">
      <dgm:prSet presAssocID="{5E4D8D75-EAC1-45B8-96D0-AB7A428AD2A4}" presName="node" presStyleLbl="node1" presStyleIdx="1" presStyleCnt="5" custLinFactNeighborY="-3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EFC9B-8A24-4755-A521-95CBEA96E659}" type="pres">
      <dgm:prSet presAssocID="{5F0CD792-0141-40CA-88B5-83F2C8F6996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5C1C412-0417-40C0-BEBA-8EE5CFAD111D}" type="pres">
      <dgm:prSet presAssocID="{5F0CD792-0141-40CA-88B5-83F2C8F6996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8BD53B5-CE3B-407A-95F7-0277CA611E0A}" type="pres">
      <dgm:prSet presAssocID="{AF9D3CD4-EAF7-4944-B66B-118ED466AA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0C6C4-6055-4758-809A-F0C00CEDDABA}" type="pres">
      <dgm:prSet presAssocID="{AEE78024-8445-4418-B9F9-BFCDE9DF6E7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0290F4A-E107-4C36-9300-47C4C028C2E4}" type="pres">
      <dgm:prSet presAssocID="{AEE78024-8445-4418-B9F9-BFCDE9DF6E7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17B4E82-A09B-4470-9163-C14CCE611D9D}" type="pres">
      <dgm:prSet presAssocID="{CA4BB094-E6C2-442D-B6D0-71259A4D075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F3A06-2B64-4283-8F08-5E32AF158A00}" type="pres">
      <dgm:prSet presAssocID="{18B6616E-E54E-44BB-BA7D-C6E48ADA249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4792275-552A-4B1D-9B71-C3C72EE86C35}" type="pres">
      <dgm:prSet presAssocID="{18B6616E-E54E-44BB-BA7D-C6E48ADA249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45F55AA-38A1-41E1-9B03-B1C437E4CD93}" type="pres">
      <dgm:prSet presAssocID="{E16C87FA-C53C-43EE-BC58-B5B518FDB4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5027F4-EDC9-4ED1-B40D-87F9FF03392A}" srcId="{FD2AE813-0ED7-4C25-8960-48019439AC67}" destId="{5E4D8D75-EAC1-45B8-96D0-AB7A428AD2A4}" srcOrd="1" destOrd="0" parTransId="{BA78EAAD-CD21-40E1-8D50-9811351E689D}" sibTransId="{5F0CD792-0141-40CA-88B5-83F2C8F69966}"/>
    <dgm:cxn modelId="{90DFCB42-13F5-4912-9EC7-6699D6FA7DA0}" type="presOf" srcId="{AF9D3CD4-EAF7-4944-B66B-118ED466AA5D}" destId="{18BD53B5-CE3B-407A-95F7-0277CA611E0A}" srcOrd="0" destOrd="0" presId="urn:microsoft.com/office/officeart/2005/8/layout/process2"/>
    <dgm:cxn modelId="{EDA830D0-7454-4199-964B-6A9988F567E7}" srcId="{FD2AE813-0ED7-4C25-8960-48019439AC67}" destId="{AEE2C89B-442B-4E3E-93B9-24181E35A361}" srcOrd="0" destOrd="0" parTransId="{C1247BC3-44E9-4B4C-A43A-C89BD558A70E}" sibTransId="{9E447BC1-9D95-46D3-AF66-9FA767259904}"/>
    <dgm:cxn modelId="{8B9F8669-8464-422E-84D5-024D1BDEEFA3}" type="presOf" srcId="{AEE78024-8445-4418-B9F9-BFCDE9DF6E77}" destId="{ED80C6C4-6055-4758-809A-F0C00CEDDABA}" srcOrd="0" destOrd="0" presId="urn:microsoft.com/office/officeart/2005/8/layout/process2"/>
    <dgm:cxn modelId="{B865B28E-F910-4F11-9712-2A8A28105DE5}" type="presOf" srcId="{5F0CD792-0141-40CA-88B5-83F2C8F69966}" destId="{F5C1C412-0417-40C0-BEBA-8EE5CFAD111D}" srcOrd="1" destOrd="0" presId="urn:microsoft.com/office/officeart/2005/8/layout/process2"/>
    <dgm:cxn modelId="{4CEE1CF0-0A47-4B58-8816-41CBEDC1F3C5}" type="presOf" srcId="{18B6616E-E54E-44BB-BA7D-C6E48ADA2491}" destId="{4EEF3A06-2B64-4283-8F08-5E32AF158A00}" srcOrd="0" destOrd="0" presId="urn:microsoft.com/office/officeart/2005/8/layout/process2"/>
    <dgm:cxn modelId="{D3D075C8-9D22-4DD1-B964-DF2C99CC6A33}" type="presOf" srcId="{9E447BC1-9D95-46D3-AF66-9FA767259904}" destId="{034ED09C-9470-4B21-90E8-F062E1D002EE}" srcOrd="0" destOrd="0" presId="urn:microsoft.com/office/officeart/2005/8/layout/process2"/>
    <dgm:cxn modelId="{3B38570B-04D5-4F78-A43C-D01A651FCA96}" type="presOf" srcId="{5E4D8D75-EAC1-45B8-96D0-AB7A428AD2A4}" destId="{B349F48A-6DA6-4854-94F6-A3DB17A345E0}" srcOrd="0" destOrd="0" presId="urn:microsoft.com/office/officeart/2005/8/layout/process2"/>
    <dgm:cxn modelId="{0CD43AC9-86D2-437C-BE91-19CA18AC226D}" srcId="{FD2AE813-0ED7-4C25-8960-48019439AC67}" destId="{AF9D3CD4-EAF7-4944-B66B-118ED466AA5D}" srcOrd="2" destOrd="0" parTransId="{F39E322F-2396-4A35-ABCE-9C3113323BDF}" sibTransId="{AEE78024-8445-4418-B9F9-BFCDE9DF6E77}"/>
    <dgm:cxn modelId="{1CDF8760-74CB-41D3-BDAB-B4AADD0A249D}" type="presOf" srcId="{FD2AE813-0ED7-4C25-8960-48019439AC67}" destId="{5B674FA2-6465-4BCE-98A1-0901B81395BD}" srcOrd="0" destOrd="0" presId="urn:microsoft.com/office/officeart/2005/8/layout/process2"/>
    <dgm:cxn modelId="{93F8DB2E-6BB8-4775-9EDB-DD091D745F01}" srcId="{FD2AE813-0ED7-4C25-8960-48019439AC67}" destId="{CA4BB094-E6C2-442D-B6D0-71259A4D075A}" srcOrd="3" destOrd="0" parTransId="{CE1046DF-D776-4991-BBA5-D5D193B12B8E}" sibTransId="{18B6616E-E54E-44BB-BA7D-C6E48ADA2491}"/>
    <dgm:cxn modelId="{C9734C4F-EA11-46EE-9E3C-C5DB2380FABD}" srcId="{FD2AE813-0ED7-4C25-8960-48019439AC67}" destId="{E16C87FA-C53C-43EE-BC58-B5B518FDB42F}" srcOrd="4" destOrd="0" parTransId="{9D8C66BD-E511-4F06-9414-D6430923F140}" sibTransId="{58C1FC8A-A960-4C47-92E3-E41F9CF757C2}"/>
    <dgm:cxn modelId="{D2705235-27D7-4C1A-BCB8-E705DE30583D}" type="presOf" srcId="{AEE78024-8445-4418-B9F9-BFCDE9DF6E77}" destId="{80290F4A-E107-4C36-9300-47C4C028C2E4}" srcOrd="1" destOrd="0" presId="urn:microsoft.com/office/officeart/2005/8/layout/process2"/>
    <dgm:cxn modelId="{9F37D7E3-980F-41C8-96F4-BB5BF50F0DF5}" type="presOf" srcId="{9E447BC1-9D95-46D3-AF66-9FA767259904}" destId="{E5BC8A89-D9B7-4BA9-AEED-3B074425DCBE}" srcOrd="1" destOrd="0" presId="urn:microsoft.com/office/officeart/2005/8/layout/process2"/>
    <dgm:cxn modelId="{9B676753-B423-4C19-8CCE-A84656A6C89F}" type="presOf" srcId="{CA4BB094-E6C2-442D-B6D0-71259A4D075A}" destId="{917B4E82-A09B-4470-9163-C14CCE611D9D}" srcOrd="0" destOrd="0" presId="urn:microsoft.com/office/officeart/2005/8/layout/process2"/>
    <dgm:cxn modelId="{6FBAA451-8966-4E49-8B02-50958E8CACAC}" type="presOf" srcId="{5F0CD792-0141-40CA-88B5-83F2C8F69966}" destId="{57BEFC9B-8A24-4755-A521-95CBEA96E659}" srcOrd="0" destOrd="0" presId="urn:microsoft.com/office/officeart/2005/8/layout/process2"/>
    <dgm:cxn modelId="{F9F991FD-3203-4F7A-81D3-3050891A15F5}" type="presOf" srcId="{E16C87FA-C53C-43EE-BC58-B5B518FDB42F}" destId="{F45F55AA-38A1-41E1-9B03-B1C437E4CD93}" srcOrd="0" destOrd="0" presId="urn:microsoft.com/office/officeart/2005/8/layout/process2"/>
    <dgm:cxn modelId="{AC1F868F-2B48-41C2-ADF6-1D3130A9F386}" type="presOf" srcId="{AEE2C89B-442B-4E3E-93B9-24181E35A361}" destId="{7F32B438-7E97-4ECE-B47F-44101B56DC4F}" srcOrd="0" destOrd="0" presId="urn:microsoft.com/office/officeart/2005/8/layout/process2"/>
    <dgm:cxn modelId="{6DD0CE6B-2EF1-4EEA-BB4C-952862B1330D}" type="presOf" srcId="{18B6616E-E54E-44BB-BA7D-C6E48ADA2491}" destId="{C4792275-552A-4B1D-9B71-C3C72EE86C35}" srcOrd="1" destOrd="0" presId="urn:microsoft.com/office/officeart/2005/8/layout/process2"/>
    <dgm:cxn modelId="{88994090-EC63-4773-BB5D-B3FAA668A118}" type="presParOf" srcId="{5B674FA2-6465-4BCE-98A1-0901B81395BD}" destId="{7F32B438-7E97-4ECE-B47F-44101B56DC4F}" srcOrd="0" destOrd="0" presId="urn:microsoft.com/office/officeart/2005/8/layout/process2"/>
    <dgm:cxn modelId="{259CC60A-F08F-4B0D-AB99-33605946BB0B}" type="presParOf" srcId="{5B674FA2-6465-4BCE-98A1-0901B81395BD}" destId="{034ED09C-9470-4B21-90E8-F062E1D002EE}" srcOrd="1" destOrd="0" presId="urn:microsoft.com/office/officeart/2005/8/layout/process2"/>
    <dgm:cxn modelId="{4048F338-DC97-4F43-808A-77D31BA8BC1B}" type="presParOf" srcId="{034ED09C-9470-4B21-90E8-F062E1D002EE}" destId="{E5BC8A89-D9B7-4BA9-AEED-3B074425DCBE}" srcOrd="0" destOrd="0" presId="urn:microsoft.com/office/officeart/2005/8/layout/process2"/>
    <dgm:cxn modelId="{893647C3-EB0B-4A52-B94D-FED53C2B5110}" type="presParOf" srcId="{5B674FA2-6465-4BCE-98A1-0901B81395BD}" destId="{B349F48A-6DA6-4854-94F6-A3DB17A345E0}" srcOrd="2" destOrd="0" presId="urn:microsoft.com/office/officeart/2005/8/layout/process2"/>
    <dgm:cxn modelId="{AEEF52E5-C621-44B8-9E4E-FC7C7B698C05}" type="presParOf" srcId="{5B674FA2-6465-4BCE-98A1-0901B81395BD}" destId="{57BEFC9B-8A24-4755-A521-95CBEA96E659}" srcOrd="3" destOrd="0" presId="urn:microsoft.com/office/officeart/2005/8/layout/process2"/>
    <dgm:cxn modelId="{B5A65777-A6E7-4EFA-86F8-A223D8354FDE}" type="presParOf" srcId="{57BEFC9B-8A24-4755-A521-95CBEA96E659}" destId="{F5C1C412-0417-40C0-BEBA-8EE5CFAD111D}" srcOrd="0" destOrd="0" presId="urn:microsoft.com/office/officeart/2005/8/layout/process2"/>
    <dgm:cxn modelId="{EC79488E-BDA0-48EF-93F8-82466E0E09B4}" type="presParOf" srcId="{5B674FA2-6465-4BCE-98A1-0901B81395BD}" destId="{18BD53B5-CE3B-407A-95F7-0277CA611E0A}" srcOrd="4" destOrd="0" presId="urn:microsoft.com/office/officeart/2005/8/layout/process2"/>
    <dgm:cxn modelId="{6205E9F9-0967-45AF-BC78-5E6B4F7EEFA8}" type="presParOf" srcId="{5B674FA2-6465-4BCE-98A1-0901B81395BD}" destId="{ED80C6C4-6055-4758-809A-F0C00CEDDABA}" srcOrd="5" destOrd="0" presId="urn:microsoft.com/office/officeart/2005/8/layout/process2"/>
    <dgm:cxn modelId="{7B653110-CD91-4FE8-9B40-1199EC44A78F}" type="presParOf" srcId="{ED80C6C4-6055-4758-809A-F0C00CEDDABA}" destId="{80290F4A-E107-4C36-9300-47C4C028C2E4}" srcOrd="0" destOrd="0" presId="urn:microsoft.com/office/officeart/2005/8/layout/process2"/>
    <dgm:cxn modelId="{A1A49F7E-6AC7-48FE-BE79-122E8382E23D}" type="presParOf" srcId="{5B674FA2-6465-4BCE-98A1-0901B81395BD}" destId="{917B4E82-A09B-4470-9163-C14CCE611D9D}" srcOrd="6" destOrd="0" presId="urn:microsoft.com/office/officeart/2005/8/layout/process2"/>
    <dgm:cxn modelId="{9F7977BA-96A7-4213-829C-986A63C8CDC7}" type="presParOf" srcId="{5B674FA2-6465-4BCE-98A1-0901B81395BD}" destId="{4EEF3A06-2B64-4283-8F08-5E32AF158A00}" srcOrd="7" destOrd="0" presId="urn:microsoft.com/office/officeart/2005/8/layout/process2"/>
    <dgm:cxn modelId="{FDBAE161-A152-4231-BFA4-F5BE723A1C75}" type="presParOf" srcId="{4EEF3A06-2B64-4283-8F08-5E32AF158A00}" destId="{C4792275-552A-4B1D-9B71-C3C72EE86C35}" srcOrd="0" destOrd="0" presId="urn:microsoft.com/office/officeart/2005/8/layout/process2"/>
    <dgm:cxn modelId="{9794C748-F007-43C5-AF9F-D764C0CB7B05}" type="presParOf" srcId="{5B674FA2-6465-4BCE-98A1-0901B81395BD}" destId="{F45F55AA-38A1-41E1-9B03-B1C437E4CD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2AE813-0ED7-4C25-8960-48019439AC6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EE2C89B-442B-4E3E-93B9-24181E35A361}">
      <dgm:prSet phldrT="[Text]"/>
      <dgm:spPr/>
      <dgm:t>
        <a:bodyPr/>
        <a:lstStyle/>
        <a:p>
          <a:r>
            <a:rPr lang="en-US" dirty="0" smtClean="0"/>
            <a:t>Check exponent and mantissa to be zeros or all ones </a:t>
          </a:r>
          <a:endParaRPr lang="en-US" dirty="0"/>
        </a:p>
      </dgm:t>
    </dgm:pt>
    <dgm:pt modelId="{C1247BC3-44E9-4B4C-A43A-C89BD558A70E}" type="parTrans" cxnId="{EDA830D0-7454-4199-964B-6A9988F567E7}">
      <dgm:prSet/>
      <dgm:spPr/>
      <dgm:t>
        <a:bodyPr/>
        <a:lstStyle/>
        <a:p>
          <a:endParaRPr lang="en-US"/>
        </a:p>
      </dgm:t>
    </dgm:pt>
    <dgm:pt modelId="{9E447BC1-9D95-46D3-AF66-9FA767259904}" type="sibTrans" cxnId="{EDA830D0-7454-4199-964B-6A9988F567E7}">
      <dgm:prSet/>
      <dgm:spPr/>
      <dgm:t>
        <a:bodyPr/>
        <a:lstStyle/>
        <a:p>
          <a:endParaRPr lang="en-US"/>
        </a:p>
      </dgm:t>
    </dgm:pt>
    <dgm:pt modelId="{5E4D8D75-EAC1-45B8-96D0-AB7A428AD2A4}">
      <dgm:prSet phldrT="[Text]"/>
      <dgm:spPr/>
      <dgm:t>
        <a:bodyPr/>
        <a:lstStyle/>
        <a:p>
          <a:r>
            <a:rPr lang="en-US" dirty="0" smtClean="0"/>
            <a:t>Determine if any of number is nan or invalid</a:t>
          </a:r>
          <a:endParaRPr lang="en-US" dirty="0"/>
        </a:p>
      </dgm:t>
    </dgm:pt>
    <dgm:pt modelId="{BA78EAAD-CD21-40E1-8D50-9811351E689D}" type="parTrans" cxnId="{6D5027F4-EDC9-4ED1-B40D-87F9FF03392A}">
      <dgm:prSet/>
      <dgm:spPr/>
      <dgm:t>
        <a:bodyPr/>
        <a:lstStyle/>
        <a:p>
          <a:endParaRPr lang="en-US"/>
        </a:p>
      </dgm:t>
    </dgm:pt>
    <dgm:pt modelId="{5F0CD792-0141-40CA-88B5-83F2C8F69966}" type="sibTrans" cxnId="{6D5027F4-EDC9-4ED1-B40D-87F9FF03392A}">
      <dgm:prSet/>
      <dgm:spPr/>
      <dgm:t>
        <a:bodyPr/>
        <a:lstStyle/>
        <a:p>
          <a:endParaRPr lang="en-US"/>
        </a:p>
      </dgm:t>
    </dgm:pt>
    <dgm:pt modelId="{AF9D3CD4-EAF7-4944-B66B-118ED466AA5D}">
      <dgm:prSet phldrT="[Text]"/>
      <dgm:spPr/>
      <dgm:t>
        <a:bodyPr/>
        <a:lstStyle/>
        <a:p>
          <a:r>
            <a:rPr lang="en-US" dirty="0" smtClean="0"/>
            <a:t>If numbers are valid, compare the numbers</a:t>
          </a:r>
          <a:endParaRPr lang="en-US" dirty="0"/>
        </a:p>
      </dgm:t>
    </dgm:pt>
    <dgm:pt modelId="{F39E322F-2396-4A35-ABCE-9C3113323BDF}" type="parTrans" cxnId="{0CD43AC9-86D2-437C-BE91-19CA18AC226D}">
      <dgm:prSet/>
      <dgm:spPr/>
      <dgm:t>
        <a:bodyPr/>
        <a:lstStyle/>
        <a:p>
          <a:endParaRPr lang="en-US"/>
        </a:p>
      </dgm:t>
    </dgm:pt>
    <dgm:pt modelId="{AEE78024-8445-4418-B9F9-BFCDE9DF6E77}" type="sibTrans" cxnId="{0CD43AC9-86D2-437C-BE91-19CA18AC226D}">
      <dgm:prSet/>
      <dgm:spPr/>
      <dgm:t>
        <a:bodyPr/>
        <a:lstStyle/>
        <a:p>
          <a:endParaRPr lang="en-US"/>
        </a:p>
      </dgm:t>
    </dgm:pt>
    <dgm:pt modelId="{5B674FA2-6465-4BCE-98A1-0901B81395BD}" type="pres">
      <dgm:prSet presAssocID="{FD2AE813-0ED7-4C25-8960-48019439AC67}" presName="linearFlow" presStyleCnt="0">
        <dgm:presLayoutVars>
          <dgm:resizeHandles val="exact"/>
        </dgm:presLayoutVars>
      </dgm:prSet>
      <dgm:spPr/>
    </dgm:pt>
    <dgm:pt modelId="{7F32B438-7E97-4ECE-B47F-44101B56DC4F}" type="pres">
      <dgm:prSet presAssocID="{AEE2C89B-442B-4E3E-93B9-24181E35A36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ED09C-9470-4B21-90E8-F062E1D002EE}" type="pres">
      <dgm:prSet presAssocID="{9E447BC1-9D95-46D3-AF66-9FA76725990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BC8A89-D9B7-4BA9-AEED-3B074425DCBE}" type="pres">
      <dgm:prSet presAssocID="{9E447BC1-9D95-46D3-AF66-9FA76725990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349F48A-6DA6-4854-94F6-A3DB17A345E0}" type="pres">
      <dgm:prSet presAssocID="{5E4D8D75-EAC1-45B8-96D0-AB7A428AD2A4}" presName="node" presStyleLbl="node1" presStyleIdx="1" presStyleCnt="3" custLinFactNeighborY="-3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EFC9B-8A24-4755-A521-95CBEA96E659}" type="pres">
      <dgm:prSet presAssocID="{5F0CD792-0141-40CA-88B5-83F2C8F6996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5C1C412-0417-40C0-BEBA-8EE5CFAD111D}" type="pres">
      <dgm:prSet presAssocID="{5F0CD792-0141-40CA-88B5-83F2C8F6996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BD53B5-CE3B-407A-95F7-0277CA611E0A}" type="pres">
      <dgm:prSet presAssocID="{AF9D3CD4-EAF7-4944-B66B-118ED466AA5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A830D0-7454-4199-964B-6A9988F567E7}" srcId="{FD2AE813-0ED7-4C25-8960-48019439AC67}" destId="{AEE2C89B-442B-4E3E-93B9-24181E35A361}" srcOrd="0" destOrd="0" parTransId="{C1247BC3-44E9-4B4C-A43A-C89BD558A70E}" sibTransId="{9E447BC1-9D95-46D3-AF66-9FA767259904}"/>
    <dgm:cxn modelId="{AC1F868F-2B48-41C2-ADF6-1D3130A9F386}" type="presOf" srcId="{AEE2C89B-442B-4E3E-93B9-24181E35A361}" destId="{7F32B438-7E97-4ECE-B47F-44101B56DC4F}" srcOrd="0" destOrd="0" presId="urn:microsoft.com/office/officeart/2005/8/layout/process2"/>
    <dgm:cxn modelId="{B865B28E-F910-4F11-9712-2A8A28105DE5}" type="presOf" srcId="{5F0CD792-0141-40CA-88B5-83F2C8F69966}" destId="{F5C1C412-0417-40C0-BEBA-8EE5CFAD111D}" srcOrd="1" destOrd="0" presId="urn:microsoft.com/office/officeart/2005/8/layout/process2"/>
    <dgm:cxn modelId="{3B38570B-04D5-4F78-A43C-D01A651FCA96}" type="presOf" srcId="{5E4D8D75-EAC1-45B8-96D0-AB7A428AD2A4}" destId="{B349F48A-6DA6-4854-94F6-A3DB17A345E0}" srcOrd="0" destOrd="0" presId="urn:microsoft.com/office/officeart/2005/8/layout/process2"/>
    <dgm:cxn modelId="{6FBAA451-8966-4E49-8B02-50958E8CACAC}" type="presOf" srcId="{5F0CD792-0141-40CA-88B5-83F2C8F69966}" destId="{57BEFC9B-8A24-4755-A521-95CBEA96E659}" srcOrd="0" destOrd="0" presId="urn:microsoft.com/office/officeart/2005/8/layout/process2"/>
    <dgm:cxn modelId="{D3D075C8-9D22-4DD1-B964-DF2C99CC6A33}" type="presOf" srcId="{9E447BC1-9D95-46D3-AF66-9FA767259904}" destId="{034ED09C-9470-4B21-90E8-F062E1D002EE}" srcOrd="0" destOrd="0" presId="urn:microsoft.com/office/officeart/2005/8/layout/process2"/>
    <dgm:cxn modelId="{1CDF8760-74CB-41D3-BDAB-B4AADD0A249D}" type="presOf" srcId="{FD2AE813-0ED7-4C25-8960-48019439AC67}" destId="{5B674FA2-6465-4BCE-98A1-0901B81395BD}" srcOrd="0" destOrd="0" presId="urn:microsoft.com/office/officeart/2005/8/layout/process2"/>
    <dgm:cxn modelId="{6D5027F4-EDC9-4ED1-B40D-87F9FF03392A}" srcId="{FD2AE813-0ED7-4C25-8960-48019439AC67}" destId="{5E4D8D75-EAC1-45B8-96D0-AB7A428AD2A4}" srcOrd="1" destOrd="0" parTransId="{BA78EAAD-CD21-40E1-8D50-9811351E689D}" sibTransId="{5F0CD792-0141-40CA-88B5-83F2C8F69966}"/>
    <dgm:cxn modelId="{9F37D7E3-980F-41C8-96F4-BB5BF50F0DF5}" type="presOf" srcId="{9E447BC1-9D95-46D3-AF66-9FA767259904}" destId="{E5BC8A89-D9B7-4BA9-AEED-3B074425DCBE}" srcOrd="1" destOrd="0" presId="urn:microsoft.com/office/officeart/2005/8/layout/process2"/>
    <dgm:cxn modelId="{90DFCB42-13F5-4912-9EC7-6699D6FA7DA0}" type="presOf" srcId="{AF9D3CD4-EAF7-4944-B66B-118ED466AA5D}" destId="{18BD53B5-CE3B-407A-95F7-0277CA611E0A}" srcOrd="0" destOrd="0" presId="urn:microsoft.com/office/officeart/2005/8/layout/process2"/>
    <dgm:cxn modelId="{0CD43AC9-86D2-437C-BE91-19CA18AC226D}" srcId="{FD2AE813-0ED7-4C25-8960-48019439AC67}" destId="{AF9D3CD4-EAF7-4944-B66B-118ED466AA5D}" srcOrd="2" destOrd="0" parTransId="{F39E322F-2396-4A35-ABCE-9C3113323BDF}" sibTransId="{AEE78024-8445-4418-B9F9-BFCDE9DF6E77}"/>
    <dgm:cxn modelId="{88994090-EC63-4773-BB5D-B3FAA668A118}" type="presParOf" srcId="{5B674FA2-6465-4BCE-98A1-0901B81395BD}" destId="{7F32B438-7E97-4ECE-B47F-44101B56DC4F}" srcOrd="0" destOrd="0" presId="urn:microsoft.com/office/officeart/2005/8/layout/process2"/>
    <dgm:cxn modelId="{259CC60A-F08F-4B0D-AB99-33605946BB0B}" type="presParOf" srcId="{5B674FA2-6465-4BCE-98A1-0901B81395BD}" destId="{034ED09C-9470-4B21-90E8-F062E1D002EE}" srcOrd="1" destOrd="0" presId="urn:microsoft.com/office/officeart/2005/8/layout/process2"/>
    <dgm:cxn modelId="{4048F338-DC97-4F43-808A-77D31BA8BC1B}" type="presParOf" srcId="{034ED09C-9470-4B21-90E8-F062E1D002EE}" destId="{E5BC8A89-D9B7-4BA9-AEED-3B074425DCBE}" srcOrd="0" destOrd="0" presId="urn:microsoft.com/office/officeart/2005/8/layout/process2"/>
    <dgm:cxn modelId="{893647C3-EB0B-4A52-B94D-FED53C2B5110}" type="presParOf" srcId="{5B674FA2-6465-4BCE-98A1-0901B81395BD}" destId="{B349F48A-6DA6-4854-94F6-A3DB17A345E0}" srcOrd="2" destOrd="0" presId="urn:microsoft.com/office/officeart/2005/8/layout/process2"/>
    <dgm:cxn modelId="{AEEF52E5-C621-44B8-9E4E-FC7C7B698C05}" type="presParOf" srcId="{5B674FA2-6465-4BCE-98A1-0901B81395BD}" destId="{57BEFC9B-8A24-4755-A521-95CBEA96E659}" srcOrd="3" destOrd="0" presId="urn:microsoft.com/office/officeart/2005/8/layout/process2"/>
    <dgm:cxn modelId="{B5A65777-A6E7-4EFA-86F8-A223D8354FDE}" type="presParOf" srcId="{57BEFC9B-8A24-4755-A521-95CBEA96E659}" destId="{F5C1C412-0417-40C0-BEBA-8EE5CFAD111D}" srcOrd="0" destOrd="0" presId="urn:microsoft.com/office/officeart/2005/8/layout/process2"/>
    <dgm:cxn modelId="{EC79488E-BDA0-48EF-93F8-82466E0E09B4}" type="presParOf" srcId="{5B674FA2-6465-4BCE-98A1-0901B81395BD}" destId="{18BD53B5-CE3B-407A-95F7-0277CA611E0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2AE813-0ED7-4C25-8960-48019439AC6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EE2C89B-442B-4E3E-93B9-24181E35A361}">
      <dgm:prSet phldrT="[Text]"/>
      <dgm:spPr/>
      <dgm:t>
        <a:bodyPr/>
        <a:lstStyle/>
        <a:p>
          <a:r>
            <a:rPr lang="en-US" dirty="0" smtClean="0"/>
            <a:t>Check exponent and mantissa to be zeros or all ones </a:t>
          </a:r>
          <a:endParaRPr lang="en-US" dirty="0"/>
        </a:p>
      </dgm:t>
    </dgm:pt>
    <dgm:pt modelId="{C1247BC3-44E9-4B4C-A43A-C89BD558A70E}" type="parTrans" cxnId="{EDA830D0-7454-4199-964B-6A9988F567E7}">
      <dgm:prSet/>
      <dgm:spPr/>
      <dgm:t>
        <a:bodyPr/>
        <a:lstStyle/>
        <a:p>
          <a:endParaRPr lang="en-US"/>
        </a:p>
      </dgm:t>
    </dgm:pt>
    <dgm:pt modelId="{9E447BC1-9D95-46D3-AF66-9FA767259904}" type="sibTrans" cxnId="{EDA830D0-7454-4199-964B-6A9988F567E7}">
      <dgm:prSet/>
      <dgm:spPr/>
      <dgm:t>
        <a:bodyPr/>
        <a:lstStyle/>
        <a:p>
          <a:endParaRPr lang="en-US"/>
        </a:p>
      </dgm:t>
    </dgm:pt>
    <dgm:pt modelId="{5E4D8D75-EAC1-45B8-96D0-AB7A428AD2A4}">
      <dgm:prSet phldrT="[Text]"/>
      <dgm:spPr/>
      <dgm:t>
        <a:bodyPr/>
        <a:lstStyle/>
        <a:p>
          <a:r>
            <a:rPr lang="en-US" dirty="0" smtClean="0"/>
            <a:t>Determine if any of number is nan or invalid</a:t>
          </a:r>
          <a:endParaRPr lang="en-US" dirty="0"/>
        </a:p>
      </dgm:t>
    </dgm:pt>
    <dgm:pt modelId="{BA78EAAD-CD21-40E1-8D50-9811351E689D}" type="parTrans" cxnId="{6D5027F4-EDC9-4ED1-B40D-87F9FF03392A}">
      <dgm:prSet/>
      <dgm:spPr/>
      <dgm:t>
        <a:bodyPr/>
        <a:lstStyle/>
        <a:p>
          <a:endParaRPr lang="en-US"/>
        </a:p>
      </dgm:t>
    </dgm:pt>
    <dgm:pt modelId="{5F0CD792-0141-40CA-88B5-83F2C8F69966}" type="sibTrans" cxnId="{6D5027F4-EDC9-4ED1-B40D-87F9FF03392A}">
      <dgm:prSet/>
      <dgm:spPr/>
      <dgm:t>
        <a:bodyPr/>
        <a:lstStyle/>
        <a:p>
          <a:endParaRPr lang="en-US"/>
        </a:p>
      </dgm:t>
    </dgm:pt>
    <dgm:pt modelId="{AF9D3CD4-EAF7-4944-B66B-118ED466AA5D}">
      <dgm:prSet phldrT="[Text]"/>
      <dgm:spPr/>
      <dgm:t>
        <a:bodyPr/>
        <a:lstStyle/>
        <a:p>
          <a:r>
            <a:rPr lang="en-US" dirty="0" smtClean="0"/>
            <a:t>If numbers are valid, compare the numbers</a:t>
          </a:r>
          <a:endParaRPr lang="en-US" dirty="0"/>
        </a:p>
      </dgm:t>
    </dgm:pt>
    <dgm:pt modelId="{F39E322F-2396-4A35-ABCE-9C3113323BDF}" type="parTrans" cxnId="{0CD43AC9-86D2-437C-BE91-19CA18AC226D}">
      <dgm:prSet/>
      <dgm:spPr/>
      <dgm:t>
        <a:bodyPr/>
        <a:lstStyle/>
        <a:p>
          <a:endParaRPr lang="en-US"/>
        </a:p>
      </dgm:t>
    </dgm:pt>
    <dgm:pt modelId="{AEE78024-8445-4418-B9F9-BFCDE9DF6E77}" type="sibTrans" cxnId="{0CD43AC9-86D2-437C-BE91-19CA18AC226D}">
      <dgm:prSet/>
      <dgm:spPr/>
      <dgm:t>
        <a:bodyPr/>
        <a:lstStyle/>
        <a:p>
          <a:endParaRPr lang="en-US"/>
        </a:p>
      </dgm:t>
    </dgm:pt>
    <dgm:pt modelId="{5B674FA2-6465-4BCE-98A1-0901B81395BD}" type="pres">
      <dgm:prSet presAssocID="{FD2AE813-0ED7-4C25-8960-48019439AC67}" presName="linearFlow" presStyleCnt="0">
        <dgm:presLayoutVars>
          <dgm:resizeHandles val="exact"/>
        </dgm:presLayoutVars>
      </dgm:prSet>
      <dgm:spPr/>
    </dgm:pt>
    <dgm:pt modelId="{7F32B438-7E97-4ECE-B47F-44101B56DC4F}" type="pres">
      <dgm:prSet presAssocID="{AEE2C89B-442B-4E3E-93B9-24181E35A36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ED09C-9470-4B21-90E8-F062E1D002EE}" type="pres">
      <dgm:prSet presAssocID="{9E447BC1-9D95-46D3-AF66-9FA76725990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BC8A89-D9B7-4BA9-AEED-3B074425DCBE}" type="pres">
      <dgm:prSet presAssocID="{9E447BC1-9D95-46D3-AF66-9FA76725990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349F48A-6DA6-4854-94F6-A3DB17A345E0}" type="pres">
      <dgm:prSet presAssocID="{5E4D8D75-EAC1-45B8-96D0-AB7A428AD2A4}" presName="node" presStyleLbl="node1" presStyleIdx="1" presStyleCnt="3" custLinFactNeighborY="-3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EFC9B-8A24-4755-A521-95CBEA96E659}" type="pres">
      <dgm:prSet presAssocID="{5F0CD792-0141-40CA-88B5-83F2C8F6996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5C1C412-0417-40C0-BEBA-8EE5CFAD111D}" type="pres">
      <dgm:prSet presAssocID="{5F0CD792-0141-40CA-88B5-83F2C8F6996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BD53B5-CE3B-407A-95F7-0277CA611E0A}" type="pres">
      <dgm:prSet presAssocID="{AF9D3CD4-EAF7-4944-B66B-118ED466AA5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A830D0-7454-4199-964B-6A9988F567E7}" srcId="{FD2AE813-0ED7-4C25-8960-48019439AC67}" destId="{AEE2C89B-442B-4E3E-93B9-24181E35A361}" srcOrd="0" destOrd="0" parTransId="{C1247BC3-44E9-4B4C-A43A-C89BD558A70E}" sibTransId="{9E447BC1-9D95-46D3-AF66-9FA767259904}"/>
    <dgm:cxn modelId="{AC1F868F-2B48-41C2-ADF6-1D3130A9F386}" type="presOf" srcId="{AEE2C89B-442B-4E3E-93B9-24181E35A361}" destId="{7F32B438-7E97-4ECE-B47F-44101B56DC4F}" srcOrd="0" destOrd="0" presId="urn:microsoft.com/office/officeart/2005/8/layout/process2"/>
    <dgm:cxn modelId="{B865B28E-F910-4F11-9712-2A8A28105DE5}" type="presOf" srcId="{5F0CD792-0141-40CA-88B5-83F2C8F69966}" destId="{F5C1C412-0417-40C0-BEBA-8EE5CFAD111D}" srcOrd="1" destOrd="0" presId="urn:microsoft.com/office/officeart/2005/8/layout/process2"/>
    <dgm:cxn modelId="{3B38570B-04D5-4F78-A43C-D01A651FCA96}" type="presOf" srcId="{5E4D8D75-EAC1-45B8-96D0-AB7A428AD2A4}" destId="{B349F48A-6DA6-4854-94F6-A3DB17A345E0}" srcOrd="0" destOrd="0" presId="urn:microsoft.com/office/officeart/2005/8/layout/process2"/>
    <dgm:cxn modelId="{6FBAA451-8966-4E49-8B02-50958E8CACAC}" type="presOf" srcId="{5F0CD792-0141-40CA-88B5-83F2C8F69966}" destId="{57BEFC9B-8A24-4755-A521-95CBEA96E659}" srcOrd="0" destOrd="0" presId="urn:microsoft.com/office/officeart/2005/8/layout/process2"/>
    <dgm:cxn modelId="{D3D075C8-9D22-4DD1-B964-DF2C99CC6A33}" type="presOf" srcId="{9E447BC1-9D95-46D3-AF66-9FA767259904}" destId="{034ED09C-9470-4B21-90E8-F062E1D002EE}" srcOrd="0" destOrd="0" presId="urn:microsoft.com/office/officeart/2005/8/layout/process2"/>
    <dgm:cxn modelId="{1CDF8760-74CB-41D3-BDAB-B4AADD0A249D}" type="presOf" srcId="{FD2AE813-0ED7-4C25-8960-48019439AC67}" destId="{5B674FA2-6465-4BCE-98A1-0901B81395BD}" srcOrd="0" destOrd="0" presId="urn:microsoft.com/office/officeart/2005/8/layout/process2"/>
    <dgm:cxn modelId="{6D5027F4-EDC9-4ED1-B40D-87F9FF03392A}" srcId="{FD2AE813-0ED7-4C25-8960-48019439AC67}" destId="{5E4D8D75-EAC1-45B8-96D0-AB7A428AD2A4}" srcOrd="1" destOrd="0" parTransId="{BA78EAAD-CD21-40E1-8D50-9811351E689D}" sibTransId="{5F0CD792-0141-40CA-88B5-83F2C8F69966}"/>
    <dgm:cxn modelId="{9F37D7E3-980F-41C8-96F4-BB5BF50F0DF5}" type="presOf" srcId="{9E447BC1-9D95-46D3-AF66-9FA767259904}" destId="{E5BC8A89-D9B7-4BA9-AEED-3B074425DCBE}" srcOrd="1" destOrd="0" presId="urn:microsoft.com/office/officeart/2005/8/layout/process2"/>
    <dgm:cxn modelId="{90DFCB42-13F5-4912-9EC7-6699D6FA7DA0}" type="presOf" srcId="{AF9D3CD4-EAF7-4944-B66B-118ED466AA5D}" destId="{18BD53B5-CE3B-407A-95F7-0277CA611E0A}" srcOrd="0" destOrd="0" presId="urn:microsoft.com/office/officeart/2005/8/layout/process2"/>
    <dgm:cxn modelId="{0CD43AC9-86D2-437C-BE91-19CA18AC226D}" srcId="{FD2AE813-0ED7-4C25-8960-48019439AC67}" destId="{AF9D3CD4-EAF7-4944-B66B-118ED466AA5D}" srcOrd="2" destOrd="0" parTransId="{F39E322F-2396-4A35-ABCE-9C3113323BDF}" sibTransId="{AEE78024-8445-4418-B9F9-BFCDE9DF6E77}"/>
    <dgm:cxn modelId="{88994090-EC63-4773-BB5D-B3FAA668A118}" type="presParOf" srcId="{5B674FA2-6465-4BCE-98A1-0901B81395BD}" destId="{7F32B438-7E97-4ECE-B47F-44101B56DC4F}" srcOrd="0" destOrd="0" presId="urn:microsoft.com/office/officeart/2005/8/layout/process2"/>
    <dgm:cxn modelId="{259CC60A-F08F-4B0D-AB99-33605946BB0B}" type="presParOf" srcId="{5B674FA2-6465-4BCE-98A1-0901B81395BD}" destId="{034ED09C-9470-4B21-90E8-F062E1D002EE}" srcOrd="1" destOrd="0" presId="urn:microsoft.com/office/officeart/2005/8/layout/process2"/>
    <dgm:cxn modelId="{4048F338-DC97-4F43-808A-77D31BA8BC1B}" type="presParOf" srcId="{034ED09C-9470-4B21-90E8-F062E1D002EE}" destId="{E5BC8A89-D9B7-4BA9-AEED-3B074425DCBE}" srcOrd="0" destOrd="0" presId="urn:microsoft.com/office/officeart/2005/8/layout/process2"/>
    <dgm:cxn modelId="{893647C3-EB0B-4A52-B94D-FED53C2B5110}" type="presParOf" srcId="{5B674FA2-6465-4BCE-98A1-0901B81395BD}" destId="{B349F48A-6DA6-4854-94F6-A3DB17A345E0}" srcOrd="2" destOrd="0" presId="urn:microsoft.com/office/officeart/2005/8/layout/process2"/>
    <dgm:cxn modelId="{AEEF52E5-C621-44B8-9E4E-FC7C7B698C05}" type="presParOf" srcId="{5B674FA2-6465-4BCE-98A1-0901B81395BD}" destId="{57BEFC9B-8A24-4755-A521-95CBEA96E659}" srcOrd="3" destOrd="0" presId="urn:microsoft.com/office/officeart/2005/8/layout/process2"/>
    <dgm:cxn modelId="{B5A65777-A6E7-4EFA-86F8-A223D8354FDE}" type="presParOf" srcId="{57BEFC9B-8A24-4755-A521-95CBEA96E659}" destId="{F5C1C412-0417-40C0-BEBA-8EE5CFAD111D}" srcOrd="0" destOrd="0" presId="urn:microsoft.com/office/officeart/2005/8/layout/process2"/>
    <dgm:cxn modelId="{EC79488E-BDA0-48EF-93F8-82466E0E09B4}" type="presParOf" srcId="{5B674FA2-6465-4BCE-98A1-0901B81395BD}" destId="{18BD53B5-CE3B-407A-95F7-0277CA611E0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144DF-C066-43AD-9359-998F7C865ED0}">
      <dsp:nvSpPr>
        <dsp:cNvPr id="0" name=""/>
        <dsp:cNvSpPr/>
      </dsp:nvSpPr>
      <dsp:spPr>
        <a:xfrm>
          <a:off x="6923" y="1310665"/>
          <a:ext cx="2069393" cy="1241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ISA study</a:t>
          </a:r>
          <a:endParaRPr lang="en-US" sz="2900" kern="1200" dirty="0"/>
        </a:p>
      </dsp:txBody>
      <dsp:txXfrm>
        <a:off x="43289" y="1347031"/>
        <a:ext cx="1996661" cy="1168904"/>
      </dsp:txXfrm>
    </dsp:sp>
    <dsp:sp modelId="{47975169-788F-47C1-A1EB-E4D9E47654B8}">
      <dsp:nvSpPr>
        <dsp:cNvPr id="0" name=""/>
        <dsp:cNvSpPr/>
      </dsp:nvSpPr>
      <dsp:spPr>
        <a:xfrm>
          <a:off x="2283256" y="1674878"/>
          <a:ext cx="438711" cy="5132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283256" y="1777520"/>
        <a:ext cx="307098" cy="307925"/>
      </dsp:txXfrm>
    </dsp:sp>
    <dsp:sp modelId="{A12445C1-8BBD-47A9-86A7-33F06FA2E201}">
      <dsp:nvSpPr>
        <dsp:cNvPr id="0" name=""/>
        <dsp:cNvSpPr/>
      </dsp:nvSpPr>
      <dsp:spPr>
        <a:xfrm>
          <a:off x="2904075" y="1310665"/>
          <a:ext cx="2069393" cy="1241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Design FPU </a:t>
          </a:r>
          <a:endParaRPr lang="en-US" sz="2900" kern="1200" dirty="0"/>
        </a:p>
      </dsp:txBody>
      <dsp:txXfrm>
        <a:off x="2940441" y="1347031"/>
        <a:ext cx="1996661" cy="1168904"/>
      </dsp:txXfrm>
    </dsp:sp>
    <dsp:sp modelId="{1886750B-80D2-4203-94CC-63E03C0FC80B}">
      <dsp:nvSpPr>
        <dsp:cNvPr id="0" name=""/>
        <dsp:cNvSpPr/>
      </dsp:nvSpPr>
      <dsp:spPr>
        <a:xfrm>
          <a:off x="5180408" y="1674878"/>
          <a:ext cx="438711" cy="5132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180408" y="1777520"/>
        <a:ext cx="307098" cy="307925"/>
      </dsp:txXfrm>
    </dsp:sp>
    <dsp:sp modelId="{7B633D97-9CCD-4A7B-B70C-DED64D5EB9DA}">
      <dsp:nvSpPr>
        <dsp:cNvPr id="0" name=""/>
        <dsp:cNvSpPr/>
      </dsp:nvSpPr>
      <dsp:spPr>
        <a:xfrm>
          <a:off x="5801226" y="1310665"/>
          <a:ext cx="2069393" cy="1241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RISC V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Integration</a:t>
          </a:r>
          <a:endParaRPr lang="en-US" sz="2900" kern="1200" dirty="0"/>
        </a:p>
      </dsp:txBody>
      <dsp:txXfrm>
        <a:off x="5837592" y="1347031"/>
        <a:ext cx="1996661" cy="1168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B438-7E97-4ECE-B47F-44101B56DC4F}">
      <dsp:nvSpPr>
        <dsp:cNvPr id="0" name=""/>
        <dsp:cNvSpPr/>
      </dsp:nvSpPr>
      <dsp:spPr>
        <a:xfrm>
          <a:off x="1987432" y="608"/>
          <a:ext cx="1454211" cy="38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Calculate hidden bit and determine if mantissa is not zero</a:t>
          </a:r>
          <a:endParaRPr lang="en-US" sz="800" kern="1200" dirty="0"/>
        </a:p>
      </dsp:txBody>
      <dsp:txXfrm>
        <a:off x="1998659" y="11835"/>
        <a:ext cx="1431757" cy="360863"/>
      </dsp:txXfrm>
    </dsp:sp>
    <dsp:sp modelId="{034ED09C-9470-4B21-90E8-F062E1D002EE}">
      <dsp:nvSpPr>
        <dsp:cNvPr id="0" name=""/>
        <dsp:cNvSpPr/>
      </dsp:nvSpPr>
      <dsp:spPr>
        <a:xfrm rot="5400000">
          <a:off x="2645264" y="390043"/>
          <a:ext cx="138546" cy="17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2662790" y="407016"/>
        <a:ext cx="103495" cy="96982"/>
      </dsp:txXfrm>
    </dsp:sp>
    <dsp:sp modelId="{B349F48A-6DA6-4854-94F6-A3DB17A345E0}">
      <dsp:nvSpPr>
        <dsp:cNvPr id="0" name=""/>
        <dsp:cNvSpPr/>
      </dsp:nvSpPr>
      <dsp:spPr>
        <a:xfrm>
          <a:off x="1987432" y="568654"/>
          <a:ext cx="1454211" cy="38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Determine if number is </a:t>
          </a:r>
          <a:r>
            <a:rPr lang="en-US" sz="800" kern="1200" dirty="0" err="1" smtClean="0"/>
            <a:t>denormalized</a:t>
          </a:r>
          <a:r>
            <a:rPr lang="en-US" sz="800" kern="1200" dirty="0" smtClean="0"/>
            <a:t> or zero</a:t>
          </a:r>
          <a:endParaRPr lang="en-US" sz="800" kern="1200" dirty="0"/>
        </a:p>
      </dsp:txBody>
      <dsp:txXfrm>
        <a:off x="1998659" y="579881"/>
        <a:ext cx="1431757" cy="360863"/>
      </dsp:txXfrm>
    </dsp:sp>
    <dsp:sp modelId="{57BEFC9B-8A24-4755-A521-95CBEA96E659}">
      <dsp:nvSpPr>
        <dsp:cNvPr id="0" name=""/>
        <dsp:cNvSpPr/>
      </dsp:nvSpPr>
      <dsp:spPr>
        <a:xfrm rot="5400000">
          <a:off x="2640067" y="965020"/>
          <a:ext cx="148941" cy="17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2662790" y="976796"/>
        <a:ext cx="103495" cy="104259"/>
      </dsp:txXfrm>
    </dsp:sp>
    <dsp:sp modelId="{18BD53B5-CE3B-407A-95F7-0277CA611E0A}">
      <dsp:nvSpPr>
        <dsp:cNvPr id="0" name=""/>
        <dsp:cNvSpPr/>
      </dsp:nvSpPr>
      <dsp:spPr>
        <a:xfrm>
          <a:off x="1987432" y="1150561"/>
          <a:ext cx="1454211" cy="38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Determine the sign</a:t>
          </a:r>
          <a:endParaRPr lang="en-US" sz="800" kern="1200" dirty="0"/>
        </a:p>
      </dsp:txBody>
      <dsp:txXfrm>
        <a:off x="1998659" y="1161788"/>
        <a:ext cx="1431757" cy="360863"/>
      </dsp:txXfrm>
    </dsp:sp>
    <dsp:sp modelId="{ED80C6C4-6055-4758-809A-F0C00CEDDABA}">
      <dsp:nvSpPr>
        <dsp:cNvPr id="0" name=""/>
        <dsp:cNvSpPr/>
      </dsp:nvSpPr>
      <dsp:spPr>
        <a:xfrm rot="5400000">
          <a:off x="2642665" y="1543462"/>
          <a:ext cx="143744" cy="17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2662790" y="1557837"/>
        <a:ext cx="103495" cy="100621"/>
      </dsp:txXfrm>
    </dsp:sp>
    <dsp:sp modelId="{917B4E82-A09B-4470-9163-C14CCE611D9D}">
      <dsp:nvSpPr>
        <dsp:cNvPr id="0" name=""/>
        <dsp:cNvSpPr/>
      </dsp:nvSpPr>
      <dsp:spPr>
        <a:xfrm>
          <a:off x="1987432" y="1725538"/>
          <a:ext cx="1454211" cy="38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Put hidden bit at left then 23 bits of f then Shift right by 158 – e</a:t>
          </a:r>
          <a:endParaRPr lang="en-US" sz="800" kern="1200" dirty="0"/>
        </a:p>
      </dsp:txBody>
      <dsp:txXfrm>
        <a:off x="1998659" y="1736765"/>
        <a:ext cx="1431757" cy="360863"/>
      </dsp:txXfrm>
    </dsp:sp>
    <dsp:sp modelId="{4EEF3A06-2B64-4283-8F08-5E32AF158A00}">
      <dsp:nvSpPr>
        <dsp:cNvPr id="0" name=""/>
        <dsp:cNvSpPr/>
      </dsp:nvSpPr>
      <dsp:spPr>
        <a:xfrm rot="5400000">
          <a:off x="2642665" y="2118439"/>
          <a:ext cx="143744" cy="17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2662790" y="2132814"/>
        <a:ext cx="103495" cy="100621"/>
      </dsp:txXfrm>
    </dsp:sp>
    <dsp:sp modelId="{F45F55AA-38A1-41E1-9B03-B1C437E4CD93}">
      <dsp:nvSpPr>
        <dsp:cNvPr id="0" name=""/>
        <dsp:cNvSpPr/>
      </dsp:nvSpPr>
      <dsp:spPr>
        <a:xfrm>
          <a:off x="1987432" y="2300515"/>
          <a:ext cx="1454211" cy="38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If there is a value at least 23 bits there is precision loss</a:t>
          </a:r>
          <a:endParaRPr lang="en-US" sz="800" kern="1200" dirty="0"/>
        </a:p>
      </dsp:txBody>
      <dsp:txXfrm>
        <a:off x="1998659" y="2311742"/>
        <a:ext cx="1431757" cy="360863"/>
      </dsp:txXfrm>
    </dsp:sp>
    <dsp:sp modelId="{BE916ED1-C3E7-4EF8-9ED2-9D2396F936DD}">
      <dsp:nvSpPr>
        <dsp:cNvPr id="0" name=""/>
        <dsp:cNvSpPr/>
      </dsp:nvSpPr>
      <dsp:spPr>
        <a:xfrm rot="5400000">
          <a:off x="2642665" y="2693415"/>
          <a:ext cx="143744" cy="17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2662790" y="2707790"/>
        <a:ext cx="103495" cy="100621"/>
      </dsp:txXfrm>
    </dsp:sp>
    <dsp:sp modelId="{B93BA8BD-6D62-43D6-8267-8AFC9EBC2BD1}">
      <dsp:nvSpPr>
        <dsp:cNvPr id="0" name=""/>
        <dsp:cNvSpPr/>
      </dsp:nvSpPr>
      <dsp:spPr>
        <a:xfrm>
          <a:off x="1987432" y="2875491"/>
          <a:ext cx="1454211" cy="38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If sign is negative ,takes two’s complement</a:t>
          </a:r>
          <a:endParaRPr lang="en-US" sz="800" kern="1200" dirty="0"/>
        </a:p>
      </dsp:txBody>
      <dsp:txXfrm>
        <a:off x="1998659" y="2886718"/>
        <a:ext cx="1431757" cy="360863"/>
      </dsp:txXfrm>
    </dsp:sp>
    <dsp:sp modelId="{3F407911-5FC7-4280-9776-A481AC4E9FF5}">
      <dsp:nvSpPr>
        <dsp:cNvPr id="0" name=""/>
        <dsp:cNvSpPr/>
      </dsp:nvSpPr>
      <dsp:spPr>
        <a:xfrm rot="5400000">
          <a:off x="2642665" y="3268392"/>
          <a:ext cx="143744" cy="17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2662790" y="3282767"/>
        <a:ext cx="103495" cy="100621"/>
      </dsp:txXfrm>
    </dsp:sp>
    <dsp:sp modelId="{5166C1D1-FE7E-483B-8E67-CA96A03E458B}">
      <dsp:nvSpPr>
        <dsp:cNvPr id="0" name=""/>
        <dsp:cNvSpPr/>
      </dsp:nvSpPr>
      <dsp:spPr>
        <a:xfrm>
          <a:off x="1987432" y="3450468"/>
          <a:ext cx="1454211" cy="38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Output UF =1 if it is </a:t>
          </a:r>
          <a:r>
            <a:rPr lang="en-US" sz="800" kern="1200" dirty="0" err="1" smtClean="0"/>
            <a:t>denormalized</a:t>
          </a:r>
          <a:r>
            <a:rPr lang="en-US" sz="800" kern="1200" dirty="0" smtClean="0"/>
            <a:t> or precision lost</a:t>
          </a:r>
        </a:p>
      </dsp:txBody>
      <dsp:txXfrm>
        <a:off x="1998659" y="3461695"/>
        <a:ext cx="1431757" cy="360863"/>
      </dsp:txXfrm>
    </dsp:sp>
    <dsp:sp modelId="{979F088C-6723-4A30-9EB5-EC5AEF076E37}">
      <dsp:nvSpPr>
        <dsp:cNvPr id="0" name=""/>
        <dsp:cNvSpPr/>
      </dsp:nvSpPr>
      <dsp:spPr>
        <a:xfrm rot="5400000">
          <a:off x="2642665" y="3843369"/>
          <a:ext cx="143744" cy="17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2662790" y="3857744"/>
        <a:ext cx="103495" cy="100621"/>
      </dsp:txXfrm>
    </dsp:sp>
    <dsp:sp modelId="{A3A20672-6AF2-448C-9B6A-E4EC4F2A1B91}">
      <dsp:nvSpPr>
        <dsp:cNvPr id="0" name=""/>
        <dsp:cNvSpPr/>
      </dsp:nvSpPr>
      <dsp:spPr>
        <a:xfrm>
          <a:off x="1987432" y="4025445"/>
          <a:ext cx="1454211" cy="38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Output OF =1 if a value more than 32 bits</a:t>
          </a:r>
        </a:p>
      </dsp:txBody>
      <dsp:txXfrm>
        <a:off x="1998659" y="4036672"/>
        <a:ext cx="1431757" cy="360863"/>
      </dsp:txXfrm>
    </dsp:sp>
    <dsp:sp modelId="{8AD5945A-1E76-404C-9813-7CA3C894A6FA}">
      <dsp:nvSpPr>
        <dsp:cNvPr id="0" name=""/>
        <dsp:cNvSpPr/>
      </dsp:nvSpPr>
      <dsp:spPr>
        <a:xfrm rot="5400000">
          <a:off x="2642665" y="4418345"/>
          <a:ext cx="143744" cy="17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2662790" y="4432720"/>
        <a:ext cx="103495" cy="100621"/>
      </dsp:txXfrm>
    </dsp:sp>
    <dsp:sp modelId="{43797CB5-041B-41A1-AAC0-739700EF0B4C}">
      <dsp:nvSpPr>
        <dsp:cNvPr id="0" name=""/>
        <dsp:cNvSpPr/>
      </dsp:nvSpPr>
      <dsp:spPr>
        <a:xfrm>
          <a:off x="1987432" y="4600421"/>
          <a:ext cx="1454211" cy="38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Output invalid in case invalid conversion of a bigger result </a:t>
          </a:r>
        </a:p>
      </dsp:txBody>
      <dsp:txXfrm>
        <a:off x="1998659" y="4611648"/>
        <a:ext cx="1431757" cy="360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B438-7E97-4ECE-B47F-44101B56DC4F}">
      <dsp:nvSpPr>
        <dsp:cNvPr id="0" name=""/>
        <dsp:cNvSpPr/>
      </dsp:nvSpPr>
      <dsp:spPr>
        <a:xfrm>
          <a:off x="1347828" y="608"/>
          <a:ext cx="2733418" cy="71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Shift the point by 31 bits</a:t>
          </a:r>
          <a:endParaRPr lang="en-US" sz="1600" kern="1200" dirty="0"/>
        </a:p>
      </dsp:txBody>
      <dsp:txXfrm>
        <a:off x="1368678" y="21458"/>
        <a:ext cx="2691718" cy="670175"/>
      </dsp:txXfrm>
    </dsp:sp>
    <dsp:sp modelId="{034ED09C-9470-4B21-90E8-F062E1D002EE}">
      <dsp:nvSpPr>
        <dsp:cNvPr id="0" name=""/>
        <dsp:cNvSpPr/>
      </dsp:nvSpPr>
      <dsp:spPr>
        <a:xfrm rot="5400000">
          <a:off x="2585887" y="723845"/>
          <a:ext cx="257300" cy="32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2618434" y="755367"/>
        <a:ext cx="192206" cy="180110"/>
      </dsp:txXfrm>
    </dsp:sp>
    <dsp:sp modelId="{B349F48A-6DA6-4854-94F6-A3DB17A345E0}">
      <dsp:nvSpPr>
        <dsp:cNvPr id="0" name=""/>
        <dsp:cNvSpPr/>
      </dsp:nvSpPr>
      <dsp:spPr>
        <a:xfrm>
          <a:off x="1347828" y="1055551"/>
          <a:ext cx="2733418" cy="71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Normalize to 1.xx format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Calculate shift amount</a:t>
          </a:r>
          <a:endParaRPr lang="en-US" sz="1600" kern="1200" dirty="0"/>
        </a:p>
      </dsp:txBody>
      <dsp:txXfrm>
        <a:off x="1368678" y="1076401"/>
        <a:ext cx="2691718" cy="670175"/>
      </dsp:txXfrm>
    </dsp:sp>
    <dsp:sp modelId="{57BEFC9B-8A24-4755-A521-95CBEA96E659}">
      <dsp:nvSpPr>
        <dsp:cNvPr id="0" name=""/>
        <dsp:cNvSpPr/>
      </dsp:nvSpPr>
      <dsp:spPr>
        <a:xfrm rot="5400000">
          <a:off x="2576234" y="1791659"/>
          <a:ext cx="276606" cy="32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2618434" y="1813528"/>
        <a:ext cx="192206" cy="193624"/>
      </dsp:txXfrm>
    </dsp:sp>
    <dsp:sp modelId="{18BD53B5-CE3B-407A-95F7-0277CA611E0A}">
      <dsp:nvSpPr>
        <dsp:cNvPr id="0" name=""/>
        <dsp:cNvSpPr/>
      </dsp:nvSpPr>
      <dsp:spPr>
        <a:xfrm>
          <a:off x="1347828" y="2136236"/>
          <a:ext cx="2733418" cy="71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Determine the sign</a:t>
          </a:r>
          <a:endParaRPr lang="en-US" sz="1600" kern="1200" dirty="0"/>
        </a:p>
      </dsp:txBody>
      <dsp:txXfrm>
        <a:off x="1368678" y="2157086"/>
        <a:ext cx="2691718" cy="670175"/>
      </dsp:txXfrm>
    </dsp:sp>
    <dsp:sp modelId="{ED80C6C4-6055-4758-809A-F0C00CEDDABA}">
      <dsp:nvSpPr>
        <dsp:cNvPr id="0" name=""/>
        <dsp:cNvSpPr/>
      </dsp:nvSpPr>
      <dsp:spPr>
        <a:xfrm rot="5400000">
          <a:off x="2581061" y="2865908"/>
          <a:ext cx="266953" cy="32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2618435" y="2892603"/>
        <a:ext cx="192206" cy="186867"/>
      </dsp:txXfrm>
    </dsp:sp>
    <dsp:sp modelId="{917B4E82-A09B-4470-9163-C14CCE611D9D}">
      <dsp:nvSpPr>
        <dsp:cNvPr id="0" name=""/>
        <dsp:cNvSpPr/>
      </dsp:nvSpPr>
      <dsp:spPr>
        <a:xfrm>
          <a:off x="1347828" y="3204049"/>
          <a:ext cx="2733418" cy="71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Calculate exponent =158-sa</a:t>
          </a:r>
          <a:endParaRPr lang="en-US" sz="1600" kern="1200" dirty="0"/>
        </a:p>
      </dsp:txBody>
      <dsp:txXfrm>
        <a:off x="1368678" y="3224899"/>
        <a:ext cx="2691718" cy="670175"/>
      </dsp:txXfrm>
    </dsp:sp>
    <dsp:sp modelId="{4EEF3A06-2B64-4283-8F08-5E32AF158A00}">
      <dsp:nvSpPr>
        <dsp:cNvPr id="0" name=""/>
        <dsp:cNvSpPr/>
      </dsp:nvSpPr>
      <dsp:spPr>
        <a:xfrm rot="5400000">
          <a:off x="2581061" y="3933722"/>
          <a:ext cx="266953" cy="32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2618435" y="3960417"/>
        <a:ext cx="192206" cy="186867"/>
      </dsp:txXfrm>
    </dsp:sp>
    <dsp:sp modelId="{F45F55AA-38A1-41E1-9B03-B1C437E4CD93}">
      <dsp:nvSpPr>
        <dsp:cNvPr id="0" name=""/>
        <dsp:cNvSpPr/>
      </dsp:nvSpPr>
      <dsp:spPr>
        <a:xfrm>
          <a:off x="1347828" y="4271863"/>
          <a:ext cx="2733418" cy="71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 invalid flags if some values are thrown away by shift</a:t>
          </a:r>
          <a:endParaRPr lang="en-US" sz="1600" kern="1200" dirty="0"/>
        </a:p>
      </dsp:txBody>
      <dsp:txXfrm>
        <a:off x="1368678" y="4292713"/>
        <a:ext cx="2691718" cy="670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B438-7E97-4ECE-B47F-44101B56DC4F}">
      <dsp:nvSpPr>
        <dsp:cNvPr id="0" name=""/>
        <dsp:cNvSpPr/>
      </dsp:nvSpPr>
      <dsp:spPr>
        <a:xfrm>
          <a:off x="793270" y="0"/>
          <a:ext cx="1971305" cy="919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Check exponent and mantissa to be zeros or all ones </a:t>
          </a:r>
          <a:endParaRPr lang="en-US" sz="1800" kern="1200" dirty="0"/>
        </a:p>
      </dsp:txBody>
      <dsp:txXfrm>
        <a:off x="820203" y="26933"/>
        <a:ext cx="1917439" cy="865693"/>
      </dsp:txXfrm>
    </dsp:sp>
    <dsp:sp modelId="{034ED09C-9470-4B21-90E8-F062E1D002EE}">
      <dsp:nvSpPr>
        <dsp:cNvPr id="0" name=""/>
        <dsp:cNvSpPr/>
      </dsp:nvSpPr>
      <dsp:spPr>
        <a:xfrm rot="5400000">
          <a:off x="1612740" y="934235"/>
          <a:ext cx="332365" cy="413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654783" y="974953"/>
        <a:ext cx="248281" cy="232656"/>
      </dsp:txXfrm>
    </dsp:sp>
    <dsp:sp modelId="{B349F48A-6DA6-4854-94F6-A3DB17A345E0}">
      <dsp:nvSpPr>
        <dsp:cNvPr id="0" name=""/>
        <dsp:cNvSpPr/>
      </dsp:nvSpPr>
      <dsp:spPr>
        <a:xfrm>
          <a:off x="793270" y="1362713"/>
          <a:ext cx="1971305" cy="919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Determine if any of number is nan or invalid</a:t>
          </a:r>
          <a:endParaRPr lang="en-US" sz="1800" kern="1200" dirty="0"/>
        </a:p>
      </dsp:txBody>
      <dsp:txXfrm>
        <a:off x="820203" y="1389646"/>
        <a:ext cx="1917439" cy="865693"/>
      </dsp:txXfrm>
    </dsp:sp>
    <dsp:sp modelId="{57BEFC9B-8A24-4755-A521-95CBEA96E659}">
      <dsp:nvSpPr>
        <dsp:cNvPr id="0" name=""/>
        <dsp:cNvSpPr/>
      </dsp:nvSpPr>
      <dsp:spPr>
        <a:xfrm rot="5400000">
          <a:off x="1600271" y="2313574"/>
          <a:ext cx="357304" cy="413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654783" y="2341823"/>
        <a:ext cx="248281" cy="250113"/>
      </dsp:txXfrm>
    </dsp:sp>
    <dsp:sp modelId="{18BD53B5-CE3B-407A-95F7-0277CA611E0A}">
      <dsp:nvSpPr>
        <dsp:cNvPr id="0" name=""/>
        <dsp:cNvSpPr/>
      </dsp:nvSpPr>
      <dsp:spPr>
        <a:xfrm>
          <a:off x="793270" y="2758678"/>
          <a:ext cx="1971305" cy="919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If numbers are valid, compare the numbers</a:t>
          </a:r>
          <a:endParaRPr lang="en-US" sz="1800" kern="1200" dirty="0"/>
        </a:p>
      </dsp:txBody>
      <dsp:txXfrm>
        <a:off x="820203" y="2785611"/>
        <a:ext cx="1917439" cy="8656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B438-7E97-4ECE-B47F-44101B56DC4F}">
      <dsp:nvSpPr>
        <dsp:cNvPr id="0" name=""/>
        <dsp:cNvSpPr/>
      </dsp:nvSpPr>
      <dsp:spPr>
        <a:xfrm>
          <a:off x="793270" y="0"/>
          <a:ext cx="1971305" cy="919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Check exponent and mantissa to be zeros or all ones </a:t>
          </a:r>
          <a:endParaRPr lang="en-US" sz="1800" kern="1200" dirty="0"/>
        </a:p>
      </dsp:txBody>
      <dsp:txXfrm>
        <a:off x="820203" y="26933"/>
        <a:ext cx="1917439" cy="865693"/>
      </dsp:txXfrm>
    </dsp:sp>
    <dsp:sp modelId="{034ED09C-9470-4B21-90E8-F062E1D002EE}">
      <dsp:nvSpPr>
        <dsp:cNvPr id="0" name=""/>
        <dsp:cNvSpPr/>
      </dsp:nvSpPr>
      <dsp:spPr>
        <a:xfrm rot="5400000">
          <a:off x="1612740" y="934235"/>
          <a:ext cx="332365" cy="413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654783" y="974953"/>
        <a:ext cx="248281" cy="232656"/>
      </dsp:txXfrm>
    </dsp:sp>
    <dsp:sp modelId="{B349F48A-6DA6-4854-94F6-A3DB17A345E0}">
      <dsp:nvSpPr>
        <dsp:cNvPr id="0" name=""/>
        <dsp:cNvSpPr/>
      </dsp:nvSpPr>
      <dsp:spPr>
        <a:xfrm>
          <a:off x="793270" y="1362713"/>
          <a:ext cx="1971305" cy="919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Determine if any of number is nan or invalid</a:t>
          </a:r>
          <a:endParaRPr lang="en-US" sz="1800" kern="1200" dirty="0"/>
        </a:p>
      </dsp:txBody>
      <dsp:txXfrm>
        <a:off x="820203" y="1389646"/>
        <a:ext cx="1917439" cy="865693"/>
      </dsp:txXfrm>
    </dsp:sp>
    <dsp:sp modelId="{57BEFC9B-8A24-4755-A521-95CBEA96E659}">
      <dsp:nvSpPr>
        <dsp:cNvPr id="0" name=""/>
        <dsp:cNvSpPr/>
      </dsp:nvSpPr>
      <dsp:spPr>
        <a:xfrm rot="5400000">
          <a:off x="1600271" y="2313574"/>
          <a:ext cx="357304" cy="413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654783" y="2341823"/>
        <a:ext cx="248281" cy="250113"/>
      </dsp:txXfrm>
    </dsp:sp>
    <dsp:sp modelId="{18BD53B5-CE3B-407A-95F7-0277CA611E0A}">
      <dsp:nvSpPr>
        <dsp:cNvPr id="0" name=""/>
        <dsp:cNvSpPr/>
      </dsp:nvSpPr>
      <dsp:spPr>
        <a:xfrm>
          <a:off x="793270" y="2758678"/>
          <a:ext cx="1971305" cy="919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If numbers are valid, compare the numbers</a:t>
          </a:r>
          <a:endParaRPr lang="en-US" sz="1800" kern="1200" dirty="0"/>
        </a:p>
      </dsp:txBody>
      <dsp:txXfrm>
        <a:off x="820203" y="2785611"/>
        <a:ext cx="1917439" cy="865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231D8F-F8A0-4844-A856-4EBC24999BA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7280DCF-C571-450F-B260-F0A808D3D1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516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RISCV with floating Point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5920" y="3657600"/>
            <a:ext cx="862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 : </a:t>
            </a:r>
          </a:p>
          <a:p>
            <a:r>
              <a:rPr lang="en-US" dirty="0" smtClean="0"/>
              <a:t>AbdelRahman Atef Eid Yassin</a:t>
            </a:r>
          </a:p>
          <a:p>
            <a:r>
              <a:rPr lang="en-US" dirty="0" smtClean="0"/>
              <a:t>Mahmoud Mohamed </a:t>
            </a:r>
            <a:r>
              <a:rPr lang="en-US" dirty="0" err="1" smtClean="0"/>
              <a:t>Taha</a:t>
            </a:r>
            <a:endParaRPr lang="en-US" dirty="0" smtClean="0"/>
          </a:p>
          <a:p>
            <a:r>
              <a:rPr lang="en-US" dirty="0" smtClean="0"/>
              <a:t>Ahmed Khattab Mahmoud Khattab</a:t>
            </a:r>
          </a:p>
        </p:txBody>
      </p:sp>
    </p:spTree>
    <p:extLst>
      <p:ext uri="{BB962C8B-B14F-4D97-AF65-F5344CB8AC3E}">
        <p14:creationId xmlns:p14="http://schemas.microsoft.com/office/powerpoint/2010/main" val="709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addition and subtraction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2112579"/>
            <a:ext cx="521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determine who is largest a or b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8" y="2568630"/>
            <a:ext cx="4768573" cy="7046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192" y="3288418"/>
            <a:ext cx="5210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 make exponent equal by shifting the smallest one (difference between exponents)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62" y="4027082"/>
            <a:ext cx="4486632" cy="660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1192" y="4556590"/>
            <a:ext cx="521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 add them together according to add or sub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19" y="5047306"/>
            <a:ext cx="5004895" cy="9006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6833" y="2098319"/>
            <a:ext cx="521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 normalize result 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652" y="2450644"/>
            <a:ext cx="5604148" cy="727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99705" y="3177743"/>
            <a:ext cx="5210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5- rounding result (least 5 bits 01 101) grs = 01 1 </a:t>
            </a:r>
          </a:p>
          <a:p>
            <a:r>
              <a:rPr lang="en-US" dirty="0" smtClean="0"/>
              <a:t>g is guard bit ,r is rounding bit , s is sticky bit (or last 3bits)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802" y="3997171"/>
            <a:ext cx="3685847" cy="10649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95090" y="5062094"/>
            <a:ext cx="503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 normalize again after rounding (adding 1) 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4854" y="5497644"/>
            <a:ext cx="503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7- if exponent reaches max value it is overflow 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1636" y="5798446"/>
            <a:ext cx="4496320" cy="1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86" y="2504720"/>
            <a:ext cx="5528442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862" y="2504720"/>
            <a:ext cx="5676618" cy="25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7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addition and subtraction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07" y="1849770"/>
            <a:ext cx="6119400" cy="3678238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0" y="5528008"/>
            <a:ext cx="2087045" cy="134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16902"/>
            <a:ext cx="5834883" cy="2292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097" y="4637451"/>
            <a:ext cx="4476346" cy="20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Multiplier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2112579"/>
            <a:ext cx="521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exponent of result is addition of both </a:t>
            </a:r>
            <a:r>
              <a:rPr lang="en-US" dirty="0" err="1" smtClean="0"/>
              <a:t>exp</a:t>
            </a:r>
            <a:r>
              <a:rPr lang="en-US" dirty="0" smtClean="0"/>
              <a:t> + bias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0546" y="4077200"/>
            <a:ext cx="5210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 sign of result is xor of both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126" y="5030285"/>
            <a:ext cx="5210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 multiply the fractions together (Wallace tree) </a:t>
            </a:r>
          </a:p>
          <a:p>
            <a:r>
              <a:rPr lang="en-US" dirty="0" smtClean="0"/>
              <a:t>Hidden bit + 23 bit by </a:t>
            </a:r>
            <a:r>
              <a:rPr lang="en-US" dirty="0"/>
              <a:t>Hidden bit + 23 bit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6833" y="2098319"/>
            <a:ext cx="521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 normalize result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7" y="2543299"/>
            <a:ext cx="6229350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94" y="3246838"/>
            <a:ext cx="4351254" cy="865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5" y="4454633"/>
            <a:ext cx="6486525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834" y="5609150"/>
            <a:ext cx="3093876" cy="127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107" y="2415398"/>
            <a:ext cx="5020849" cy="9378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57689" y="3347194"/>
            <a:ext cx="503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 rounding (takes only 23 bits according to same rounding function 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833" y="3997791"/>
            <a:ext cx="5210008" cy="4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multiplier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21" y="1932087"/>
            <a:ext cx="5141325" cy="3122051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81" y="5039279"/>
            <a:ext cx="23717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58" y="2159508"/>
            <a:ext cx="57626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358" y="4048077"/>
            <a:ext cx="6607885" cy="1009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062" y="5233307"/>
            <a:ext cx="7417181" cy="1425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7851" y="2952823"/>
            <a:ext cx="2304392" cy="57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Wallace tree multiplier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704520" y="-498908"/>
            <a:ext cx="4373656" cy="95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6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203871"/>
            <a:ext cx="11029950" cy="16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180181"/>
              </p:ext>
            </p:extLst>
          </p:nvPr>
        </p:nvGraphicFramePr>
        <p:xfrm>
          <a:off x="0" y="2156286"/>
          <a:ext cx="35578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68397"/>
              </p:ext>
            </p:extLst>
          </p:nvPr>
        </p:nvGraphicFramePr>
        <p:xfrm>
          <a:off x="3179156" y="1891761"/>
          <a:ext cx="5948219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641">
                  <a:extLst>
                    <a:ext uri="{9D8B030D-6E8A-4147-A177-3AD203B41FA5}">
                      <a16:colId xmlns:a16="http://schemas.microsoft.com/office/drawing/2014/main" val="2704432551"/>
                    </a:ext>
                  </a:extLst>
                </a:gridCol>
                <a:gridCol w="4977578">
                  <a:extLst>
                    <a:ext uri="{9D8B030D-6E8A-4147-A177-3AD203B41FA5}">
                      <a16:colId xmlns:a16="http://schemas.microsoft.com/office/drawing/2014/main" val="149362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(equality)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=1</a:t>
                      </a:r>
                      <a:r>
                        <a:rPr lang="en-US" sz="1200" baseline="0" dirty="0" smtClean="0"/>
                        <a:t> when a == b  (sign ,</a:t>
                      </a:r>
                      <a:r>
                        <a:rPr lang="en-US" sz="1200" baseline="0" dirty="0" err="1" smtClean="0"/>
                        <a:t>exp,mantissa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2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 (less than)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if different</a:t>
                      </a:r>
                      <a:r>
                        <a:rPr lang="en-US" sz="1200" baseline="0" dirty="0" smtClean="0"/>
                        <a:t> signs if a is -  ,output = 1</a:t>
                      </a:r>
                    </a:p>
                    <a:p>
                      <a:r>
                        <a:rPr lang="en-US" sz="1200" baseline="0" dirty="0" smtClean="0"/>
                        <a:t>If same sign , output = 1 when </a:t>
                      </a:r>
                      <a:r>
                        <a:rPr lang="en-US" sz="1200" baseline="0" dirty="0" err="1" smtClean="0"/>
                        <a:t>exp</a:t>
                      </a:r>
                      <a:r>
                        <a:rPr lang="en-US" sz="1200" baseline="0" dirty="0" smtClean="0"/>
                        <a:t>(a) &lt; </a:t>
                      </a:r>
                      <a:r>
                        <a:rPr lang="en-US" sz="1200" baseline="0" dirty="0" err="1" smtClean="0"/>
                        <a:t>exp</a:t>
                      </a:r>
                      <a:r>
                        <a:rPr lang="en-US" sz="1200" baseline="0" dirty="0" smtClean="0"/>
                        <a:t> (b) and if equal check mantissa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 (less than or equal)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if different</a:t>
                      </a:r>
                      <a:r>
                        <a:rPr lang="en-US" sz="1200" baseline="0" dirty="0" smtClean="0"/>
                        <a:t> signs if a is -  ,output = 1</a:t>
                      </a:r>
                    </a:p>
                    <a:p>
                      <a:r>
                        <a:rPr lang="en-US" sz="1200" baseline="0" dirty="0" smtClean="0"/>
                        <a:t>If same sign , output = 1 when </a:t>
                      </a:r>
                      <a:r>
                        <a:rPr lang="en-US" sz="1200" baseline="0" dirty="0" err="1" smtClean="0"/>
                        <a:t>exp</a:t>
                      </a:r>
                      <a:r>
                        <a:rPr lang="en-US" sz="1200" baseline="0" dirty="0" smtClean="0"/>
                        <a:t>(a) &lt;= </a:t>
                      </a:r>
                      <a:r>
                        <a:rPr lang="en-US" sz="1200" baseline="0" dirty="0" err="1" smtClean="0"/>
                        <a:t>exp</a:t>
                      </a:r>
                      <a:r>
                        <a:rPr lang="en-US" sz="1200" baseline="0" dirty="0" smtClean="0"/>
                        <a:t> (b) and if equal check mantissa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45309"/>
                  </a:ext>
                </a:extLst>
              </a:tr>
            </a:tbl>
          </a:graphicData>
        </a:graphic>
      </p:graphicFrame>
      <p:pic>
        <p:nvPicPr>
          <p:cNvPr id="6" name="Content Placeholder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18" y="2044478"/>
            <a:ext cx="2371725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6948" y="4082535"/>
            <a:ext cx="77247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180181"/>
              </p:ext>
            </p:extLst>
          </p:nvPr>
        </p:nvGraphicFramePr>
        <p:xfrm>
          <a:off x="0" y="2156286"/>
          <a:ext cx="35578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04227"/>
              </p:ext>
            </p:extLst>
          </p:nvPr>
        </p:nvGraphicFramePr>
        <p:xfrm>
          <a:off x="3179156" y="1891761"/>
          <a:ext cx="622253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05">
                  <a:extLst>
                    <a:ext uri="{9D8B030D-6E8A-4147-A177-3AD203B41FA5}">
                      <a16:colId xmlns:a16="http://schemas.microsoft.com/office/drawing/2014/main" val="2704432551"/>
                    </a:ext>
                  </a:extLst>
                </a:gridCol>
                <a:gridCol w="5207134">
                  <a:extLst>
                    <a:ext uri="{9D8B030D-6E8A-4147-A177-3AD203B41FA5}">
                      <a16:colId xmlns:a16="http://schemas.microsoft.com/office/drawing/2014/main" val="149362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 (min)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sign if different signs ,output is the negative number</a:t>
                      </a:r>
                    </a:p>
                    <a:p>
                      <a:r>
                        <a:rPr lang="en-US" sz="1200" dirty="0" smtClean="0"/>
                        <a:t>If same sign output operand with the least exponent </a:t>
                      </a:r>
                    </a:p>
                    <a:p>
                      <a:r>
                        <a:rPr lang="en-US" sz="1200" dirty="0" smtClean="0"/>
                        <a:t>If same exponent output operand</a:t>
                      </a:r>
                      <a:r>
                        <a:rPr lang="en-US" sz="1200" baseline="0" dirty="0" smtClean="0"/>
                        <a:t> with the least mantissa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2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(max)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sign if different signs ,output is the positive number</a:t>
                      </a:r>
                    </a:p>
                    <a:p>
                      <a:r>
                        <a:rPr lang="en-US" sz="1200" dirty="0" smtClean="0"/>
                        <a:t>If same sign output operand with the largest exponent </a:t>
                      </a:r>
                    </a:p>
                    <a:p>
                      <a:r>
                        <a:rPr lang="en-US" sz="1200" dirty="0" smtClean="0"/>
                        <a:t>If same exponent output operand</a:t>
                      </a:r>
                      <a:r>
                        <a:rPr lang="en-US" sz="1200" baseline="0" dirty="0" smtClean="0"/>
                        <a:t> with the largest mantissa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0308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78" y="1950498"/>
            <a:ext cx="2371725" cy="15335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1255433" y="2992582"/>
            <a:ext cx="669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283117" y="262325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Invalid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859" y="3995405"/>
            <a:ext cx="70485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1883213"/>
            <a:ext cx="3532908" cy="2021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49" y="2036391"/>
            <a:ext cx="2276475" cy="77152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Quiet nan if exponent all ones and mantissa has a leading zero and any one  </a:t>
            </a:r>
          </a:p>
          <a:p>
            <a:r>
              <a:rPr lang="en-US" dirty="0" smtClean="0"/>
              <a:t>Signaling nan if exponent all ones and mantissa has a leading one </a:t>
            </a:r>
          </a:p>
          <a:p>
            <a:r>
              <a:rPr lang="en-US" dirty="0" smtClean="0"/>
              <a:t>Normal number has one in bit 23 of mantissa ,subnormal has zero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54" y="5336581"/>
            <a:ext cx="11842889" cy="8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</a:p>
          <a:p>
            <a:r>
              <a:rPr lang="en-US" dirty="0" smtClean="0"/>
              <a:t>Instruction Set Architecture </a:t>
            </a:r>
          </a:p>
          <a:p>
            <a:r>
              <a:rPr lang="en-US" dirty="0" smtClean="0"/>
              <a:t>IEEE Floating point Standard</a:t>
            </a:r>
          </a:p>
          <a:p>
            <a:r>
              <a:rPr lang="en-US" dirty="0" smtClean="0"/>
              <a:t>Floating Point Unit Design </a:t>
            </a:r>
          </a:p>
          <a:p>
            <a:r>
              <a:rPr lang="en-US" dirty="0" smtClean="0"/>
              <a:t>Integrating With RISCV </a:t>
            </a:r>
          </a:p>
          <a:p>
            <a:pPr lvl="1"/>
            <a:r>
              <a:rPr lang="en-US" dirty="0" smtClean="0"/>
              <a:t>Floating Point System </a:t>
            </a:r>
          </a:p>
          <a:p>
            <a:pPr lvl="1"/>
            <a:r>
              <a:rPr lang="en-US" dirty="0" smtClean="0"/>
              <a:t>Connection with RISC V</a:t>
            </a:r>
          </a:p>
          <a:p>
            <a:r>
              <a:rPr lang="en-US" dirty="0" smtClean="0"/>
              <a:t>Testing and Results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 DECODER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7" y="2017323"/>
            <a:ext cx="4926850" cy="103325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34098"/>
              </p:ext>
            </p:extLst>
          </p:nvPr>
        </p:nvGraphicFramePr>
        <p:xfrm>
          <a:off x="894080" y="3050576"/>
          <a:ext cx="10104580" cy="361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1">
                  <a:extLst>
                    <a:ext uri="{9D8B030D-6E8A-4147-A177-3AD203B41FA5}">
                      <a16:colId xmlns:a16="http://schemas.microsoft.com/office/drawing/2014/main" val="1749372198"/>
                    </a:ext>
                  </a:extLst>
                </a:gridCol>
                <a:gridCol w="1097495">
                  <a:extLst>
                    <a:ext uri="{9D8B030D-6E8A-4147-A177-3AD203B41FA5}">
                      <a16:colId xmlns:a16="http://schemas.microsoft.com/office/drawing/2014/main" val="1893209386"/>
                    </a:ext>
                  </a:extLst>
                </a:gridCol>
                <a:gridCol w="607998">
                  <a:extLst>
                    <a:ext uri="{9D8B030D-6E8A-4147-A177-3AD203B41FA5}">
                      <a16:colId xmlns:a16="http://schemas.microsoft.com/office/drawing/2014/main" val="1324628806"/>
                    </a:ext>
                  </a:extLst>
                </a:gridCol>
                <a:gridCol w="1010458">
                  <a:extLst>
                    <a:ext uri="{9D8B030D-6E8A-4147-A177-3AD203B41FA5}">
                      <a16:colId xmlns:a16="http://schemas.microsoft.com/office/drawing/2014/main" val="1449106115"/>
                    </a:ext>
                  </a:extLst>
                </a:gridCol>
                <a:gridCol w="1010458">
                  <a:extLst>
                    <a:ext uri="{9D8B030D-6E8A-4147-A177-3AD203B41FA5}">
                      <a16:colId xmlns:a16="http://schemas.microsoft.com/office/drawing/2014/main" val="2586044985"/>
                    </a:ext>
                  </a:extLst>
                </a:gridCol>
                <a:gridCol w="1010458">
                  <a:extLst>
                    <a:ext uri="{9D8B030D-6E8A-4147-A177-3AD203B41FA5}">
                      <a16:colId xmlns:a16="http://schemas.microsoft.com/office/drawing/2014/main" val="644700610"/>
                    </a:ext>
                  </a:extLst>
                </a:gridCol>
                <a:gridCol w="1010458">
                  <a:extLst>
                    <a:ext uri="{9D8B030D-6E8A-4147-A177-3AD203B41FA5}">
                      <a16:colId xmlns:a16="http://schemas.microsoft.com/office/drawing/2014/main" val="2549118328"/>
                    </a:ext>
                  </a:extLst>
                </a:gridCol>
                <a:gridCol w="1010458">
                  <a:extLst>
                    <a:ext uri="{9D8B030D-6E8A-4147-A177-3AD203B41FA5}">
                      <a16:colId xmlns:a16="http://schemas.microsoft.com/office/drawing/2014/main" val="3841093033"/>
                    </a:ext>
                  </a:extLst>
                </a:gridCol>
                <a:gridCol w="1010458">
                  <a:extLst>
                    <a:ext uri="{9D8B030D-6E8A-4147-A177-3AD203B41FA5}">
                      <a16:colId xmlns:a16="http://schemas.microsoft.com/office/drawing/2014/main" val="1621857655"/>
                    </a:ext>
                  </a:extLst>
                </a:gridCol>
                <a:gridCol w="1010458">
                  <a:extLst>
                    <a:ext uri="{9D8B030D-6E8A-4147-A177-3AD203B41FA5}">
                      <a16:colId xmlns:a16="http://schemas.microsoft.com/office/drawing/2014/main" val="792315221"/>
                    </a:ext>
                  </a:extLst>
                </a:gridCol>
              </a:tblGrid>
              <a:tr h="4417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Funct7</a:t>
                      </a:r>
                    </a:p>
                    <a:p>
                      <a:r>
                        <a:rPr lang="en-US" sz="1200" dirty="0" smtClean="0"/>
                        <a:t>7bits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Fpu</a:t>
                      </a:r>
                      <a:r>
                        <a:rPr lang="en-US" sz="1200" dirty="0" smtClean="0"/>
                        <a:t> decode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Mov</a:t>
                      </a:r>
                      <a:r>
                        <a:rPr lang="en-US" sz="1200" dirty="0" smtClean="0"/>
                        <a:t> from f </a:t>
                      </a:r>
                      <a:r>
                        <a:rPr lang="en-US" sz="1200" dirty="0" err="1" smtClean="0"/>
                        <a:t>reg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Mov</a:t>
                      </a:r>
                      <a:r>
                        <a:rPr lang="en-US" sz="1200" dirty="0" smtClean="0"/>
                        <a:t> from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reg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Freg_write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Integer_reg_write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Mov_from_float_result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Mov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to </a:t>
                      </a:r>
                      <a:r>
                        <a:rPr lang="en-US" sz="1200" dirty="0" err="1" smtClean="0"/>
                        <a:t>fpu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Instruction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34563"/>
                  </a:ext>
                </a:extLst>
              </a:tr>
              <a:tr h="279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66235"/>
                  </a:ext>
                </a:extLst>
              </a:tr>
              <a:tr h="279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27858"/>
                  </a:ext>
                </a:extLst>
              </a:tr>
              <a:tr h="279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f2i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22138"/>
                  </a:ext>
                </a:extLst>
              </a:tr>
              <a:tr h="279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i2f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20161"/>
                  </a:ext>
                </a:extLst>
              </a:tr>
              <a:tr h="279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29552"/>
                  </a:ext>
                </a:extLst>
              </a:tr>
              <a:tr h="279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71353"/>
                  </a:ext>
                </a:extLst>
              </a:tr>
              <a:tr h="279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minmax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43110"/>
                  </a:ext>
                </a:extLst>
              </a:tr>
              <a:tr h="279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classify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3248"/>
                  </a:ext>
                </a:extLst>
              </a:tr>
              <a:tr h="4417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Move float to 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67046"/>
                  </a:ext>
                </a:extLst>
              </a:tr>
              <a:tr h="279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Mov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 to float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165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6370" y="2749209"/>
            <a:ext cx="2499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Write enable of </a:t>
            </a:r>
            <a:r>
              <a:rPr lang="en-US" sz="1000" dirty="0" err="1" smtClean="0"/>
              <a:t>freq</a:t>
            </a:r>
            <a:r>
              <a:rPr lang="en-US" sz="1000" dirty="0" smtClean="0"/>
              <a:t> and integer </a:t>
            </a:r>
            <a:r>
              <a:rPr lang="en-US" sz="1000" dirty="0" err="1" smtClean="0"/>
              <a:t>reg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945581" y="2622893"/>
            <a:ext cx="10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out from </a:t>
            </a:r>
          </a:p>
          <a:p>
            <a:r>
              <a:rPr lang="en-US" sz="1000" dirty="0" err="1" smtClean="0"/>
              <a:t>fpu</a:t>
            </a:r>
            <a:r>
              <a:rPr lang="en-US" sz="1000" dirty="0" smtClean="0"/>
              <a:t> to 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reg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8945880" y="2517587"/>
            <a:ext cx="1170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out from </a:t>
            </a:r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reg</a:t>
            </a:r>
            <a:r>
              <a:rPr lang="en-US" sz="1000" dirty="0" smtClean="0"/>
              <a:t> needed as operand to </a:t>
            </a:r>
            <a:r>
              <a:rPr lang="en-US" sz="1000" dirty="0" err="1" smtClean="0"/>
              <a:t>fpu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71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46" y="1813235"/>
            <a:ext cx="7022111" cy="4948188"/>
          </a:xfrm>
        </p:spPr>
      </p:pic>
    </p:spTree>
    <p:extLst>
      <p:ext uri="{BB962C8B-B14F-4D97-AF65-F5344CB8AC3E}">
        <p14:creationId xmlns:p14="http://schemas.microsoft.com/office/powerpoint/2010/main" val="16279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V edited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2053244"/>
            <a:ext cx="6467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Decoder of RISC V is edited  so the control unit to allow Float instructions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0778" y="2892829"/>
            <a:ext cx="1313411" cy="19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Decoder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44189" y="3366655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44189" y="3643746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44189" y="3909753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4189" y="4175760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4225" y="3181989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float_RegWrite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86694" y="3425093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float_store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86693" y="3684771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fpu_decoder_en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86694" y="3991094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ResultSrc_float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5636" y="3253573"/>
            <a:ext cx="615142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865" y="2867615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Instr</a:t>
            </a:r>
            <a:r>
              <a:rPr lang="en-US" dirty="0" smtClean="0"/>
              <a:t>[6:0]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07434"/>
              </p:ext>
            </p:extLst>
          </p:nvPr>
        </p:nvGraphicFramePr>
        <p:xfrm>
          <a:off x="3482806" y="4508335"/>
          <a:ext cx="812800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68983060"/>
                    </a:ext>
                  </a:extLst>
                </a:gridCol>
                <a:gridCol w="1422011">
                  <a:extLst>
                    <a:ext uri="{9D8B030D-6E8A-4147-A177-3AD203B41FA5}">
                      <a16:colId xmlns:a16="http://schemas.microsoft.com/office/drawing/2014/main" val="1879518365"/>
                    </a:ext>
                  </a:extLst>
                </a:gridCol>
                <a:gridCol w="1287323">
                  <a:extLst>
                    <a:ext uri="{9D8B030D-6E8A-4147-A177-3AD203B41FA5}">
                      <a16:colId xmlns:a16="http://schemas.microsoft.com/office/drawing/2014/main" val="9404993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06869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48825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1900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float_RegWrite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float_store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fpu_decoder_en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ResultSrc_float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2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1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 of RISCV 32F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0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4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V edited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0" y="2075481"/>
            <a:ext cx="4514850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45" y="2274618"/>
            <a:ext cx="3641375" cy="24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789750"/>
              </p:ext>
            </p:extLst>
          </p:nvPr>
        </p:nvGraphicFramePr>
        <p:xfrm>
          <a:off x="581192" y="1876697"/>
          <a:ext cx="9050487" cy="47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829">
                  <a:extLst>
                    <a:ext uri="{9D8B030D-6E8A-4147-A177-3AD203B41FA5}">
                      <a16:colId xmlns:a16="http://schemas.microsoft.com/office/drawing/2014/main" val="4257074401"/>
                    </a:ext>
                  </a:extLst>
                </a:gridCol>
                <a:gridCol w="3841164">
                  <a:extLst>
                    <a:ext uri="{9D8B030D-6E8A-4147-A177-3AD203B41FA5}">
                      <a16:colId xmlns:a16="http://schemas.microsoft.com/office/drawing/2014/main" val="2999239527"/>
                    </a:ext>
                  </a:extLst>
                </a:gridCol>
                <a:gridCol w="2192494">
                  <a:extLst>
                    <a:ext uri="{9D8B030D-6E8A-4147-A177-3AD203B41FA5}">
                      <a16:colId xmlns:a16="http://schemas.microsoft.com/office/drawing/2014/main" val="2144504392"/>
                    </a:ext>
                  </a:extLst>
                </a:gridCol>
              </a:tblGrid>
              <a:tr h="458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 values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Expected Output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48328"/>
                  </a:ext>
                </a:extLst>
              </a:tr>
              <a:tr h="23342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Sw</a:t>
                      </a:r>
                      <a:r>
                        <a:rPr lang="en-US" sz="1200" dirty="0" smtClean="0"/>
                        <a:t> $f1,4($x1)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X1 = 4 , memory[2] =2,$f1=2.5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Memory[2]=2.5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7135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Lw</a:t>
                      </a:r>
                      <a:r>
                        <a:rPr lang="en-US" sz="1200" dirty="0" smtClean="0"/>
                        <a:t> $f25,4($x1)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$f25= 1124.53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$f25=2.5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96720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 $f3,$f1,$f2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$f1=2.5 $f2=2.6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$f3=5.1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6531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 $f31,$f16,$f15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$f16=4.75 $f15=2.25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$f31=2.5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98016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MUL</a:t>
                      </a:r>
                      <a:r>
                        <a:rPr lang="en-US" sz="1200" baseline="0" dirty="0" smtClean="0"/>
                        <a:t> $f28,$f1,$f4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$f1=2.5 ,$f4=-3.5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$f28 = -8.75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959022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 $f30,$f28,$f29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$f28=-8.75</a:t>
                      </a:r>
                      <a:r>
                        <a:rPr lang="en-US" sz="1200" baseline="0" dirty="0" smtClean="0"/>
                        <a:t> $f29=10500.5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$f30 = -8.75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11842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</a:t>
                      </a:r>
                      <a:r>
                        <a:rPr lang="en-US" sz="1200" baseline="0" dirty="0" smtClean="0"/>
                        <a:t> $f30,$28,$f29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$f28=-8.75</a:t>
                      </a:r>
                      <a:r>
                        <a:rPr lang="en-US" sz="1200" baseline="0" dirty="0" smtClean="0"/>
                        <a:t> $f29=10500.5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$f30 = 10500.5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08381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F2i $x5,$f17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$f17 =2.147483520*10^9 (4eff </a:t>
                      </a:r>
                      <a:r>
                        <a:rPr lang="en-US" sz="1200" dirty="0" err="1" smtClean="0"/>
                        <a:t>ffff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$x5=2147483520(7fffff80)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59558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I2f $f26,$x1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$x1 = 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$f26=4.0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27093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Mov</a:t>
                      </a:r>
                      <a:r>
                        <a:rPr lang="en-US" sz="1200" dirty="0" smtClean="0"/>
                        <a:t> $x8,$f12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$f12 = 0000ffff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$x8 = 0000ffff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00231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Mov</a:t>
                      </a:r>
                      <a:r>
                        <a:rPr lang="en-US" sz="1200" dirty="0" smtClean="0"/>
                        <a:t> $f25,$x7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$x7 = 0000 0028 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$f25 = 0000 00028 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47032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FEQ $x2,$f21,$f21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$f21</a:t>
                      </a:r>
                      <a:r>
                        <a:rPr lang="en-US" sz="1200" baseline="0" dirty="0" smtClean="0"/>
                        <a:t> = 530.125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$x2=1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73570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FLT $x3,$f3,$f2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$f3= 5.1 $f2 =2.6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$x3=0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35036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FLE $x4,$f3,$f2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$f3= 5.1 $f2 =2.6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$x3=0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9736"/>
                  </a:ext>
                </a:extLst>
              </a:tr>
              <a:tr h="269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FCLASS $x10,$f9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$f9 = +INF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$x10 =0000 0080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3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3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store instruction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27" y="2967100"/>
            <a:ext cx="2895600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144223"/>
            <a:ext cx="51816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26" y="2383015"/>
            <a:ext cx="4741194" cy="1355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010" y="4160110"/>
            <a:ext cx="548239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7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load instruction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237"/>
          <a:stretch/>
        </p:blipFill>
        <p:spPr>
          <a:xfrm>
            <a:off x="2447924" y="2041158"/>
            <a:ext cx="7296150" cy="43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28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ADD Instruction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3453606"/>
            <a:ext cx="9172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61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SUB INSTRUCTION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845" y="2181225"/>
            <a:ext cx="7654309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6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mul instruction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929" y="1893842"/>
            <a:ext cx="4597797" cy="3678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930" y="5749966"/>
            <a:ext cx="479826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algn="just"/>
            <a:r>
              <a:rPr lang="en-US" dirty="0" smtClean="0"/>
              <a:t>The aim of  this is project is to extend RISC V processor to be able to deal with floating point instructions .  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STEPS 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1-  Instruction Set Architecture study</a:t>
            </a:r>
          </a:p>
          <a:p>
            <a:pPr lvl="1" algn="just"/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- Design FPU unit that deals with floating point numbers </a:t>
            </a:r>
          </a:p>
          <a:p>
            <a:pPr lvl="1" algn="just"/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- Integrate it with RISC V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7685" y="2015352"/>
            <a:ext cx="5422900" cy="264546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36502768"/>
              </p:ext>
            </p:extLst>
          </p:nvPr>
        </p:nvGraphicFramePr>
        <p:xfrm>
          <a:off x="713563" y="3718047"/>
          <a:ext cx="7877544" cy="3862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2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Min &amp; MAX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502" y="2831080"/>
            <a:ext cx="55530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06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F2I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645" y="4203088"/>
            <a:ext cx="636270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45" y="3233465"/>
            <a:ext cx="6362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46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I2F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327" y="2099696"/>
            <a:ext cx="657225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27" y="4321761"/>
            <a:ext cx="6886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3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mov</a:t>
            </a:r>
            <a:r>
              <a:rPr lang="en-US" dirty="0" smtClean="0"/>
              <a:t>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" y="2142966"/>
            <a:ext cx="5243513" cy="157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6" y="4317547"/>
            <a:ext cx="5225687" cy="1271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323" y="2278625"/>
            <a:ext cx="6020169" cy="1301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81" y="3715289"/>
            <a:ext cx="6077864" cy="20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46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COMPARE INSTRUCTIONS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348" y="3513970"/>
            <a:ext cx="6853646" cy="77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9" y="2300695"/>
            <a:ext cx="4929709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2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CLASSIFY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4488179"/>
            <a:ext cx="10887075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2" y="2208251"/>
            <a:ext cx="9291365" cy="17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17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RISC-V Instruction Set </a:t>
            </a:r>
            <a:r>
              <a:rPr lang="en-US" dirty="0" err="1" smtClean="0"/>
              <a:t>ManualVolume</a:t>
            </a:r>
            <a:r>
              <a:rPr lang="en-US" dirty="0" smtClean="0"/>
              <a:t> </a:t>
            </a:r>
            <a:r>
              <a:rPr lang="en-US" dirty="0"/>
              <a:t>I: User-Level </a:t>
            </a:r>
            <a:r>
              <a:rPr lang="en-US" dirty="0" err="1" smtClean="0"/>
              <a:t>ISADocument</a:t>
            </a:r>
            <a:r>
              <a:rPr lang="en-US" dirty="0" smtClean="0"/>
              <a:t> </a:t>
            </a:r>
            <a:r>
              <a:rPr lang="en-US" dirty="0"/>
              <a:t>Version </a:t>
            </a:r>
            <a:r>
              <a:rPr lang="en-US" dirty="0" smtClean="0"/>
              <a:t>2.2Editors</a:t>
            </a:r>
            <a:r>
              <a:rPr lang="en-US" dirty="0"/>
              <a:t>: Andrew Waterman1,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smtClean="0"/>
              <a:t>Asanovic1;21SiFive </a:t>
            </a:r>
            <a:r>
              <a:rPr lang="en-US" dirty="0"/>
              <a:t>Inc</a:t>
            </a:r>
            <a:r>
              <a:rPr lang="en-US" dirty="0" smtClean="0"/>
              <a:t>.,2CS </a:t>
            </a:r>
            <a:r>
              <a:rPr lang="en-US" dirty="0"/>
              <a:t>Division, EECS Department, University of California, </a:t>
            </a:r>
            <a:r>
              <a:rPr lang="en-US" dirty="0" smtClean="0"/>
              <a:t>Berkeleyandrew@sifive.com</a:t>
            </a:r>
            <a:r>
              <a:rPr lang="en-US" dirty="0"/>
              <a:t>, </a:t>
            </a:r>
            <a:r>
              <a:rPr lang="en-US" dirty="0" err="1" smtClean="0"/>
              <a:t>krste@berkeley.eduMay</a:t>
            </a:r>
            <a:r>
              <a:rPr lang="en-US" dirty="0" smtClean="0"/>
              <a:t> </a:t>
            </a:r>
            <a:r>
              <a:rPr lang="en-US" dirty="0"/>
              <a:t>7, </a:t>
            </a:r>
            <a:r>
              <a:rPr lang="en-US" dirty="0" smtClean="0"/>
              <a:t>2017</a:t>
            </a:r>
          </a:p>
          <a:p>
            <a:r>
              <a:rPr lang="en-US" dirty="0"/>
              <a:t>COMPUTERPRINCIPLESAND DESIGN IN VERILOG HDL </a:t>
            </a:r>
            <a:r>
              <a:rPr lang="en-US" dirty="0" err="1"/>
              <a:t>Yamin</a:t>
            </a:r>
            <a:r>
              <a:rPr lang="en-US" dirty="0"/>
              <a:t> </a:t>
            </a:r>
            <a:r>
              <a:rPr lang="en-US" dirty="0" err="1"/>
              <a:t>LiHosei</a:t>
            </a:r>
            <a:r>
              <a:rPr lang="en-US" dirty="0"/>
              <a:t> University, </a:t>
            </a:r>
            <a:r>
              <a:rPr lang="en-US" dirty="0" smtClean="0"/>
              <a:t>Japan</a:t>
            </a:r>
          </a:p>
          <a:p>
            <a:r>
              <a:rPr lang="en-US" dirty="0"/>
              <a:t>https://www.slideshare.net/prochwani95/06-floating-point</a:t>
            </a:r>
          </a:p>
        </p:txBody>
      </p:sp>
    </p:spTree>
    <p:extLst>
      <p:ext uri="{BB962C8B-B14F-4D97-AF65-F5344CB8AC3E}">
        <p14:creationId xmlns:p14="http://schemas.microsoft.com/office/powerpoint/2010/main" val="41459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81024"/>
              </p:ext>
            </p:extLst>
          </p:nvPr>
        </p:nvGraphicFramePr>
        <p:xfrm>
          <a:off x="449046" y="1845680"/>
          <a:ext cx="10869440" cy="49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680">
                  <a:extLst>
                    <a:ext uri="{9D8B030D-6E8A-4147-A177-3AD203B41FA5}">
                      <a16:colId xmlns:a16="http://schemas.microsoft.com/office/drawing/2014/main" val="4008541946"/>
                    </a:ext>
                  </a:extLst>
                </a:gridCol>
                <a:gridCol w="890870">
                  <a:extLst>
                    <a:ext uri="{9D8B030D-6E8A-4147-A177-3AD203B41FA5}">
                      <a16:colId xmlns:a16="http://schemas.microsoft.com/office/drawing/2014/main" val="312985363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566890806"/>
                    </a:ext>
                  </a:extLst>
                </a:gridCol>
                <a:gridCol w="814039">
                  <a:extLst>
                    <a:ext uri="{9D8B030D-6E8A-4147-A177-3AD203B41FA5}">
                      <a16:colId xmlns:a16="http://schemas.microsoft.com/office/drawing/2014/main" val="3984455057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3511997388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575348585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1924286537"/>
                    </a:ext>
                  </a:extLst>
                </a:gridCol>
                <a:gridCol w="4360124">
                  <a:extLst>
                    <a:ext uri="{9D8B030D-6E8A-4147-A177-3AD203B41FA5}">
                      <a16:colId xmlns:a16="http://schemas.microsoft.com/office/drawing/2014/main" val="3060265843"/>
                    </a:ext>
                  </a:extLst>
                </a:gridCol>
              </a:tblGrid>
              <a:tr h="363789">
                <a:tc>
                  <a:txBody>
                    <a:bodyPr/>
                    <a:lstStyle/>
                    <a:p>
                      <a:r>
                        <a:rPr lang="en-US" dirty="0" smtClean="0"/>
                        <a:t>31-25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illustration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20809"/>
                  </a:ext>
                </a:extLst>
              </a:tr>
              <a:tr h="3031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Imm</a:t>
                      </a:r>
                      <a:r>
                        <a:rPr lang="en-US" sz="1200" dirty="0" smtClean="0"/>
                        <a:t>[11:0]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0000111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Load a</a:t>
                      </a:r>
                      <a:r>
                        <a:rPr lang="en-US" sz="1100" baseline="0" dirty="0" smtClean="0"/>
                        <a:t> value from location rs1 (integer </a:t>
                      </a:r>
                      <a:r>
                        <a:rPr lang="en-US" sz="1100" baseline="0" dirty="0" err="1" smtClean="0"/>
                        <a:t>reg</a:t>
                      </a:r>
                      <a:r>
                        <a:rPr lang="en-US" sz="1100" baseline="0" dirty="0" smtClean="0"/>
                        <a:t>) + </a:t>
                      </a:r>
                      <a:r>
                        <a:rPr lang="en-US" sz="1100" baseline="0" dirty="0" err="1" smtClean="0"/>
                        <a:t>imm</a:t>
                      </a:r>
                      <a:r>
                        <a:rPr lang="en-US" sz="1100" baseline="0" dirty="0" smtClean="0"/>
                        <a:t> to </a:t>
                      </a:r>
                      <a:r>
                        <a:rPr lang="en-US" sz="1100" baseline="0" dirty="0" err="1" smtClean="0"/>
                        <a:t>rd</a:t>
                      </a:r>
                      <a:r>
                        <a:rPr lang="en-US" sz="1100" baseline="0" dirty="0" smtClean="0"/>
                        <a:t> (float </a:t>
                      </a:r>
                      <a:r>
                        <a:rPr lang="en-US" sz="1100" baseline="0" dirty="0" err="1" smtClean="0"/>
                        <a:t>reg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7615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Imm</a:t>
                      </a:r>
                      <a:r>
                        <a:rPr lang="en-US" sz="1200" dirty="0" smtClean="0"/>
                        <a:t>[11:5]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Imm</a:t>
                      </a:r>
                      <a:r>
                        <a:rPr lang="en-US" sz="1050" dirty="0" smtClean="0"/>
                        <a:t>[4:0]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0100111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FSW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store a</a:t>
                      </a:r>
                      <a:r>
                        <a:rPr lang="en-US" sz="1200" baseline="0" dirty="0" smtClean="0"/>
                        <a:t> value from rs2 (float </a:t>
                      </a:r>
                      <a:r>
                        <a:rPr lang="en-US" sz="1200" baseline="0" dirty="0" err="1" smtClean="0"/>
                        <a:t>reg</a:t>
                      </a:r>
                      <a:r>
                        <a:rPr lang="en-US" sz="1200" baseline="0" dirty="0" smtClean="0"/>
                        <a:t>) +memory( </a:t>
                      </a:r>
                      <a:r>
                        <a:rPr lang="en-US" sz="1200" baseline="0" dirty="0" err="1" smtClean="0"/>
                        <a:t>imm</a:t>
                      </a:r>
                      <a:r>
                        <a:rPr lang="en-US" sz="1200" baseline="0" dirty="0" smtClean="0"/>
                        <a:t> + rs1)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3757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FADD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 = r1 + r2         all float registers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62660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FSUB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Rd = r1 -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46904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FMUL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Rd = r1</a:t>
                      </a:r>
                      <a:r>
                        <a:rPr lang="en-US" sz="1200" baseline="0" dirty="0" smtClean="0"/>
                        <a:t> *</a:t>
                      </a:r>
                      <a:r>
                        <a:rPr lang="en-US" sz="1200" dirty="0" smtClean="0"/>
                        <a:t>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49790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</a:t>
                      </a:r>
                      <a:r>
                        <a:rPr lang="en-US" sz="1200" baseline="0" dirty="0" smtClean="0"/>
                        <a:t> = min (rs1,rs2)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35712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FMAX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Rd</a:t>
                      </a:r>
                      <a:r>
                        <a:rPr lang="en-US" sz="1200" baseline="0" dirty="0" smtClean="0"/>
                        <a:t> = max (rs1,rs2)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63277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FCVT.W.S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 float in rs1(float) to integer in </a:t>
                      </a:r>
                      <a:r>
                        <a:rPr lang="en-US" sz="1200" dirty="0" err="1" smtClean="0"/>
                        <a:t>rd</a:t>
                      </a:r>
                      <a:r>
                        <a:rPr lang="en-US" sz="1200" dirty="0" smtClean="0"/>
                        <a:t>(integer)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9881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FCVT.S.W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in rs1 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) to float in </a:t>
                      </a:r>
                      <a:r>
                        <a:rPr lang="en-US" sz="1200" dirty="0" err="1" smtClean="0"/>
                        <a:t>rd</a:t>
                      </a:r>
                      <a:r>
                        <a:rPr lang="en-US" sz="1200" dirty="0" smtClean="0"/>
                        <a:t>(float)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7717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FMV.X.W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Move float</a:t>
                      </a:r>
                      <a:r>
                        <a:rPr lang="en-US" sz="1200" baseline="0" dirty="0" smtClean="0"/>
                        <a:t> number from rs1 (float) to </a:t>
                      </a:r>
                      <a:r>
                        <a:rPr lang="en-US" sz="1200" baseline="0" dirty="0" err="1" smtClean="0"/>
                        <a:t>rd</a:t>
                      </a:r>
                      <a:r>
                        <a:rPr lang="en-US" sz="1200" baseline="0" dirty="0" smtClean="0"/>
                        <a:t> (integer)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65661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FMV.W.X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Move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baseline="0" dirty="0" smtClean="0"/>
                        <a:t> number from rs1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) to </a:t>
                      </a:r>
                      <a:r>
                        <a:rPr lang="en-US" sz="1200" baseline="0" dirty="0" err="1" smtClean="0"/>
                        <a:t>rd</a:t>
                      </a:r>
                      <a:r>
                        <a:rPr lang="en-US" sz="1200" baseline="0" dirty="0" smtClean="0"/>
                        <a:t> (float)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68322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FEQ.S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</a:t>
                      </a:r>
                      <a:r>
                        <a:rPr lang="en-US" sz="1200" baseline="0" dirty="0" smtClean="0"/>
                        <a:t> = 1 (integer) if rs1 == rs2 (float)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88579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FLT.S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Rd</a:t>
                      </a:r>
                      <a:r>
                        <a:rPr lang="en-US" sz="1200" baseline="0" dirty="0" smtClean="0"/>
                        <a:t> = 1 (integer) if rs1 &lt; rs2 (float)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378657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Rd</a:t>
                      </a:r>
                      <a:r>
                        <a:rPr lang="en-US" sz="1200" baseline="0" dirty="0" smtClean="0"/>
                        <a:t> = 1 (integer) if rs1 &lt;= rs2 (float)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0833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FCLASS.S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Classify floating point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46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9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 floating Point Standard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25549"/>
            <a:ext cx="6086475" cy="143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2081" y="3764410"/>
            <a:ext cx="1323703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514" y="4410891"/>
            <a:ext cx="1323703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S=0 (Positive)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373085" y="4410890"/>
            <a:ext cx="1323703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S=1 (Negative)</a:t>
            </a:r>
            <a:endParaRPr lang="en-US" sz="1600" dirty="0"/>
          </a:p>
        </p:txBody>
      </p:sp>
      <p:cxnSp>
        <p:nvCxnSpPr>
          <p:cNvPr id="9" name="Curved Connector 8"/>
          <p:cNvCxnSpPr>
            <a:stCxn id="3" idx="2"/>
            <a:endCxn id="7" idx="0"/>
          </p:cNvCxnSpPr>
          <p:nvPr/>
        </p:nvCxnSpPr>
        <p:spPr>
          <a:xfrm rot="5400000">
            <a:off x="1475081" y="3822039"/>
            <a:ext cx="298138" cy="8795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3" idx="2"/>
            <a:endCxn id="8" idx="0"/>
          </p:cNvCxnSpPr>
          <p:nvPr/>
        </p:nvCxnSpPr>
        <p:spPr>
          <a:xfrm rot="16200000" flipH="1">
            <a:off x="2400367" y="3776319"/>
            <a:ext cx="298137" cy="971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5362433"/>
            <a:ext cx="3372518" cy="5502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1192" y="4937760"/>
            <a:ext cx="301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is presented 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2218" y="6027003"/>
            <a:ext cx="480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-9.75  &gt; -   1001.11 = - 1.00111 x 2^3 </a:t>
            </a:r>
          </a:p>
          <a:p>
            <a:r>
              <a:rPr lang="en-US" sz="1200" dirty="0" smtClean="0"/>
              <a:t>S= 1</a:t>
            </a:r>
          </a:p>
          <a:p>
            <a:r>
              <a:rPr lang="en-US" sz="1200" dirty="0" smtClean="0"/>
              <a:t>E= 127 + 3 = 130 = 1000 0010 </a:t>
            </a:r>
          </a:p>
          <a:p>
            <a:r>
              <a:rPr lang="en-US" sz="1200" dirty="0" smtClean="0"/>
              <a:t>F = 00111 00….00 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358740" y="3241894"/>
            <a:ext cx="1323703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Floating numbers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911734" y="4084618"/>
            <a:ext cx="1323703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+0,-0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9422670" y="4073562"/>
            <a:ext cx="1323703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+INF,-INF</a:t>
            </a:r>
            <a:endParaRPr lang="en-US" sz="1600" dirty="0"/>
          </a:p>
        </p:txBody>
      </p:sp>
      <p:cxnSp>
        <p:nvCxnSpPr>
          <p:cNvPr id="18" name="Curved Connector 17"/>
          <p:cNvCxnSpPr>
            <a:stCxn id="15" idx="2"/>
            <a:endCxn id="16" idx="0"/>
          </p:cNvCxnSpPr>
          <p:nvPr/>
        </p:nvCxnSpPr>
        <p:spPr>
          <a:xfrm rot="16200000" flipH="1">
            <a:off x="8049899" y="3560930"/>
            <a:ext cx="494381" cy="5529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2"/>
            <a:endCxn id="17" idx="0"/>
          </p:cNvCxnSpPr>
          <p:nvPr/>
        </p:nvCxnSpPr>
        <p:spPr>
          <a:xfrm rot="16200000" flipH="1">
            <a:off x="8810895" y="2799934"/>
            <a:ext cx="483325" cy="20639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89862" y="4062548"/>
            <a:ext cx="1323703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normalized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6400798" y="4073562"/>
            <a:ext cx="1323703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denormalized</a:t>
            </a:r>
            <a:endParaRPr lang="en-US" sz="1600" dirty="0"/>
          </a:p>
        </p:txBody>
      </p:sp>
      <p:cxnSp>
        <p:nvCxnSpPr>
          <p:cNvPr id="33" name="Curved Connector 32"/>
          <p:cNvCxnSpPr>
            <a:stCxn id="15" idx="2"/>
            <a:endCxn id="31" idx="0"/>
          </p:cNvCxnSpPr>
          <p:nvPr/>
        </p:nvCxnSpPr>
        <p:spPr>
          <a:xfrm rot="5400000">
            <a:off x="6549998" y="2591953"/>
            <a:ext cx="472311" cy="2468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2"/>
            <a:endCxn id="32" idx="0"/>
          </p:cNvCxnSpPr>
          <p:nvPr/>
        </p:nvCxnSpPr>
        <p:spPr>
          <a:xfrm rot="5400000">
            <a:off x="7299959" y="3352928"/>
            <a:ext cx="483325" cy="957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24549" y="4574567"/>
            <a:ext cx="138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0&lt;e&lt;255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98918" y="4574567"/>
            <a:ext cx="138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e=0 </a:t>
            </a:r>
          </a:p>
          <a:p>
            <a:r>
              <a:rPr lang="en-US" dirty="0" smtClean="0"/>
              <a:t>F!=0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87934" y="4563553"/>
            <a:ext cx="138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e=0 </a:t>
            </a:r>
          </a:p>
          <a:p>
            <a:r>
              <a:rPr lang="en-US" dirty="0" smtClean="0"/>
              <a:t>F=0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933606" y="4107374"/>
            <a:ext cx="1027612" cy="30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nan</a:t>
            </a:r>
            <a:endParaRPr lang="en-US" sz="1600" dirty="0"/>
          </a:p>
        </p:txBody>
      </p:sp>
      <p:cxnSp>
        <p:nvCxnSpPr>
          <p:cNvPr id="54" name="Curved Connector 53"/>
          <p:cNvCxnSpPr>
            <a:stCxn id="15" idx="2"/>
            <a:endCxn id="49" idx="0"/>
          </p:cNvCxnSpPr>
          <p:nvPr/>
        </p:nvCxnSpPr>
        <p:spPr>
          <a:xfrm rot="16200000" flipH="1">
            <a:off x="9475434" y="2135395"/>
            <a:ext cx="517137" cy="3426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544590" y="4550488"/>
            <a:ext cx="138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e=255 </a:t>
            </a:r>
          </a:p>
          <a:p>
            <a:r>
              <a:rPr lang="en-US" dirty="0" smtClean="0"/>
              <a:t>F=0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890064" y="4530838"/>
            <a:ext cx="138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e=255 </a:t>
            </a:r>
          </a:p>
          <a:p>
            <a:r>
              <a:rPr lang="en-US" dirty="0" smtClean="0"/>
              <a:t>F!=0 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934" y="5501339"/>
            <a:ext cx="984342" cy="16530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758" y="5432648"/>
            <a:ext cx="1678566" cy="20213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90011" y="5808617"/>
            <a:ext cx="652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normalized number, the 1 of 1</a:t>
            </a:r>
            <a:r>
              <a:rPr lang="en-US" i="1" dirty="0"/>
              <a:t>. f </a:t>
            </a:r>
            <a:r>
              <a:rPr lang="en-US" dirty="0"/>
              <a:t>is not stored in the 32-bit data; it is called a hidden bit. For a</a:t>
            </a:r>
          </a:p>
          <a:p>
            <a:r>
              <a:rPr lang="en-US" dirty="0" err="1"/>
              <a:t>denormalized</a:t>
            </a:r>
            <a:r>
              <a:rPr lang="en-US" dirty="0"/>
              <a:t> number, the hidden bit is a 0.</a:t>
            </a:r>
          </a:p>
        </p:txBody>
      </p:sp>
    </p:spTree>
    <p:extLst>
      <p:ext uri="{BB962C8B-B14F-4D97-AF65-F5344CB8AC3E}">
        <p14:creationId xmlns:p14="http://schemas.microsoft.com/office/powerpoint/2010/main" val="24327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54" y="2498793"/>
            <a:ext cx="7197906" cy="2200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286" y="2621280"/>
            <a:ext cx="4789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floating point </a:t>
            </a:r>
            <a:r>
              <a:rPr lang="en-US" dirty="0"/>
              <a:t>co-processor will accepts input signals as three input</a:t>
            </a:r>
          </a:p>
          <a:p>
            <a:r>
              <a:rPr lang="en-US" dirty="0" smtClean="0"/>
              <a:t>1- operands (single precision)</a:t>
            </a:r>
          </a:p>
          <a:p>
            <a:r>
              <a:rPr lang="en-US" dirty="0" smtClean="0"/>
              <a:t>2- opcode </a:t>
            </a:r>
          </a:p>
          <a:p>
            <a:r>
              <a:rPr lang="en-US" dirty="0" smtClean="0"/>
              <a:t>3- round mode.</a:t>
            </a:r>
          </a:p>
          <a:p>
            <a:r>
              <a:rPr lang="en-US" dirty="0" smtClean="0"/>
              <a:t> </a:t>
            </a:r>
            <a:r>
              <a:rPr lang="en-US" dirty="0"/>
              <a:t>It decodes instructions and executes them</a:t>
            </a:r>
          </a:p>
        </p:txBody>
      </p:sp>
    </p:spTree>
    <p:extLst>
      <p:ext uri="{BB962C8B-B14F-4D97-AF65-F5344CB8AC3E}">
        <p14:creationId xmlns:p14="http://schemas.microsoft.com/office/powerpoint/2010/main" val="36622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199608" y="1832761"/>
            <a:ext cx="5694218" cy="495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unit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95999" y="1948319"/>
            <a:ext cx="1327265" cy="4704065"/>
            <a:chOff x="6096000" y="1948319"/>
            <a:chExt cx="1255222" cy="5571741"/>
          </a:xfrm>
        </p:grpSpPr>
        <p:sp>
          <p:nvSpPr>
            <p:cNvPr id="3" name="Rectangle 2"/>
            <p:cNvSpPr/>
            <p:nvPr/>
          </p:nvSpPr>
          <p:spPr>
            <a:xfrm>
              <a:off x="6096000" y="1948319"/>
              <a:ext cx="1255222" cy="4890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ADD/SUB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572061"/>
              <a:ext cx="1255222" cy="489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F2I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3195807"/>
              <a:ext cx="1255222" cy="5199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I2F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3850455"/>
              <a:ext cx="1255222" cy="4890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FMUL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4474199"/>
              <a:ext cx="1255222" cy="489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Compare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5097943"/>
              <a:ext cx="1255222" cy="5199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Min/Max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5752591"/>
              <a:ext cx="1255222" cy="4890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Classify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6000" y="6376335"/>
              <a:ext cx="1255222" cy="489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FDIV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0" y="7000079"/>
              <a:ext cx="1255222" cy="5199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FSQRT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26138" y="2016591"/>
            <a:ext cx="310342" cy="768173"/>
            <a:chOff x="9626138" y="2016591"/>
            <a:chExt cx="310342" cy="76817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626138" y="2016591"/>
              <a:ext cx="8313" cy="768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25396" y="2182822"/>
              <a:ext cx="11084" cy="43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634451" y="2016591"/>
              <a:ext cx="290945" cy="16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634451" y="2618531"/>
              <a:ext cx="302029" cy="166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654016" y="2992522"/>
            <a:ext cx="310342" cy="768173"/>
            <a:chOff x="9626138" y="2016591"/>
            <a:chExt cx="310342" cy="76817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9626138" y="2016591"/>
              <a:ext cx="8313" cy="768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925396" y="2182822"/>
              <a:ext cx="11084" cy="43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634451" y="2016591"/>
              <a:ext cx="290945" cy="16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9634451" y="2618531"/>
              <a:ext cx="302029" cy="166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662329" y="3967163"/>
            <a:ext cx="310342" cy="768173"/>
            <a:chOff x="9626138" y="2016591"/>
            <a:chExt cx="310342" cy="7681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626138" y="2016591"/>
              <a:ext cx="8313" cy="768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925396" y="2182822"/>
              <a:ext cx="11084" cy="43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634451" y="2016591"/>
              <a:ext cx="290945" cy="16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634451" y="2618531"/>
              <a:ext cx="302029" cy="166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670642" y="4982528"/>
            <a:ext cx="310342" cy="768173"/>
            <a:chOff x="9626138" y="2016591"/>
            <a:chExt cx="310342" cy="768173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9626138" y="2016591"/>
              <a:ext cx="8313" cy="768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925396" y="2182822"/>
              <a:ext cx="11084" cy="43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634451" y="2016591"/>
              <a:ext cx="290945" cy="16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634451" y="2618531"/>
              <a:ext cx="302029" cy="166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9678955" y="5916932"/>
            <a:ext cx="310342" cy="768173"/>
            <a:chOff x="9626138" y="2016591"/>
            <a:chExt cx="310342" cy="76817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9626138" y="2016591"/>
              <a:ext cx="8313" cy="768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25396" y="2182822"/>
              <a:ext cx="11084" cy="43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634451" y="2016591"/>
              <a:ext cx="290945" cy="16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634451" y="2618531"/>
              <a:ext cx="302029" cy="166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4239491" y="2154775"/>
            <a:ext cx="92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39491" y="2784764"/>
            <a:ext cx="92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39490" y="3242215"/>
            <a:ext cx="92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9489" y="3723681"/>
            <a:ext cx="92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39488" y="4191594"/>
            <a:ext cx="92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02080" y="1948319"/>
            <a:ext cx="997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FPU_decode[3:0]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4333364" y="2547234"/>
            <a:ext cx="997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A[31:0]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4434752" y="3453913"/>
            <a:ext cx="997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Frm</a:t>
            </a:r>
            <a:r>
              <a:rPr lang="en-US" sz="800" dirty="0" smtClean="0"/>
              <a:t>[2:0]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486015" y="3954907"/>
            <a:ext cx="997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sub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333364" y="3011617"/>
            <a:ext cx="997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</a:t>
            </a:r>
            <a:r>
              <a:rPr lang="en-US" sz="800" dirty="0" smtClean="0"/>
              <a:t>[31:0]</a:t>
            </a:r>
            <a:endParaRPr lang="en-US" sz="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47802" y="2016591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647802" y="2099706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47802" y="2286000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647802" y="2202125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52603" y="1870701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456590" y="1956600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295585" y="2050785"/>
            <a:ext cx="51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frm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07883" y="2164467"/>
            <a:ext cx="45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423264" y="2001506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810898" y="1806590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R1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439232" y="2521544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26866" y="2367683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R2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443663" y="3052114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831297" y="2898253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R3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7443391" y="3615773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31025" y="3461912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R4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7439232" y="4139512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826866" y="3985651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R5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439232" y="4700426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26866" y="4546565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R6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443005" y="5223507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830639" y="5069646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R7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439232" y="5772841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826866" y="5618980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R8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423264" y="6282168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10898" y="6128307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R9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9175171" y="2072064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9175171" y="2155179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175171" y="2341473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9175171" y="2257598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9173786" y="2442788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9173786" y="2525903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9173786" y="2712197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173786" y="2628322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173786" y="2777604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794173" y="1917989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787643" y="2014154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793782" y="2111961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793782" y="2195871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R4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795700" y="2296592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795700" y="2397301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R6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797598" y="2488122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R7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796266" y="2556224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790363" y="2655163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R9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9936480" y="2388960"/>
            <a:ext cx="1294015" cy="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839952" y="2066928"/>
            <a:ext cx="104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result[31:0]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7436459" y="2087220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436459" y="2170335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436459" y="2356629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7436459" y="2272754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26125" y="1954477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NV1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834438" y="2047836"/>
            <a:ext cx="41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OF1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5390" y="2142703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UF1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827622" y="2237969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NX1</a:t>
            </a:r>
            <a:endParaRPr lang="en-US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7439232" y="2604910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439232" y="2688025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439232" y="2874319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439232" y="2790444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810898" y="2471392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NV2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819211" y="2564751"/>
            <a:ext cx="41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OF2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830555" y="2661285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UF2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822787" y="2756551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NX2</a:t>
            </a:r>
            <a:endParaRPr lang="en-US" sz="10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5658391" y="2569986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463192" y="2424096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</a:t>
            </a:r>
            <a:endParaRPr lang="en-US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650103" y="3089946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454904" y="2944056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</a:t>
            </a:r>
            <a:endParaRPr lang="en-US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636719" y="3615773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36719" y="3698888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32468" y="3423434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424168" y="3553910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335178" y="3695337"/>
            <a:ext cx="43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frm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5658020" y="3856921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647802" y="4148055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647802" y="4231170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443551" y="3955716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435251" y="4086192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5346261" y="4227619"/>
            <a:ext cx="43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frm</a:t>
            </a:r>
            <a:endParaRPr lang="en-US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5669103" y="4389203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630661" y="4707262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5630661" y="4790377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426410" y="4514923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418110" y="4645399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329120" y="4786826"/>
            <a:ext cx="43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frm</a:t>
            </a:r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651962" y="4948410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658020" y="5239733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53769" y="5047394"/>
            <a:ext cx="15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479" y="5319297"/>
            <a:ext cx="43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frm</a:t>
            </a:r>
            <a:endParaRPr lang="en-US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679321" y="5480881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444205" y="3157427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444205" y="3426836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7444205" y="3342961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815871" y="3023909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NV3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827760" y="3309068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NX3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849894" y="3193579"/>
            <a:ext cx="433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UF3</a:t>
            </a:r>
            <a:endParaRPr lang="en-US" sz="1000" dirty="0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7440512" y="3621330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440512" y="3704696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7440512" y="3787811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7440512" y="3974105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7440512" y="3890230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7812178" y="3571178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NV4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820491" y="3664537"/>
            <a:ext cx="41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OF4</a:t>
            </a:r>
            <a:endParaRPr 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7831835" y="3761071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UF4</a:t>
            </a:r>
            <a:endParaRPr 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824067" y="3856337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NX4</a:t>
            </a:r>
            <a:endParaRPr lang="en-US" sz="10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7451257" y="4339712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822923" y="4206194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NV5</a:t>
            </a:r>
            <a:endParaRPr lang="en-US" sz="1000" dirty="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7446473" y="4907737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818139" y="4774219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NV6</a:t>
            </a:r>
            <a:endParaRPr lang="en-US" sz="1000" dirty="0"/>
          </a:p>
        </p:txBody>
      </p:sp>
      <p:cxnSp>
        <p:nvCxnSpPr>
          <p:cNvPr id="188" name="Straight Arrow Connector 187"/>
          <p:cNvCxnSpPr>
            <a:stCxn id="13" idx="3"/>
          </p:cNvCxnSpPr>
          <p:nvPr/>
        </p:nvCxnSpPr>
        <p:spPr>
          <a:xfrm>
            <a:off x="7423264" y="5893226"/>
            <a:ext cx="406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363653" y="5566035"/>
            <a:ext cx="642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DZ</a:t>
            </a:r>
            <a:endParaRPr lang="en-US" dirty="0"/>
          </a:p>
        </p:txBody>
      </p:sp>
      <p:cxnSp>
        <p:nvCxnSpPr>
          <p:cNvPr id="190" name="Straight Arrow Connector 189"/>
          <p:cNvCxnSpPr/>
          <p:nvPr/>
        </p:nvCxnSpPr>
        <p:spPr>
          <a:xfrm>
            <a:off x="9980270" y="3340959"/>
            <a:ext cx="1294015" cy="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0883742" y="3018927"/>
            <a:ext cx="104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Invalid</a:t>
            </a:r>
            <a:endParaRPr lang="en-US" sz="1200" dirty="0"/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9965574" y="4329324"/>
            <a:ext cx="1294015" cy="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0869046" y="4007292"/>
            <a:ext cx="104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</a:t>
            </a:r>
            <a:endParaRPr lang="en-US" sz="12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9974211" y="5349691"/>
            <a:ext cx="1294015" cy="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0877683" y="5027659"/>
            <a:ext cx="104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UF</a:t>
            </a:r>
            <a:endParaRPr lang="en-US" sz="1200" dirty="0"/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10004153" y="6299022"/>
            <a:ext cx="1294015" cy="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0907625" y="5976990"/>
            <a:ext cx="104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NX</a:t>
            </a:r>
            <a:endParaRPr lang="en-US" sz="12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9193931" y="3030450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9193931" y="3113565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9193931" y="3299859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9193931" y="3215984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9201745" y="3373157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9201745" y="3456272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8793659" y="2863443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NV1</a:t>
            </a:r>
            <a:endParaRPr 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8793658" y="2972518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NV2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8793980" y="3080577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NV3</a:t>
            </a:r>
            <a:endParaRPr lang="en-US" sz="1000" dirty="0"/>
          </a:p>
        </p:txBody>
      </p:sp>
      <p:sp>
        <p:nvSpPr>
          <p:cNvPr id="222" name="TextBox 221"/>
          <p:cNvSpPr txBox="1"/>
          <p:nvPr/>
        </p:nvSpPr>
        <p:spPr>
          <a:xfrm>
            <a:off x="8793658" y="3180476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NV4</a:t>
            </a:r>
            <a:endParaRPr lang="en-US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8793658" y="3271422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NV5</a:t>
            </a:r>
            <a:endParaRPr lang="en-US" sz="1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8794619" y="3371891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NV6</a:t>
            </a:r>
            <a:endParaRPr lang="en-US" sz="1000" dirty="0"/>
          </a:p>
        </p:txBody>
      </p:sp>
      <p:cxnSp>
        <p:nvCxnSpPr>
          <p:cNvPr id="225" name="Straight Arrow Connector 224"/>
          <p:cNvCxnSpPr/>
          <p:nvPr/>
        </p:nvCxnSpPr>
        <p:spPr>
          <a:xfrm>
            <a:off x="9186303" y="4105621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9186303" y="4188736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9186303" y="4291155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8768737" y="3971006"/>
            <a:ext cx="41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OF1</a:t>
            </a:r>
            <a:endParaRPr 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8770196" y="4063733"/>
            <a:ext cx="41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OF2</a:t>
            </a:r>
            <a:endParaRPr lang="en-US" sz="1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8777244" y="4165395"/>
            <a:ext cx="41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OF4</a:t>
            </a:r>
            <a:endParaRPr lang="en-US" sz="1000" dirty="0"/>
          </a:p>
        </p:txBody>
      </p:sp>
      <p:cxnSp>
        <p:nvCxnSpPr>
          <p:cNvPr id="233" name="Straight Arrow Connector 232"/>
          <p:cNvCxnSpPr/>
          <p:nvPr/>
        </p:nvCxnSpPr>
        <p:spPr>
          <a:xfrm>
            <a:off x="9204704" y="5047796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9204704" y="5130911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9204704" y="5233330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8832781" y="4887829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UF1</a:t>
            </a:r>
            <a:endParaRPr 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8827494" y="4986889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UF2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827494" y="5087987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UF3</a:t>
            </a:r>
            <a:endParaRPr lang="en-US" sz="1000" dirty="0"/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9199216" y="5352773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8847212" y="5206765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UF4</a:t>
            </a:r>
            <a:endParaRPr lang="en-US" sz="1000" dirty="0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9239072" y="6043413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9239072" y="6126528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9239072" y="6312822"/>
            <a:ext cx="448196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9239072" y="6228947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9246886" y="6386120"/>
            <a:ext cx="4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9246886" y="6469235"/>
            <a:ext cx="448196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8838800" y="5876406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NX1</a:t>
            </a:r>
            <a:endParaRPr lang="en-US" sz="1000" dirty="0"/>
          </a:p>
        </p:txBody>
      </p:sp>
      <p:sp>
        <p:nvSpPr>
          <p:cNvPr id="248" name="TextBox 247"/>
          <p:cNvSpPr txBox="1"/>
          <p:nvPr/>
        </p:nvSpPr>
        <p:spPr>
          <a:xfrm>
            <a:off x="8838799" y="5985481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NX2</a:t>
            </a:r>
            <a:endParaRPr lang="en-US" sz="1000" dirty="0"/>
          </a:p>
        </p:txBody>
      </p:sp>
      <p:sp>
        <p:nvSpPr>
          <p:cNvPr id="249" name="TextBox 248"/>
          <p:cNvSpPr txBox="1"/>
          <p:nvPr/>
        </p:nvSpPr>
        <p:spPr>
          <a:xfrm>
            <a:off x="8830486" y="6193439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NX4</a:t>
            </a:r>
            <a:endParaRPr lang="en-US" sz="1000" dirty="0"/>
          </a:p>
        </p:txBody>
      </p:sp>
      <p:sp>
        <p:nvSpPr>
          <p:cNvPr id="250" name="TextBox 249"/>
          <p:cNvSpPr txBox="1"/>
          <p:nvPr/>
        </p:nvSpPr>
        <p:spPr>
          <a:xfrm>
            <a:off x="8839760" y="6384854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NX6</a:t>
            </a:r>
            <a:endParaRPr lang="en-US" sz="1000" dirty="0"/>
          </a:p>
        </p:txBody>
      </p:sp>
      <p:sp>
        <p:nvSpPr>
          <p:cNvPr id="251" name="TextBox 250"/>
          <p:cNvSpPr txBox="1"/>
          <p:nvPr/>
        </p:nvSpPr>
        <p:spPr>
          <a:xfrm>
            <a:off x="8858870" y="6079837"/>
            <a:ext cx="485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NX3</a:t>
            </a:r>
            <a:endParaRPr lang="en-US" sz="1000" dirty="0"/>
          </a:p>
        </p:txBody>
      </p:sp>
      <p:sp>
        <p:nvSpPr>
          <p:cNvPr id="252" name="TextBox 251"/>
          <p:cNvSpPr txBox="1"/>
          <p:nvPr/>
        </p:nvSpPr>
        <p:spPr>
          <a:xfrm>
            <a:off x="8827493" y="6279021"/>
            <a:ext cx="49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NX5</a:t>
            </a:r>
            <a:endParaRPr lang="en-US" sz="1000" dirty="0"/>
          </a:p>
        </p:txBody>
      </p:sp>
      <p:sp>
        <p:nvSpPr>
          <p:cNvPr id="254" name="TextBox 253"/>
          <p:cNvSpPr txBox="1"/>
          <p:nvPr/>
        </p:nvSpPr>
        <p:spPr>
          <a:xfrm>
            <a:off x="9325663" y="1800932"/>
            <a:ext cx="997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FPU_decode[3:0]</a:t>
            </a:r>
            <a:endParaRPr lang="en-US" sz="800" dirty="0"/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>
            <a:off x="9824427" y="2016376"/>
            <a:ext cx="8313" cy="402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5106952" y="1903333"/>
            <a:ext cx="0" cy="246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254" idx="1"/>
          </p:cNvCxnSpPr>
          <p:nvPr/>
        </p:nvCxnSpPr>
        <p:spPr>
          <a:xfrm>
            <a:off x="5075558" y="1898255"/>
            <a:ext cx="4250105" cy="1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15389" y="2047836"/>
            <a:ext cx="36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FPU Floating Point Unit is implemented as top module in </a:t>
            </a:r>
            <a:r>
              <a:rPr lang="en-US" dirty="0" err="1" smtClean="0"/>
              <a:t>FPU.v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to integer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963071"/>
              </p:ext>
            </p:extLst>
          </p:nvPr>
        </p:nvGraphicFramePr>
        <p:xfrm>
          <a:off x="-1695077" y="1873652"/>
          <a:ext cx="5429076" cy="4984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40" y="2000190"/>
            <a:ext cx="1856507" cy="187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9251" y="4043609"/>
            <a:ext cx="3665901" cy="150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7863" y="4554459"/>
            <a:ext cx="2730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32-bit single-precision floating-point number has a much wider range than the integer. </a:t>
            </a:r>
            <a:endParaRPr lang="en-US" sz="1000" dirty="0" smtClean="0"/>
          </a:p>
          <a:p>
            <a:r>
              <a:rPr lang="en-US" sz="1000" dirty="0" smtClean="0"/>
              <a:t>This means that </a:t>
            </a:r>
            <a:r>
              <a:rPr lang="en-US" sz="1000" dirty="0"/>
              <a:t>many floating-point numbers cannot be converted to integer correctly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0720" y="2995749"/>
            <a:ext cx="296091" cy="19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/>
              <a:t>hb</a:t>
            </a:r>
            <a:endParaRPr lang="en-US" sz="700" dirty="0"/>
          </a:p>
        </p:txBody>
      </p:sp>
      <p:sp>
        <p:nvSpPr>
          <p:cNvPr id="9" name="Rectangle 8"/>
          <p:cNvSpPr/>
          <p:nvPr/>
        </p:nvSpPr>
        <p:spPr>
          <a:xfrm>
            <a:off x="2333897" y="2995749"/>
            <a:ext cx="801189" cy="191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22172" y="2995749"/>
            <a:ext cx="801189" cy="191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1580" y="2653387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22172" y="2653387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4217" y="2651601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 bits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50720" y="3370217"/>
            <a:ext cx="2072641" cy="65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right by 127+31 - 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82767"/>
              </p:ext>
            </p:extLst>
          </p:nvPr>
        </p:nvGraphicFramePr>
        <p:xfrm>
          <a:off x="1861355" y="4358114"/>
          <a:ext cx="225137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85">
                  <a:extLst>
                    <a:ext uri="{9D8B030D-6E8A-4147-A177-3AD203B41FA5}">
                      <a16:colId xmlns:a16="http://schemas.microsoft.com/office/drawing/2014/main" val="849131098"/>
                    </a:ext>
                  </a:extLst>
                </a:gridCol>
                <a:gridCol w="1125685">
                  <a:extLst>
                    <a:ext uri="{9D8B030D-6E8A-4147-A177-3AD203B41FA5}">
                      <a16:colId xmlns:a16="http://schemas.microsoft.com/office/drawing/2014/main" val="2894227158"/>
                    </a:ext>
                  </a:extLst>
                </a:gridCol>
              </a:tblGrid>
              <a:tr h="2932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Rounding mode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05669"/>
                  </a:ext>
                </a:extLst>
              </a:tr>
              <a:tr h="293244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95965"/>
                  </a:ext>
                </a:extLst>
              </a:tr>
              <a:tr h="293244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04913"/>
                  </a:ext>
                </a:extLst>
              </a:tr>
              <a:tr h="293244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RDN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28541"/>
                  </a:ext>
                </a:extLst>
              </a:tr>
              <a:tr h="293244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82231"/>
                  </a:ext>
                </a:extLst>
              </a:tr>
              <a:tr h="293244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69137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9796" y="1849987"/>
            <a:ext cx="3971376" cy="997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2347" y="2922238"/>
            <a:ext cx="4105216" cy="895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9796" y="3892846"/>
            <a:ext cx="4727129" cy="8206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9796" y="4758663"/>
            <a:ext cx="4538014" cy="9902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5945" y="5794080"/>
            <a:ext cx="6179162" cy="9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to float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211619"/>
              </p:ext>
            </p:extLst>
          </p:nvPr>
        </p:nvGraphicFramePr>
        <p:xfrm>
          <a:off x="-815512" y="1873652"/>
          <a:ext cx="5429076" cy="4984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0" y="4245095"/>
            <a:ext cx="2371725" cy="23907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5151" y="2019464"/>
            <a:ext cx="6181725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0703" y="4027947"/>
            <a:ext cx="5244184" cy="13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6598</TotalTime>
  <Words>1752</Words>
  <Application>Microsoft Office PowerPoint</Application>
  <PresentationFormat>Widescreen</PresentationFormat>
  <Paragraphs>596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Gill Sans MT</vt:lpstr>
      <vt:lpstr>Wingdings 2</vt:lpstr>
      <vt:lpstr>Dividend</vt:lpstr>
      <vt:lpstr>RISCV with floating Point</vt:lpstr>
      <vt:lpstr>OUTLINES</vt:lpstr>
      <vt:lpstr>OBJECTIVE </vt:lpstr>
      <vt:lpstr>Instruction set ARCHITECTURE</vt:lpstr>
      <vt:lpstr>IEEE 754 floating Point Standard</vt:lpstr>
      <vt:lpstr>Top level</vt:lpstr>
      <vt:lpstr>Floating point unit </vt:lpstr>
      <vt:lpstr>Float to integer</vt:lpstr>
      <vt:lpstr>Integer to float </vt:lpstr>
      <vt:lpstr>Floating point addition and subtraction</vt:lpstr>
      <vt:lpstr>ROUNDING</vt:lpstr>
      <vt:lpstr>Floating point addition and subtraction</vt:lpstr>
      <vt:lpstr>Floating Multiplier</vt:lpstr>
      <vt:lpstr>Float multiplier</vt:lpstr>
      <vt:lpstr>Wallace tree multiplier</vt:lpstr>
      <vt:lpstr>Check sign</vt:lpstr>
      <vt:lpstr>Comparison</vt:lpstr>
      <vt:lpstr>Min max</vt:lpstr>
      <vt:lpstr>Classify</vt:lpstr>
      <vt:lpstr>FPU DECODER</vt:lpstr>
      <vt:lpstr>Floating point system</vt:lpstr>
      <vt:lpstr>RISC V edited </vt:lpstr>
      <vt:lpstr>RISC V edited </vt:lpstr>
      <vt:lpstr>Testing Instructions</vt:lpstr>
      <vt:lpstr>Testing store instruction</vt:lpstr>
      <vt:lpstr>Testing load instruction</vt:lpstr>
      <vt:lpstr>Testing ADD Instruction</vt:lpstr>
      <vt:lpstr>TESTING SUB INSTRUCTION</vt:lpstr>
      <vt:lpstr>Testing mul instruction</vt:lpstr>
      <vt:lpstr>Testing Min &amp; MAX </vt:lpstr>
      <vt:lpstr>TESTING F2I</vt:lpstr>
      <vt:lpstr>TESTING I2F</vt:lpstr>
      <vt:lpstr>Testing mov instructions</vt:lpstr>
      <vt:lpstr>TESTING COMPARE INSTRUCTIONS </vt:lpstr>
      <vt:lpstr>TESTING CLASSIFY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RISCV with floating Point</dc:title>
  <dc:creator>Amar</dc:creator>
  <cp:lastModifiedBy>Amar</cp:lastModifiedBy>
  <cp:revision>89</cp:revision>
  <dcterms:created xsi:type="dcterms:W3CDTF">2023-10-30T12:32:11Z</dcterms:created>
  <dcterms:modified xsi:type="dcterms:W3CDTF">2023-12-09T18:52:41Z</dcterms:modified>
</cp:coreProperties>
</file>