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74" r:id="rId7"/>
    <p:sldId id="275" r:id="rId8"/>
    <p:sldId id="276" r:id="rId9"/>
    <p:sldId id="258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2" r:id="rId18"/>
    <p:sldId id="285" r:id="rId19"/>
    <p:sldId id="286" r:id="rId20"/>
    <p:sldId id="287" r:id="rId21"/>
    <p:sldId id="288" r:id="rId22"/>
    <p:sldId id="289" r:id="rId23"/>
    <p:sldId id="270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ED7C-ED3F-8FEA-5AA3-0C71F0F6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64797-EA03-9F73-C440-577E5AE2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C240-6542-15E0-6413-78DCA1F9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31A0-2F99-329D-BEE3-37AB36FB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C36B-7F60-E826-53F1-C0DA0BB7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8356-638F-95D1-A2DF-D551FC9A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DF55E-B61A-669A-D00E-A5C07A21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174F-CFBF-B740-C03A-CEFCAF1A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A29F-8D3C-F740-7214-8356F1E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DD72-D4F3-194E-6071-2C1A050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16786-7E43-F0D7-0242-35B71A84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B0F7-06DA-199E-7F21-04A7A29CE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628E-1236-D7A2-99B5-3EDC1487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3863-CD49-27DF-D28E-26FADAA3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122A-532E-F5DB-E2EA-F379DFAC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663-ACBE-5B43-E9F1-C5489BF6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0F2-DBC4-C19F-5C6F-0840E6CA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FE90-E459-7F97-1469-5A447232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BC0A-F76D-8ECB-7FD0-41934A7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934B-9A53-829A-3041-19A3BD6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A072-1244-6602-8D2C-02DC1902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4F88-B484-E63D-CDB6-53F4EEB8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381F-F36C-A6FA-FAD0-3B9B0C8E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BFB1-2923-1F3B-FC7B-70CE5AD0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9013-FBCB-F7A6-B199-2CB2D738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5D53-A6D7-92B7-F61D-E318AAC3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07DA-44CA-2C81-649F-5BC092739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5FD4A-F367-2136-72A7-DB1D5FC8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5AA83-DD2A-BD4A-55BD-4259B2B9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551F-C6FA-A048-6577-6BCF0912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FF4B-F0B6-E9AF-08AB-3B15B983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77D4-CF9E-78CA-C478-2893376F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1A3C-CB4F-1745-7293-BDB022F7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74390-E74C-AAE7-30F5-0B04181B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5E7C5-9E64-721D-DE8F-C1DB8B43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8031F-AB9C-9955-2BF5-0B2BC050D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31C22-DEBD-7BC4-047D-10465D26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1E41D-80EC-C7A1-8175-7BDE628E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AE759-4960-04EA-FB78-9CB7126F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DA39-2EAD-B884-C06C-FF0F4C3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6BF6B-A99A-DB87-418F-C77DF5F1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35618-765E-4B80-1F15-753370B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B4661-DDDA-3066-5E75-B6CCFC1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785F-F340-E8C8-2633-DF6CD1C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5AE9F-4857-E6FF-8CAA-84E903B2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5A33-63DF-8DE7-A743-7A5E89A5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98AD-0113-304A-05B5-B87D0089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6858-58D7-E557-1487-7F2AEEB6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F86B8-6E05-64EA-CC7D-3D9E009E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EB16-3B81-B424-0518-455EAE78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3760-599E-6236-12AD-C1317F73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9681B-C843-A7D2-E124-B8D64544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CF7-D9C6-0699-9019-0CBCE35D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50D00-A9F3-A983-91B4-A15AE1179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5688-42D2-8471-4E44-5D4713F7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6999-3003-A419-AAB9-2045834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D213-FA05-8A39-50FF-C6AF17E7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2AD6D-6379-D235-05F2-EF41ED62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29E80-C174-ACB8-1601-B1B985CF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F123-C0FF-9980-D748-9D944FDA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DCCD-6093-51C5-3997-0B3BBBFE4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81C19-E58B-4102-BFE7-C57AEE9C935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9A79-450C-D09B-2E8D-DEB62D925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B0F2-C57B-4AB4-DE48-95D5F5F92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1816-589D-4B84-BAB3-4137B46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97AF40-E1CC-1F29-1F74-F2614BD5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97C26-7212-900A-E4D3-EB901ED14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Implemented by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Mohamed Abdelaal Mahmoud Abdelaal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07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F4DBB-865D-F7D8-77CC-B7246F6CE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i="0" u="none" strike="noStrike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and Functionalities 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8EC27-CF5A-AC9A-8B80-4213F165098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u="none" strike="noStrike" baseline="0" dirty="0">
                <a:solidFill>
                  <a:schemeClr val="tx2"/>
                </a:solidFill>
              </a:rPr>
              <a:t>Administrator Interface </a:t>
            </a:r>
            <a:endParaRPr lang="en-US" sz="2000" b="0" i="0" u="none" strike="noStrike" baseline="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 baseline="0" dirty="0">
                <a:solidFill>
                  <a:schemeClr val="tx2"/>
                </a:solidFill>
              </a:rPr>
              <a:t>User and Role Management: </a:t>
            </a:r>
            <a:r>
              <a:rPr lang="en-US" sz="1700" b="0" i="0" u="none" strike="noStrike" baseline="0" dirty="0">
                <a:solidFill>
                  <a:schemeClr val="tx2"/>
                </a:solidFill>
              </a:rPr>
              <a:t>Assign and manage user roles, including doctor and patient roles.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 baseline="0" dirty="0">
                <a:solidFill>
                  <a:schemeClr val="tx2"/>
                </a:solidFill>
              </a:rPr>
              <a:t>Doctor and Room Management: </a:t>
            </a:r>
            <a:r>
              <a:rPr lang="en-US" sz="1700" b="0" i="0" u="none" strike="noStrike" baseline="0" dirty="0">
                <a:solidFill>
                  <a:schemeClr val="tx2"/>
                </a:solidFill>
              </a:rPr>
              <a:t>Add, update, and remove doctor profiles and hospital room details.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 baseline="0" dirty="0">
                <a:solidFill>
                  <a:schemeClr val="tx2"/>
                </a:solidFill>
              </a:rPr>
              <a:t>Patient Management: </a:t>
            </a:r>
            <a:r>
              <a:rPr lang="en-US" sz="1700" b="0" i="0" u="none" strike="noStrike" baseline="0" dirty="0">
                <a:solidFill>
                  <a:schemeClr val="tx2"/>
                </a:solidFill>
              </a:rPr>
              <a:t>Access all patient-related features, including the ability to manage appointments, reports, and bills.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 baseline="0" dirty="0">
                <a:solidFill>
                  <a:schemeClr val="tx2"/>
                </a:solidFill>
              </a:rPr>
              <a:t>Report Generation: </a:t>
            </a:r>
            <a:r>
              <a:rPr lang="en-US" sz="1700" b="0" i="0" u="none" strike="noStrike" baseline="0" dirty="0">
                <a:solidFill>
                  <a:schemeClr val="tx2"/>
                </a:solidFill>
              </a:rPr>
              <a:t>Generate, view, and manage patient reports.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0D510015-4A52-EB61-C653-17988669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67BA-5D99-8751-7B5B-DF980CF2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Implementation Details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7460-7E6C-D93E-D4D3-E4F50CA8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20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Security and Authentication </a:t>
            </a:r>
            <a:endParaRPr lang="en-US" sz="20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Password Reset Functionality: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Implements secure password reset through email. </a:t>
            </a:r>
          </a:p>
          <a:p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Client-Side Validation </a:t>
            </a:r>
            <a:endParaRPr lang="en-US" sz="20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Bootstrap Forms: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Form validation to ensure data    integrity and improve user experience. </a:t>
            </a:r>
          </a:p>
          <a:p>
            <a:endParaRPr lang="en-US" sz="16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sz="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5866731-EA90-E0CB-9B65-6C3B809A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67BA-5D99-8751-7B5B-DF980CF2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Implementation Details 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5866731-EA90-E0CB-9B65-6C3B809A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7460-7E6C-D93E-D4D3-E4F50CA8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Payment Gateway Integration </a:t>
            </a:r>
            <a:endParaRPr lang="en-US" sz="20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Implementation</a:t>
            </a:r>
            <a:r>
              <a:rPr lang="en-US" sz="15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2"/>
                </a:solidFill>
              </a:rPr>
              <a:t>Step-by-step process of integrating the payment gateway, handling payment success and failure, and ensuring transaction security. </a:t>
            </a:r>
          </a:p>
          <a:p>
            <a:endParaRPr lang="en-US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Code Design with SOLID Principles </a:t>
            </a:r>
            <a:endParaRPr lang="en-US" sz="20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Separation of Concerns: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Clear demarcation between different responsibilities within the codebase.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Class and Interface Design: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How classes and interfaces adhere to SOLID principles, ensuring a scalable and maintainable code structure. </a:t>
            </a:r>
          </a:p>
          <a:p>
            <a:endParaRPr lang="en-US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8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User Interface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Register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person wearing a white coat&#10;&#10;Description automatically generated">
            <a:extLst>
              <a:ext uri="{FF2B5EF4-FFF2-40B4-BE49-F238E27FC236}">
                <a16:creationId xmlns:a16="http://schemas.microsoft.com/office/drawing/2014/main" id="{A03DF130-9DF7-F94B-0A10-6C53643E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" y="2324910"/>
            <a:ext cx="11284084" cy="4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User Interface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Login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 descr="A person in a white coat&#10;&#10;Description automatically generated">
            <a:extLst>
              <a:ext uri="{FF2B5EF4-FFF2-40B4-BE49-F238E27FC236}">
                <a16:creationId xmlns:a16="http://schemas.microsoft.com/office/drawing/2014/main" id="{45EC1824-72E2-94A9-ED2C-4C67124E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2271355"/>
            <a:ext cx="11326238" cy="40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01EE0-3A19-841C-31FD-4260A33D9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2271354"/>
            <a:ext cx="11326238" cy="4040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User Interface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Home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9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01EE0-3A19-841C-31FD-4260A33D9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2271354"/>
            <a:ext cx="11326238" cy="4040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User Interface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About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576D5-9A04-B470-D70E-E70996DF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2271354"/>
            <a:ext cx="11326238" cy="40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Admin Interface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441A-579D-473E-0A09-2713E6EA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" y="2449980"/>
            <a:ext cx="5823626" cy="37854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E743214-B17D-06E7-9062-70F459114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3522"/>
            <a:ext cx="5907931" cy="3791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FED3D-83A6-2FCA-6571-CE5E3DFF54A7}"/>
              </a:ext>
            </a:extLst>
          </p:cNvPr>
          <p:cNvSpPr txBox="1"/>
          <p:nvPr/>
        </p:nvSpPr>
        <p:spPr>
          <a:xfrm>
            <a:off x="1710208" y="635808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Admin Manage Users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E5C20-DCD0-5A0F-C0D7-FD7F8569A409}"/>
              </a:ext>
            </a:extLst>
          </p:cNvPr>
          <p:cNvSpPr txBox="1"/>
          <p:nvPr/>
        </p:nvSpPr>
        <p:spPr>
          <a:xfrm>
            <a:off x="7738115" y="6358088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chemeClr val="tx2"/>
                </a:solidFill>
                <a:latin typeface="Times New Roman" panose="02020603050405020304" pitchFamily="18" charset="0"/>
              </a:rPr>
              <a:t>Admin Create Doctor</a:t>
            </a:r>
            <a:endParaRPr lang="en-US" sz="15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6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Admin Interface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2CB838E-5ACE-02BB-17D1-F3E69494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" y="2449979"/>
            <a:ext cx="5823626" cy="390954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F807FC6-EF83-717F-B5C6-26FC6331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3521"/>
            <a:ext cx="5907931" cy="3916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FED3D-83A6-2FCA-6571-CE5E3DFF54A7}"/>
              </a:ext>
            </a:extLst>
          </p:cNvPr>
          <p:cNvSpPr txBox="1"/>
          <p:nvPr/>
        </p:nvSpPr>
        <p:spPr>
          <a:xfrm>
            <a:off x="1710208" y="635808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Admin Manage Doctors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E5C20-DCD0-5A0F-C0D7-FD7F8569A409}"/>
              </a:ext>
            </a:extLst>
          </p:cNvPr>
          <p:cNvSpPr txBox="1"/>
          <p:nvPr/>
        </p:nvSpPr>
        <p:spPr>
          <a:xfrm>
            <a:off x="7738115" y="6358088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Admin Manage Rooms</a:t>
            </a:r>
          </a:p>
        </p:txBody>
      </p:sp>
    </p:spTree>
    <p:extLst>
      <p:ext uri="{BB962C8B-B14F-4D97-AF65-F5344CB8AC3E}">
        <p14:creationId xmlns:p14="http://schemas.microsoft.com/office/powerpoint/2010/main" val="411381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Patient Interface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1F8994-4FCD-5E71-ACEC-46F5F866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" y="2443520"/>
            <a:ext cx="5823626" cy="391918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346D7A-8713-7E4C-E7FE-EF588134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4470"/>
            <a:ext cx="5907931" cy="3919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FED3D-83A6-2FCA-6571-CE5E3DFF54A7}"/>
              </a:ext>
            </a:extLst>
          </p:cNvPr>
          <p:cNvSpPr txBox="1"/>
          <p:nvPr/>
        </p:nvSpPr>
        <p:spPr>
          <a:xfrm>
            <a:off x="1710208" y="635808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Patient Show Doctors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E5C20-DCD0-5A0F-C0D7-FD7F8569A409}"/>
              </a:ext>
            </a:extLst>
          </p:cNvPr>
          <p:cNvSpPr txBox="1"/>
          <p:nvPr/>
        </p:nvSpPr>
        <p:spPr>
          <a:xfrm>
            <a:off x="7738115" y="6358088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Patient Book an Appointment</a:t>
            </a:r>
          </a:p>
        </p:txBody>
      </p:sp>
    </p:spTree>
    <p:extLst>
      <p:ext uri="{BB962C8B-B14F-4D97-AF65-F5344CB8AC3E}">
        <p14:creationId xmlns:p14="http://schemas.microsoft.com/office/powerpoint/2010/main" val="8951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90834-2173-DB87-E46D-8568C034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Introduction to Hospital Management Systems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pic>
        <p:nvPicPr>
          <p:cNvPr id="21" name="Graphic 20" descr="Hospital First Aid">
            <a:extLst>
              <a:ext uri="{FF2B5EF4-FFF2-40B4-BE49-F238E27FC236}">
                <a16:creationId xmlns:a16="http://schemas.microsoft.com/office/drawing/2014/main" id="{FFC4CEA4-BD75-A645-4F43-CAEF1032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06A-400B-C2F8-1273-9AE22E73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Hospital Management Systems (HMS) are critical in enhancing the efficiency of healthcare delivery. This presentation provides a comprehensive overview of HMS, focusing on their role in optimizing patient care, streamlining operations, and improving overall hospital performance.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07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E9894-3456-3743-B557-1EFDAC44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Patient Interface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AC3-5361-5398-90E6-5F2E5FF5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DAA4CF4-071B-1858-738E-E4F892A52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" y="2449980"/>
            <a:ext cx="5823626" cy="389366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5C7D07A-35CB-36D2-3569-07D6BCECB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2205"/>
            <a:ext cx="5907931" cy="3893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FED3D-83A6-2FCA-6571-CE5E3DFF54A7}"/>
              </a:ext>
            </a:extLst>
          </p:cNvPr>
          <p:cNvSpPr txBox="1"/>
          <p:nvPr/>
        </p:nvSpPr>
        <p:spPr>
          <a:xfrm>
            <a:off x="2079859" y="634317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Patient`s Bills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E5C20-DCD0-5A0F-C0D7-FD7F8569A409}"/>
              </a:ext>
            </a:extLst>
          </p:cNvPr>
          <p:cNvSpPr txBox="1"/>
          <p:nvPr/>
        </p:nvSpPr>
        <p:spPr>
          <a:xfrm>
            <a:off x="8342774" y="634364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Update Profile</a:t>
            </a:r>
          </a:p>
        </p:txBody>
      </p:sp>
    </p:spTree>
    <p:extLst>
      <p:ext uri="{BB962C8B-B14F-4D97-AF65-F5344CB8AC3E}">
        <p14:creationId xmlns:p14="http://schemas.microsoft.com/office/powerpoint/2010/main" val="412047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4F12-105C-CAE1-347A-B0C5325B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61416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Testing and Quality Assurance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9A115E-0915-F3D4-AEBE-6231A091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Testing Strategy </a:t>
            </a:r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Unit Testing: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Explanation of the tests written for business logic components.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Integration Testing: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Validation of end-to-end workflows between modules, especially for payment                                                                                               and authentication. </a:t>
            </a:r>
          </a:p>
          <a:p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Error Handling and Logging </a:t>
            </a:r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Error Handling Mechanisms: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How common errors are managed within the system.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Logging: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Overview of logging practices for debugging and performance monitoring. 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63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5F7C5-29EC-0BC5-935B-B25F7D6F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Deployment</a:t>
            </a:r>
          </a:p>
        </p:txBody>
      </p:sp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88654C6F-0454-3190-7905-5C4FBFC56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46F-99B0-0A2B-2DC8-0C77D52C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4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Environment Setup </a:t>
            </a:r>
            <a:endParaRPr lang="en-US" sz="24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Local Deployment: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Requirements: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Ensure that you have the following installed: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Wingdings" panose="05000000000000000000" pitchFamily="2" charset="2"/>
              </a:rPr>
              <a:t>        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Microsoft Visual Studio Code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.NET Core SDK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SQL Server (or SQL Server Express for local testing)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Git (for version control) </a:t>
            </a:r>
          </a:p>
          <a:p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Production Deployment (Using IIS):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Server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Requirements: 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Wingdings" panose="05000000000000000000" pitchFamily="2" charset="2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Windows Server with IIS installed.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.NET Core Hosting Bundle installed on the server. </a:t>
            </a: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SQL Server (accessible from the production environment). </a:t>
            </a:r>
          </a:p>
          <a:p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368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0520B-C8BE-504C-1BBF-F242C327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259B-DE7B-ACA9-4C0B-E6572D458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Autofit/>
          </a:bodyPr>
          <a:lstStyle/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Times New Roman" panose="02020603050405020304" pitchFamily="18" charset="0"/>
              </a:rPr>
              <a:t>Potential features to enhance functionality, such as automated scheduling, detailed analytics for hospital management, and telemedicine integration.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29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74046-0B0A-82AE-8E01-EFB8BD4E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Conclusion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77EFA205-49EE-B9F1-8A53-50B93185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0324-3329-9120-D5AF-CAED3FE6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 conclusion, Hospital Management Systems are vital for optimizing healthcare delivery. By enhancing operational efficiency, improving patient care, and ensuring data security, HMS plays a crucial role in the future of healthcare.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12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C8323B-FA13-FCC8-9441-78C0DED2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Thanks!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E086-44AF-D1C6-A50D-3C8901DB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7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A705-3B00-2BC5-93D3-B85CBB9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What is a Hospital Management System?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8A24-E56D-6331-EFF0-771B4B1A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 Hospital Management System is an integrated software solution designed to manage all aspects of a hospital's operations. From patient registration to billing, HMS enhances efficiency and ensures seamless communication across departments.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ospital">
            <a:extLst>
              <a:ext uri="{FF2B5EF4-FFF2-40B4-BE49-F238E27FC236}">
                <a16:creationId xmlns:a16="http://schemas.microsoft.com/office/drawing/2014/main" id="{A4A7D6C0-9922-5971-4402-3E4D5577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03C2E-DC67-F4AA-9092-6558C600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Key Features of HMS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Hospital">
            <a:extLst>
              <a:ext uri="{FF2B5EF4-FFF2-40B4-BE49-F238E27FC236}">
                <a16:creationId xmlns:a16="http://schemas.microsoft.com/office/drawing/2014/main" id="{33EDE59E-A67E-8AF8-34F8-93E31DE7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0E35-F71D-19C6-AFBB-EB89D732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features of HMS include patient management, appointment scheduling, billing, and reporting. These features facilitate better data management and improve the quality of patient care.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92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5372F-34B6-F402-2204-EB7DC921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94097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1190-9253-4070-03C4-CA0BE2BF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system has two interfaces: one for administrators and another for patients, each with unique features.</a:t>
            </a:r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9B51174-00A3-835E-C0BE-00C8401C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27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EC2EB-E9A9-5F3B-2841-91177F6A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br>
              <a:rPr lang="en-US" sz="3300" b="0" i="0" u="none" strike="noStrike" baseline="0" dirty="0">
                <a:solidFill>
                  <a:schemeClr val="tx2"/>
                </a:solidFill>
              </a:rPr>
            </a:br>
            <a:r>
              <a:rPr lang="en-US" sz="3300" b="1">
                <a:solidFill>
                  <a:schemeClr val="tx2"/>
                </a:solidFill>
              </a:rPr>
              <a:t>Technologies Used </a:t>
            </a:r>
            <a:br>
              <a:rPr lang="en-US" sz="3300" b="0" i="0" u="none" strike="noStrike" baseline="0" dirty="0">
                <a:solidFill>
                  <a:schemeClr val="tx2"/>
                </a:solidFill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2E4-1448-D45E-1BD4-391774D9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nl-NL" sz="1800" dirty="0">
                <a:solidFill>
                  <a:schemeClr val="tx2"/>
                </a:solidFill>
              </a:rPr>
              <a:t>ASP.NET Core </a:t>
            </a:r>
          </a:p>
          <a:p>
            <a:r>
              <a:rPr lang="nl-NL" sz="1800" dirty="0">
                <a:solidFill>
                  <a:schemeClr val="tx2"/>
                </a:solidFill>
              </a:rPr>
              <a:t>SQL Server</a:t>
            </a:r>
          </a:p>
          <a:p>
            <a:r>
              <a:rPr lang="nl-NL" sz="1800" dirty="0">
                <a:solidFill>
                  <a:schemeClr val="tx2"/>
                </a:solidFill>
              </a:rPr>
              <a:t>Bootstrap,</a:t>
            </a:r>
          </a:p>
          <a:p>
            <a:r>
              <a:rPr lang="en-US" sz="1800" dirty="0">
                <a:solidFill>
                  <a:schemeClr val="tx2"/>
                </a:solidFill>
              </a:rPr>
              <a:t>jQuery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Html</a:t>
            </a:r>
          </a:p>
          <a:p>
            <a:r>
              <a:rPr lang="en-US" sz="1800" dirty="0">
                <a:solidFill>
                  <a:schemeClr val="tx2"/>
                </a:solidFill>
              </a:rPr>
              <a:t>CSS</a:t>
            </a:r>
          </a:p>
          <a:p>
            <a:r>
              <a:rPr lang="en-US" sz="1800" dirty="0">
                <a:solidFill>
                  <a:schemeClr val="tx2"/>
                </a:solidFill>
              </a:rPr>
              <a:t>JavaScript </a:t>
            </a:r>
          </a:p>
          <a:p>
            <a:endParaRPr lang="en-US" sz="18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905FC66-DF57-5DC2-F62D-7F9DA19D1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77BC-7A68-0183-50E7-182EB9F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System Design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7051-7DDD-2571-E5A0-EBEBE6B7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 b="1" i="0" u="none" strike="noStrike" baseline="0">
                <a:latin typeface="Times New Roman" panose="02020603050405020304" pitchFamily="18" charset="0"/>
              </a:rPr>
              <a:t>Architectural Design </a:t>
            </a:r>
          </a:p>
          <a:p>
            <a:pPr marL="0" indent="0">
              <a:buNone/>
            </a:pPr>
            <a:r>
              <a:rPr lang="en-US" sz="1500" b="1" i="0" u="none" strike="noStrike" baseline="0">
                <a:latin typeface="Times New Roman" panose="02020603050405020304" pitchFamily="18" charset="0"/>
              </a:rPr>
              <a:t>Architecture: </a:t>
            </a:r>
            <a:r>
              <a:rPr lang="en-US" sz="1500" b="0" i="0" u="none" strike="noStrike" baseline="0">
                <a:latin typeface="Times New Roman" panose="02020603050405020304" pitchFamily="18" charset="0"/>
              </a:rPr>
              <a:t>Multi-tier architecture with separation of concerns. </a:t>
            </a:r>
          </a:p>
          <a:p>
            <a:pPr marL="731520"/>
            <a:r>
              <a:rPr lang="en-US" sz="1500" b="1" i="0" u="none" strike="noStrike" baseline="0">
                <a:latin typeface="Times New Roman" panose="02020603050405020304" pitchFamily="18" charset="0"/>
              </a:rPr>
              <a:t>Presentation Layer: </a:t>
            </a:r>
            <a:r>
              <a:rPr lang="en-US" sz="1500" b="0" i="0" u="none" strike="noStrike" baseline="0">
                <a:latin typeface="Times New Roman" panose="02020603050405020304" pitchFamily="18" charset="0"/>
              </a:rPr>
              <a:t>Implements the user interface with Bootstrap for responsive design and ASP.NET MVC for routing and views. </a:t>
            </a:r>
          </a:p>
          <a:p>
            <a:pPr marL="731520"/>
            <a:r>
              <a:rPr lang="en-US" sz="1500" b="1" i="0" u="none" strike="noStrike" baseline="0">
                <a:latin typeface="Times New Roman" panose="02020603050405020304" pitchFamily="18" charset="0"/>
              </a:rPr>
              <a:t>Business Logic Layer: </a:t>
            </a:r>
            <a:r>
              <a:rPr lang="en-US" sz="1500" b="0" i="0" u="none" strike="noStrike" baseline="0">
                <a:latin typeface="Times New Roman" panose="02020603050405020304" pitchFamily="18" charset="0"/>
              </a:rPr>
              <a:t>Core logic and service classes designed following SOLID principles to ensure scalability and maintainability. </a:t>
            </a:r>
          </a:p>
          <a:p>
            <a:pPr marL="731520"/>
            <a:r>
              <a:rPr lang="en-US" sz="1500" b="1" i="0" u="none" strike="noStrike" baseline="0">
                <a:latin typeface="Times New Roman" panose="02020603050405020304" pitchFamily="18" charset="0"/>
              </a:rPr>
              <a:t>Data Access Layer: </a:t>
            </a:r>
            <a:r>
              <a:rPr lang="en-US" sz="1500" b="0" i="0" u="none" strike="noStrike" baseline="0">
                <a:latin typeface="Times New Roman" panose="02020603050405020304" pitchFamily="18" charset="0"/>
              </a:rPr>
              <a:t>Entity Framework with SQL Server for data handling. </a:t>
            </a:r>
          </a:p>
          <a:p>
            <a:pPr marL="731520"/>
            <a:endParaRPr lang="en-US" sz="1500" b="0" i="0" u="none" strike="noStrike" baseline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542F9790-C5D7-0D1C-47E5-60C1BA28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13" y="640080"/>
            <a:ext cx="532683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4C4015-D4E3-74A7-F707-B963A50F2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1272708"/>
            <a:ext cx="7650349" cy="53627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D4F9-8770-6519-7C5D-6C69E09F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1" i="0" u="none" strike="noStrike" baseline="0">
                <a:latin typeface="Times New Roman" panose="02020603050405020304" pitchFamily="18" charset="0"/>
              </a:rPr>
              <a:t>Database Design </a:t>
            </a:r>
            <a:endParaRPr lang="en-US" sz="2000" b="0" i="0" u="none" strike="noStrike" baseline="0"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>
                <a:latin typeface="Times New Roman" panose="02020603050405020304" pitchFamily="18" charset="0"/>
              </a:rPr>
              <a:t>Database Management: </a:t>
            </a:r>
            <a:r>
              <a:rPr lang="en-US" sz="2000" b="0" i="0" u="none" strike="noStrike" baseline="0">
                <a:latin typeface="Times New Roman" panose="02020603050405020304" pitchFamily="18" charset="0"/>
              </a:rPr>
              <a:t>SQL Server 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 New Roman" panose="02020603050405020304" pitchFamily="18" charset="0"/>
              </a:rPr>
              <a:t>Key Tables and Relationships: Tables for users, doctors, appointments, rooms, reports, and bills, including details on primary/foreign keys and relationships. </a:t>
            </a:r>
          </a:p>
          <a:p>
            <a:endParaRPr lang="en-US" sz="2000" b="0" i="0" u="none" strike="noStrike" baseline="0"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>
                <a:latin typeface="Times New Roman" panose="02020603050405020304" pitchFamily="18" charset="0"/>
              </a:rPr>
              <a:t>ER Diagram: </a:t>
            </a:r>
            <a:r>
              <a:rPr lang="en-US" sz="2000" b="0" i="0" u="none" strike="noStrike" baseline="0">
                <a:latin typeface="Times New Roman" panose="02020603050405020304" pitchFamily="18" charset="0"/>
              </a:rPr>
              <a:t>An entity-relationship diagram displaying tables, fields, and relationships. 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790DE-5240-40CF-2A28-E781D515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System Design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7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F4DBB-865D-F7D8-77CC-B7246F6CE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i="0" u="none" strike="noStrike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and Functionalities 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0D510015-4A52-EB61-C653-17988669C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8EC27-CF5A-AC9A-8B80-4213F1650982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u="none" strike="noStrike" baseline="0" dirty="0">
                <a:solidFill>
                  <a:schemeClr val="tx2"/>
                </a:solidFill>
              </a:rPr>
              <a:t>Patient Interface </a:t>
            </a:r>
            <a:endParaRPr lang="en-US" sz="2000" b="0" i="0" u="none" strike="noStrike" baseline="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chemeClr val="tx2"/>
                </a:solidFill>
              </a:rPr>
              <a:t>Authentication: </a:t>
            </a:r>
            <a:r>
              <a:rPr lang="en-US" sz="1500" b="0" i="0" u="none" strike="noStrike" baseline="0" dirty="0">
                <a:solidFill>
                  <a:schemeClr val="tx2"/>
                </a:solidFill>
              </a:rPr>
              <a:t>Registration, login, and password management with password reset.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chemeClr val="tx2"/>
                </a:solidFill>
              </a:rPr>
              <a:t>Profile Management: </a:t>
            </a:r>
            <a:r>
              <a:rPr lang="en-US" sz="1500" b="0" i="0" u="none" strike="noStrike" baseline="0" dirty="0">
                <a:solidFill>
                  <a:schemeClr val="tx2"/>
                </a:solidFill>
              </a:rPr>
              <a:t>View, edit, and delete profile information.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chemeClr val="tx2"/>
                </a:solidFill>
              </a:rPr>
              <a:t>Doctor Search and Appointment Management: </a:t>
            </a:r>
            <a:r>
              <a:rPr lang="en-US" sz="1500" b="0" i="0" u="none" strike="noStrike" baseline="0" dirty="0">
                <a:solidFill>
                  <a:schemeClr val="tx2"/>
                </a:solidFill>
              </a:rPr>
              <a:t>Browse doctors, book appointments, and view details.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chemeClr val="tx2"/>
                </a:solidFill>
              </a:rPr>
              <a:t>Reports and Bills: </a:t>
            </a:r>
            <a:r>
              <a:rPr lang="en-US" sz="1500" b="0" i="0" u="none" strike="noStrike" baseline="0" dirty="0">
                <a:solidFill>
                  <a:schemeClr val="tx2"/>
                </a:solidFill>
              </a:rPr>
              <a:t>Access past medical reports and billing details.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u="none" strike="noStrike" baseline="0" dirty="0">
                <a:solidFill>
                  <a:schemeClr val="tx2"/>
                </a:solidFill>
              </a:rPr>
              <a:t>Payments: </a:t>
            </a:r>
            <a:r>
              <a:rPr lang="en-US" sz="1500" b="0" i="0" u="none" strike="noStrike" baseline="0" dirty="0">
                <a:solidFill>
                  <a:schemeClr val="tx2"/>
                </a:solidFill>
              </a:rPr>
              <a:t>Integration with a payment gateway for online bill settlement.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798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Wingdings</vt:lpstr>
      <vt:lpstr>Office Theme</vt:lpstr>
      <vt:lpstr>Hospital Management System</vt:lpstr>
      <vt:lpstr>Introduction to Hospital Management Systems </vt:lpstr>
      <vt:lpstr>What is a Hospital Management System? </vt:lpstr>
      <vt:lpstr>Key Features of HMS </vt:lpstr>
      <vt:lpstr>System Overview</vt:lpstr>
      <vt:lpstr> Technologies Used  </vt:lpstr>
      <vt:lpstr>System Design </vt:lpstr>
      <vt:lpstr>System Design </vt:lpstr>
      <vt:lpstr>Features and Functionalities </vt:lpstr>
      <vt:lpstr>Features and Functionalities </vt:lpstr>
      <vt:lpstr>Implementation Details </vt:lpstr>
      <vt:lpstr>Implementation Details </vt:lpstr>
      <vt:lpstr>User Interface Design </vt:lpstr>
      <vt:lpstr>User Interface Design </vt:lpstr>
      <vt:lpstr>User Interface Design </vt:lpstr>
      <vt:lpstr>User Interface Design </vt:lpstr>
      <vt:lpstr>Admin Interface</vt:lpstr>
      <vt:lpstr>Admin Interface</vt:lpstr>
      <vt:lpstr>Patient Interface</vt:lpstr>
      <vt:lpstr>Patient Interface</vt:lpstr>
      <vt:lpstr>Testing and Quality Assurance</vt:lpstr>
      <vt:lpstr>Deployment</vt:lpstr>
      <vt:lpstr>Future Enhancements</vt:lpstr>
      <vt:lpstr>Conclusion 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Abdelaal</dc:creator>
  <cp:lastModifiedBy>Mohamed Abdelaal</cp:lastModifiedBy>
  <cp:revision>2</cp:revision>
  <dcterms:created xsi:type="dcterms:W3CDTF">2024-10-16T10:02:50Z</dcterms:created>
  <dcterms:modified xsi:type="dcterms:W3CDTF">2024-10-22T16:11:51Z</dcterms:modified>
</cp:coreProperties>
</file>