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43" r:id="rId4"/>
    <p:sldId id="321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39" r:id="rId13"/>
    <p:sldId id="340" r:id="rId14"/>
    <p:sldId id="342" r:id="rId15"/>
    <p:sldId id="341" r:id="rId16"/>
    <p:sldId id="31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ustomXml" Target="../customXml/item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B1A44-39FF-3AB9-7983-86047372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25F89-4D43-93CC-1D2B-330C80F41E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0F50B-7DE1-E38B-5366-E83787D7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B6D7E-D4C7-3C69-4EEF-C4328D9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46999-7E63-2228-F0A4-529A10AE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721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5082-4AFE-733A-897C-D22A816AB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73865-5350-49A6-D646-384B262E9A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D3F2E-B912-625E-9D01-99942303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78513-065C-5694-CC71-3A18C3DF0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2A5CA-6311-417F-FC7A-1F57A361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702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EEE22-3ECA-94C9-4667-45D88E724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1F3F3F-0347-7863-2F11-AE81F98D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42D96-7272-3321-3994-BBBF6AAC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EC5FA-98C0-D870-25B9-8FF92673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1ADD9-F5FE-356C-73BA-7D2564E1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15902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9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62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34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45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2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34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59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3137-E45D-D425-8C84-1ECD7E3C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C7279-3280-5740-A86A-87FB8FAF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B01FB-05D5-2C8F-B20C-673ACEFFF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29DF-9612-0D11-E53D-48B39B30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A82A-06EA-ADA7-4E09-EE190255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899955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010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94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B1332-0A19-D0A7-72AD-E8D5A2F0D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8F7C-304B-DB62-38E3-9886D120F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59EF-31CD-2C94-7747-BFF5FBDB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F18F5-8739-1534-57EC-67B227F5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DB527-9E30-391C-BE4B-7EF65E80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102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770E-436D-A9EE-66D4-6C9663DE1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A0F1F-54D6-8CD1-D28A-38E5958D7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0A93E-EBE8-B054-0917-1C27FE57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909DD-E27F-B01E-B334-D36AF21D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CDE07-DCDD-13F1-FB82-43FB6CD6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C9B45-7EAD-ED1C-6A10-90189A9C4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049345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F713-6E91-E2C9-0D36-47AFA5129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28B7E-4438-381B-513E-22594CCB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52314-15A2-9C09-DCD9-156CA2F09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203DF-A252-0440-E972-9780BB2AF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13FA0-F04A-CF38-983E-7B9643D7C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BBAEDB-13BC-45B2-8955-33AF79856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639538-0B27-1A52-B13E-E7C971C4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4EE65B-934D-D09B-2C2A-790F3A0F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1286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BD20-73CF-A8D9-8B88-8DD891DA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FED9F-E04B-36BD-F413-F88ED701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0168D-6B1F-6EF4-86E9-53B814E2C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B7030-5D86-217C-0F49-DB1D9AE7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5691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A32D30-EE7A-5CFB-2EE7-EC328AAEF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F35EC3-093A-CB45-8F4C-0D3695E7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B8658-2D1E-002F-6CE8-976D787A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5181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D1DC-6E16-113F-3C18-CDCBAA72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AFE1-4539-BB1D-5313-DEF339EEE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A80E5-8089-2ADF-968F-D4D7555C1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0990B-D693-C7BD-562C-6947773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07F5-A935-EA33-90D8-AB3783ABF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DD33-FD4F-B13A-5075-DA0F2FB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203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C76E3-3EAA-B92A-9CC4-50E63E5D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CF85B-F6CC-E840-E6E7-ECB91F04D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34899B-62C7-2920-0A8A-28A59CF61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2E1FB-9756-A867-A985-03AEA822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BE81-8424-FEF5-0C11-FC1443AC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386CB-BB0D-B3F9-1CF3-C81CDDF4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813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96117A-3DB8-9DE0-F5E7-09E842C2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C084F-13E6-8312-8D8D-375EBC5F8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BB3C-1910-F591-0A3E-BDA29662A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3F037-3CC7-4693-9CA5-0E3145BAF77C}" type="datetimeFigureOut">
              <a:rPr lang="en-AE" smtClean="0"/>
              <a:t>12/02/2025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9477-13D2-AACF-6028-D60D13CE3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CD8DC-2C91-EF4D-1D54-7735AF9F9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F1787-9250-4FE6-B1DA-6C646FBD6C6D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44895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9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qckgvzapZM7F1KYs8" TargetMode="Externa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8CC3F-CF62-1E2B-5D9B-03F3C7C8A2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ALGORITHMS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WARM-UP COMPETITION (</a:t>
            </a:r>
            <a:r>
              <a:rPr lang="en-US" sz="4000" b="1" dirty="0"/>
              <a:t>BONUS</a:t>
            </a:r>
            <a:r>
              <a:rPr lang="en-US" dirty="0"/>
              <a:t>)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B20A5-DE07-83A9-1083-A69714DA6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COLOR-BASED IMAGE SIMILARITY</a:t>
            </a:r>
            <a:endParaRPr lang="en-AE" sz="3200" dirty="0"/>
          </a:p>
        </p:txBody>
      </p:sp>
    </p:spTree>
    <p:extLst>
      <p:ext uri="{BB962C8B-B14F-4D97-AF65-F5344CB8AC3E}">
        <p14:creationId xmlns:p14="http://schemas.microsoft.com/office/powerpoint/2010/main" val="69478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4F0E9-6682-09CE-BD6A-CD0F630C2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0667-A40D-BB81-DC20-D34F75651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34269-AA59-2C00-E8DA-03322970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41119"/>
            <a:ext cx="11582401" cy="577730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0" indent="0">
              <a:buNone/>
            </a:pPr>
            <a:r>
              <a:rPr lang="en-US" sz="2800" b="1" dirty="0"/>
              <a:t>Required: </a:t>
            </a:r>
            <a:r>
              <a:rPr lang="en-US" sz="2800" dirty="0"/>
              <a:t>3 functions inside </a:t>
            </a:r>
            <a:r>
              <a:rPr lang="en-US" sz="2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ImageHistSimilarity.cs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 b="1" dirty="0"/>
              <a:t>Calculate Image Statistics</a:t>
            </a:r>
          </a:p>
          <a:p>
            <a:pPr marL="400050" lvl="1" indent="0" algn="ctr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ImageInfo</a:t>
            </a:r>
            <a:r>
              <a:rPr lang="en-US" sz="20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CalculateImageStats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imgPath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000" b="1" dirty="0"/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/>
              <a:t>Load the image from the given path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/>
              <a:t>Calculate the following statistics for </a:t>
            </a:r>
            <a:r>
              <a:rPr lang="en-US" sz="2200" b="1" dirty="0"/>
              <a:t>each color </a:t>
            </a:r>
            <a:r>
              <a:rPr lang="en-US" sz="2200" dirty="0"/>
              <a:t>and</a:t>
            </a:r>
            <a:r>
              <a:rPr lang="en-US" sz="2200" b="1" dirty="0"/>
              <a:t> store </a:t>
            </a:r>
            <a:r>
              <a:rPr lang="en-US" sz="2200" dirty="0"/>
              <a:t>it in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ChannelStats</a:t>
            </a:r>
            <a:r>
              <a:rPr lang="en-US" b="1" dirty="0"/>
              <a:t> </a:t>
            </a:r>
            <a:endParaRPr lang="en-US" sz="2200" b="1" dirty="0"/>
          </a:p>
          <a:p>
            <a:pPr marL="1771650" lvl="3" indent="-514350">
              <a:buFont typeface="+mj-lt"/>
              <a:buAutoNum type="arabicPeriod"/>
            </a:pPr>
            <a:r>
              <a:rPr lang="en-US" sz="1800" dirty="0"/>
              <a:t>Minimum value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1800" dirty="0"/>
              <a:t>Maximum value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1800" dirty="0"/>
              <a:t>Median value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1800" dirty="0"/>
              <a:t>Mean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1800" dirty="0"/>
              <a:t>Standard deviation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sz="1800" dirty="0"/>
              <a:t>Histogram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/>
              <a:t>Fill-up the info in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struct </a:t>
            </a:r>
            <a:r>
              <a:rPr lang="en-US" sz="20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ImageInfo</a:t>
            </a:r>
            <a:r>
              <a:rPr lang="en-US" sz="2200" dirty="0"/>
              <a:t> and return it 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2EFC4DF-2DC3-E756-64AA-67C7C8C78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49BD4C-7921-E3BF-7F28-98B2804799C1}"/>
              </a:ext>
            </a:extLst>
          </p:cNvPr>
          <p:cNvSpPr txBox="1"/>
          <p:nvPr/>
        </p:nvSpPr>
        <p:spPr>
          <a:xfrm>
            <a:off x="7417443" y="4611740"/>
            <a:ext cx="4926957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ImageInfo</a:t>
            </a:r>
            <a:endParaRPr lang="en-US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A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Path;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Width;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Height;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ChannelStats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Red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ChannelStats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Green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ChannelStats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70C0"/>
                </a:solidFill>
                <a:latin typeface="Cascadia Mono" panose="020B0609020000020004" pitchFamily="49" charset="0"/>
              </a:rPr>
              <a:t>Blue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Stats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AE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AE" sz="1600" dirty="0"/>
          </a:p>
        </p:txBody>
      </p:sp>
    </p:spTree>
    <p:extLst>
      <p:ext uri="{BB962C8B-B14F-4D97-AF65-F5344CB8AC3E}">
        <p14:creationId xmlns:p14="http://schemas.microsoft.com/office/powerpoint/2010/main" val="84877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B320F-A90A-D471-43A4-42A388E53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FB47F-6B15-D836-48D0-3CD9BA290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6B78-2316-621D-7600-CA61D66B4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41119"/>
            <a:ext cx="11582401" cy="577730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0" indent="0">
              <a:buNone/>
            </a:pPr>
            <a:r>
              <a:rPr lang="en-US" sz="2800" b="1" dirty="0"/>
              <a:t>Required: </a:t>
            </a:r>
            <a:r>
              <a:rPr lang="en-US" sz="2800" dirty="0"/>
              <a:t>3 functions inside </a:t>
            </a:r>
            <a:r>
              <a:rPr lang="en-US" sz="2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ImageHistSimilarity.cs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600" b="1" dirty="0"/>
              <a:t>Load ALL Images</a:t>
            </a:r>
          </a:p>
          <a:p>
            <a:pPr marL="400050" lvl="1" indent="0" algn="ctr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ImageInfo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LoadAllImages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[]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targetPaths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Load ALL target images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Calculate their statistics and return them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E6DA5B5-C0BE-D53C-8392-E85AD58BD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29326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CBF5D-6500-17B7-8261-C662AC298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2FED-4D6B-C7FA-D02E-8C1C24E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1CFD-F6D2-7994-FABE-0B8E3B334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41120"/>
            <a:ext cx="11582401" cy="55168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0" indent="0">
              <a:buNone/>
            </a:pPr>
            <a:r>
              <a:rPr lang="en-US" sz="2800" b="1" dirty="0"/>
              <a:t>Required: </a:t>
            </a:r>
            <a:r>
              <a:rPr lang="en-US" sz="2800" dirty="0"/>
              <a:t>3 functions inside </a:t>
            </a:r>
            <a:r>
              <a:rPr lang="en-US" sz="24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ImageHistSimilarity.cs</a:t>
            </a:r>
            <a:endParaRPr lang="en-US" sz="2000" b="1" dirty="0"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914400" lvl="1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600" b="1" dirty="0"/>
              <a:t>Match Query with Target</a:t>
            </a:r>
          </a:p>
          <a:p>
            <a:pPr marL="400050" lvl="1" indent="0" algn="ctr">
              <a:lnSpc>
                <a:spcPct val="150000"/>
              </a:lnSpc>
              <a:buNone/>
            </a:pPr>
            <a:r>
              <a:rPr lang="en-US" sz="20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MatchInfo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FindTopMatches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queryPath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B050"/>
                </a:solidFill>
                <a:latin typeface="Cascadia Mono" panose="020B0609020000020004" pitchFamily="49" charset="0"/>
              </a:rPr>
              <a:t>ImageInfo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targetImgStats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numOfTopMatches</a:t>
            </a:r>
            <a:r>
              <a:rPr 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Open the query image and calculate its statistics 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queryPath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  <a:endParaRPr lang="en-US" sz="2200" dirty="0"/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Calculate the cosine distance between it and all target images 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targetImgStats</a:t>
            </a:r>
            <a:r>
              <a:rPr lang="en-US" sz="2200" dirty="0"/>
              <a:t>)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200" dirty="0"/>
              <a:t>Return TOP matches </a:t>
            </a:r>
            <a:r>
              <a:rPr lang="en-US" sz="2200" dirty="0">
                <a:solidFill>
                  <a:prstClr val="black"/>
                </a:solidFill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numOfTopMatches</a:t>
            </a:r>
            <a:r>
              <a:rPr lang="en-US" sz="2200" dirty="0">
                <a:solidFill>
                  <a:prstClr val="black"/>
                </a:solidFill>
              </a:rPr>
              <a:t>)</a:t>
            </a:r>
          </a:p>
          <a:p>
            <a:pPr marL="1314450" lvl="2" indent="-514350">
              <a:lnSpc>
                <a:spcPct val="150000"/>
              </a:lnSpc>
              <a:buFont typeface="+mj-lt"/>
              <a:buAutoNum type="arabicPeriod"/>
            </a:pPr>
            <a:endParaRPr lang="en-US" sz="2200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736FDD59-6802-5AE7-F769-81E182AE4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6C3D97-AC06-B9C7-13EF-9F21393485F6}"/>
              </a:ext>
            </a:extLst>
          </p:cNvPr>
          <p:cNvSpPr txBox="1"/>
          <p:nvPr/>
        </p:nvSpPr>
        <p:spPr>
          <a:xfrm>
            <a:off x="6831957" y="5367172"/>
            <a:ext cx="52635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MatchInfo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A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MatchedImgPath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MatchScore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AE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6582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75934-14A5-0E19-4AED-81B75EC83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AA27-BBFF-4DF5-A85B-8982EB789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4F4E-FE1C-0EFD-FE5F-C3297C992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41119"/>
            <a:ext cx="11582401" cy="56152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0" indent="0">
              <a:buNone/>
            </a:pPr>
            <a:r>
              <a:rPr lang="en-US" sz="2800" b="1" dirty="0"/>
              <a:t>Testing:</a:t>
            </a:r>
          </a:p>
          <a:p>
            <a:pPr marL="742950" lvl="2" indent="-342900"/>
            <a:r>
              <a:rPr lang="en-US" sz="2600" b="1" dirty="0"/>
              <a:t>Sample Test: </a:t>
            </a:r>
          </a:p>
          <a:p>
            <a:pPr lvl="2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Goal: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the correctness </a:t>
            </a:r>
            <a:endParaRPr lang="en-A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Given: </a:t>
            </a:r>
          </a:p>
          <a:p>
            <a:pPr lvl="3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Ten small target images with the expected stats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will be automatically checked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Four small query image with expected scores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</a:t>
            </a:r>
            <a:r>
              <a:rPr lang="en-US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will be automatically checked</a:t>
            </a:r>
            <a:endParaRPr lang="en-A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Complete Test: </a:t>
            </a:r>
          </a:p>
          <a:p>
            <a:pPr lvl="2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Goal: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test the efficiency (beside correctness) </a:t>
            </a:r>
            <a:endParaRPr lang="en-A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2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Given:</a:t>
            </a:r>
            <a:endParaRPr lang="en-AE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 of variable-size target images with the expected </a:t>
            </a:r>
            <a:r>
              <a:rPr lang="en-US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stats </a:t>
            </a:r>
            <a:r>
              <a:rPr lang="en-US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will be automatically checked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3" indent="-3429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Set of query images </a:t>
            </a:r>
            <a:endParaRPr lang="en-A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742950" marR="0" lvl="2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1233DA5-397E-BDC0-7C89-A87C362EE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3826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DB7AB-05CB-BB83-681D-6EF76550E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619C8-D600-B306-7DAA-79E2A4BE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3D6B5-F8FE-B5A4-F08F-F7CE65368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41120"/>
            <a:ext cx="11582401" cy="55168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0" indent="0">
              <a:buNone/>
            </a:pPr>
            <a:r>
              <a:rPr lang="en-US" sz="2800" b="1" dirty="0"/>
              <a:t>Competition Rules:</a:t>
            </a:r>
          </a:p>
          <a:p>
            <a:pPr marL="742950" lvl="2" indent="-342900"/>
            <a:r>
              <a:rPr lang="en-US" sz="2800" b="1" dirty="0"/>
              <a:t>Criteria: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200" dirty="0"/>
              <a:t>Correct O/P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200" dirty="0"/>
              <a:t>Execution time</a:t>
            </a:r>
          </a:p>
          <a:p>
            <a:pPr marL="742950" lvl="2" indent="-342900"/>
            <a:r>
              <a:rPr lang="en-US" sz="2800" b="1" dirty="0"/>
              <a:t>Delivery:</a:t>
            </a:r>
          </a:p>
          <a:p>
            <a:pPr marL="1371600" lvl="2" indent="-514350"/>
            <a:r>
              <a:rPr lang="en-US" sz="2200" dirty="0"/>
              <a:t>DUE TO: THU 20 FEB 23:59</a:t>
            </a:r>
          </a:p>
          <a:p>
            <a:pPr marL="1371600" lvl="2" indent="-514350"/>
            <a:r>
              <a:rPr lang="en-US" sz="2200" dirty="0"/>
              <a:t>Submit ENTIRE content of “</a:t>
            </a:r>
            <a:r>
              <a:rPr lang="en-US" sz="20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ImageHistSimilarity.cs</a:t>
            </a:r>
            <a:r>
              <a:rPr lang="en-US" sz="2200" dirty="0"/>
              <a:t>” at </a:t>
            </a:r>
            <a:r>
              <a:rPr lang="en-US" sz="2200" dirty="0">
                <a:hlinkClick r:id="rId2"/>
              </a:rPr>
              <a:t>this form</a:t>
            </a:r>
            <a:endParaRPr lang="en-US" sz="2200" dirty="0"/>
          </a:p>
          <a:p>
            <a:pPr marL="742950" lvl="2" indent="-342900"/>
            <a:r>
              <a:rPr lang="en-US" sz="2800" b="1" dirty="0"/>
              <a:t>Bonuses: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TOP 50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200" b="1" dirty="0">
                <a:solidFill>
                  <a:srgbClr val="FF0000"/>
                </a:solidFill>
              </a:rPr>
              <a:t>TOP 5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B512C84-359B-259B-1C20-019B23580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33488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irls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4953000" y="3429000"/>
            <a:ext cx="2317750" cy="2317750"/>
          </a:xfrm>
          <a:prstGeom prst="rect">
            <a:avLst/>
          </a:prstGeom>
          <a:noFill/>
        </p:spPr>
      </p:pic>
      <p:pic>
        <p:nvPicPr>
          <p:cNvPr id="5" name="Picture 4" descr="ThankYou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9963" y="695326"/>
            <a:ext cx="5172075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79616-39BB-F8F6-60CD-DD77622C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3956-D0E0-FCE3-4177-0C072C653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  <a:p>
            <a:r>
              <a:rPr lang="en-AE" dirty="0"/>
              <a:t>Technical Definitions</a:t>
            </a:r>
          </a:p>
          <a:p>
            <a:pPr lvl="1"/>
            <a:r>
              <a:rPr lang="en-AE" dirty="0"/>
              <a:t>Digital Image</a:t>
            </a:r>
          </a:p>
          <a:p>
            <a:pPr lvl="1"/>
            <a:r>
              <a:rPr lang="en-AE" dirty="0"/>
              <a:t>Histogram</a:t>
            </a:r>
          </a:p>
          <a:p>
            <a:pPr lvl="1"/>
            <a:r>
              <a:rPr lang="en-AE" dirty="0"/>
              <a:t>Cosine Distance</a:t>
            </a:r>
          </a:p>
          <a:p>
            <a:r>
              <a:rPr lang="en-AE" dirty="0"/>
              <a:t>Given Code</a:t>
            </a:r>
          </a:p>
          <a:p>
            <a:r>
              <a:rPr lang="en-AE" dirty="0"/>
              <a:t>Required Functions</a:t>
            </a:r>
          </a:p>
          <a:p>
            <a:r>
              <a:rPr lang="en-AE" dirty="0"/>
              <a:t>Testing</a:t>
            </a:r>
          </a:p>
          <a:p>
            <a:r>
              <a:rPr lang="en-AE" dirty="0"/>
              <a:t>Competition Rules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93404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1120"/>
            <a:ext cx="11277600" cy="5486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514350" indent="-514350"/>
            <a:r>
              <a:rPr lang="en-US" sz="2800" b="1" dirty="0"/>
              <a:t>Given: </a:t>
            </a:r>
            <a:r>
              <a:rPr lang="en-US" sz="2800" dirty="0"/>
              <a:t>a query image and a set of target images</a:t>
            </a:r>
          </a:p>
          <a:p>
            <a:pPr marL="514350" indent="-514350"/>
            <a:r>
              <a:rPr lang="en-US" sz="2800" b="1" dirty="0"/>
              <a:t>Req.: </a:t>
            </a:r>
            <a:r>
              <a:rPr lang="en-US" sz="2800" dirty="0"/>
              <a:t>Find the most similar image(s) based on color </a:t>
            </a:r>
            <a:r>
              <a:rPr lang="en-US" sz="2800" dirty="0" err="1"/>
              <a:t>histgrams</a:t>
            </a:r>
            <a:r>
              <a:rPr lang="en-US" sz="2800" dirty="0"/>
              <a:t>? </a:t>
            </a:r>
            <a:endParaRPr lang="en-US" sz="2800" b="1" dirty="0"/>
          </a:p>
          <a:p>
            <a:pPr marL="514350" indent="-514350"/>
            <a:r>
              <a:rPr lang="en-US" sz="2800" b="1" dirty="0"/>
              <a:t>Apps:</a:t>
            </a:r>
          </a:p>
          <a:p>
            <a:pPr marL="914400" lvl="1" indent="-514350"/>
            <a:r>
              <a:rPr lang="en-US" sz="2400" dirty="0"/>
              <a:t>Image retrieval</a:t>
            </a:r>
          </a:p>
          <a:p>
            <a:pPr marL="914400" lvl="1" indent="-514350"/>
            <a:r>
              <a:rPr lang="en-US" sz="2400" dirty="0"/>
              <a:t>Visual search in e-commerce</a:t>
            </a:r>
          </a:p>
          <a:p>
            <a:pPr marL="914400" lvl="1" indent="-514350"/>
            <a:r>
              <a:rPr lang="en-US" sz="2400" dirty="0"/>
              <a:t>Clustering/Categorization</a:t>
            </a:r>
          </a:p>
          <a:p>
            <a:pPr marL="914400" lvl="1" indent="-514350"/>
            <a:r>
              <a:rPr lang="en-US" sz="2400" dirty="0"/>
              <a:t>Detect duplicates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79650-432E-639E-72F8-E2B2B2813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7E4D-51BB-B8D1-83B7-E7B15BEA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48E8-BAB7-4533-99E2-9CABA244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1120"/>
            <a:ext cx="8102600" cy="5486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514350" indent="-514350"/>
            <a:r>
              <a:rPr lang="en-US" sz="2800" b="1" dirty="0"/>
              <a:t>Definitions: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b="1" dirty="0"/>
              <a:t>Digital Image: </a:t>
            </a:r>
          </a:p>
          <a:p>
            <a:pPr marL="1314450" lvl="2" indent="-514350"/>
            <a:r>
              <a:rPr lang="en-US" dirty="0"/>
              <a:t>2D array of picture elements called </a:t>
            </a:r>
            <a:r>
              <a:rPr lang="en-US" b="1" dirty="0"/>
              <a:t>pixels</a:t>
            </a:r>
            <a:r>
              <a:rPr lang="en-US" dirty="0"/>
              <a:t>,</a:t>
            </a:r>
          </a:p>
          <a:p>
            <a:pPr marL="1314450" lvl="2" indent="-514350"/>
            <a:r>
              <a:rPr lang="en-US" dirty="0"/>
              <a:t>Each pixel has its own </a:t>
            </a:r>
            <a:r>
              <a:rPr lang="en-US" b="1" dirty="0"/>
              <a:t>intensity </a:t>
            </a:r>
            <a:r>
              <a:rPr lang="en-US" dirty="0"/>
              <a:t>value,</a:t>
            </a:r>
          </a:p>
          <a:p>
            <a:pPr marL="1314450" lvl="2" indent="-514350"/>
            <a:r>
              <a:rPr lang="en-US" dirty="0"/>
              <a:t>True Color images have intensity from the </a:t>
            </a:r>
            <a:r>
              <a:rPr lang="en-US" b="1" dirty="0"/>
              <a:t>darkest (0) </a:t>
            </a:r>
            <a:r>
              <a:rPr lang="en-US" dirty="0"/>
              <a:t>to </a:t>
            </a:r>
            <a:r>
              <a:rPr lang="en-US" b="1" dirty="0"/>
              <a:t>lightest (255) </a:t>
            </a:r>
            <a:r>
              <a:rPr lang="en-US" dirty="0"/>
              <a:t>of three different color channels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and 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lue</a:t>
            </a:r>
            <a:r>
              <a:rPr lang="en-US" dirty="0"/>
              <a:t>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888BD-9A42-C8A7-6FB8-63B9F52CA1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304" y="4997994"/>
            <a:ext cx="3745391" cy="1870891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4029DD2-FC19-10B2-DB46-CF10A7AC6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grpSp>
        <p:nvGrpSpPr>
          <p:cNvPr id="6" name="Group 1">
            <a:extLst>
              <a:ext uri="{FF2B5EF4-FFF2-40B4-BE49-F238E27FC236}">
                <a16:creationId xmlns:a16="http://schemas.microsoft.com/office/drawing/2014/main" id="{3051B20B-04FE-7764-956A-95AA7BF2AF3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712200" y="3175000"/>
            <a:ext cx="3479800" cy="3530600"/>
            <a:chOff x="3208" y="2004"/>
            <a:chExt cx="5480" cy="5560"/>
          </a:xfrm>
        </p:grpSpPr>
        <p:sp>
          <p:nvSpPr>
            <p:cNvPr id="7" name="AutoShape 6">
              <a:extLst>
                <a:ext uri="{FF2B5EF4-FFF2-40B4-BE49-F238E27FC236}">
                  <a16:creationId xmlns:a16="http://schemas.microsoft.com/office/drawing/2014/main" id="{C0E7ADC6-AFBD-6C34-A9AD-2CC9DFD89F2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208" y="2004"/>
              <a:ext cx="5480" cy="55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E"/>
            </a:p>
          </p:txBody>
        </p:sp>
        <p:pic>
          <p:nvPicPr>
            <p:cNvPr id="2053" name="Picture 5">
              <a:extLst>
                <a:ext uri="{FF2B5EF4-FFF2-40B4-BE49-F238E27FC236}">
                  <a16:creationId xmlns:a16="http://schemas.microsoft.com/office/drawing/2014/main" id="{42E599B6-56EA-BA7F-D013-1EDAF964E6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8" y="2004"/>
              <a:ext cx="3344" cy="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FEACAED6-4B4A-528C-BD04-FFD08F6B63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35" y="2004"/>
              <a:ext cx="1953" cy="20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1" name="Picture 3">
              <a:extLst>
                <a:ext uri="{FF2B5EF4-FFF2-40B4-BE49-F238E27FC236}">
                  <a16:creationId xmlns:a16="http://schemas.microsoft.com/office/drawing/2014/main" id="{5B2A224A-1740-C58A-1DE7-87472B1FDC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" y="4568"/>
              <a:ext cx="4504" cy="2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172293EA-421C-6FF5-E4AC-AF21E30B0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5" y="6348"/>
              <a:ext cx="144" cy="144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E"/>
            </a:p>
          </p:txBody>
        </p:sp>
      </p:grpSp>
    </p:spTree>
    <p:extLst>
      <p:ext uri="{BB962C8B-B14F-4D97-AF65-F5344CB8AC3E}">
        <p14:creationId xmlns:p14="http://schemas.microsoft.com/office/powerpoint/2010/main" val="399050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24379-AFA3-79E8-6CEC-0E76DFAE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53EB-EC06-A999-899B-44247E6D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CE79B-B24B-2529-BA02-25D537ED8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1120"/>
            <a:ext cx="11582400" cy="5486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514350" indent="-514350"/>
            <a:r>
              <a:rPr lang="en-US" sz="2800" b="1" dirty="0"/>
              <a:t>Definitions: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sz="2600" b="1" dirty="0"/>
              <a:t>Histogram: </a:t>
            </a:r>
          </a:p>
          <a:p>
            <a:pPr marL="1314450" lvl="2" indent="-514350"/>
            <a:r>
              <a:rPr lang="en-US" dirty="0"/>
              <a:t>A graph showing the </a:t>
            </a:r>
            <a:r>
              <a:rPr lang="en-US" b="1" dirty="0"/>
              <a:t>number of pixels </a:t>
            </a:r>
            <a:r>
              <a:rPr lang="en-US" dirty="0"/>
              <a:t>(i.e. frequencies) in an image at </a:t>
            </a:r>
            <a:r>
              <a:rPr lang="en-US" b="1" dirty="0"/>
              <a:t>each different intensity value </a:t>
            </a:r>
            <a:r>
              <a:rPr lang="en-US" dirty="0"/>
              <a:t>found in that image.</a:t>
            </a:r>
          </a:p>
          <a:p>
            <a:pPr marL="1314450" lvl="2" indent="-51435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There’s a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different histogram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for each channel (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ed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 </a:t>
            </a:r>
            <a:r>
              <a:rPr lang="en-US" b="1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reen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and 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lue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). </a:t>
            </a:r>
          </a:p>
          <a:p>
            <a:pPr marL="1314450" lvl="2" indent="-514350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There are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256 possible values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on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x-axis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. </a:t>
            </a:r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2D52326-2268-8053-3639-F45400E51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AA18AE-BE17-8F06-1C9D-396A329719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56" y="4705349"/>
            <a:ext cx="4645080" cy="21485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B48833-E457-8025-8A3E-92CCF525E19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97521" y="4257989"/>
            <a:ext cx="4220307" cy="260001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CA8B11A-8ABA-AB5E-258C-EB29C4861F2A}"/>
              </a:ext>
            </a:extLst>
          </p:cNvPr>
          <p:cNvSpPr/>
          <p:nvPr/>
        </p:nvSpPr>
        <p:spPr>
          <a:xfrm>
            <a:off x="2984359" y="6544860"/>
            <a:ext cx="3547069" cy="282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0			     255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24261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B47F9-A968-9AA6-52F4-50398D6F2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gle between vectors - how to calculate and code it!">
            <a:extLst>
              <a:ext uri="{FF2B5EF4-FFF2-40B4-BE49-F238E27FC236}">
                <a16:creationId xmlns:a16="http://schemas.microsoft.com/office/drawing/2014/main" id="{DF1CB2B8-974A-E61A-EFB0-DE441FF26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569" y="2200276"/>
            <a:ext cx="2604430" cy="2080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DE392B-497A-1E60-46D5-EB5ED2F8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85D95-E6E7-7253-3E3E-D85E6B1289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599" y="1341120"/>
                <a:ext cx="11582400" cy="54864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None/>
                </a:pPr>
                <a:r>
                  <a:rPr lang="en-US" sz="3500" dirty="0"/>
                  <a:t>Color-Based Image Similarity:</a:t>
                </a:r>
              </a:p>
              <a:p>
                <a:pPr marL="514350" indent="-514350"/>
                <a:r>
                  <a:rPr lang="en-US" sz="2800" b="1" dirty="0"/>
                  <a:t>Definitions:</a:t>
                </a:r>
              </a:p>
              <a:p>
                <a:pPr marL="914400" lvl="1" indent="-514350">
                  <a:buFont typeface="+mj-lt"/>
                  <a:buAutoNum type="arabicPeriod" startAt="3"/>
                </a:pPr>
                <a:r>
                  <a:rPr lang="en-US" sz="2600" b="1" dirty="0"/>
                  <a:t>Cosine Distance: </a:t>
                </a:r>
              </a:p>
              <a:p>
                <a:pPr marL="1314450" lvl="2" indent="-514350"/>
                <a:r>
                  <a:rPr lang="en-US" dirty="0"/>
                  <a:t>Measures the </a:t>
                </a:r>
                <a:r>
                  <a:rPr lang="en-US" b="1" dirty="0"/>
                  <a:t>angle </a:t>
                </a:r>
                <a:r>
                  <a:rPr lang="en-US" dirty="0"/>
                  <a:t>between two vectors. </a:t>
                </a:r>
              </a:p>
              <a:p>
                <a:pPr marL="1314450" lvl="2" indent="-514350"/>
                <a:r>
                  <a:rPr lang="en-US" dirty="0"/>
                  <a:t>The smaller the angle, the more similar the two vectors are.</a:t>
                </a:r>
              </a:p>
              <a:p>
                <a:pPr marL="12573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×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𝐻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2573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]×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257300" lvl="3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85D95-E6E7-7253-3E3E-D85E6B1289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599" y="1341120"/>
                <a:ext cx="11582400" cy="5486400"/>
              </a:xfrm>
              <a:blipFill>
                <a:blip r:embed="rId3"/>
                <a:stretch>
                  <a:fillRect l="-1526" t="-1667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124EBB2-B4FA-3265-194A-2B7F715B6007}"/>
              </a:ext>
            </a:extLst>
          </p:cNvPr>
          <p:cNvSpPr txBox="1"/>
          <p:nvPr/>
        </p:nvSpPr>
        <p:spPr>
          <a:xfrm>
            <a:off x="1429378" y="6214030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514350"/>
            <a:r>
              <a:rPr lang="en-US" sz="2400" dirty="0"/>
              <a:t>0</a:t>
            </a:r>
            <a:r>
              <a:rPr lang="en-US" sz="2400" baseline="30000" dirty="0"/>
              <a:t>◦</a:t>
            </a:r>
            <a:r>
              <a:rPr lang="en-US" sz="2400" dirty="0"/>
              <a:t>: identical, 90</a:t>
            </a:r>
            <a:r>
              <a:rPr lang="en-US" sz="2400" baseline="30000" dirty="0"/>
              <a:t>◦</a:t>
            </a:r>
            <a:r>
              <a:rPr lang="en-US" sz="2400" dirty="0"/>
              <a:t>: totally different</a:t>
            </a:r>
          </a:p>
        </p:txBody>
      </p:sp>
    </p:spTree>
    <p:extLst>
      <p:ext uri="{BB962C8B-B14F-4D97-AF65-F5344CB8AC3E}">
        <p14:creationId xmlns:p14="http://schemas.microsoft.com/office/powerpoint/2010/main" val="5990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77246-0960-B024-9E93-8CE89EE2F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BEE5-30EC-DADC-5FF4-B620AD74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E4D91-E77F-7CCF-2275-77717E14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41120"/>
            <a:ext cx="11582401" cy="5486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514350" indent="-514350"/>
            <a:r>
              <a:rPr lang="en-US" sz="2800" b="1" dirty="0"/>
              <a:t>Definitions: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sz="2600" b="1" dirty="0"/>
              <a:t>Cosine Distance: </a:t>
            </a:r>
          </a:p>
          <a:p>
            <a:pPr marL="1314450" lvl="2" indent="-514350"/>
            <a:r>
              <a:rPr lang="en-US" dirty="0"/>
              <a:t>For image similarity: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Consider the </a:t>
            </a:r>
            <a:r>
              <a:rPr lang="en-US" b="1" dirty="0"/>
              <a:t>histogram </a:t>
            </a:r>
            <a:r>
              <a:rPr lang="en-US" dirty="0"/>
              <a:t>of each color as a </a:t>
            </a:r>
            <a:r>
              <a:rPr lang="en-US" b="1" dirty="0"/>
              <a:t>separate vector </a:t>
            </a:r>
            <a:r>
              <a:rPr lang="en-US" dirty="0"/>
              <a:t>in 256-D space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Convert it to a </a:t>
            </a:r>
            <a:r>
              <a:rPr lang="en-US" b="1" dirty="0"/>
              <a:t>probability distribution </a:t>
            </a:r>
            <a:r>
              <a:rPr lang="en-US" dirty="0"/>
              <a:t>by dividing each value over the image size (W × H) </a:t>
            </a:r>
          </a:p>
          <a:p>
            <a:pPr marL="1771650" lvl="3" indent="-514350"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distance </a:t>
            </a:r>
            <a:r>
              <a:rPr lang="en-US" dirty="0"/>
              <a:t>between </a:t>
            </a:r>
            <a:r>
              <a:rPr lang="en-US" b="1" dirty="0"/>
              <a:t>each color vector</a:t>
            </a:r>
            <a:r>
              <a:rPr lang="en-US" dirty="0"/>
              <a:t>, then </a:t>
            </a:r>
            <a:r>
              <a:rPr lang="en-US" b="1" dirty="0"/>
              <a:t>average them</a:t>
            </a:r>
            <a:r>
              <a:rPr lang="en-US" dirty="0"/>
              <a:t>.</a:t>
            </a:r>
          </a:p>
          <a:p>
            <a:pPr marL="1314450" lvl="2" indent="-514350"/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8A86A173-BC71-08AA-51E2-AA501F0EA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99218D-265A-DDE8-83A9-021FEB6A052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36244" y="4567986"/>
            <a:ext cx="3667648" cy="225953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0B1D96-6016-8772-4CE4-134C882B8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13571"/>
              </p:ext>
            </p:extLst>
          </p:nvPr>
        </p:nvGraphicFramePr>
        <p:xfrm>
          <a:off x="5383274" y="4602480"/>
          <a:ext cx="4198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800">
                  <a:extLst>
                    <a:ext uri="{9D8B030D-6E8A-4147-A177-3AD203B41FA5}">
                      <a16:colId xmlns:a16="http://schemas.microsoft.com/office/drawing/2014/main" val="257685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1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0972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1146548-5BB4-ED64-F1EB-F2B17F9AB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986780"/>
              </p:ext>
            </p:extLst>
          </p:nvPr>
        </p:nvGraphicFramePr>
        <p:xfrm>
          <a:off x="5827640" y="4602480"/>
          <a:ext cx="4198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800">
                  <a:extLst>
                    <a:ext uri="{9D8B030D-6E8A-4147-A177-3AD203B41FA5}">
                      <a16:colId xmlns:a16="http://schemas.microsoft.com/office/drawing/2014/main" val="257685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1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0972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1A6A9F-F837-4E77-3CC3-F6F6A26CC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81318"/>
              </p:ext>
            </p:extLst>
          </p:nvPr>
        </p:nvGraphicFramePr>
        <p:xfrm>
          <a:off x="6272006" y="4602480"/>
          <a:ext cx="419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00">
                  <a:extLst>
                    <a:ext uri="{9D8B030D-6E8A-4147-A177-3AD203B41FA5}">
                      <a16:colId xmlns:a16="http://schemas.microsoft.com/office/drawing/2014/main" val="257685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1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1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5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01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7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20972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E807DDE-E12D-9689-9888-A9B4A889E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71098"/>
              </p:ext>
            </p:extLst>
          </p:nvPr>
        </p:nvGraphicFramePr>
        <p:xfrm>
          <a:off x="7273815" y="4602480"/>
          <a:ext cx="4198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800">
                  <a:extLst>
                    <a:ext uri="{9D8B030D-6E8A-4147-A177-3AD203B41FA5}">
                      <a16:colId xmlns:a16="http://schemas.microsoft.com/office/drawing/2014/main" val="257685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endParaRPr lang="en-AE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71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0.001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711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0.05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225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0601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0.2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767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0.1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8120972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14A319-4EA4-A732-FA7F-FEC8C5959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616861"/>
              </p:ext>
            </p:extLst>
          </p:nvPr>
        </p:nvGraphicFramePr>
        <p:xfrm>
          <a:off x="7718181" y="4602480"/>
          <a:ext cx="419800" cy="22250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9800">
                  <a:extLst>
                    <a:ext uri="{9D8B030D-6E8A-4147-A177-3AD203B41FA5}">
                      <a16:colId xmlns:a16="http://schemas.microsoft.com/office/drawing/2014/main" val="257685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  <a:endParaRPr lang="en-AE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71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0.21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711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0.087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225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0601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0.099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767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0.34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8120972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09F4E07-655C-A301-B7F9-92F3A268C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298771"/>
              </p:ext>
            </p:extLst>
          </p:nvPr>
        </p:nvGraphicFramePr>
        <p:xfrm>
          <a:off x="8162547" y="4602480"/>
          <a:ext cx="4198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800">
                  <a:extLst>
                    <a:ext uri="{9D8B030D-6E8A-4147-A177-3AD203B41FA5}">
                      <a16:colId xmlns:a16="http://schemas.microsoft.com/office/drawing/2014/main" val="2576859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AE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887116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0.014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1071140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0.12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622539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…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3706012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0.007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7767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0.009</a:t>
                      </a:r>
                      <a:endParaRPr lang="en-AE" sz="1400" b="1" dirty="0"/>
                    </a:p>
                  </a:txBody>
                  <a:tcPr marL="0" marR="0"/>
                </a:tc>
                <a:extLst>
                  <a:ext uri="{0D108BD9-81ED-4DB2-BD59-A6C34878D82A}">
                    <a16:rowId xmlns:a16="http://schemas.microsoft.com/office/drawing/2014/main" val="2881209725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A9556BCF-0C10-2357-EE00-00F008C1AE3F}"/>
              </a:ext>
            </a:extLst>
          </p:cNvPr>
          <p:cNvSpPr/>
          <p:nvPr/>
        </p:nvSpPr>
        <p:spPr>
          <a:xfrm>
            <a:off x="4890420" y="5516880"/>
            <a:ext cx="419800" cy="32207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8053807-C885-D6FA-19FA-5F3ABDEF3092}"/>
              </a:ext>
            </a:extLst>
          </p:cNvPr>
          <p:cNvSpPr/>
          <p:nvPr/>
        </p:nvSpPr>
        <p:spPr>
          <a:xfrm>
            <a:off x="6784502" y="5516880"/>
            <a:ext cx="419800" cy="32207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F46BD14-33C2-2798-76BF-8B76A92797AF}"/>
              </a:ext>
            </a:extLst>
          </p:cNvPr>
          <p:cNvSpPr/>
          <p:nvPr/>
        </p:nvSpPr>
        <p:spPr>
          <a:xfrm>
            <a:off x="8638255" y="5516880"/>
            <a:ext cx="419800" cy="322072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C7E59B-41C3-754A-BE92-38CCD793F333}"/>
                  </a:ext>
                </a:extLst>
              </p:cNvPr>
              <p:cNvSpPr txBox="1"/>
              <p:nvPr/>
            </p:nvSpPr>
            <p:spPr>
              <a:xfrm>
                <a:off x="9038801" y="4602480"/>
                <a:ext cx="122056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E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C7E59B-41C3-754A-BE92-38CCD793F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801" y="4602480"/>
                <a:ext cx="1220566" cy="400110"/>
              </a:xfrm>
              <a:prstGeom prst="rect">
                <a:avLst/>
              </a:prstGeom>
              <a:blipFill>
                <a:blip r:embed="rId3"/>
                <a:stretch>
                  <a:fillRect l="-500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BE4016-ED32-B687-E25A-F4DB3AD5B27F}"/>
                  </a:ext>
                </a:extLst>
              </p:cNvPr>
              <p:cNvSpPr txBox="1"/>
              <p:nvPr/>
            </p:nvSpPr>
            <p:spPr>
              <a:xfrm>
                <a:off x="9077810" y="5450228"/>
                <a:ext cx="1181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E" sz="20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BE4016-ED32-B687-E25A-F4DB3AD5B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810" y="5450228"/>
                <a:ext cx="1181557" cy="400110"/>
              </a:xfrm>
              <a:prstGeom prst="rect">
                <a:avLst/>
              </a:prstGeom>
              <a:blipFill>
                <a:blip r:embed="rId4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3CF7DF-96A4-EFC4-4920-DBC6429B8D60}"/>
                  </a:ext>
                </a:extLst>
              </p:cNvPr>
              <p:cNvSpPr txBox="1"/>
              <p:nvPr/>
            </p:nvSpPr>
            <p:spPr>
              <a:xfrm>
                <a:off x="9077810" y="6297976"/>
                <a:ext cx="118155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E" sz="2000" b="1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3CF7DF-96A4-EFC4-4920-DBC6429B8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810" y="6297976"/>
                <a:ext cx="1181557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A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0BE8E1DF-EAFC-EC72-E041-24F38B5A49B9}"/>
              </a:ext>
            </a:extLst>
          </p:cNvPr>
          <p:cNvGrpSpPr/>
          <p:nvPr/>
        </p:nvGrpSpPr>
        <p:grpSpPr>
          <a:xfrm>
            <a:off x="10259367" y="4602480"/>
            <a:ext cx="1599930" cy="2044004"/>
            <a:chOff x="10259367" y="4602480"/>
            <a:chExt cx="1599930" cy="204400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C7C9402-6E64-4EBF-73D2-999F18E99E70}"/>
                </a:ext>
              </a:extLst>
            </p:cNvPr>
            <p:cNvSpPr/>
            <p:nvPr/>
          </p:nvSpPr>
          <p:spPr>
            <a:xfrm>
              <a:off x="10464228" y="5457765"/>
              <a:ext cx="419800" cy="400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+</a:t>
              </a:r>
              <a:endParaRPr lang="en-AE" sz="32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46227A-2B70-3EAC-6FA4-7F1A61394108}"/>
                </a:ext>
              </a:extLst>
            </p:cNvPr>
            <p:cNvCxnSpPr>
              <a:cxnSpLocks/>
              <a:stCxn id="19" idx="3"/>
              <a:endCxn id="22" idx="1"/>
            </p:cNvCxnSpPr>
            <p:nvPr/>
          </p:nvCxnSpPr>
          <p:spPr>
            <a:xfrm>
              <a:off x="10259367" y="4802535"/>
              <a:ext cx="266339" cy="7138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115165C-2B60-B397-DD05-A8EA6FDB1A42}"/>
                </a:ext>
              </a:extLst>
            </p:cNvPr>
            <p:cNvCxnSpPr>
              <a:cxnSpLocks/>
              <a:stCxn id="20" idx="3"/>
              <a:endCxn id="22" idx="2"/>
            </p:cNvCxnSpPr>
            <p:nvPr/>
          </p:nvCxnSpPr>
          <p:spPr>
            <a:xfrm>
              <a:off x="10259367" y="5650283"/>
              <a:ext cx="204861" cy="75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753B8D-0019-EA89-0F7B-55F6E059E2E2}"/>
                </a:ext>
              </a:extLst>
            </p:cNvPr>
            <p:cNvCxnSpPr>
              <a:cxnSpLocks/>
              <a:stCxn id="21" idx="3"/>
              <a:endCxn id="22" idx="3"/>
            </p:cNvCxnSpPr>
            <p:nvPr/>
          </p:nvCxnSpPr>
          <p:spPr>
            <a:xfrm flipV="1">
              <a:off x="10259367" y="5799280"/>
              <a:ext cx="266339" cy="69875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F8C0C31-2F7F-22BE-25CF-54711E6CE61D}"/>
                </a:ext>
              </a:extLst>
            </p:cNvPr>
            <p:cNvSpPr/>
            <p:nvPr/>
          </p:nvSpPr>
          <p:spPr>
            <a:xfrm>
              <a:off x="11088061" y="5457765"/>
              <a:ext cx="419800" cy="40011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/</a:t>
              </a:r>
              <a:endParaRPr lang="en-AE" sz="32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CDC2D78-4AA2-4CCD-D028-BD14D18440B5}"/>
                </a:ext>
              </a:extLst>
            </p:cNvPr>
            <p:cNvCxnSpPr>
              <a:cxnSpLocks/>
              <a:stCxn id="22" idx="6"/>
              <a:endCxn id="32" idx="2"/>
            </p:cNvCxnSpPr>
            <p:nvPr/>
          </p:nvCxnSpPr>
          <p:spPr>
            <a:xfrm>
              <a:off x="10884028" y="5657820"/>
              <a:ext cx="20403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EDF6757-0DA8-C25F-39BC-E83099D409DD}"/>
                </a:ext>
              </a:extLst>
            </p:cNvPr>
            <p:cNvSpPr txBox="1"/>
            <p:nvPr/>
          </p:nvSpPr>
          <p:spPr>
            <a:xfrm>
              <a:off x="11127882" y="460248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3</a:t>
              </a:r>
              <a:endParaRPr lang="en-AE" sz="2400" b="1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FBBC305-4BE8-B0F3-F4AF-946C1F7E082B}"/>
                </a:ext>
              </a:extLst>
            </p:cNvPr>
            <p:cNvCxnSpPr>
              <a:cxnSpLocks/>
              <a:stCxn id="38" idx="2"/>
              <a:endCxn id="32" idx="0"/>
            </p:cNvCxnSpPr>
            <p:nvPr/>
          </p:nvCxnSpPr>
          <p:spPr>
            <a:xfrm>
              <a:off x="11297961" y="5064145"/>
              <a:ext cx="0" cy="3936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13FB86-634A-3D81-344B-31A889143DC7}"/>
                </a:ext>
              </a:extLst>
            </p:cNvPr>
            <p:cNvSpPr txBox="1"/>
            <p:nvPr/>
          </p:nvSpPr>
          <p:spPr>
            <a:xfrm>
              <a:off x="10754830" y="6184819"/>
              <a:ext cx="1104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err="1"/>
                <a:t>ClrDist</a:t>
              </a:r>
              <a:endParaRPr lang="en-AE" sz="2400" b="1" dirty="0"/>
            </a:p>
          </p:txBody>
        </p: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78491F08-CAD0-B49B-A851-1D6E986C03BA}"/>
                </a:ext>
              </a:extLst>
            </p:cNvPr>
            <p:cNvCxnSpPr>
              <a:cxnSpLocks/>
              <a:stCxn id="32" idx="6"/>
              <a:endCxn id="46" idx="3"/>
            </p:cNvCxnSpPr>
            <p:nvPr/>
          </p:nvCxnSpPr>
          <p:spPr>
            <a:xfrm>
              <a:off x="11507861" y="5657820"/>
              <a:ext cx="351436" cy="757832"/>
            </a:xfrm>
            <a:prstGeom prst="bentConnector3">
              <a:avLst>
                <a:gd name="adj1" fmla="val 165047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6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01EE-A8D9-BB0F-6CD6-8934F19FD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75C4E-D3CB-53CD-F0D8-A397FB26C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8825-C50D-D207-74AC-868CF6F47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41120"/>
            <a:ext cx="11582401" cy="5486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0" indent="0">
              <a:buNone/>
            </a:pPr>
            <a:r>
              <a:rPr lang="en-US" sz="2800" b="1" dirty="0"/>
              <a:t>Given: </a:t>
            </a:r>
            <a:r>
              <a:rPr lang="en-US" sz="2800" dirty="0"/>
              <a:t>C# Template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600" b="1" dirty="0"/>
              <a:t>Working GUI</a:t>
            </a:r>
          </a:p>
          <a:p>
            <a:pPr marL="1314450" lvl="2" indent="-514350"/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CC67150-F5E3-A514-9BF4-74662A93C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F8359-EBD4-E8B6-00CF-4989DF258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" t="5570" r="12753" b="6836"/>
          <a:stretch/>
        </p:blipFill>
        <p:spPr>
          <a:xfrm>
            <a:off x="3770541" y="2002420"/>
            <a:ext cx="8421457" cy="482509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826D0C4-5764-FC2B-6AC8-19F68B06BAEE}"/>
              </a:ext>
            </a:extLst>
          </p:cNvPr>
          <p:cNvGrpSpPr/>
          <p:nvPr/>
        </p:nvGrpSpPr>
        <p:grpSpPr>
          <a:xfrm>
            <a:off x="152400" y="2199190"/>
            <a:ext cx="7463742" cy="1877222"/>
            <a:chOff x="152400" y="2199190"/>
            <a:chExt cx="7463742" cy="1877222"/>
          </a:xfrm>
        </p:grpSpPr>
        <p:sp>
          <p:nvSpPr>
            <p:cNvPr id="7" name="Callout: Line 6">
              <a:extLst>
                <a:ext uri="{FF2B5EF4-FFF2-40B4-BE49-F238E27FC236}">
                  <a16:creationId xmlns:a16="http://schemas.microsoft.com/office/drawing/2014/main" id="{2AD1AA07-3CA8-2CF0-E5CE-65AA12A26F08}"/>
                </a:ext>
              </a:extLst>
            </p:cNvPr>
            <p:cNvSpPr/>
            <p:nvPr/>
          </p:nvSpPr>
          <p:spPr>
            <a:xfrm>
              <a:off x="6736466" y="2199190"/>
              <a:ext cx="879676" cy="532435"/>
            </a:xfrm>
            <a:prstGeom prst="borderCallout1">
              <a:avLst>
                <a:gd name="adj1" fmla="val 18750"/>
                <a:gd name="adj2" fmla="val -8333"/>
                <a:gd name="adj3" fmla="val 219022"/>
                <a:gd name="adj4" fmla="val -425175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CDAC64C-1BBA-60D8-9773-6B73EA76F0DD}"/>
                </a:ext>
              </a:extLst>
            </p:cNvPr>
            <p:cNvSpPr txBox="1"/>
            <p:nvPr/>
          </p:nvSpPr>
          <p:spPr>
            <a:xfrm>
              <a:off x="152400" y="3153082"/>
              <a:ext cx="29148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ALL </a:t>
              </a:r>
              <a:r>
                <a:rPr lang="en-US" b="1" dirty="0"/>
                <a:t>target </a:t>
              </a:r>
              <a:r>
                <a:rPr lang="en-US" dirty="0"/>
                <a:t>images from the browsed folder and calculate their statistics</a:t>
              </a:r>
              <a:endParaRPr lang="en-AE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F200CD-DF73-C712-187B-6A1EA5D410BE}"/>
              </a:ext>
            </a:extLst>
          </p:cNvPr>
          <p:cNvGrpSpPr/>
          <p:nvPr/>
        </p:nvGrpSpPr>
        <p:grpSpPr>
          <a:xfrm>
            <a:off x="152400" y="2860490"/>
            <a:ext cx="7463742" cy="2282404"/>
            <a:chOff x="152400" y="2860490"/>
            <a:chExt cx="7463742" cy="2282404"/>
          </a:xfrm>
        </p:grpSpPr>
        <p:sp>
          <p:nvSpPr>
            <p:cNvPr id="23" name="Callout: Line 22">
              <a:extLst>
                <a:ext uri="{FF2B5EF4-FFF2-40B4-BE49-F238E27FC236}">
                  <a16:creationId xmlns:a16="http://schemas.microsoft.com/office/drawing/2014/main" id="{994B041C-E218-F8D7-FD0F-59BD36F38CEA}"/>
                </a:ext>
              </a:extLst>
            </p:cNvPr>
            <p:cNvSpPr/>
            <p:nvPr/>
          </p:nvSpPr>
          <p:spPr>
            <a:xfrm>
              <a:off x="6736466" y="2860490"/>
              <a:ext cx="879676" cy="532435"/>
            </a:xfrm>
            <a:prstGeom prst="borderCallout1">
              <a:avLst>
                <a:gd name="adj1" fmla="val 18750"/>
                <a:gd name="adj2" fmla="val -8333"/>
                <a:gd name="adj3" fmla="val 321196"/>
                <a:gd name="adj4" fmla="val -423859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1A809A6-C8A7-B767-E401-E5AC35A8DF53}"/>
                </a:ext>
              </a:extLst>
            </p:cNvPr>
            <p:cNvSpPr txBox="1"/>
            <p:nvPr/>
          </p:nvSpPr>
          <p:spPr>
            <a:xfrm>
              <a:off x="152400" y="4219564"/>
              <a:ext cx="29148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Load the </a:t>
              </a:r>
              <a:r>
                <a:rPr lang="en-US" b="1" dirty="0"/>
                <a:t>query </a:t>
              </a:r>
              <a:r>
                <a:rPr lang="en-US" dirty="0"/>
                <a:t>image from the browsed location and calculate their statistics</a:t>
              </a:r>
              <a:endParaRPr lang="en-AE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51639A8-74F8-C045-84D5-BA4EC3FF8F40}"/>
              </a:ext>
            </a:extLst>
          </p:cNvPr>
          <p:cNvGrpSpPr/>
          <p:nvPr/>
        </p:nvGrpSpPr>
        <p:grpSpPr>
          <a:xfrm>
            <a:off x="152400" y="3513302"/>
            <a:ext cx="7463742" cy="2768428"/>
            <a:chOff x="152400" y="3513302"/>
            <a:chExt cx="7463742" cy="2768428"/>
          </a:xfrm>
        </p:grpSpPr>
        <p:sp>
          <p:nvSpPr>
            <p:cNvPr id="27" name="Callout: Line 26">
              <a:extLst>
                <a:ext uri="{FF2B5EF4-FFF2-40B4-BE49-F238E27FC236}">
                  <a16:creationId xmlns:a16="http://schemas.microsoft.com/office/drawing/2014/main" id="{8F37F6DA-04F4-DB3D-A9AB-EF96505EC9BB}"/>
                </a:ext>
              </a:extLst>
            </p:cNvPr>
            <p:cNvSpPr/>
            <p:nvPr/>
          </p:nvSpPr>
          <p:spPr>
            <a:xfrm>
              <a:off x="6736466" y="3513302"/>
              <a:ext cx="879676" cy="464405"/>
            </a:xfrm>
            <a:prstGeom prst="borderCallout1">
              <a:avLst>
                <a:gd name="adj1" fmla="val 18750"/>
                <a:gd name="adj2" fmla="val -8333"/>
                <a:gd name="adj3" fmla="val 435251"/>
                <a:gd name="adj4" fmla="val -412017"/>
              </a:avLst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17A4F8-7586-D932-BACC-162A76272174}"/>
                </a:ext>
              </a:extLst>
            </p:cNvPr>
            <p:cNvSpPr txBox="1"/>
            <p:nvPr/>
          </p:nvSpPr>
          <p:spPr>
            <a:xfrm>
              <a:off x="152400" y="5358400"/>
              <a:ext cx="291489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Match the </a:t>
              </a:r>
              <a:r>
                <a:rPr lang="en-US" b="1" dirty="0"/>
                <a:t>query </a:t>
              </a:r>
              <a:r>
                <a:rPr lang="en-US" dirty="0"/>
                <a:t>image with the </a:t>
              </a:r>
              <a:r>
                <a:rPr lang="en-US" b="1" dirty="0"/>
                <a:t>target</a:t>
              </a:r>
              <a:r>
                <a:rPr lang="en-US" dirty="0"/>
                <a:t> images and return the </a:t>
              </a:r>
              <a:r>
                <a:rPr lang="en-US" b="1" dirty="0"/>
                <a:t>TOP K matches</a:t>
              </a:r>
              <a:endParaRPr lang="en-AE" b="1" dirty="0"/>
            </a:p>
          </p:txBody>
        </p:sp>
      </p:grpSp>
      <p:sp>
        <p:nvSpPr>
          <p:cNvPr id="40" name="Callout: Line 39">
            <a:extLst>
              <a:ext uri="{FF2B5EF4-FFF2-40B4-BE49-F238E27FC236}">
                <a16:creationId xmlns:a16="http://schemas.microsoft.com/office/drawing/2014/main" id="{8077FCE6-4409-EF44-F673-5C590635CEE4}"/>
              </a:ext>
            </a:extLst>
          </p:cNvPr>
          <p:cNvSpPr/>
          <p:nvPr/>
        </p:nvSpPr>
        <p:spPr>
          <a:xfrm>
            <a:off x="8578769" y="3513302"/>
            <a:ext cx="507357" cy="256185"/>
          </a:xfrm>
          <a:prstGeom prst="borderCallout1">
            <a:avLst>
              <a:gd name="adj1" fmla="val 100076"/>
              <a:gd name="adj2" fmla="val 9918"/>
              <a:gd name="adj3" fmla="val 856074"/>
              <a:gd name="adj4" fmla="val -107308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</a:t>
            </a:r>
            <a:endParaRPr lang="en-AE" b="1" dirty="0"/>
          </a:p>
        </p:txBody>
      </p:sp>
    </p:spTree>
    <p:extLst>
      <p:ext uri="{BB962C8B-B14F-4D97-AF65-F5344CB8AC3E}">
        <p14:creationId xmlns:p14="http://schemas.microsoft.com/office/powerpoint/2010/main" val="219657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F86C7-3F12-A84F-44B0-15AA31F0C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B9BD-993D-AB89-42EB-AF86D3693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COMPETITION – </a:t>
            </a:r>
            <a:r>
              <a:rPr lang="en-US" sz="3600" b="1" dirty="0">
                <a:solidFill>
                  <a:srgbClr val="FF0000"/>
                </a:solidFill>
              </a:rPr>
              <a:t>BONUS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F7B5-7B07-0BF6-765E-74266DAC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341120"/>
            <a:ext cx="11582401" cy="548640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3500" dirty="0"/>
              <a:t>Color-Based Image Similarity:</a:t>
            </a:r>
          </a:p>
          <a:p>
            <a:pPr marL="0" indent="0">
              <a:buNone/>
            </a:pPr>
            <a:r>
              <a:rPr lang="en-US" sz="2800" b="1" dirty="0"/>
              <a:t>Given: </a:t>
            </a:r>
            <a:r>
              <a:rPr lang="en-US" sz="2800" dirty="0"/>
              <a:t>C# Template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sz="2600" b="1" dirty="0"/>
              <a:t>Image Helpers</a:t>
            </a:r>
          </a:p>
          <a:p>
            <a:pPr marL="1314450" lvl="2" indent="-514350"/>
            <a:endParaRPr lang="en-US" dirty="0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6DC44C17-62D1-B006-8856-40C552A09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A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6F20A-4C59-D7C6-7FE3-3B711B159462}"/>
              </a:ext>
            </a:extLst>
          </p:cNvPr>
          <p:cNvSpPr txBox="1"/>
          <p:nvPr/>
        </p:nvSpPr>
        <p:spPr>
          <a:xfrm>
            <a:off x="3646026" y="2817320"/>
            <a:ext cx="8545973" cy="4010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ImageOperations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class with the following functionalities:</a:t>
            </a:r>
            <a:endParaRPr lang="en-A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Open image &amp; load it in a 2D array (Height × Width) of type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RGBPixel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[,]</a:t>
            </a:r>
            <a:endParaRPr lang="en-AE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RGBPixel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[,]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OpenImage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string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ImagePath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AE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2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Get width and height of the image matrix</a:t>
            </a:r>
            <a:endParaRPr lang="en-AE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GetHeight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RGBPixel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[,]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ImageMatrix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AE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GetWidth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RGBPixel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[,]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ImageMatrix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A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Display an image on a given </a:t>
            </a:r>
            <a:r>
              <a:rPr lang="en-US" sz="1800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PictureBox</a:t>
            </a:r>
            <a:r>
              <a:rPr lang="en-US" sz="18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 </a:t>
            </a:r>
            <a:endParaRPr lang="en-AE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void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DisplayImage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RGBPixel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[,]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ImageMatrix,</a:t>
            </a:r>
            <a:r>
              <a:rPr lang="en-US" sz="1800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PictureBox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PicBox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</a:t>
            </a:r>
            <a:endParaRPr lang="en-AE" sz="18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 err="1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RGBPixel</a:t>
            </a:r>
            <a:r>
              <a:rPr lang="en-US" dirty="0">
                <a:solidFill>
                  <a:srgbClr val="00808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a structure defined in the code to hold the </a:t>
            </a:r>
            <a:r>
              <a:rPr lang="en-US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Red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Green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&amp; 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Blue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of each pixel</a:t>
            </a:r>
            <a:endParaRPr lang="en-AE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25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47E65328422584EB1C3B9D8C0A7EBF5" ma:contentTypeVersion="11" ma:contentTypeDescription="Create a new document." ma:contentTypeScope="" ma:versionID="3eacfc590ce03ee9119ca90de59401f9">
  <xsd:schema xmlns:xsd="http://www.w3.org/2001/XMLSchema" xmlns:xs="http://www.w3.org/2001/XMLSchema" xmlns:p="http://schemas.microsoft.com/office/2006/metadata/properties" xmlns:ns2="3a06e43b-612a-409a-8184-dee556d2c51b" xmlns:ns3="24fce13d-ffe9-4ded-8511-d1d81aaac4a4" targetNamespace="http://schemas.microsoft.com/office/2006/metadata/properties" ma:root="true" ma:fieldsID="12ec99916a46708a2fbddb4898894d94" ns2:_="" ns3:_="">
    <xsd:import namespace="3a06e43b-612a-409a-8184-dee556d2c51b"/>
    <xsd:import namespace="24fce13d-ffe9-4ded-8511-d1d81aaac4a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06e43b-612a-409a-8184-dee556d2c51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9ca49228-5bdc-43bd-91d8-300555e2f1d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fce13d-ffe9-4ded-8511-d1d81aaac4a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39165dd-56b9-47b6-a1e5-55b6bb1d69ca}" ma:internalName="TaxCatchAll" ma:showField="CatchAllData" ma:web="24fce13d-ffe9-4ded-8511-d1d81aaac4a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4fce13d-ffe9-4ded-8511-d1d81aaac4a4" xsi:nil="true"/>
    <lcf76f155ced4ddcb4097134ff3c332f xmlns="3a06e43b-612a-409a-8184-dee556d2c51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45D713F-6290-478B-8B38-C063F8E2E112}"/>
</file>

<file path=customXml/itemProps2.xml><?xml version="1.0" encoding="utf-8"?>
<ds:datastoreItem xmlns:ds="http://schemas.openxmlformats.org/officeDocument/2006/customXml" ds:itemID="{AD726B3D-B5A2-4E2F-8DAA-FD27C8B5A897}"/>
</file>

<file path=customXml/itemProps3.xml><?xml version="1.0" encoding="utf-8"?>
<ds:datastoreItem xmlns:ds="http://schemas.openxmlformats.org/officeDocument/2006/customXml" ds:itemID="{2612D838-A1D2-49E0-84E5-F3444DFA61FD}"/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866</Words>
  <Application>Microsoft Office PowerPoint</Application>
  <PresentationFormat>Widescreen</PresentationFormat>
  <Paragraphs>186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Cascadia Mono</vt:lpstr>
      <vt:lpstr>Courier New</vt:lpstr>
      <vt:lpstr>Wingdings</vt:lpstr>
      <vt:lpstr>Office Theme</vt:lpstr>
      <vt:lpstr>1_Office Theme</vt:lpstr>
      <vt:lpstr>ALGORITHMS  WARM-UP COMPETITION (BONUS)</vt:lpstr>
      <vt:lpstr>Agenda</vt:lpstr>
      <vt:lpstr>WARM-UP COMPETITION – BONUS</vt:lpstr>
      <vt:lpstr>WARM-UP COMPETITION – BONUS</vt:lpstr>
      <vt:lpstr>WARM-UP COMPETITION – BONUS</vt:lpstr>
      <vt:lpstr>WARM-UP COMPETITION – BONUS</vt:lpstr>
      <vt:lpstr>WARM-UP COMPETITION – BONUS</vt:lpstr>
      <vt:lpstr>WARM-UP COMPETITION – BONUS</vt:lpstr>
      <vt:lpstr>WARM-UP COMPETITION – BONUS</vt:lpstr>
      <vt:lpstr>WARM-UP COMPETITION – BONUS</vt:lpstr>
      <vt:lpstr>WARM-UP COMPETITION – BONUS</vt:lpstr>
      <vt:lpstr>WARM-UP COMPETITION – BONUS</vt:lpstr>
      <vt:lpstr>WARM-UP COMPETITION – BONUS</vt:lpstr>
      <vt:lpstr>WARM-UP COMPETITION – BONUS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 WARM-UP COMPETITION (BONUS)</dc:title>
  <dc:creator>Ahmed Salah ELDin</dc:creator>
  <cp:lastModifiedBy>Ahmed Salah ELDin</cp:lastModifiedBy>
  <cp:revision>32</cp:revision>
  <dcterms:created xsi:type="dcterms:W3CDTF">2023-02-10T20:03:21Z</dcterms:created>
  <dcterms:modified xsi:type="dcterms:W3CDTF">2025-02-13T04:32:40Z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0x010100647E65328422584EB1C3B9D8C0A7EBF5</vt:lpwstr>
  </property>
</Properties>
</file>