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58" r:id="rId3"/>
    <p:sldId id="276" r:id="rId4"/>
    <p:sldId id="275" r:id="rId5"/>
    <p:sldId id="274" r:id="rId6"/>
    <p:sldId id="263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16F"/>
    <a:srgbClr val="CA646A"/>
    <a:srgbClr val="C55A11"/>
    <a:srgbClr val="E4EEF8"/>
    <a:srgbClr val="ECF3FA"/>
    <a:srgbClr val="47821D"/>
    <a:srgbClr val="43A047"/>
    <a:srgbClr val="2B98D1"/>
    <a:srgbClr val="4472C4"/>
    <a:srgbClr val="446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394" autoAdjust="0"/>
  </p:normalViewPr>
  <p:slideViewPr>
    <p:cSldViewPr snapToGrid="0">
      <p:cViewPr>
        <p:scale>
          <a:sx n="62" d="100"/>
          <a:sy n="62" d="100"/>
        </p:scale>
        <p:origin x="9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42927-6858-47F6-AE24-764CC11250D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6CD0B-7E66-4D00-9026-682979E0D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microsoft.com/office/2007/relationships/hdphoto" Target="../media/hdphoto1.wdp"/><Relationship Id="rId7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microsoft.com/office/2007/relationships/hdphoto" Target="../media/hdphoto1.wdp"/><Relationship Id="rId7" Type="http://schemas.openxmlformats.org/officeDocument/2006/relationships/image" Target="../media/image26.jpg"/><Relationship Id="rId12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11" Type="http://schemas.openxmlformats.org/officeDocument/2006/relationships/image" Target="../media/image30.sv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3.jp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13" Type="http://schemas.openxmlformats.org/officeDocument/2006/relationships/image" Target="../media/image25.jpg"/><Relationship Id="rId1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image" Target="../media/image36.jpg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19" Type="http://schemas.microsoft.com/office/2007/relationships/hdphoto" Target="../media/hdphoto1.wdp"/><Relationship Id="rId4" Type="http://schemas.openxmlformats.org/officeDocument/2006/relationships/image" Target="../media/image38.PNG"/><Relationship Id="rId9" Type="http://schemas.openxmlformats.org/officeDocument/2006/relationships/image" Target="../media/image43.jpg"/><Relationship Id="rId14" Type="http://schemas.openxmlformats.org/officeDocument/2006/relationships/image" Target="../media/image4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microsoft.com/office/2007/relationships/hdphoto" Target="../media/hdphoto1.wdp"/><Relationship Id="rId7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906" y="1293274"/>
            <a:ext cx="58140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</a:t>
            </a:r>
            <a:r>
              <a:rPr lang="fr-F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-Track</a:t>
            </a:r>
          </a:p>
          <a:p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Track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it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for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69FC104-74F1-48BD-8127-A4367084A6DD}"/>
              </a:ext>
            </a:extLst>
          </p:cNvPr>
          <p:cNvSpPr/>
          <p:nvPr/>
        </p:nvSpPr>
        <p:spPr>
          <a:xfrm>
            <a:off x="6363102" y="-3625515"/>
            <a:ext cx="11513418" cy="10483515"/>
          </a:xfrm>
          <a:prstGeom prst="ellipse">
            <a:avLst/>
          </a:prstGeom>
          <a:noFill/>
          <a:ln w="9525" cap="flat" cmpd="sng" algn="ctr">
            <a:solidFill>
              <a:srgbClr val="4466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1EE54939-D0FE-423F-AEC9-92E5C03099D8}"/>
              </a:ext>
            </a:extLst>
          </p:cNvPr>
          <p:cNvSpPr/>
          <p:nvPr/>
        </p:nvSpPr>
        <p:spPr>
          <a:xfrm rot="1756744">
            <a:off x="6143446" y="2303088"/>
            <a:ext cx="775855" cy="775855"/>
          </a:xfrm>
          <a:prstGeom prst="roundRect">
            <a:avLst>
              <a:gd name="adj" fmla="val 26301"/>
            </a:avLst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à coins arrondis 12">
            <a:extLst>
              <a:ext uri="{FF2B5EF4-FFF2-40B4-BE49-F238E27FC236}">
                <a16:creationId xmlns:a16="http://schemas.microsoft.com/office/drawing/2014/main" id="{7B083DF8-9B0F-4731-BB70-D4517A89F7ED}"/>
              </a:ext>
            </a:extLst>
          </p:cNvPr>
          <p:cNvSpPr/>
          <p:nvPr/>
        </p:nvSpPr>
        <p:spPr>
          <a:xfrm rot="19168094">
            <a:off x="6348492" y="3788050"/>
            <a:ext cx="365760" cy="3657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4466A0">
                  <a:shade val="30000"/>
                  <a:satMod val="115000"/>
                </a:srgbClr>
              </a:gs>
              <a:gs pos="50000">
                <a:srgbClr val="4466A0">
                  <a:shade val="67500"/>
                  <a:satMod val="115000"/>
                </a:srgbClr>
              </a:gs>
              <a:gs pos="100000">
                <a:srgbClr val="4466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82FFA9-F00D-42CE-910C-58DCF33D1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10" b="11489"/>
          <a:stretch/>
        </p:blipFill>
        <p:spPr>
          <a:xfrm>
            <a:off x="7149040" y="78083"/>
            <a:ext cx="3931910" cy="2780074"/>
          </a:xfrm>
          <a:prstGeom prst="rect">
            <a:avLst/>
          </a:prstGeom>
        </p:spPr>
      </p:pic>
      <p:sp>
        <p:nvSpPr>
          <p:cNvPr id="25" name="Rectangle à coins arrondis 13">
            <a:extLst>
              <a:ext uri="{FF2B5EF4-FFF2-40B4-BE49-F238E27FC236}">
                <a16:creationId xmlns:a16="http://schemas.microsoft.com/office/drawing/2014/main" id="{8D6E9728-1B1E-406A-91ED-266BCD04C663}"/>
              </a:ext>
            </a:extLst>
          </p:cNvPr>
          <p:cNvSpPr/>
          <p:nvPr/>
        </p:nvSpPr>
        <p:spPr>
          <a:xfrm rot="20048946">
            <a:off x="6101634" y="3036020"/>
            <a:ext cx="8638507" cy="5055609"/>
          </a:xfrm>
          <a:prstGeom prst="roundRect">
            <a:avLst>
              <a:gd name="adj" fmla="val 19890"/>
            </a:avLst>
          </a:prstGeom>
          <a:gradFill flip="none" rotWithShape="1">
            <a:gsLst>
              <a:gs pos="0">
                <a:srgbClr val="7FAFFF">
                  <a:shade val="30000"/>
                  <a:satMod val="115000"/>
                </a:srgbClr>
              </a:gs>
              <a:gs pos="50000">
                <a:srgbClr val="7FAFFF">
                  <a:shade val="67500"/>
                  <a:satMod val="115000"/>
                </a:srgbClr>
              </a:gs>
              <a:gs pos="100000">
                <a:srgbClr val="7FA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à coins arrondis 14">
            <a:extLst>
              <a:ext uri="{FF2B5EF4-FFF2-40B4-BE49-F238E27FC236}">
                <a16:creationId xmlns:a16="http://schemas.microsoft.com/office/drawing/2014/main" id="{ED962B84-936B-405D-8FA8-14C4DA839682}"/>
              </a:ext>
            </a:extLst>
          </p:cNvPr>
          <p:cNvSpPr/>
          <p:nvPr/>
        </p:nvSpPr>
        <p:spPr>
          <a:xfrm>
            <a:off x="7559739" y="4305093"/>
            <a:ext cx="4385518" cy="1327081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à coins arrondis 15">
            <a:extLst>
              <a:ext uri="{FF2B5EF4-FFF2-40B4-BE49-F238E27FC236}">
                <a16:creationId xmlns:a16="http://schemas.microsoft.com/office/drawing/2014/main" id="{A19D4E44-B0B8-4F9F-AE6B-49DA2672182B}"/>
              </a:ext>
            </a:extLst>
          </p:cNvPr>
          <p:cNvSpPr/>
          <p:nvPr/>
        </p:nvSpPr>
        <p:spPr>
          <a:xfrm rot="19168094">
            <a:off x="7669167" y="4472314"/>
            <a:ext cx="137160" cy="1371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7FB0FF">
                  <a:shade val="30000"/>
                  <a:satMod val="115000"/>
                </a:srgbClr>
              </a:gs>
              <a:gs pos="50000">
                <a:srgbClr val="7FB0FF">
                  <a:shade val="67500"/>
                  <a:satMod val="115000"/>
                </a:srgbClr>
              </a:gs>
              <a:gs pos="100000">
                <a:srgbClr val="7FB0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078B9B-25BF-482C-92D8-87DEA5D15F3E}"/>
              </a:ext>
            </a:extLst>
          </p:cNvPr>
          <p:cNvSpPr txBox="1"/>
          <p:nvPr/>
        </p:nvSpPr>
        <p:spPr>
          <a:xfrm>
            <a:off x="7846874" y="4349397"/>
            <a:ext cx="438551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: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Salaheddine EL BAIDOURY  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Abdelhadi ESSABRI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SAIDI</a:t>
            </a: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bdelali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JADELMOULA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haimaa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KABBACH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Ikram BEL ARMIA</a:t>
            </a: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37B9D-A25B-4D2E-B00B-5EBB95B0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6031241"/>
            <a:ext cx="1828800" cy="668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7015DF-7A73-43B6-A004-D12297042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9" y="6140112"/>
            <a:ext cx="1645920" cy="4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7425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3747616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672519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23042" y="6084576"/>
            <a:ext cx="25218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179" y="6083345"/>
            <a:ext cx="27254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7834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OVERVIEW ABOUT 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Rectangle à coins arrondis 3">
            <a:extLst>
              <a:ext uri="{FF2B5EF4-FFF2-40B4-BE49-F238E27FC236}">
                <a16:creationId xmlns:a16="http://schemas.microsoft.com/office/drawing/2014/main" id="{7CFBF3D0-9FFD-453B-BAE1-298B876F4153}"/>
              </a:ext>
            </a:extLst>
          </p:cNvPr>
          <p:cNvSpPr/>
          <p:nvPr/>
        </p:nvSpPr>
        <p:spPr>
          <a:xfrm>
            <a:off x="6707024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à coins arrondis 4">
            <a:extLst>
              <a:ext uri="{FF2B5EF4-FFF2-40B4-BE49-F238E27FC236}">
                <a16:creationId xmlns:a16="http://schemas.microsoft.com/office/drawing/2014/main" id="{8F796B65-7C87-447E-AFCC-E56D834D3868}"/>
              </a:ext>
            </a:extLst>
          </p:cNvPr>
          <p:cNvSpPr/>
          <p:nvPr/>
        </p:nvSpPr>
        <p:spPr>
          <a:xfrm>
            <a:off x="978038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2D14EA-2EC2-4B0B-B9B0-C64A648F3A5A}"/>
              </a:ext>
            </a:extLst>
          </p:cNvPr>
          <p:cNvCxnSpPr/>
          <p:nvPr/>
        </p:nvCxnSpPr>
        <p:spPr>
          <a:xfrm flipV="1">
            <a:off x="8705288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B8CED3-BFD2-4E78-8261-35861FA1B302}"/>
              </a:ext>
            </a:extLst>
          </p:cNvPr>
          <p:cNvSpPr/>
          <p:nvPr/>
        </p:nvSpPr>
        <p:spPr>
          <a:xfrm>
            <a:off x="9370579" y="6084576"/>
            <a:ext cx="2436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3555A-F12B-419C-86A6-77073FEAFF93}"/>
              </a:ext>
            </a:extLst>
          </p:cNvPr>
          <p:cNvSpPr/>
          <p:nvPr/>
        </p:nvSpPr>
        <p:spPr>
          <a:xfrm>
            <a:off x="6499496" y="6086734"/>
            <a:ext cx="21114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Pets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52B9B95-7EC8-439E-8785-C966EC567C07}"/>
              </a:ext>
            </a:extLst>
          </p:cNvPr>
          <p:cNvCxnSpPr/>
          <p:nvPr/>
        </p:nvCxnSpPr>
        <p:spPr>
          <a:xfrm flipV="1">
            <a:off x="5688903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que 11" descr="Groupe d’hommes">
            <a:extLst>
              <a:ext uri="{FF2B5EF4-FFF2-40B4-BE49-F238E27FC236}">
                <a16:creationId xmlns:a16="http://schemas.microsoft.com/office/drawing/2014/main" id="{1338EA0E-4806-40F1-A030-869761931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575" y="4606344"/>
            <a:ext cx="1005840" cy="1005840"/>
          </a:xfrm>
          <a:prstGeom prst="rect">
            <a:avLst/>
          </a:prstGeom>
        </p:spPr>
      </p:pic>
      <p:pic>
        <p:nvPicPr>
          <p:cNvPr id="17" name="Graphique 16" descr="Bus">
            <a:extLst>
              <a:ext uri="{FF2B5EF4-FFF2-40B4-BE49-F238E27FC236}">
                <a16:creationId xmlns:a16="http://schemas.microsoft.com/office/drawing/2014/main" id="{12AB9058-18B4-410D-B7AE-C1708D8A8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8242" y="4971399"/>
            <a:ext cx="914400" cy="914400"/>
          </a:xfrm>
          <a:prstGeom prst="rect">
            <a:avLst/>
          </a:prstGeom>
        </p:spPr>
      </p:pic>
      <p:pic>
        <p:nvPicPr>
          <p:cNvPr id="23" name="Graphique 22" descr="Voiture">
            <a:extLst>
              <a:ext uri="{FF2B5EF4-FFF2-40B4-BE49-F238E27FC236}">
                <a16:creationId xmlns:a16="http://schemas.microsoft.com/office/drawing/2014/main" id="{E7686DCC-FA3F-48F4-8946-564019C443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3105" y="4341735"/>
            <a:ext cx="914400" cy="914400"/>
          </a:xfrm>
          <a:prstGeom prst="rect">
            <a:avLst/>
          </a:prstGeom>
        </p:spPr>
      </p:pic>
      <p:pic>
        <p:nvPicPr>
          <p:cNvPr id="1026" name="Picture 2" descr="Pet Icon #57962 - Free Icons Library">
            <a:extLst>
              <a:ext uri="{FF2B5EF4-FFF2-40B4-BE49-F238E27FC236}">
                <a16:creationId xmlns:a16="http://schemas.microsoft.com/office/drawing/2014/main" id="{2ECCF8DB-377F-4A60-A13F-5853929F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94" y="452461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que 43" descr="Smartphone">
            <a:extLst>
              <a:ext uri="{FF2B5EF4-FFF2-40B4-BE49-F238E27FC236}">
                <a16:creationId xmlns:a16="http://schemas.microsoft.com/office/drawing/2014/main" id="{5B8E7CD2-5743-40ED-B4FA-DD1BB99BD6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96546" y="4587102"/>
            <a:ext cx="640080" cy="640080"/>
          </a:xfrm>
          <a:prstGeom prst="rect">
            <a:avLst/>
          </a:prstGeom>
        </p:spPr>
      </p:pic>
      <p:pic>
        <p:nvPicPr>
          <p:cNvPr id="46" name="Graphique 45" descr="Ordinateur portable">
            <a:extLst>
              <a:ext uri="{FF2B5EF4-FFF2-40B4-BE49-F238E27FC236}">
                <a16:creationId xmlns:a16="http://schemas.microsoft.com/office/drawing/2014/main" id="{ABA71BC0-5C92-475E-83F4-260112DB15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78507" y="4798935"/>
            <a:ext cx="914400" cy="9144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7FCF986-90FC-42EB-8036-F6EE4DBD5ABC}"/>
              </a:ext>
            </a:extLst>
          </p:cNvPr>
          <p:cNvSpPr/>
          <p:nvPr/>
        </p:nvSpPr>
        <p:spPr>
          <a:xfrm>
            <a:off x="220559" y="3120032"/>
            <a:ext cx="11718300" cy="954107"/>
          </a:xfrm>
          <a:prstGeom prst="roundRect">
            <a:avLst>
              <a:gd name="adj" fmla="val 25679"/>
            </a:avLst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We, at I-Track, are fully dedicated to ensure the best tracking services for all our clients. We provide services related to tracking available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four </a:t>
            </a:r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domains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Globalturn | Manage Your Job">
            <a:extLst>
              <a:ext uri="{FF2B5EF4-FFF2-40B4-BE49-F238E27FC236}">
                <a16:creationId xmlns:a16="http://schemas.microsoft.com/office/drawing/2014/main" id="{F9C76E44-A52D-4BE6-B4C0-45CA5F9F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" y="1358779"/>
            <a:ext cx="731520" cy="10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806EF47-C956-458B-8D88-88C65C6F8073}"/>
              </a:ext>
            </a:extLst>
          </p:cNvPr>
          <p:cNvSpPr/>
          <p:nvPr/>
        </p:nvSpPr>
        <p:spPr>
          <a:xfrm>
            <a:off x="3130658" y="1127181"/>
            <a:ext cx="8808200" cy="1764394"/>
          </a:xfrm>
          <a:prstGeom prst="roundRect">
            <a:avLst>
              <a:gd name="adj" fmla="val 11397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I-Track is a part of the IT/ T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echnology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Services,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established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such path breaking technology is tracking based on GPS.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at, </a:t>
            </a:r>
            <a:r>
              <a:rPr lang="en-US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ITrack</a:t>
            </a: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have used this technology for providing innovative services.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C1C9A-FA42-4655-9F5D-2C24DF7B8E31}"/>
              </a:ext>
            </a:extLst>
          </p:cNvPr>
          <p:cNvSpPr/>
          <p:nvPr/>
        </p:nvSpPr>
        <p:spPr>
          <a:xfrm>
            <a:off x="1146764" y="1428130"/>
            <a:ext cx="1983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WHO ARE</a:t>
            </a:r>
          </a:p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C98DC0-1960-40F5-9CEB-D6F534A580FE}"/>
              </a:ext>
            </a:extLst>
          </p:cNvPr>
          <p:cNvSpPr/>
          <p:nvPr/>
        </p:nvSpPr>
        <p:spPr>
          <a:xfrm>
            <a:off x="284137" y="3284361"/>
            <a:ext cx="1451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WHAT WE </a:t>
            </a:r>
          </a:p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DO :</a:t>
            </a:r>
            <a:endParaRPr lang="fr-FR" sz="20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 : avec coin rogné 96">
            <a:extLst>
              <a:ext uri="{FF2B5EF4-FFF2-40B4-BE49-F238E27FC236}">
                <a16:creationId xmlns:a16="http://schemas.microsoft.com/office/drawing/2014/main" id="{0022FA68-398C-4934-BEDE-8E40309F210D}"/>
              </a:ext>
            </a:extLst>
          </p:cNvPr>
          <p:cNvSpPr/>
          <p:nvPr/>
        </p:nvSpPr>
        <p:spPr>
          <a:xfrm>
            <a:off x="0" y="1067467"/>
            <a:ext cx="12192000" cy="5776376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6856EF-DE94-4756-9B83-534B02EF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368C59-57CD-4B8E-B6C6-E3E378D9DCB9}"/>
              </a:ext>
            </a:extLst>
          </p:cNvPr>
          <p:cNvSpPr/>
          <p:nvPr/>
        </p:nvSpPr>
        <p:spPr>
          <a:xfrm>
            <a:off x="934396" y="337036"/>
            <a:ext cx="2335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MEMBERS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3380C-E891-4399-A9C8-18B3FB30A171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46353A7-8439-47D9-8EFF-F3AB0E2D0CF9}"/>
              </a:ext>
            </a:extLst>
          </p:cNvPr>
          <p:cNvGrpSpPr/>
          <p:nvPr/>
        </p:nvGrpSpPr>
        <p:grpSpPr>
          <a:xfrm>
            <a:off x="4220007" y="2358135"/>
            <a:ext cx="3758205" cy="1668020"/>
            <a:chOff x="316236" y="1656125"/>
            <a:chExt cx="3758205" cy="166802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F538019-16E2-4E09-BC56-557699E7CD96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AEF090-7A5B-46F8-9986-0D6DAF3D24F3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Salaheddine EL BAIDOURY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B70CA7-71AE-4F64-B69E-DED76B2D83BF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42DD04A-A96F-4337-BF8F-765E951AB7B2}"/>
                </a:ext>
              </a:extLst>
            </p:cNvPr>
            <p:cNvSpPr txBox="1"/>
            <p:nvPr/>
          </p:nvSpPr>
          <p:spPr>
            <a:xfrm>
              <a:off x="1988998" y="2239573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Project Manager</a:t>
              </a:r>
            </a:p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IT Architect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7506DBC-DD7D-4F53-974D-7DE69FF4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solidFill>
              <a:srgbClr val="10716F"/>
            </a:solidFill>
            <a:ln w="28575">
              <a:solidFill>
                <a:srgbClr val="4472C4"/>
              </a:solidFill>
            </a:ln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825B1EC-C8A7-4740-AC37-3A6BDF6DA0B2}"/>
              </a:ext>
            </a:extLst>
          </p:cNvPr>
          <p:cNvGrpSpPr/>
          <p:nvPr/>
        </p:nvGrpSpPr>
        <p:grpSpPr>
          <a:xfrm>
            <a:off x="8986628" y="2398063"/>
            <a:ext cx="2971034" cy="1106668"/>
            <a:chOff x="1103407" y="1656125"/>
            <a:chExt cx="2971034" cy="1106668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BEF1B2A-981B-4D3A-A53A-9CF8B304B047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AD4373-E27A-4DCA-944E-6D1EE53B8E6A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Abdelali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JADELMOULA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8FDCBC-4BD0-4DF7-9335-A1C98B876EC9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0F3A4A2-E6BF-4117-9CB3-CFB3735C5486}"/>
                </a:ext>
              </a:extLst>
            </p:cNvPr>
            <p:cNvSpPr txBox="1"/>
            <p:nvPr/>
          </p:nvSpPr>
          <p:spPr>
            <a:xfrm>
              <a:off x="1988998" y="2239573"/>
              <a:ext cx="1664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Cloud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DevOps Developer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15D1298-8643-474D-BA31-D6B534C3EA29}"/>
              </a:ext>
            </a:extLst>
          </p:cNvPr>
          <p:cNvGrpSpPr/>
          <p:nvPr/>
        </p:nvGrpSpPr>
        <p:grpSpPr>
          <a:xfrm>
            <a:off x="979423" y="4863134"/>
            <a:ext cx="2971034" cy="1322112"/>
            <a:chOff x="1103407" y="1656125"/>
            <a:chExt cx="2971034" cy="1322112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A47ECBB-1167-4C37-BF30-0BB7566AB169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C8C7A9-B5BE-464C-A817-029EC3934C2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Mohamed SAIDI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644D37C-ED05-4E9C-88B8-041B9343D50B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77084"/>
              </a:solidFill>
              <a:ln>
                <a:solidFill>
                  <a:srgbClr val="6770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8EBB06A-A893-44D3-A477-F40D742A4EA0}"/>
                </a:ext>
              </a:extLst>
            </p:cNvPr>
            <p:cNvSpPr txBox="1"/>
            <p:nvPr/>
          </p:nvSpPr>
          <p:spPr>
            <a:xfrm>
              <a:off x="1988998" y="2239573"/>
              <a:ext cx="111761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BI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Designer</a:t>
              </a:r>
            </a:p>
            <a:p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C6EAF3E2-0BFD-4B72-B7E5-EA6303B5E7EC}"/>
              </a:ext>
            </a:extLst>
          </p:cNvPr>
          <p:cNvGrpSpPr/>
          <p:nvPr/>
        </p:nvGrpSpPr>
        <p:grpSpPr>
          <a:xfrm>
            <a:off x="5040158" y="4863134"/>
            <a:ext cx="2971034" cy="891225"/>
            <a:chOff x="1103407" y="1656125"/>
            <a:chExt cx="2971034" cy="891225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397620D-86EA-4334-94A2-85F5C556225D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5FBA2D7-48BB-4607-B8FE-7A550909943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Chaimaa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EL KABBACH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FDD07E-7118-4AD1-B2E1-6F571BAF3383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CA646A"/>
              </a:solidFill>
              <a:ln>
                <a:solidFill>
                  <a:srgbClr val="CA6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65035643-831E-475E-97E8-FFA097B355E7}"/>
                </a:ext>
              </a:extLst>
            </p:cNvPr>
            <p:cNvSpPr txBox="1"/>
            <p:nvPr/>
          </p:nvSpPr>
          <p:spPr>
            <a:xfrm>
              <a:off x="1988540" y="2239573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Analyst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C9D7BDFD-CE50-4242-9875-F86A7E035EC1}"/>
              </a:ext>
            </a:extLst>
          </p:cNvPr>
          <p:cNvGrpSpPr/>
          <p:nvPr/>
        </p:nvGrpSpPr>
        <p:grpSpPr>
          <a:xfrm>
            <a:off x="8987086" y="4885233"/>
            <a:ext cx="2971034" cy="894079"/>
            <a:chOff x="1103407" y="1656125"/>
            <a:chExt cx="2971034" cy="89407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B7536A67-7AB5-4761-A3BE-6D364F33A183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C164BF-C9A2-44CD-A6B0-ADAFCAF9AE15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Ikram BEL ARMIA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BFB44FB-9E5B-46ED-A4CC-4C8E8D6432F5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E1840"/>
              </a:solidFill>
              <a:ln>
                <a:solidFill>
                  <a:srgbClr val="6E18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9C845EFD-2F05-4096-A0CA-FDC6506E6367}"/>
                </a:ext>
              </a:extLst>
            </p:cNvPr>
            <p:cNvSpPr txBox="1"/>
            <p:nvPr/>
          </p:nvSpPr>
          <p:spPr>
            <a:xfrm>
              <a:off x="2077241" y="2242427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Engineer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473A2A29-ADC0-403A-95B4-D6B35E908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" y="4882323"/>
            <a:ext cx="1645920" cy="1645920"/>
          </a:xfrm>
          <a:prstGeom prst="ellipse">
            <a:avLst/>
          </a:prstGeom>
          <a:solidFill>
            <a:srgbClr val="677084"/>
          </a:solidFill>
          <a:ln w="28575">
            <a:solidFill>
              <a:srgbClr val="677084"/>
            </a:solidFill>
          </a:ln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CE5BE749-F58D-4586-8447-6EFBFA320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96" y="2405876"/>
            <a:ext cx="1645920" cy="16459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672742DA-476D-42E3-8E94-B5DFEA55B6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t="34073" r="29364" b="14680"/>
          <a:stretch/>
        </p:blipFill>
        <p:spPr>
          <a:xfrm>
            <a:off x="8163096" y="4910739"/>
            <a:ext cx="1645920" cy="1645126"/>
          </a:xfrm>
          <a:prstGeom prst="ellipse">
            <a:avLst/>
          </a:prstGeom>
          <a:ln w="28575">
            <a:solidFill>
              <a:srgbClr val="6E1840"/>
            </a:solidFill>
          </a:ln>
        </p:spPr>
      </p:pic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45B406FA-A65E-4187-94CA-5A14737BCF16}"/>
              </a:ext>
            </a:extLst>
          </p:cNvPr>
          <p:cNvGrpSpPr/>
          <p:nvPr/>
        </p:nvGrpSpPr>
        <p:grpSpPr>
          <a:xfrm>
            <a:off x="1735631" y="1200405"/>
            <a:ext cx="8316117" cy="584176"/>
            <a:chOff x="1735631" y="873825"/>
            <a:chExt cx="8316117" cy="58417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D48533D-530A-4A48-AA6C-F815AE745612}"/>
                </a:ext>
              </a:extLst>
            </p:cNvPr>
            <p:cNvSpPr/>
            <p:nvPr/>
          </p:nvSpPr>
          <p:spPr>
            <a:xfrm>
              <a:off x="1735631" y="873825"/>
              <a:ext cx="83161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THE EXECUTIVE TEAM MEMBERS </a:t>
              </a: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ECA3FDD-C117-46A8-81D4-427E60CEC733}"/>
                </a:ext>
              </a:extLst>
            </p:cNvPr>
            <p:cNvGrpSpPr/>
            <p:nvPr/>
          </p:nvGrpSpPr>
          <p:grpSpPr>
            <a:xfrm>
              <a:off x="2944102" y="1404011"/>
              <a:ext cx="5885629" cy="53990"/>
              <a:chOff x="2944102" y="1404011"/>
              <a:chExt cx="5885629" cy="5399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295D5D3-CFF9-46B4-9313-50AC0A8821CA}"/>
                  </a:ext>
                </a:extLst>
              </p:cNvPr>
              <p:cNvSpPr/>
              <p:nvPr/>
            </p:nvSpPr>
            <p:spPr>
              <a:xfrm>
                <a:off x="2944102" y="1406768"/>
                <a:ext cx="1416008" cy="51233"/>
              </a:xfrm>
              <a:prstGeom prst="rect">
                <a:avLst/>
              </a:prstGeom>
              <a:solidFill>
                <a:srgbClr val="10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0D0927-4E59-43CD-8FF5-127296118716}"/>
                  </a:ext>
                </a:extLst>
              </p:cNvPr>
              <p:cNvSpPr/>
              <p:nvPr/>
            </p:nvSpPr>
            <p:spPr>
              <a:xfrm>
                <a:off x="4432534" y="1406767"/>
                <a:ext cx="1416008" cy="5123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692601D-19A6-48C0-997C-2399FD8A870D}"/>
                  </a:ext>
                </a:extLst>
              </p:cNvPr>
              <p:cNvSpPr/>
              <p:nvPr/>
            </p:nvSpPr>
            <p:spPr>
              <a:xfrm>
                <a:off x="5925291" y="1404012"/>
                <a:ext cx="1416008" cy="51233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27B4DF-97A1-4B3B-AC87-60785691BF5E}"/>
                  </a:ext>
                </a:extLst>
              </p:cNvPr>
              <p:cNvSpPr/>
              <p:nvPr/>
            </p:nvSpPr>
            <p:spPr>
              <a:xfrm>
                <a:off x="7413723" y="1404011"/>
                <a:ext cx="1416008" cy="51233"/>
              </a:xfrm>
              <a:prstGeom prst="rect">
                <a:avLst/>
              </a:prstGeom>
              <a:solidFill>
                <a:srgbClr val="6E1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156FA382-A81F-4784-AD15-77FB7AEA3F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" r="945" b="23340"/>
          <a:stretch/>
        </p:blipFill>
        <p:spPr>
          <a:xfrm>
            <a:off x="4247770" y="4869073"/>
            <a:ext cx="1645920" cy="1645742"/>
          </a:xfrm>
          <a:prstGeom prst="ellipse">
            <a:avLst/>
          </a:prstGeom>
          <a:ln w="28575">
            <a:solidFill>
              <a:srgbClr val="CA646A"/>
            </a:solidFill>
          </a:ln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3AE20504-19F2-423E-9034-A6BB9B25EA5D}"/>
              </a:ext>
            </a:extLst>
          </p:cNvPr>
          <p:cNvGrpSpPr/>
          <p:nvPr/>
        </p:nvGrpSpPr>
        <p:grpSpPr>
          <a:xfrm>
            <a:off x="161649" y="2390701"/>
            <a:ext cx="3802764" cy="1667445"/>
            <a:chOff x="4212126" y="2375964"/>
            <a:chExt cx="3802764" cy="1667445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BC777A5-0140-4C0D-AA11-36CCE18FF438}"/>
                </a:ext>
              </a:extLst>
            </p:cNvPr>
            <p:cNvGrpSpPr/>
            <p:nvPr/>
          </p:nvGrpSpPr>
          <p:grpSpPr>
            <a:xfrm>
              <a:off x="5039700" y="2375964"/>
              <a:ext cx="2975190" cy="891225"/>
              <a:chOff x="1103407" y="1656125"/>
              <a:chExt cx="2975190" cy="891225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A15D9173-9275-4D2C-8A4B-8BB6FCC9D3E2}"/>
                  </a:ext>
                </a:extLst>
              </p:cNvPr>
              <p:cNvGrpSpPr/>
              <p:nvPr/>
            </p:nvGrpSpPr>
            <p:grpSpPr>
              <a:xfrm>
                <a:off x="1103407" y="1656125"/>
                <a:ext cx="2975190" cy="482600"/>
                <a:chOff x="1103407" y="1656125"/>
                <a:chExt cx="2975190" cy="4826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EFD1304-15EB-42E0-82F6-5B0FEF077F52}"/>
                    </a:ext>
                  </a:extLst>
                </p:cNvPr>
                <p:cNvSpPr/>
                <p:nvPr/>
              </p:nvSpPr>
              <p:spPr>
                <a:xfrm>
                  <a:off x="1103407" y="1656125"/>
                  <a:ext cx="2970576" cy="482600"/>
                </a:xfrm>
                <a:prstGeom prst="rect">
                  <a:avLst/>
                </a:prstGeom>
                <a:solidFill>
                  <a:srgbClr val="E4E8EC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Abdelhadi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ESSABRI</a:t>
                  </a:r>
                  <a:endParaRPr lang="fr-FR" sz="13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DD8F097-6AA6-4830-9ECA-2462CEE98A36}"/>
                    </a:ext>
                  </a:extLst>
                </p:cNvPr>
                <p:cNvSpPr/>
                <p:nvPr/>
              </p:nvSpPr>
              <p:spPr>
                <a:xfrm>
                  <a:off x="4034137" y="1656125"/>
                  <a:ext cx="44460" cy="482600"/>
                </a:xfrm>
                <a:prstGeom prst="rect">
                  <a:avLst/>
                </a:prstGeom>
                <a:solidFill>
                  <a:srgbClr val="10716F"/>
                </a:solidFill>
                <a:ln>
                  <a:solidFill>
                    <a:srgbClr val="1071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D15CC4D-0B7B-47E8-9672-6541110C5958}"/>
                  </a:ext>
                </a:extLst>
              </p:cNvPr>
              <p:cNvSpPr txBox="1"/>
              <p:nvPr/>
            </p:nvSpPr>
            <p:spPr>
              <a:xfrm>
                <a:off x="1988998" y="2239573"/>
                <a:ext cx="1301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" panose="020B0502040204020203" pitchFamily="34" charset="0"/>
                  </a:rPr>
                  <a:t>Data Scientist</a:t>
                </a:r>
                <a:endParaRPr lang="fr-F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2FE8FA9-73DD-448B-ABDF-DB7CD2613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06" t="8185" r="25344" b="52488"/>
            <a:stretch/>
          </p:blipFill>
          <p:spPr>
            <a:xfrm>
              <a:off x="4212126" y="2394865"/>
              <a:ext cx="1645920" cy="1648544"/>
            </a:xfrm>
            <a:prstGeom prst="ellipse">
              <a:avLst/>
            </a:prstGeom>
            <a:ln w="28575">
              <a:solidFill>
                <a:srgbClr val="10716F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28475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1132752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FIRST PROJECT : </a:t>
            </a:r>
            <a:r>
              <a:rPr lang="en-US" sz="2000" b="1" i="1" dirty="0">
                <a:solidFill>
                  <a:srgbClr val="017DA6"/>
                </a:solidFill>
                <a:latin typeface="SegoeUI-Italic"/>
              </a:rPr>
              <a:t>Real time Data Streaming Analytics System for Tracking Pedestrians.</a:t>
            </a:r>
            <a:r>
              <a:rPr lang="en-US" sz="2000" b="1" dirty="0"/>
              <a:t> </a:t>
            </a:r>
            <a:br>
              <a:rPr lang="en-US" sz="2400" b="1" dirty="0"/>
            </a:br>
            <a:endParaRPr lang="fr-FR" sz="2400" b="1" dirty="0"/>
          </a:p>
          <a:p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AB562-4CA5-47A6-9A85-9BF3C72015F1}"/>
              </a:ext>
            </a:extLst>
          </p:cNvPr>
          <p:cNvSpPr/>
          <p:nvPr/>
        </p:nvSpPr>
        <p:spPr>
          <a:xfrm>
            <a:off x="0" y="2365933"/>
            <a:ext cx="12192000" cy="2459864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7375D-197E-4F78-88E9-73ED89A7951C}"/>
              </a:ext>
            </a:extLst>
          </p:cNvPr>
          <p:cNvSpPr/>
          <p:nvPr/>
        </p:nvSpPr>
        <p:spPr>
          <a:xfrm>
            <a:off x="133350" y="1482036"/>
            <a:ext cx="11925299" cy="400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DDAA67E-25F9-4C38-B75E-902D946CEA7B}"/>
              </a:ext>
            </a:extLst>
          </p:cNvPr>
          <p:cNvSpPr/>
          <p:nvPr/>
        </p:nvSpPr>
        <p:spPr>
          <a:xfrm>
            <a:off x="409215" y="2283111"/>
            <a:ext cx="3026705" cy="2542686"/>
          </a:xfrm>
          <a:prstGeom prst="roundRect">
            <a:avLst>
              <a:gd name="adj" fmla="val 85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98BF5DB-1D65-471B-B19F-7F120C017C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20327"/>
          <a:stretch/>
        </p:blipFill>
        <p:spPr>
          <a:xfrm rot="2356135">
            <a:off x="580590" y="2481558"/>
            <a:ext cx="822960" cy="94362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D6A4FA6-682F-453B-A4EC-14EC5F63E2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5"/>
          <a:stretch/>
        </p:blipFill>
        <p:spPr>
          <a:xfrm>
            <a:off x="2122142" y="2739943"/>
            <a:ext cx="1188720" cy="904961"/>
          </a:xfrm>
          <a:prstGeom prst="rect">
            <a:avLst/>
          </a:prstGeom>
        </p:spPr>
      </p:pic>
      <p:sp>
        <p:nvSpPr>
          <p:cNvPr id="64" name="Flèche : droite rayée 63">
            <a:extLst>
              <a:ext uri="{FF2B5EF4-FFF2-40B4-BE49-F238E27FC236}">
                <a16:creationId xmlns:a16="http://schemas.microsoft.com/office/drawing/2014/main" id="{9B3459EA-9424-4539-A07E-944405FD6E0D}"/>
              </a:ext>
            </a:extLst>
          </p:cNvPr>
          <p:cNvSpPr/>
          <p:nvPr/>
        </p:nvSpPr>
        <p:spPr>
          <a:xfrm>
            <a:off x="3624576" y="3709330"/>
            <a:ext cx="105564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145A91F-D694-484A-A93F-C34F88839795}"/>
              </a:ext>
            </a:extLst>
          </p:cNvPr>
          <p:cNvSpPr txBox="1"/>
          <p:nvPr/>
        </p:nvSpPr>
        <p:spPr>
          <a:xfrm>
            <a:off x="4571060" y="1983405"/>
            <a:ext cx="2367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Data Transmitted to a dedicated Server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366C309-C02D-4C06-8EAF-19E081D3BA13}"/>
              </a:ext>
            </a:extLst>
          </p:cNvPr>
          <p:cNvSpPr txBox="1"/>
          <p:nvPr/>
        </p:nvSpPr>
        <p:spPr>
          <a:xfrm>
            <a:off x="7376111" y="1983406"/>
            <a:ext cx="2186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Handle &amp; </a:t>
            </a:r>
            <a:r>
              <a:rPr lang="en-US" sz="2800" dirty="0" err="1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Analyse</a:t>
            </a:r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the data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5274556-2696-4B18-AD9E-26E6BA4E426A}"/>
              </a:ext>
            </a:extLst>
          </p:cNvPr>
          <p:cNvSpPr txBox="1"/>
          <p:nvPr/>
        </p:nvSpPr>
        <p:spPr>
          <a:xfrm>
            <a:off x="10131458" y="1983405"/>
            <a:ext cx="1877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Provide Real Time Dashboard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B152D6F-E3C1-4A1F-91AE-428560E51770}"/>
              </a:ext>
            </a:extLst>
          </p:cNvPr>
          <p:cNvGrpSpPr/>
          <p:nvPr/>
        </p:nvGrpSpPr>
        <p:grpSpPr>
          <a:xfrm>
            <a:off x="3613584" y="3126502"/>
            <a:ext cx="1524271" cy="635700"/>
            <a:chOff x="3613584" y="2688353"/>
            <a:chExt cx="1524271" cy="635700"/>
          </a:xfrm>
        </p:grpSpPr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D0D53240-7F50-44BC-A27B-9B720B1D8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576" y="2744586"/>
              <a:ext cx="365760" cy="365760"/>
            </a:xfrm>
            <a:prstGeom prst="rect">
              <a:avLst/>
            </a:prstGeom>
          </p:spPr>
        </p:pic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A6278E46-F07F-454F-8BE6-EF061ACB4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776" y="2748415"/>
              <a:ext cx="365760" cy="36576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F84A35-BE3D-432F-9EEA-995BC242411E}"/>
                </a:ext>
              </a:extLst>
            </p:cNvPr>
            <p:cNvSpPr/>
            <p:nvPr/>
          </p:nvSpPr>
          <p:spPr>
            <a:xfrm>
              <a:off x="3613584" y="2688353"/>
              <a:ext cx="1524271" cy="635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  <a:r>
                <a:rPr lang="en-US" dirty="0">
                  <a:solidFill>
                    <a:srgbClr val="47821D"/>
                  </a:solidFill>
                </a:rPr>
                <a:t>. . .  </a:t>
              </a:r>
              <a:endParaRPr lang="fr-FR" dirty="0"/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DFE552A9-1D83-4932-9AD7-82A81044CD6B}"/>
              </a:ext>
            </a:extLst>
          </p:cNvPr>
          <p:cNvSpPr/>
          <p:nvPr/>
        </p:nvSpPr>
        <p:spPr>
          <a:xfrm>
            <a:off x="4886276" y="3088437"/>
            <a:ext cx="1737360" cy="1737360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4062B9EE-E957-4A2E-89D2-4D70757B5CC3}"/>
              </a:ext>
            </a:extLst>
          </p:cNvPr>
          <p:cNvSpPr/>
          <p:nvPr/>
        </p:nvSpPr>
        <p:spPr>
          <a:xfrm>
            <a:off x="7576980" y="3068959"/>
            <a:ext cx="1737360" cy="1737360"/>
          </a:xfrm>
          <a:prstGeom prst="ellipse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B2AE739-4A4E-47DD-8272-6A8272DBBAE3}"/>
              </a:ext>
            </a:extLst>
          </p:cNvPr>
          <p:cNvSpPr/>
          <p:nvPr/>
        </p:nvSpPr>
        <p:spPr>
          <a:xfrm>
            <a:off x="10184290" y="3088437"/>
            <a:ext cx="1737360" cy="1737360"/>
          </a:xfrm>
          <a:prstGeom prst="ellipse">
            <a:avLst/>
          </a:prstGeom>
          <a:noFill/>
          <a:ln w="57150">
            <a:solidFill>
              <a:srgbClr val="478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droite rayée 82">
            <a:extLst>
              <a:ext uri="{FF2B5EF4-FFF2-40B4-BE49-F238E27FC236}">
                <a16:creationId xmlns:a16="http://schemas.microsoft.com/office/drawing/2014/main" id="{20A8A56B-1432-4F20-BF38-F665F1DEA0FA}"/>
              </a:ext>
            </a:extLst>
          </p:cNvPr>
          <p:cNvSpPr/>
          <p:nvPr/>
        </p:nvSpPr>
        <p:spPr>
          <a:xfrm>
            <a:off x="6734127" y="373219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84" name="Flèche : droite rayée 83">
            <a:extLst>
              <a:ext uri="{FF2B5EF4-FFF2-40B4-BE49-F238E27FC236}">
                <a16:creationId xmlns:a16="http://schemas.microsoft.com/office/drawing/2014/main" id="{58F02BF1-FFFF-4156-BC30-FBB7E08CC2E8}"/>
              </a:ext>
            </a:extLst>
          </p:cNvPr>
          <p:cNvSpPr/>
          <p:nvPr/>
        </p:nvSpPr>
        <p:spPr>
          <a:xfrm>
            <a:off x="9414670" y="375124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36C2E695-60BC-4EBA-854A-777457032E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2" t="36186" r="16346" b="43413"/>
          <a:stretch/>
        </p:blipFill>
        <p:spPr>
          <a:xfrm>
            <a:off x="5202293" y="3401688"/>
            <a:ext cx="1188720" cy="1008246"/>
          </a:xfrm>
          <a:prstGeom prst="rect">
            <a:avLst/>
          </a:prstGeom>
        </p:spPr>
      </p:pic>
      <p:pic>
        <p:nvPicPr>
          <p:cNvPr id="66" name="Graphique 65" descr="Recherches">
            <a:extLst>
              <a:ext uri="{FF2B5EF4-FFF2-40B4-BE49-F238E27FC236}">
                <a16:creationId xmlns:a16="http://schemas.microsoft.com/office/drawing/2014/main" id="{8EEAC5B8-8A38-4049-AA62-72B857D65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5597" y="3231805"/>
            <a:ext cx="914400" cy="914400"/>
          </a:xfrm>
          <a:prstGeom prst="rect">
            <a:avLst/>
          </a:prstGeom>
        </p:spPr>
      </p:pic>
      <p:pic>
        <p:nvPicPr>
          <p:cNvPr id="86" name="Graphique 85" descr="Statistiques">
            <a:extLst>
              <a:ext uri="{FF2B5EF4-FFF2-40B4-BE49-F238E27FC236}">
                <a16:creationId xmlns:a16="http://schemas.microsoft.com/office/drawing/2014/main" id="{5CE16799-506F-49C9-B334-A243C77535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8928" y="3796279"/>
            <a:ext cx="731520" cy="731520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7EEEC56A-ACA8-44F1-9627-A9A53EAA3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024" y="3507604"/>
            <a:ext cx="1371600" cy="796413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91D9D23C-2866-4330-8C5F-B7653890373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0"/>
          <a:stretch/>
        </p:blipFill>
        <p:spPr>
          <a:xfrm>
            <a:off x="722993" y="3482709"/>
            <a:ext cx="1525607" cy="1153824"/>
          </a:xfrm>
          <a:prstGeom prst="rect">
            <a:avLst/>
          </a:prstGeom>
        </p:spPr>
      </p:pic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B7B07437-429D-4974-984C-2B866F213E79}"/>
              </a:ext>
            </a:extLst>
          </p:cNvPr>
          <p:cNvCxnSpPr>
            <a:cxnSpLocks/>
          </p:cNvCxnSpPr>
          <p:nvPr/>
        </p:nvCxnSpPr>
        <p:spPr>
          <a:xfrm>
            <a:off x="1168798" y="3394713"/>
            <a:ext cx="110740" cy="356530"/>
          </a:xfrm>
          <a:prstGeom prst="line">
            <a:avLst/>
          </a:prstGeom>
          <a:ln w="19050">
            <a:solidFill>
              <a:srgbClr val="2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D0FF849-C2C8-4C4C-8B76-8488C5979E4F}"/>
              </a:ext>
            </a:extLst>
          </p:cNvPr>
          <p:cNvCxnSpPr>
            <a:cxnSpLocks/>
          </p:cNvCxnSpPr>
          <p:nvPr/>
        </p:nvCxnSpPr>
        <p:spPr>
          <a:xfrm flipV="1">
            <a:off x="1922567" y="3231805"/>
            <a:ext cx="383042" cy="519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56105B-E962-4AE9-AC75-67340FA53745}"/>
              </a:ext>
            </a:extLst>
          </p:cNvPr>
          <p:cNvSpPr/>
          <p:nvPr/>
        </p:nvSpPr>
        <p:spPr>
          <a:xfrm>
            <a:off x="2122142" y="5682004"/>
            <a:ext cx="3070945" cy="553998"/>
          </a:xfrm>
          <a:prstGeom prst="rect">
            <a:avLst/>
          </a:prstGeom>
          <a:solidFill>
            <a:srgbClr val="43A047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will be done using  TRACCAR client application </a:t>
            </a:r>
            <a:endParaRPr lang="fr-FR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Picture 38">
            <a:extLst>
              <a:ext uri="{FF2B5EF4-FFF2-40B4-BE49-F238E27FC236}">
                <a16:creationId xmlns:a16="http://schemas.microsoft.com/office/drawing/2014/main" id="{23ACE2DA-4311-43BB-A3AE-AFCB4A7CBAD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769" t="9965" r="6114" b="6731"/>
          <a:stretch/>
        </p:blipFill>
        <p:spPr>
          <a:xfrm>
            <a:off x="3441448" y="5083090"/>
            <a:ext cx="365760" cy="369318"/>
          </a:xfrm>
          <a:prstGeom prst="rect">
            <a:avLst/>
          </a:prstGeom>
        </p:spPr>
      </p:pic>
      <p:sp>
        <p:nvSpPr>
          <p:cNvPr id="117" name="Flèche : angle droit 116">
            <a:extLst>
              <a:ext uri="{FF2B5EF4-FFF2-40B4-BE49-F238E27FC236}">
                <a16:creationId xmlns:a16="http://schemas.microsoft.com/office/drawing/2014/main" id="{8CD5A025-9DF9-4C97-95E9-4E3C58DADBBA}"/>
              </a:ext>
            </a:extLst>
          </p:cNvPr>
          <p:cNvSpPr/>
          <p:nvPr/>
        </p:nvSpPr>
        <p:spPr>
          <a:xfrm rot="5400000">
            <a:off x="1049197" y="4984342"/>
            <a:ext cx="1231490" cy="914400"/>
          </a:xfrm>
          <a:prstGeom prst="bentUpArrow">
            <a:avLst>
              <a:gd name="adj1" fmla="val 4156"/>
              <a:gd name="adj2" fmla="val 8443"/>
              <a:gd name="adj3" fmla="val 11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lèche : angle droit 119">
            <a:extLst>
              <a:ext uri="{FF2B5EF4-FFF2-40B4-BE49-F238E27FC236}">
                <a16:creationId xmlns:a16="http://schemas.microsoft.com/office/drawing/2014/main" id="{786A6998-85DB-4541-AA00-A54CCE72F149}"/>
              </a:ext>
            </a:extLst>
          </p:cNvPr>
          <p:cNvSpPr/>
          <p:nvPr/>
        </p:nvSpPr>
        <p:spPr>
          <a:xfrm>
            <a:off x="5193087" y="4864079"/>
            <a:ext cx="624053" cy="1149623"/>
          </a:xfrm>
          <a:prstGeom prst="bentUpArrow">
            <a:avLst>
              <a:gd name="adj1" fmla="val 7348"/>
              <a:gd name="adj2" fmla="val 13231"/>
              <a:gd name="adj3" fmla="val 17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65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34451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TRACCAR APPLICATION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23C764-B5EB-4109-865C-A19E44999B54}"/>
              </a:ext>
            </a:extLst>
          </p:cNvPr>
          <p:cNvSpPr/>
          <p:nvPr/>
        </p:nvSpPr>
        <p:spPr>
          <a:xfrm>
            <a:off x="0" y="3609474"/>
            <a:ext cx="12192000" cy="3161920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0D7913-65B0-4CE3-862D-10BC5AA7B731}"/>
              </a:ext>
            </a:extLst>
          </p:cNvPr>
          <p:cNvGrpSpPr/>
          <p:nvPr/>
        </p:nvGrpSpPr>
        <p:grpSpPr>
          <a:xfrm>
            <a:off x="536809" y="1446970"/>
            <a:ext cx="2564213" cy="4597248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251B20F8-5CBD-4AEA-B5AF-C258B8AF2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C8B6E769-0359-42AC-BDDD-138C0BA78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7C4241A-AE23-409C-B227-C5DFD12DDBA3}"/>
              </a:ext>
            </a:extLst>
          </p:cNvPr>
          <p:cNvSpPr/>
          <p:nvPr/>
        </p:nvSpPr>
        <p:spPr>
          <a:xfrm>
            <a:off x="3411261" y="1587914"/>
            <a:ext cx="8470500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</a:p>
          <a:p>
            <a:pPr algn="just">
              <a:lnSpc>
                <a:spcPct val="150000"/>
              </a:lnSpc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63F29C42-3876-42B8-B141-1EC772F6D54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20D4508-934D-4036-918C-D8958756E93E}"/>
              </a:ext>
            </a:extLst>
          </p:cNvPr>
          <p:cNvSpPr/>
          <p:nvPr/>
        </p:nvSpPr>
        <p:spPr>
          <a:xfrm>
            <a:off x="934396" y="337036"/>
            <a:ext cx="64588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The main Functional architecture of the project ;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9086B-81E2-4DEB-BBA6-CDD6D87495D2}"/>
              </a:ext>
            </a:extLst>
          </p:cNvPr>
          <p:cNvSpPr/>
          <p:nvPr/>
        </p:nvSpPr>
        <p:spPr>
          <a:xfrm>
            <a:off x="433732" y="1392365"/>
            <a:ext cx="2678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Project Architecture :</a:t>
            </a:r>
            <a:endParaRPr lang="fr-FR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CCA3FB-BBEE-4566-883B-86427E8085FE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CD3C66-6237-4D56-91C4-9456B279FA3D}"/>
              </a:ext>
            </a:extLst>
          </p:cNvPr>
          <p:cNvSpPr/>
          <p:nvPr/>
        </p:nvSpPr>
        <p:spPr>
          <a:xfrm>
            <a:off x="0" y="1841500"/>
            <a:ext cx="12192000" cy="3530599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220559" y="4845718"/>
            <a:ext cx="2668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</a:t>
            </a:r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9539305" y="4830329"/>
            <a:ext cx="1713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Server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667082" y="2977406"/>
            <a:ext cx="427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62C26D-64FE-4928-8B8A-9763B9DE7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7A3B-3CF9-46D7-BF75-2ED6E83B5065}"/>
              </a:ext>
            </a:extLst>
          </p:cNvPr>
          <p:cNvSpPr/>
          <p:nvPr/>
        </p:nvSpPr>
        <p:spPr>
          <a:xfrm>
            <a:off x="934396" y="337036"/>
            <a:ext cx="41232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Progress Level of the project ;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02C773-B47A-4AD3-8E0B-0EF8746BEE5E}"/>
              </a:ext>
            </a:extLst>
          </p:cNvPr>
          <p:cNvGrpSpPr/>
          <p:nvPr/>
        </p:nvGrpSpPr>
        <p:grpSpPr>
          <a:xfrm>
            <a:off x="876411" y="2762910"/>
            <a:ext cx="1176808" cy="1971092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E66E264-6753-4EE1-88F4-A02D63361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D619BA2-42DF-4DF9-8587-FB56E2194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C37B9CAE-0A89-49DC-84BE-F4BCD9728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88" y="1964699"/>
            <a:ext cx="1920240" cy="2796873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5D16AB0E-EE32-4ED6-A991-96F6A7C6264F}"/>
              </a:ext>
            </a:extLst>
          </p:cNvPr>
          <p:cNvGrpSpPr/>
          <p:nvPr/>
        </p:nvGrpSpPr>
        <p:grpSpPr>
          <a:xfrm>
            <a:off x="2562594" y="3561496"/>
            <a:ext cx="6046283" cy="845068"/>
            <a:chOff x="2297617" y="3027693"/>
            <a:chExt cx="6046283" cy="8450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7EF238-5E5E-4E90-B8F2-A651811A1352}"/>
                </a:ext>
              </a:extLst>
            </p:cNvPr>
            <p:cNvCxnSpPr>
              <a:cxnSpLocks/>
            </p:cNvCxnSpPr>
            <p:nvPr/>
          </p:nvCxnSpPr>
          <p:spPr>
            <a:xfrm>
              <a:off x="2297617" y="3595865"/>
              <a:ext cx="604628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3E882BA-100C-47B0-B616-570ABAF4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678" y="3027693"/>
              <a:ext cx="1628789" cy="845068"/>
            </a:xfrm>
            <a:prstGeom prst="rect">
              <a:avLst/>
            </a:prstGeom>
            <a:solidFill>
              <a:srgbClr val="E4EEF8"/>
            </a:solidFill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764A4-E0D9-4AB0-8612-842605A9EAB8}"/>
              </a:ext>
            </a:extLst>
          </p:cNvPr>
          <p:cNvSpPr/>
          <p:nvPr/>
        </p:nvSpPr>
        <p:spPr>
          <a:xfrm>
            <a:off x="548485" y="1964699"/>
            <a:ext cx="3247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Current Step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67CB79C-3D34-4852-8422-7B5D1F3BF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" y="2025981"/>
            <a:ext cx="365760" cy="365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0AE283-D957-4A28-8634-CCB047B88246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329</Words>
  <Application>Microsoft Office PowerPoint</Application>
  <PresentationFormat>Grand écran</PresentationFormat>
  <Paragraphs>77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Aharoni</vt:lpstr>
      <vt:lpstr>Arabic Typesetting</vt:lpstr>
      <vt:lpstr>Arial</vt:lpstr>
      <vt:lpstr>Bahnschrift</vt:lpstr>
      <vt:lpstr>Calibri</vt:lpstr>
      <vt:lpstr>Calibri Light</vt:lpstr>
      <vt:lpstr>SegoeUI-Italic</vt:lpstr>
      <vt:lpstr>Tahoma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87</cp:revision>
  <dcterms:created xsi:type="dcterms:W3CDTF">2021-11-21T20:45:45Z</dcterms:created>
  <dcterms:modified xsi:type="dcterms:W3CDTF">2021-12-01T20:15:07Z</dcterms:modified>
</cp:coreProperties>
</file>