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58" r:id="rId3"/>
    <p:sldId id="284" r:id="rId4"/>
    <p:sldId id="276" r:id="rId5"/>
    <p:sldId id="275" r:id="rId6"/>
    <p:sldId id="279" r:id="rId7"/>
    <p:sldId id="281" r:id="rId8"/>
    <p:sldId id="282" r:id="rId9"/>
    <p:sldId id="277" r:id="rId10"/>
    <p:sldId id="283" r:id="rId11"/>
    <p:sldId id="274" r:id="rId12"/>
    <p:sldId id="263" r:id="rId13"/>
    <p:sldId id="260" r:id="rId14"/>
    <p:sldId id="28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94"/>
    <a:srgbClr val="558E40"/>
    <a:srgbClr val="FB9200"/>
    <a:srgbClr val="0781FD"/>
    <a:srgbClr val="DD4814"/>
    <a:srgbClr val="0180FF"/>
    <a:srgbClr val="A2D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94" autoAdjust="0"/>
  </p:normalViewPr>
  <p:slideViewPr>
    <p:cSldViewPr snapToGrid="0">
      <p:cViewPr>
        <p:scale>
          <a:sx n="57" d="100"/>
          <a:sy n="57" d="100"/>
        </p:scale>
        <p:origin x="4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85A2-2DB7-483B-8BD1-E7DE36202E44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71727-9DED-4BAE-9B01-E78040CE86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09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Bonjour mon </a:t>
            </a:r>
            <a:r>
              <a:rPr lang="en-US" dirty="0" err="1"/>
              <a:t>professeur</a:t>
            </a:r>
            <a:r>
              <a:rPr lang="en-US" dirty="0"/>
              <a:t>, bonjour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chers</a:t>
            </a:r>
            <a:r>
              <a:rPr lang="en-US" dirty="0"/>
              <a:t> </a:t>
            </a:r>
            <a:r>
              <a:rPr lang="en-US" dirty="0" err="1"/>
              <a:t>collegues</a:t>
            </a:r>
            <a:r>
              <a:rPr lang="en-US" dirty="0"/>
              <a:t> aujourd’hui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presenter </a:t>
            </a:r>
            <a:r>
              <a:rPr lang="en-US" dirty="0" err="1"/>
              <a:t>notre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de big data </a:t>
            </a:r>
            <a:r>
              <a:rPr lang="en-US" dirty="0" err="1"/>
              <a:t>realise</a:t>
            </a:r>
            <a:r>
              <a:rPr lang="en-US" dirty="0"/>
              <a:t> par </a:t>
            </a:r>
            <a:r>
              <a:rPr lang="en-US" dirty="0" err="1"/>
              <a:t>moi</a:t>
            </a:r>
            <a:r>
              <a:rPr lang="en-US" dirty="0"/>
              <a:t> ikram bel </a:t>
            </a:r>
            <a:r>
              <a:rPr lang="en-US" dirty="0" err="1"/>
              <a:t>armia</a:t>
            </a:r>
            <a:r>
              <a:rPr lang="en-US" dirty="0"/>
              <a:t> et mon </a:t>
            </a:r>
            <a:r>
              <a:rPr lang="en-US" dirty="0" err="1"/>
              <a:t>equipe</a:t>
            </a:r>
            <a:r>
              <a:rPr lang="en-US" dirty="0"/>
              <a:t> </a:t>
            </a:r>
            <a:r>
              <a:rPr lang="en-US" dirty="0" err="1"/>
              <a:t>abd</a:t>
            </a:r>
            <a:r>
              <a:rPr lang="en-US" dirty="0"/>
              <a:t>…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939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est le logiciel principal, qui comprend le </a:t>
            </a:r>
            <a:r>
              <a:rPr lang="fr-FR" sz="12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la communication de l’appareil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l’interface Web frontale pour la gestion des dispositifs de suivi GPS
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248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12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est une application qui permet d’utiliser  l’appareil mobile comme un GPS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52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86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Tout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travaille</a:t>
            </a:r>
            <a:r>
              <a:rPr lang="en-US" dirty="0"/>
              <a:t> sur </a:t>
            </a:r>
            <a:r>
              <a:rPr lang="en-US" dirty="0" err="1"/>
              <a:t>est</a:t>
            </a:r>
            <a:r>
              <a:rPr lang="en-US" dirty="0"/>
              <a:t> un </a:t>
            </a:r>
            <a:r>
              <a:rPr lang="en-US" dirty="0" err="1"/>
              <a:t>projet</a:t>
            </a:r>
            <a:r>
              <a:rPr lang="en-US" dirty="0"/>
              <a:t> interne de  </a:t>
            </a:r>
            <a:r>
              <a:rPr lang="en-US" dirty="0" err="1"/>
              <a:t>notre</a:t>
            </a:r>
            <a:r>
              <a:rPr lang="en-US" dirty="0"/>
              <a:t> Société I-track. Notre </a:t>
            </a:r>
            <a:r>
              <a:rPr lang="en-US" dirty="0" err="1"/>
              <a:t>entreprise</a:t>
            </a:r>
            <a:r>
              <a:rPr lang="en-US" dirty="0"/>
              <a:t> a </a:t>
            </a:r>
            <a:r>
              <a:rPr lang="en-US" dirty="0" err="1"/>
              <a:t>ete</a:t>
            </a:r>
            <a:r>
              <a:rPr lang="en-US" dirty="0"/>
              <a:t> </a:t>
            </a:r>
            <a:r>
              <a:rPr lang="en-US" dirty="0" err="1"/>
              <a:t>concu</a:t>
            </a:r>
            <a:r>
              <a:rPr lang="en-US" dirty="0"/>
              <a:t> a Casablanca  </a:t>
            </a:r>
            <a:r>
              <a:rPr lang="en-US" dirty="0" err="1"/>
              <a:t>en</a:t>
            </a:r>
            <a:r>
              <a:rPr lang="en-US" dirty="0"/>
              <a:t> 2020 ,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 </a:t>
            </a:r>
            <a:r>
              <a:rPr lang="en-US" dirty="0" err="1"/>
              <a:t>specialisee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tracking.</a:t>
            </a:r>
          </a:p>
          <a:p>
            <a:r>
              <a:rPr lang="en-US" dirty="0"/>
              <a:t>Nous </a:t>
            </a:r>
            <a:r>
              <a:rPr lang="en-US" dirty="0" err="1"/>
              <a:t>envisageons</a:t>
            </a:r>
            <a:r>
              <a:rPr lang="en-US" dirty="0"/>
              <a:t> a assurer les </a:t>
            </a:r>
            <a:r>
              <a:rPr lang="en-US" dirty="0" err="1"/>
              <a:t>meilleurs</a:t>
            </a:r>
            <a:r>
              <a:rPr lang="en-US" dirty="0"/>
              <a:t> services de </a:t>
            </a:r>
            <a:r>
              <a:rPr lang="en-US" dirty="0" err="1"/>
              <a:t>suivi</a:t>
            </a:r>
            <a:r>
              <a:rPr lang="en-US" dirty="0"/>
              <a:t> pour </a:t>
            </a:r>
            <a:r>
              <a:rPr lang="en-US" dirty="0" err="1"/>
              <a:t>tous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clients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offrant</a:t>
            </a:r>
            <a:r>
              <a:rPr lang="en-US" dirty="0"/>
              <a:t> 4 services </a:t>
            </a:r>
            <a:r>
              <a:rPr lang="en-US" dirty="0" err="1"/>
              <a:t>principaux</a:t>
            </a:r>
            <a:r>
              <a:rPr lang="en-US" dirty="0"/>
              <a:t> :</a:t>
            </a:r>
          </a:p>
          <a:p>
            <a:r>
              <a:rPr lang="en-US" dirty="0"/>
              <a:t>Tracking les </a:t>
            </a:r>
            <a:r>
              <a:rPr lang="en-US" dirty="0" err="1"/>
              <a:t>personnes</a:t>
            </a:r>
            <a:endParaRPr lang="en-US" dirty="0"/>
          </a:p>
          <a:p>
            <a:r>
              <a:rPr lang="en-US" dirty="0"/>
              <a:t>Tracking les </a:t>
            </a:r>
            <a:r>
              <a:rPr lang="en-US" dirty="0" err="1"/>
              <a:t>vihicules</a:t>
            </a:r>
            <a:endParaRPr lang="en-US" dirty="0"/>
          </a:p>
          <a:p>
            <a:r>
              <a:rPr lang="en-US" dirty="0"/>
              <a:t>Tracking les </a:t>
            </a:r>
            <a:r>
              <a:rPr lang="en-US" dirty="0" err="1"/>
              <a:t>animaux</a:t>
            </a:r>
            <a:r>
              <a:rPr lang="en-US" dirty="0"/>
              <a:t> de compagnie</a:t>
            </a:r>
          </a:p>
          <a:p>
            <a:r>
              <a:rPr lang="en-US" dirty="0"/>
              <a:t>Tracking les mobiles.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00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 </a:t>
            </a:r>
            <a:r>
              <a:rPr lang="en-US" dirty="0" err="1"/>
              <a:t>concernant</a:t>
            </a:r>
            <a:r>
              <a:rPr lang="en-US" dirty="0"/>
              <a:t> les visions de I-track :</a:t>
            </a:r>
          </a:p>
          <a:p>
            <a:endParaRPr lang="en-US" dirty="0"/>
          </a:p>
          <a:p>
            <a:r>
              <a:rPr lang="en-US" dirty="0"/>
              <a:t>On vise </a:t>
            </a:r>
            <a:r>
              <a:rPr lang="en-US" dirty="0" err="1"/>
              <a:t>principalemet</a:t>
            </a:r>
            <a:r>
              <a:rPr lang="en-US" dirty="0"/>
              <a:t> deux choses :</a:t>
            </a:r>
          </a:p>
          <a:p>
            <a:r>
              <a:rPr lang="en-US" dirty="0"/>
              <a:t>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offrir</a:t>
            </a:r>
            <a:r>
              <a:rPr lang="en-US" dirty="0"/>
              <a:t> a </a:t>
            </a:r>
            <a:r>
              <a:rPr lang="en-US" dirty="0" err="1"/>
              <a:t>nos</a:t>
            </a:r>
            <a:r>
              <a:rPr lang="en-US" dirty="0"/>
              <a:t> clients des services de </a:t>
            </a:r>
            <a:r>
              <a:rPr lang="en-US" dirty="0" err="1"/>
              <a:t>suivi</a:t>
            </a:r>
            <a:r>
              <a:rPr lang="en-US" dirty="0"/>
              <a:t> </a:t>
            </a:r>
            <a:r>
              <a:rPr lang="en-US" dirty="0" err="1"/>
              <a:t>fiables</a:t>
            </a:r>
            <a:r>
              <a:rPr lang="en-US" dirty="0"/>
              <a:t> et de </a:t>
            </a:r>
            <a:r>
              <a:rPr lang="en-US" dirty="0" err="1"/>
              <a:t>qualite</a:t>
            </a:r>
            <a:r>
              <a:rPr lang="en-US" dirty="0"/>
              <a:t> avec les </a:t>
            </a:r>
            <a:r>
              <a:rPr lang="en-US" dirty="0" err="1"/>
              <a:t>meilleurs</a:t>
            </a:r>
            <a:r>
              <a:rPr lang="en-US" dirty="0"/>
              <a:t> prix.</a:t>
            </a:r>
          </a:p>
          <a:p>
            <a:endParaRPr lang="en-US" dirty="0"/>
          </a:p>
          <a:p>
            <a:r>
              <a:rPr lang="en-US" dirty="0"/>
              <a:t>Et </a:t>
            </a:r>
            <a:r>
              <a:rPr lang="en-US" dirty="0" err="1"/>
              <a:t>en</a:t>
            </a:r>
            <a:r>
              <a:rPr lang="en-US" dirty="0"/>
              <a:t> suite figurer </a:t>
            </a:r>
            <a:r>
              <a:rPr lang="en-US" dirty="0" err="1"/>
              <a:t>parmis</a:t>
            </a:r>
            <a:r>
              <a:rPr lang="en-US" dirty="0"/>
              <a:t> les 5 </a:t>
            </a:r>
            <a:r>
              <a:rPr lang="en-US" dirty="0" err="1"/>
              <a:t>entreprises</a:t>
            </a:r>
            <a:r>
              <a:rPr lang="en-US" dirty="0"/>
              <a:t> de tracking </a:t>
            </a:r>
            <a:r>
              <a:rPr lang="en-US" dirty="0" err="1"/>
              <a:t>preferrees</a:t>
            </a:r>
            <a:r>
              <a:rPr lang="en-US" dirty="0"/>
              <a:t> </a:t>
            </a:r>
            <a:r>
              <a:rPr lang="en-US" dirty="0" err="1"/>
              <a:t>ici</a:t>
            </a:r>
            <a:r>
              <a:rPr lang="en-US" dirty="0"/>
              <a:t> au </a:t>
            </a:r>
            <a:r>
              <a:rPr lang="en-US" dirty="0" err="1"/>
              <a:t>maroc</a:t>
            </a:r>
            <a:r>
              <a:rPr lang="en-US" dirty="0"/>
              <a:t> </a:t>
            </a:r>
            <a:r>
              <a:rPr lang="en-US" dirty="0" err="1"/>
              <a:t>d’ici</a:t>
            </a:r>
            <a:r>
              <a:rPr lang="en-US" dirty="0"/>
              <a:t> 2028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44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abdelhadii</a:t>
            </a:r>
            <a:r>
              <a:rPr lang="en-US" dirty="0"/>
              <a:t> </a:t>
            </a:r>
            <a:r>
              <a:rPr lang="en-US" dirty="0" err="1"/>
              <a:t>essabrii</a:t>
            </a:r>
            <a:r>
              <a:rPr lang="en-US" dirty="0"/>
              <a:t> , un data scientist avec </a:t>
            </a:r>
            <a:r>
              <a:rPr lang="en-US" dirty="0" err="1"/>
              <a:t>une</a:t>
            </a:r>
            <a:r>
              <a:rPr lang="en-US" dirty="0"/>
              <a:t> experience de 4 </a:t>
            </a:r>
            <a:r>
              <a:rPr lang="en-US" dirty="0" err="1"/>
              <a:t>ans</a:t>
            </a:r>
            <a:r>
              <a:rPr lang="en-US" dirty="0"/>
              <a:t> , </a:t>
            </a:r>
            <a:r>
              <a:rPr lang="en-US" dirty="0" err="1"/>
              <a:t>il</a:t>
            </a:r>
            <a:r>
              <a:rPr lang="en-US" dirty="0"/>
              <a:t> a </a:t>
            </a:r>
            <a:r>
              <a:rPr lang="en-US" dirty="0" err="1"/>
              <a:t>travaille</a:t>
            </a:r>
            <a:r>
              <a:rPr lang="en-US" dirty="0"/>
              <a:t> dans des </a:t>
            </a:r>
            <a:r>
              <a:rPr lang="en-US" dirty="0" err="1"/>
              <a:t>entreprises</a:t>
            </a:r>
            <a:r>
              <a:rPr lang="en-US" dirty="0"/>
              <a:t> internationals </a:t>
            </a:r>
            <a:r>
              <a:rPr lang="en-US" dirty="0" err="1"/>
              <a:t>comme</a:t>
            </a:r>
            <a:r>
              <a:rPr lang="en-US" dirty="0"/>
              <a:t> GOOGLE ET IBM.</a:t>
            </a:r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abdelaii</a:t>
            </a:r>
            <a:r>
              <a:rPr lang="en-US" dirty="0"/>
              <a:t> </a:t>
            </a:r>
            <a:r>
              <a:rPr lang="en-US" dirty="0" err="1"/>
              <a:t>jadelmaoula</a:t>
            </a:r>
            <a:r>
              <a:rPr lang="en-US" dirty="0"/>
              <a:t> un cloud engineer qui a </a:t>
            </a:r>
            <a:r>
              <a:rPr lang="en-US" dirty="0" err="1"/>
              <a:t>etudie</a:t>
            </a:r>
            <a:r>
              <a:rPr lang="en-US" dirty="0"/>
              <a:t> et </a:t>
            </a:r>
            <a:r>
              <a:rPr lang="en-US" dirty="0" err="1"/>
              <a:t>travaille</a:t>
            </a:r>
            <a:r>
              <a:rPr lang="en-US" dirty="0"/>
              <a:t> a </a:t>
            </a:r>
            <a:r>
              <a:rPr lang="en-US" dirty="0" err="1"/>
              <a:t>l’etranger</a:t>
            </a:r>
            <a:r>
              <a:rPr lang="en-US" dirty="0"/>
              <a:t> chez des Société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connus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Microsoft .</a:t>
            </a:r>
            <a:r>
              <a:rPr lang="en-US" dirty="0" err="1"/>
              <a:t>il</a:t>
            </a:r>
            <a:r>
              <a:rPr lang="en-US" dirty="0"/>
              <a:t> a decide de </a:t>
            </a:r>
            <a:r>
              <a:rPr lang="en-US" dirty="0" err="1"/>
              <a:t>revenir</a:t>
            </a:r>
            <a:r>
              <a:rPr lang="en-US" dirty="0"/>
              <a:t> au </a:t>
            </a:r>
            <a:r>
              <a:rPr lang="en-US" dirty="0" err="1"/>
              <a:t>maroc</a:t>
            </a:r>
            <a:r>
              <a:rPr lang="en-US" dirty="0"/>
              <a:t> pour </a:t>
            </a:r>
            <a:r>
              <a:rPr lang="en-US" dirty="0" err="1"/>
              <a:t>partager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connaissance</a:t>
            </a:r>
            <a:r>
              <a:rPr lang="en-US" dirty="0"/>
              <a:t> et son experience dans le </a:t>
            </a:r>
            <a:r>
              <a:rPr lang="en-US" dirty="0" err="1"/>
              <a:t>domaine</a:t>
            </a:r>
            <a:r>
              <a:rPr lang="en-US" dirty="0"/>
              <a:t> de cloud .</a:t>
            </a:r>
          </a:p>
          <a:p>
            <a:endParaRPr lang="en-US" dirty="0"/>
          </a:p>
          <a:p>
            <a:r>
              <a:rPr lang="en-US" dirty="0" err="1"/>
              <a:t>Mr</a:t>
            </a:r>
            <a:r>
              <a:rPr lang="en-US" dirty="0"/>
              <a:t> Mohamed </a:t>
            </a:r>
            <a:r>
              <a:rPr lang="en-US" dirty="0" err="1"/>
              <a:t>saidi</a:t>
            </a:r>
            <a:r>
              <a:rPr lang="en-US" dirty="0"/>
              <a:t> un BI engineer avec </a:t>
            </a:r>
            <a:r>
              <a:rPr lang="en-US" dirty="0" err="1"/>
              <a:t>une</a:t>
            </a:r>
            <a:r>
              <a:rPr lang="en-US" dirty="0"/>
              <a:t> experience </a:t>
            </a:r>
            <a:r>
              <a:rPr lang="en-US" dirty="0" err="1"/>
              <a:t>professionnel</a:t>
            </a:r>
            <a:r>
              <a:rPr lang="en-US" dirty="0"/>
              <a:t>  </a:t>
            </a:r>
            <a:r>
              <a:rPr lang="en-US" dirty="0" err="1"/>
              <a:t>solide</a:t>
            </a:r>
            <a:r>
              <a:rPr lang="en-US" dirty="0"/>
              <a:t> dans le </a:t>
            </a:r>
            <a:r>
              <a:rPr lang="en-US" dirty="0" err="1"/>
              <a:t>domaine</a:t>
            </a:r>
            <a:r>
              <a:rPr lang="en-US" dirty="0"/>
              <a:t> de BI</a:t>
            </a:r>
          </a:p>
          <a:p>
            <a:endParaRPr lang="en-US" dirty="0"/>
          </a:p>
          <a:p>
            <a:r>
              <a:rPr lang="en-US" dirty="0"/>
              <a:t>Moi , ikram bel </a:t>
            </a:r>
            <a:r>
              <a:rPr lang="en-US" dirty="0" err="1"/>
              <a:t>armia</a:t>
            </a:r>
            <a:r>
              <a:rPr lang="en-US" dirty="0"/>
              <a:t> un data engineer </a:t>
            </a:r>
            <a:r>
              <a:rPr lang="en-US" dirty="0" err="1"/>
              <a:t>fraichement</a:t>
            </a:r>
            <a:r>
              <a:rPr lang="en-US" dirty="0"/>
              <a:t> </a:t>
            </a:r>
            <a:r>
              <a:rPr lang="en-US" dirty="0" err="1"/>
              <a:t>diplomee</a:t>
            </a:r>
            <a:r>
              <a:rPr lang="en-US" dirty="0"/>
              <a:t> </a:t>
            </a:r>
          </a:p>
          <a:p>
            <a:r>
              <a:rPr lang="en-US" dirty="0"/>
              <a:t>Et par la fin </a:t>
            </a:r>
            <a:r>
              <a:rPr lang="en-US" dirty="0" err="1"/>
              <a:t>mr</a:t>
            </a:r>
            <a:r>
              <a:rPr lang="en-US" dirty="0"/>
              <a:t> </a:t>
            </a:r>
            <a:r>
              <a:rPr lang="en-US" dirty="0" err="1"/>
              <a:t>salaheddine</a:t>
            </a:r>
            <a:r>
              <a:rPr lang="en-US" dirty="0"/>
              <a:t> el </a:t>
            </a:r>
            <a:r>
              <a:rPr lang="en-US" dirty="0" err="1"/>
              <a:t>baidoury</a:t>
            </a:r>
            <a:r>
              <a:rPr lang="en-US" dirty="0"/>
              <a:t> un IT architect avec </a:t>
            </a:r>
            <a:r>
              <a:rPr lang="en-US" dirty="0" err="1"/>
              <a:t>une</a:t>
            </a:r>
            <a:r>
              <a:rPr lang="en-US" dirty="0"/>
              <a:t> experience de 3 </a:t>
            </a:r>
            <a:r>
              <a:rPr lang="en-US" dirty="0" err="1"/>
              <a:t>ans</a:t>
            </a:r>
            <a:r>
              <a:rPr lang="en-US" dirty="0"/>
              <a:t> dans le </a:t>
            </a:r>
            <a:r>
              <a:rPr lang="en-US" dirty="0" err="1"/>
              <a:t>domaine</a:t>
            </a:r>
            <a:r>
              <a:rPr lang="en-US" dirty="0"/>
              <a:t> et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le manager des </a:t>
            </a:r>
            <a:r>
              <a:rPr lang="en-US" dirty="0" err="1"/>
              <a:t>projets</a:t>
            </a:r>
            <a:r>
              <a:rPr lang="en-US" dirty="0"/>
              <a:t> de I-Track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066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I-track </a:t>
            </a:r>
            <a:r>
              <a:rPr lang="en-US" dirty="0" err="1"/>
              <a:t>travaille</a:t>
            </a:r>
            <a:r>
              <a:rPr lang="en-US" dirty="0"/>
              <a:t> sur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projets</a:t>
            </a:r>
            <a:r>
              <a:rPr lang="en-US" dirty="0"/>
              <a:t> qui resolvent </a:t>
            </a:r>
            <a:r>
              <a:rPr lang="en-US" dirty="0" err="1"/>
              <a:t>plusieurs</a:t>
            </a:r>
            <a:r>
              <a:rPr lang="en-US" dirty="0"/>
              <a:t> </a:t>
            </a:r>
            <a:r>
              <a:rPr lang="en-US" dirty="0" err="1"/>
              <a:t>problematiques</a:t>
            </a:r>
            <a:r>
              <a:rPr lang="en-US" dirty="0"/>
              <a:t> et </a:t>
            </a:r>
            <a:r>
              <a:rPr lang="en-US" dirty="0" err="1"/>
              <a:t>parmi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problematique</a:t>
            </a:r>
            <a:r>
              <a:rPr lang="en-US" dirty="0"/>
              <a:t> on </a:t>
            </a:r>
            <a:r>
              <a:rPr lang="en-US" dirty="0" err="1"/>
              <a:t>trouve</a:t>
            </a:r>
            <a:r>
              <a:rPr lang="en-US" dirty="0"/>
              <a:t> </a:t>
            </a:r>
            <a:r>
              <a:rPr lang="en-US" dirty="0" err="1"/>
              <a:t>l’une</a:t>
            </a:r>
            <a:r>
              <a:rPr lang="en-US" dirty="0"/>
              <a:t> </a:t>
            </a:r>
            <a:r>
              <a:rPr lang="en-US" dirty="0" err="1"/>
              <a:t>suivante</a:t>
            </a:r>
            <a:r>
              <a:rPr lang="en-US" dirty="0"/>
              <a:t>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 premiere situation </a:t>
            </a:r>
            <a:r>
              <a:rPr lang="en-US" dirty="0" err="1"/>
              <a:t>ou</a:t>
            </a:r>
            <a:r>
              <a:rPr lang="en-US" dirty="0"/>
              <a:t> on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famille</a:t>
            </a:r>
            <a:r>
              <a:rPr lang="en-US" dirty="0"/>
              <a:t> </a:t>
            </a:r>
            <a:r>
              <a:rPr lang="en-US" dirty="0" err="1"/>
              <a:t>composee</a:t>
            </a:r>
            <a:r>
              <a:rPr lang="en-US" dirty="0"/>
              <a:t> de deux parents et de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enfants.Les</a:t>
            </a:r>
            <a:r>
              <a:rPr lang="en-US" dirty="0"/>
              <a:t> enfants  </a:t>
            </a:r>
            <a:r>
              <a:rPr lang="en-US" dirty="0" err="1"/>
              <a:t>ete</a:t>
            </a:r>
            <a:r>
              <a:rPr lang="en-US" dirty="0"/>
              <a:t> obliges </a:t>
            </a:r>
            <a:r>
              <a:rPr lang="en-US" dirty="0" err="1"/>
              <a:t>d’etre</a:t>
            </a:r>
            <a:r>
              <a:rPr lang="en-US" dirty="0"/>
              <a:t>  </a:t>
            </a:r>
            <a:r>
              <a:rPr lang="en-US" dirty="0" err="1"/>
              <a:t>separer</a:t>
            </a:r>
            <a:r>
              <a:rPr lang="en-US" dirty="0"/>
              <a:t> pour la </a:t>
            </a:r>
            <a:r>
              <a:rPr lang="en-US" dirty="0" err="1"/>
              <a:t>premirere</a:t>
            </a:r>
            <a:r>
              <a:rPr lang="en-US" dirty="0"/>
              <a:t> </a:t>
            </a:r>
            <a:r>
              <a:rPr lang="en-US" dirty="0" err="1"/>
              <a:t>fois</a:t>
            </a:r>
            <a:r>
              <a:rPr lang="en-US" dirty="0"/>
              <a:t>   de </a:t>
            </a:r>
            <a:r>
              <a:rPr lang="en-US" dirty="0" err="1"/>
              <a:t>leurs</a:t>
            </a:r>
            <a:r>
              <a:rPr lang="en-US" dirty="0"/>
              <a:t> parents pour </a:t>
            </a:r>
            <a:r>
              <a:rPr lang="en-US" dirty="0" err="1"/>
              <a:t>etudier</a:t>
            </a:r>
            <a:r>
              <a:rPr lang="en-US" dirty="0"/>
              <a:t> a </a:t>
            </a:r>
            <a:r>
              <a:rPr lang="en-US" dirty="0" err="1"/>
              <a:t>l’universite</a:t>
            </a:r>
            <a:r>
              <a:rPr lang="en-US" dirty="0"/>
              <a:t> de </a:t>
            </a:r>
            <a:r>
              <a:rPr lang="en-US" dirty="0" err="1"/>
              <a:t>leur</a:t>
            </a:r>
            <a:r>
              <a:rPr lang="en-US" dirty="0"/>
              <a:t> </a:t>
            </a:r>
            <a:r>
              <a:rPr lang="en-US" dirty="0" err="1"/>
              <a:t>reve</a:t>
            </a:r>
            <a:r>
              <a:rPr lang="en-US" dirty="0"/>
              <a:t> qui se </a:t>
            </a:r>
            <a:r>
              <a:rPr lang="en-US" dirty="0" err="1"/>
              <a:t>situe</a:t>
            </a:r>
            <a:r>
              <a:rPr lang="en-US" dirty="0"/>
              <a:t> </a:t>
            </a:r>
            <a:r>
              <a:rPr lang="en-US" dirty="0" err="1"/>
              <a:t>malheureusement</a:t>
            </a:r>
            <a:r>
              <a:rPr lang="en-US" dirty="0"/>
              <a:t> a 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</a:t>
            </a:r>
            <a:r>
              <a:rPr lang="en-US" dirty="0" err="1"/>
              <a:t>ville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deuxieme</a:t>
            </a:r>
            <a:r>
              <a:rPr lang="en-US" dirty="0"/>
              <a:t> situation </a:t>
            </a:r>
            <a:r>
              <a:rPr lang="en-US" dirty="0" err="1"/>
              <a:t>ou</a:t>
            </a:r>
            <a:r>
              <a:rPr lang="en-US" dirty="0"/>
              <a:t> on a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famille</a:t>
            </a:r>
            <a:r>
              <a:rPr lang="en-US" dirty="0"/>
              <a:t> compose de deux parents qui </a:t>
            </a:r>
            <a:r>
              <a:rPr lang="en-US" dirty="0" err="1"/>
              <a:t>travaillent</a:t>
            </a:r>
            <a:r>
              <a:rPr lang="en-US" dirty="0"/>
              <a:t> </a:t>
            </a:r>
            <a:r>
              <a:rPr lang="en-US" dirty="0" err="1"/>
              <a:t>toute</a:t>
            </a:r>
            <a:r>
              <a:rPr lang="en-US" dirty="0"/>
              <a:t> la </a:t>
            </a:r>
            <a:r>
              <a:rPr lang="en-US" dirty="0" err="1"/>
              <a:t>journee</a:t>
            </a:r>
            <a:r>
              <a:rPr lang="en-US" dirty="0"/>
              <a:t> et qui </a:t>
            </a:r>
            <a:r>
              <a:rPr lang="en-US" dirty="0" err="1"/>
              <a:t>n’ont</a:t>
            </a:r>
            <a:r>
              <a:rPr lang="en-US" dirty="0"/>
              <a:t> pas le temps de </a:t>
            </a:r>
            <a:r>
              <a:rPr lang="en-US" dirty="0" err="1"/>
              <a:t>voir</a:t>
            </a:r>
            <a:r>
              <a:rPr lang="en-US" dirty="0"/>
              <a:t> </a:t>
            </a:r>
            <a:r>
              <a:rPr lang="en-US" dirty="0" err="1"/>
              <a:t>leurs</a:t>
            </a:r>
            <a:r>
              <a:rPr lang="en-US" dirty="0"/>
              <a:t> enfants </a:t>
            </a:r>
            <a:r>
              <a:rPr lang="en-US" dirty="0" err="1"/>
              <a:t>ou</a:t>
            </a:r>
            <a:r>
              <a:rPr lang="en-US" dirty="0"/>
              <a:t> les </a:t>
            </a:r>
            <a:r>
              <a:rPr lang="en-US" dirty="0" err="1"/>
              <a:t>suivre</a:t>
            </a:r>
            <a:r>
              <a:rPr lang="en-US" dirty="0"/>
              <a:t> Durant la </a:t>
            </a:r>
            <a:r>
              <a:rPr lang="en-US" dirty="0" err="1"/>
              <a:t>journee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11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Alors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parents </a:t>
            </a:r>
            <a:r>
              <a:rPr lang="en-US" dirty="0" err="1"/>
              <a:t>n’ont</a:t>
            </a:r>
            <a:r>
              <a:rPr lang="en-US" dirty="0"/>
              <a:t> pas </a:t>
            </a:r>
            <a:r>
              <a:rPr lang="en-US" dirty="0" err="1"/>
              <a:t>besoin</a:t>
            </a:r>
            <a:r>
              <a:rPr lang="en-US" dirty="0"/>
              <a:t> de </a:t>
            </a:r>
            <a:r>
              <a:rPr lang="en-US" dirty="0" err="1"/>
              <a:t>chercher</a:t>
            </a:r>
            <a:r>
              <a:rPr lang="en-US" dirty="0"/>
              <a:t> la solution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doivent</a:t>
            </a:r>
            <a:r>
              <a:rPr lang="en-US" dirty="0"/>
              <a:t> </a:t>
            </a:r>
            <a:r>
              <a:rPr lang="en-US" dirty="0" err="1"/>
              <a:t>justement</a:t>
            </a:r>
            <a:r>
              <a:rPr lang="en-US" dirty="0"/>
              <a:t> </a:t>
            </a:r>
            <a:r>
              <a:rPr lang="en-US" dirty="0" err="1"/>
              <a:t>veniir</a:t>
            </a:r>
            <a:r>
              <a:rPr lang="en-US" dirty="0"/>
              <a:t> chez nous !!</a:t>
            </a:r>
          </a:p>
          <a:p>
            <a:endParaRPr lang="en-US" dirty="0"/>
          </a:p>
          <a:p>
            <a:r>
              <a:rPr lang="en-US" dirty="0"/>
              <a:t>La question </a:t>
            </a:r>
            <a:r>
              <a:rPr lang="en-US" dirty="0" err="1"/>
              <a:t>qu’ils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poser et qui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cest</a:t>
            </a:r>
            <a:r>
              <a:rPr lang="en-US" dirty="0"/>
              <a:t> </a:t>
            </a:r>
            <a:r>
              <a:rPr lang="en-US" dirty="0" err="1"/>
              <a:t>pourquoi</a:t>
            </a:r>
            <a:r>
              <a:rPr lang="en-US" dirty="0"/>
              <a:t> nous ? 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853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reponse</a:t>
            </a:r>
            <a:r>
              <a:rPr lang="en-US" dirty="0"/>
              <a:t> a </a:t>
            </a:r>
            <a:r>
              <a:rPr lang="en-US" dirty="0" err="1"/>
              <a:t>leurs</a:t>
            </a:r>
            <a:r>
              <a:rPr lang="en-US" dirty="0"/>
              <a:t> question </a:t>
            </a:r>
            <a:r>
              <a:rPr lang="en-US" dirty="0" err="1"/>
              <a:t>est</a:t>
            </a:r>
            <a:r>
              <a:rPr lang="en-US" dirty="0"/>
              <a:t> tout </a:t>
            </a:r>
            <a:r>
              <a:rPr lang="en-US" dirty="0" err="1"/>
              <a:t>simplemt</a:t>
            </a:r>
            <a:r>
              <a:rPr lang="en-US" dirty="0"/>
              <a:t> la </a:t>
            </a:r>
            <a:r>
              <a:rPr lang="en-US" dirty="0" err="1"/>
              <a:t>suivante</a:t>
            </a:r>
            <a:r>
              <a:rPr lang="en-US" dirty="0"/>
              <a:t> :</a:t>
            </a:r>
          </a:p>
          <a:p>
            <a:r>
              <a:rPr lang="en-US" dirty="0"/>
              <a:t>Chez nous  </a:t>
            </a:r>
            <a:r>
              <a:rPr lang="en-US" dirty="0" err="1"/>
              <a:t>ils</a:t>
            </a:r>
            <a:r>
              <a:rPr lang="en-US" dirty="0"/>
              <a:t> </a:t>
            </a:r>
            <a:r>
              <a:rPr lang="en-US" dirty="0" err="1"/>
              <a:t>vont</a:t>
            </a:r>
            <a:r>
              <a:rPr lang="en-US" dirty="0"/>
              <a:t> </a:t>
            </a:r>
            <a:r>
              <a:rPr lang="en-US" dirty="0" err="1"/>
              <a:t>rien</a:t>
            </a:r>
            <a:r>
              <a:rPr lang="en-US" dirty="0"/>
              <a:t> faire 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s’occuper</a:t>
            </a:r>
            <a:r>
              <a:rPr lang="en-US" dirty="0"/>
              <a:t> de tout.</a:t>
            </a:r>
          </a:p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installer </a:t>
            </a:r>
            <a:r>
              <a:rPr lang="en-US" dirty="0" err="1"/>
              <a:t>d’abord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application qui </a:t>
            </a:r>
            <a:r>
              <a:rPr lang="en-US" dirty="0" err="1"/>
              <a:t>s’appellee</a:t>
            </a:r>
            <a:r>
              <a:rPr lang="en-US" dirty="0"/>
              <a:t>  traccar sur les telephones de </a:t>
            </a:r>
            <a:r>
              <a:rPr lang="en-US" dirty="0" err="1"/>
              <a:t>leurs</a:t>
            </a:r>
            <a:r>
              <a:rPr lang="en-US" dirty="0"/>
              <a:t> enfants et </a:t>
            </a:r>
            <a:r>
              <a:rPr lang="en-US" dirty="0" err="1"/>
              <a:t>puis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installer sur </a:t>
            </a:r>
            <a:r>
              <a:rPr lang="en-US" dirty="0" err="1"/>
              <a:t>leurs</a:t>
            </a:r>
            <a:r>
              <a:rPr lang="en-US" dirty="0"/>
              <a:t> telephone </a:t>
            </a:r>
            <a:r>
              <a:rPr lang="en-US" dirty="0" err="1"/>
              <a:t>notre</a:t>
            </a:r>
            <a:r>
              <a:rPr lang="en-US" dirty="0"/>
              <a:t> application qui </a:t>
            </a:r>
            <a:r>
              <a:rPr lang="en-US" dirty="0" err="1"/>
              <a:t>leur</a:t>
            </a:r>
            <a:r>
              <a:rPr lang="en-US" dirty="0"/>
              <a:t>  </a:t>
            </a:r>
            <a:r>
              <a:rPr lang="en-US" dirty="0" err="1"/>
              <a:t>permet</a:t>
            </a:r>
            <a:r>
              <a:rPr lang="en-US" dirty="0"/>
              <a:t> de 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Suivre en temps réel leurs enfants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Voir les endroits les plus fréquents visités par leurs enfants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Recevoir des notifications lorsque leurs enfants visitent un endroit dangereux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48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659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Voila un schema qui resume le </a:t>
            </a:r>
            <a:r>
              <a:rPr lang="en-US" dirty="0" err="1"/>
              <a:t>processus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de travail :</a:t>
            </a:r>
          </a:p>
          <a:p>
            <a:r>
              <a:rPr lang="en-US" dirty="0"/>
              <a:t>On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dabord</a:t>
            </a:r>
            <a:r>
              <a:rPr lang="en-US" dirty="0"/>
              <a:t> </a:t>
            </a:r>
            <a:r>
              <a:rPr lang="en-US" dirty="0" err="1"/>
              <a:t>collecter</a:t>
            </a:r>
            <a:r>
              <a:rPr lang="en-US" dirty="0"/>
              <a:t> les </a:t>
            </a:r>
            <a:r>
              <a:rPr lang="en-US" dirty="0" err="1"/>
              <a:t>donnnes</a:t>
            </a:r>
            <a:r>
              <a:rPr lang="en-US" dirty="0"/>
              <a:t> a travers </a:t>
            </a:r>
            <a:r>
              <a:rPr lang="en-US" dirty="0" err="1"/>
              <a:t>l’application</a:t>
            </a:r>
            <a:r>
              <a:rPr lang="en-US" dirty="0"/>
              <a:t> traccar </a:t>
            </a:r>
            <a:r>
              <a:rPr lang="en-US" dirty="0" err="1"/>
              <a:t>puis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les stocker dans un </a:t>
            </a:r>
            <a:r>
              <a:rPr lang="en-US" dirty="0" err="1"/>
              <a:t>serveur</a:t>
            </a:r>
            <a:r>
              <a:rPr lang="en-US" dirty="0"/>
              <a:t> que nous </a:t>
            </a:r>
            <a:r>
              <a:rPr lang="en-US" dirty="0" err="1"/>
              <a:t>allons</a:t>
            </a:r>
            <a:r>
              <a:rPr lang="en-US" dirty="0"/>
              <a:t> </a:t>
            </a:r>
            <a:r>
              <a:rPr lang="en-US" dirty="0" err="1"/>
              <a:t>creer</a:t>
            </a:r>
            <a:r>
              <a:rPr lang="en-US" dirty="0"/>
              <a:t> et </a:t>
            </a:r>
            <a:r>
              <a:rPr lang="en-US" dirty="0" err="1"/>
              <a:t>apres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les </a:t>
            </a:r>
            <a:r>
              <a:rPr lang="en-US" dirty="0" err="1"/>
              <a:t>traiter</a:t>
            </a:r>
            <a:r>
              <a:rPr lang="en-US" dirty="0"/>
              <a:t> et les </a:t>
            </a:r>
            <a:r>
              <a:rPr lang="en-US" dirty="0" err="1"/>
              <a:t>ana;yser</a:t>
            </a:r>
            <a:r>
              <a:rPr lang="en-US" dirty="0"/>
              <a:t> pour </a:t>
            </a:r>
            <a:r>
              <a:rPr lang="en-US" dirty="0" err="1"/>
              <a:t>creer</a:t>
            </a:r>
            <a:r>
              <a:rPr lang="en-US" dirty="0"/>
              <a:t> des dashboard a la fin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6CD0B-7E66-4D00-9026-682979E0D2A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71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AD98B-A25F-43CF-9EF9-D5D2AE98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0FDF69-96CC-4592-A115-289039901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236208-F2A7-4E2F-ABFB-234A82D4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477708-6AD0-435A-9E42-B79DF50A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75E1C9-7272-41FA-AACE-4293650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30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80B4E-6C4F-42F8-869A-C13162379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2306D1-6A97-4A4E-AFB4-8C9EDF11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B32DB1-E05D-4395-8790-8ED6FC02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88DF-1724-47F7-88A5-022D4C4D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FE006-DB49-49C7-8AD7-914B955C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32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164C30-C799-423F-9B46-6CCDBA9D9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1AC40F-A34B-4AB7-9E0E-4F29C4C26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E36AC-04F2-4A56-9EC4-CE213737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5910FE-1701-4AE7-94C8-EAEADC22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3D37CA-AE56-4697-93C5-151B57B4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1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A20BA-F33D-4FCC-8EFA-4B862B8C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E052F-E286-4B11-8B39-9F6C3B1A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62F957-4BA2-4BE8-A6D0-45F9F055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35A48-28AF-480B-8F19-2163F276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91113-8F3E-45F1-BD05-E26E8064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E3006-E1B6-45D2-B08C-AED1E0D8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4E3386-B1F9-4959-B8F9-0D4A9E54D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7B812-C766-43B8-90E0-2DB70FF1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2D52A2-CC8D-4392-9C5B-40496F10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9CA79-018A-424C-B02D-EB133912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17998-E313-4B27-8079-E86DC843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3EA70-CC94-4AFE-BB6A-180BB51FD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50F66-BE7A-4FF7-9604-93B92ACC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0B52AE-048B-4948-926B-61D79DBD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2ABB-0353-47A5-86C0-903FE3B8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78BE9F-0258-4C1C-B0D7-F8E32D6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63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E7833-3DA7-4EEE-82A6-7F7A4EB0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3C325E-2C70-4450-B23A-734D934B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7A3DB7-5DFF-4B42-9659-9730A45E1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D54192-8811-42CA-8371-041C9942D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7AF448C-DAA9-4A9A-98C9-4D475FE87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7C39C43-7821-44FB-9206-F8B5BC65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47DEB4-90DE-4E7A-A685-ACA4F664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2E1AA7D-F68A-4555-A91D-E2931864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16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73E07-4BB9-4845-B8C5-5C1E872D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F32B52-EE32-47A3-8273-76E3722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C0F8BE-510C-428D-93AF-0D88E1E2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CA7783-8E81-4A75-A0AF-F62B8ECD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08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7A6175-ACFE-427C-A59B-F09BDCA5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2F6B5D-CBB3-4C47-9DB4-580C4F03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CDCB39-A05E-4C90-B90E-9DBAA6FE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01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2E85-24BC-468E-94DF-CDBB29EE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326AA-AD73-4884-8334-7904A3AB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7CF3E5-CAB4-466C-9881-15689993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E7CD4B-5515-4033-8BC6-58E42D0E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C8817-F343-4C78-AE90-F799089D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3322A1-75B6-46C7-8CE0-2932A1AB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8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12CE-4B5B-41BF-ADB4-5AC2032B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23B1ACF-6431-47B1-954A-B63F6BF7A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F8EBE-D99D-4287-BB55-30D501642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E8345-9194-4D9B-B3A5-2BB8CFC2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C90DAA-D860-438C-878D-E807CE76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59A246-B280-4A48-9F63-2B895528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26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F3935E-D744-4D49-8235-0FE4EAA4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994FB5-45B8-4754-9A05-9FBC1E7D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BD26B-2B96-4776-88C8-A73927081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16B5-2F63-4052-B8EC-39A26AFB30BC}" type="datetimeFigureOut">
              <a:rPr lang="fr-FR" smtClean="0"/>
              <a:t>15/12/2021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A6859-2A15-4769-8B4A-94A25FEAD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6B2D1E-FEAD-42BB-A8AB-8BFDFEE7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BF2B-C94C-4EA2-B8D6-A7D5C8A1AB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39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image" Target="../media/image83.png"/><Relationship Id="rId18" Type="http://schemas.openxmlformats.org/officeDocument/2006/relationships/image" Target="../media/image86.png"/><Relationship Id="rId3" Type="http://schemas.openxmlformats.org/officeDocument/2006/relationships/image" Target="../media/image73.jpg"/><Relationship Id="rId7" Type="http://schemas.openxmlformats.org/officeDocument/2006/relationships/image" Target="../media/image77.png"/><Relationship Id="rId12" Type="http://schemas.openxmlformats.org/officeDocument/2006/relationships/image" Target="../media/image82.svg"/><Relationship Id="rId17" Type="http://schemas.microsoft.com/office/2007/relationships/hdphoto" Target="../media/hdphoto2.wdp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5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4.jpg"/><Relationship Id="rId10" Type="http://schemas.openxmlformats.org/officeDocument/2006/relationships/image" Target="../media/image80.jpg"/><Relationship Id="rId19" Type="http://schemas.openxmlformats.org/officeDocument/2006/relationships/image" Target="../media/image4.png"/><Relationship Id="rId4" Type="http://schemas.openxmlformats.org/officeDocument/2006/relationships/image" Target="../media/image74.png"/><Relationship Id="rId9" Type="http://schemas.openxmlformats.org/officeDocument/2006/relationships/image" Target="../media/image79.jpg"/><Relationship Id="rId14" Type="http://schemas.openxmlformats.org/officeDocument/2006/relationships/image" Target="../media/image6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88.svg"/><Relationship Id="rId7" Type="http://schemas.openxmlformats.org/officeDocument/2006/relationships/image" Target="../media/image7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microsoft.com/office/2007/relationships/hdphoto" Target="../media/hdphoto1.wdp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jpeg"/><Relationship Id="rId10" Type="http://schemas.microsoft.com/office/2007/relationships/hdphoto" Target="../media/hdphoto3.wdp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sv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4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microsoft.com/office/2007/relationships/hdphoto" Target="../media/hdphoto1.wdp"/><Relationship Id="rId9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3.png"/><Relationship Id="rId18" Type="http://schemas.openxmlformats.org/officeDocument/2006/relationships/image" Target="../media/image48.svg"/><Relationship Id="rId3" Type="http://schemas.openxmlformats.org/officeDocument/2006/relationships/image" Target="../media/image4.png"/><Relationship Id="rId21" Type="http://schemas.openxmlformats.org/officeDocument/2006/relationships/image" Target="../media/image51.png"/><Relationship Id="rId7" Type="http://schemas.openxmlformats.org/officeDocument/2006/relationships/image" Target="../media/image27.png"/><Relationship Id="rId12" Type="http://schemas.openxmlformats.org/officeDocument/2006/relationships/image" Target="../media/image38.sv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37.png"/><Relationship Id="rId5" Type="http://schemas.openxmlformats.org/officeDocument/2006/relationships/image" Target="../media/image25.png"/><Relationship Id="rId15" Type="http://schemas.openxmlformats.org/officeDocument/2006/relationships/image" Target="../media/image45.png"/><Relationship Id="rId10" Type="http://schemas.openxmlformats.org/officeDocument/2006/relationships/image" Target="../media/image36.svg"/><Relationship Id="rId19" Type="http://schemas.openxmlformats.org/officeDocument/2006/relationships/image" Target="../media/image49.png"/><Relationship Id="rId4" Type="http://schemas.microsoft.com/office/2007/relationships/hdphoto" Target="../media/hdphoto1.wdp"/><Relationship Id="rId9" Type="http://schemas.openxmlformats.org/officeDocument/2006/relationships/image" Target="../media/image35.png"/><Relationship Id="rId14" Type="http://schemas.openxmlformats.org/officeDocument/2006/relationships/image" Target="../media/image44.svg"/><Relationship Id="rId22" Type="http://schemas.openxmlformats.org/officeDocument/2006/relationships/image" Target="../media/image5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12.png"/><Relationship Id="rId18" Type="http://schemas.openxmlformats.org/officeDocument/2006/relationships/image" Target="../media/image25.png"/><Relationship Id="rId26" Type="http://schemas.openxmlformats.org/officeDocument/2006/relationships/image" Target="../media/image58.svg"/><Relationship Id="rId3" Type="http://schemas.openxmlformats.org/officeDocument/2006/relationships/image" Target="../media/image4.png"/><Relationship Id="rId21" Type="http://schemas.openxmlformats.org/officeDocument/2006/relationships/image" Target="../media/image36.svg"/><Relationship Id="rId7" Type="http://schemas.openxmlformats.org/officeDocument/2006/relationships/image" Target="../media/image31.png"/><Relationship Id="rId12" Type="http://schemas.openxmlformats.org/officeDocument/2006/relationships/image" Target="../media/image34.svg"/><Relationship Id="rId17" Type="http://schemas.openxmlformats.org/officeDocument/2006/relationships/image" Target="../media/image55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4.png"/><Relationship Id="rId20" Type="http://schemas.openxmlformats.org/officeDocument/2006/relationships/image" Target="../media/image35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33.png"/><Relationship Id="rId24" Type="http://schemas.openxmlformats.org/officeDocument/2006/relationships/image" Target="../media/image56.png"/><Relationship Id="rId5" Type="http://schemas.openxmlformats.org/officeDocument/2006/relationships/image" Target="../media/image43.png"/><Relationship Id="rId15" Type="http://schemas.openxmlformats.org/officeDocument/2006/relationships/image" Target="../media/image53.jpeg"/><Relationship Id="rId23" Type="http://schemas.openxmlformats.org/officeDocument/2006/relationships/image" Target="../media/image38.svg"/><Relationship Id="rId28" Type="http://schemas.openxmlformats.org/officeDocument/2006/relationships/image" Target="../media/image60.svg"/><Relationship Id="rId10" Type="http://schemas.openxmlformats.org/officeDocument/2006/relationships/image" Target="../media/image28.svg"/><Relationship Id="rId19" Type="http://schemas.openxmlformats.org/officeDocument/2006/relationships/image" Target="../media/image26.sv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13.svg"/><Relationship Id="rId22" Type="http://schemas.openxmlformats.org/officeDocument/2006/relationships/image" Target="../media/image37.png"/><Relationship Id="rId27" Type="http://schemas.openxmlformats.org/officeDocument/2006/relationships/image" Target="../media/image59.png"/><Relationship Id="rId30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4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microsoft.com/office/2007/relationships/hdphoto" Target="../media/hdphoto1.wdp"/><Relationship Id="rId9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jpg"/><Relationship Id="rId13" Type="http://schemas.openxmlformats.org/officeDocument/2006/relationships/image" Target="../media/image69.png"/><Relationship Id="rId3" Type="http://schemas.openxmlformats.org/officeDocument/2006/relationships/image" Target="../media/image4.png"/><Relationship Id="rId7" Type="http://schemas.openxmlformats.org/officeDocument/2006/relationships/image" Target="../media/image63.jp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jpg"/><Relationship Id="rId11" Type="http://schemas.openxmlformats.org/officeDocument/2006/relationships/image" Target="../media/image67.png"/><Relationship Id="rId5" Type="http://schemas.openxmlformats.org/officeDocument/2006/relationships/image" Target="../media/image61.jpg"/><Relationship Id="rId15" Type="http://schemas.openxmlformats.org/officeDocument/2006/relationships/image" Target="../media/image55.png"/><Relationship Id="rId10" Type="http://schemas.openxmlformats.org/officeDocument/2006/relationships/image" Target="../media/image66.svg"/><Relationship Id="rId4" Type="http://schemas.microsoft.com/office/2007/relationships/hdphoto" Target="../media/hdphoto1.wdp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81906" y="1293274"/>
            <a:ext cx="5814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</a:t>
            </a:r>
            <a:r>
              <a:rPr lang="fr-FR" sz="60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-Track</a:t>
            </a:r>
          </a:p>
          <a:p>
            <a:endParaRPr lang="fr-FR" sz="320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r>
              <a:rPr lang="fr-FR" sz="40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We Track it for You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69FC104-74F1-48BD-8127-A4367084A6DD}"/>
              </a:ext>
            </a:extLst>
          </p:cNvPr>
          <p:cNvSpPr/>
          <p:nvPr/>
        </p:nvSpPr>
        <p:spPr>
          <a:xfrm>
            <a:off x="6363102" y="-3625515"/>
            <a:ext cx="11513418" cy="10483515"/>
          </a:xfrm>
          <a:prstGeom prst="ellipse">
            <a:avLst/>
          </a:prstGeom>
          <a:noFill/>
          <a:ln w="9525" cap="flat" cmpd="sng" algn="ctr">
            <a:solidFill>
              <a:srgbClr val="4466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à coins arrondis 11">
            <a:extLst>
              <a:ext uri="{FF2B5EF4-FFF2-40B4-BE49-F238E27FC236}">
                <a16:creationId xmlns:a16="http://schemas.microsoft.com/office/drawing/2014/main" id="{1EE54939-D0FE-423F-AEC9-92E5C03099D8}"/>
              </a:ext>
            </a:extLst>
          </p:cNvPr>
          <p:cNvSpPr/>
          <p:nvPr/>
        </p:nvSpPr>
        <p:spPr>
          <a:xfrm rot="1756744">
            <a:off x="6143446" y="2303088"/>
            <a:ext cx="775855" cy="775855"/>
          </a:xfrm>
          <a:prstGeom prst="roundRect">
            <a:avLst>
              <a:gd name="adj" fmla="val 26301"/>
            </a:avLst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à coins arrondis 12">
            <a:extLst>
              <a:ext uri="{FF2B5EF4-FFF2-40B4-BE49-F238E27FC236}">
                <a16:creationId xmlns:a16="http://schemas.microsoft.com/office/drawing/2014/main" id="{7B083DF8-9B0F-4731-BB70-D4517A89F7ED}"/>
              </a:ext>
            </a:extLst>
          </p:cNvPr>
          <p:cNvSpPr/>
          <p:nvPr/>
        </p:nvSpPr>
        <p:spPr>
          <a:xfrm rot="19168094">
            <a:off x="6348492" y="3788050"/>
            <a:ext cx="365760" cy="3657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4466A0">
                  <a:shade val="30000"/>
                  <a:satMod val="115000"/>
                </a:srgbClr>
              </a:gs>
              <a:gs pos="50000">
                <a:srgbClr val="4466A0">
                  <a:shade val="67500"/>
                  <a:satMod val="115000"/>
                </a:srgbClr>
              </a:gs>
              <a:gs pos="100000">
                <a:srgbClr val="4466A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82FFA9-F00D-42CE-910C-58DCF33D1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310" b="11489"/>
          <a:stretch/>
        </p:blipFill>
        <p:spPr>
          <a:xfrm>
            <a:off x="7149040" y="78083"/>
            <a:ext cx="3931910" cy="2780074"/>
          </a:xfrm>
          <a:prstGeom prst="rect">
            <a:avLst/>
          </a:prstGeom>
        </p:spPr>
      </p:pic>
      <p:sp>
        <p:nvSpPr>
          <p:cNvPr id="25" name="Rectangle à coins arrondis 13">
            <a:extLst>
              <a:ext uri="{FF2B5EF4-FFF2-40B4-BE49-F238E27FC236}">
                <a16:creationId xmlns:a16="http://schemas.microsoft.com/office/drawing/2014/main" id="{8D6E9728-1B1E-406A-91ED-266BCD04C663}"/>
              </a:ext>
            </a:extLst>
          </p:cNvPr>
          <p:cNvSpPr/>
          <p:nvPr/>
        </p:nvSpPr>
        <p:spPr>
          <a:xfrm rot="20048946">
            <a:off x="6101634" y="3036020"/>
            <a:ext cx="8638507" cy="5055609"/>
          </a:xfrm>
          <a:prstGeom prst="roundRect">
            <a:avLst>
              <a:gd name="adj" fmla="val 19890"/>
            </a:avLst>
          </a:prstGeom>
          <a:gradFill flip="none" rotWithShape="1">
            <a:gsLst>
              <a:gs pos="0">
                <a:srgbClr val="7FAFFF">
                  <a:shade val="30000"/>
                  <a:satMod val="115000"/>
                </a:srgbClr>
              </a:gs>
              <a:gs pos="50000">
                <a:srgbClr val="7FAFFF">
                  <a:shade val="67500"/>
                  <a:satMod val="115000"/>
                </a:srgbClr>
              </a:gs>
              <a:gs pos="100000">
                <a:srgbClr val="7FAF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7FA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à coins arrondis 14">
            <a:extLst>
              <a:ext uri="{FF2B5EF4-FFF2-40B4-BE49-F238E27FC236}">
                <a16:creationId xmlns:a16="http://schemas.microsoft.com/office/drawing/2014/main" id="{ED962B84-936B-405D-8FA8-14C4DA839682}"/>
              </a:ext>
            </a:extLst>
          </p:cNvPr>
          <p:cNvSpPr/>
          <p:nvPr/>
        </p:nvSpPr>
        <p:spPr>
          <a:xfrm>
            <a:off x="7559739" y="4305093"/>
            <a:ext cx="4385518" cy="1327081"/>
          </a:xfrm>
          <a:prstGeom prst="roundRect">
            <a:avLst>
              <a:gd name="adj" fmla="val 5790"/>
            </a:avLst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à coins arrondis 15">
            <a:extLst>
              <a:ext uri="{FF2B5EF4-FFF2-40B4-BE49-F238E27FC236}">
                <a16:creationId xmlns:a16="http://schemas.microsoft.com/office/drawing/2014/main" id="{A19D4E44-B0B8-4F9F-AE6B-49DA2672182B}"/>
              </a:ext>
            </a:extLst>
          </p:cNvPr>
          <p:cNvSpPr/>
          <p:nvPr/>
        </p:nvSpPr>
        <p:spPr>
          <a:xfrm rot="19168094">
            <a:off x="7669167" y="4472314"/>
            <a:ext cx="137160" cy="137160"/>
          </a:xfrm>
          <a:prstGeom prst="roundRect">
            <a:avLst>
              <a:gd name="adj" fmla="val 26301"/>
            </a:avLst>
          </a:prstGeom>
          <a:gradFill flip="none" rotWithShape="1">
            <a:gsLst>
              <a:gs pos="0">
                <a:srgbClr val="7FB0FF">
                  <a:shade val="30000"/>
                  <a:satMod val="115000"/>
                </a:srgbClr>
              </a:gs>
              <a:gs pos="50000">
                <a:srgbClr val="7FB0FF">
                  <a:shade val="67500"/>
                  <a:satMod val="115000"/>
                </a:srgbClr>
              </a:gs>
              <a:gs pos="100000">
                <a:srgbClr val="7FB0FF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078B9B-25BF-482C-92D8-87DEA5D15F3E}"/>
              </a:ext>
            </a:extLst>
          </p:cNvPr>
          <p:cNvSpPr txBox="1"/>
          <p:nvPr/>
        </p:nvSpPr>
        <p:spPr>
          <a:xfrm>
            <a:off x="7846874" y="4349397"/>
            <a:ext cx="4385518" cy="1477328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Équipe :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Salaheddine EL BAIDOURY   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Abdelhadi ESSABRI</a:t>
            </a:r>
          </a:p>
          <a:p>
            <a:pPr>
              <a:lnSpc>
                <a:spcPct val="150000"/>
              </a:lnSpc>
            </a:pP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Mohamed SAIDI</a:t>
            </a:r>
          </a:p>
          <a:p>
            <a:pPr>
              <a:lnSpc>
                <a:spcPct val="150000"/>
              </a:lnSpc>
            </a:pP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</a:t>
            </a:r>
            <a:r>
              <a:rPr lang="fr-FR" sz="1200" b="1" dirty="0" err="1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bdelali</a:t>
            </a:r>
            <a:r>
              <a:rPr lang="fr-FR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JADELMOULA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Ikram BEL ARMIA</a:t>
            </a:r>
            <a:endParaRPr lang="fr-FR" sz="1200" b="1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A137B9D-A25B-4D2E-B00B-5EBB95B0D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6031241"/>
            <a:ext cx="1828800" cy="6686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7015DF-7A73-43B6-A004-D12297042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129" y="6140112"/>
            <a:ext cx="1645920" cy="4509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D13DEB-3B85-4AE8-9942-46CEF20F411B}"/>
              </a:ext>
            </a:extLst>
          </p:cNvPr>
          <p:cNvSpPr/>
          <p:nvPr/>
        </p:nvSpPr>
        <p:spPr>
          <a:xfrm>
            <a:off x="281906" y="4224524"/>
            <a:ext cx="377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Supervisé par : Pr. Lamia KARIM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8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fr-FR" dirty="0"/>
          </a:p>
        </p:txBody>
      </p:sp>
      <p:pic>
        <p:nvPicPr>
          <p:cNvPr id="16" name="Image 76">
            <a:extLst>
              <a:ext uri="{FF2B5EF4-FFF2-40B4-BE49-F238E27FC236}">
                <a16:creationId xmlns:a16="http://schemas.microsoft.com/office/drawing/2014/main" id="{C114A90C-E727-4A30-B1F1-B62E071E89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17"/>
          <a:stretch/>
        </p:blipFill>
        <p:spPr>
          <a:xfrm>
            <a:off x="1208900" y="2336770"/>
            <a:ext cx="3063354" cy="1941312"/>
          </a:xfrm>
          <a:prstGeom prst="roundRect">
            <a:avLst>
              <a:gd name="adj" fmla="val 8734"/>
            </a:avLst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4955795" y="1216625"/>
            <a:ext cx="6710846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est le logiciel principal, qui comprend le </a:t>
            </a:r>
            <a:r>
              <a:rPr lang="fr-FR" sz="2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fr-FR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pour la communication de l’appareil et l’interface Web frontale pour la gestion des dispositifs de suivi GPS
</a:t>
            </a:r>
          </a:p>
        </p:txBody>
      </p:sp>
      <p:pic>
        <p:nvPicPr>
          <p:cNvPr id="3" name="Graphic 2" descr="Laptop">
            <a:extLst>
              <a:ext uri="{FF2B5EF4-FFF2-40B4-BE49-F238E27FC236}">
                <a16:creationId xmlns:a16="http://schemas.microsoft.com/office/drawing/2014/main" id="{C22AD0F0-F715-4555-A53B-AB2D953FC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3445" y="919602"/>
            <a:ext cx="5214264" cy="52142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0F3EE2-A06B-4D73-AAC6-A566B6567C53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36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34451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TRACCAR APPLICATION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23C764-B5EB-4109-865C-A19E44999B54}"/>
              </a:ext>
            </a:extLst>
          </p:cNvPr>
          <p:cNvSpPr/>
          <p:nvPr/>
        </p:nvSpPr>
        <p:spPr>
          <a:xfrm>
            <a:off x="0" y="3609474"/>
            <a:ext cx="12192000" cy="3161920"/>
          </a:xfrm>
          <a:prstGeom prst="rect">
            <a:avLst/>
          </a:prstGeom>
          <a:solidFill>
            <a:srgbClr val="EC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60D7913-65B0-4CE3-862D-10BC5AA7B731}"/>
              </a:ext>
            </a:extLst>
          </p:cNvPr>
          <p:cNvGrpSpPr/>
          <p:nvPr/>
        </p:nvGrpSpPr>
        <p:grpSpPr>
          <a:xfrm>
            <a:off x="536809" y="1446970"/>
            <a:ext cx="2564213" cy="4597248"/>
            <a:chOff x="536809" y="1446970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251B20F8-5CBD-4AEA-B5AF-C258B8AF2E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C8B6E769-0359-42AC-BDDD-138C0BA78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36809" y="1446970"/>
              <a:ext cx="2564213" cy="4597248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7C4241A-AE23-409C-B227-C5DFD12DDBA3}"/>
              </a:ext>
            </a:extLst>
          </p:cNvPr>
          <p:cNvSpPr/>
          <p:nvPr/>
        </p:nvSpPr>
        <p:spPr>
          <a:xfrm>
            <a:off x="3411261" y="1356688"/>
            <a:ext cx="84705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est une application qui vous permet d’utiliser votre appareil mobile comme GPS. Il signale l’emplacement à votre propre serveur ou à votre serveur hébergé avec des intervalles de temps sélectionnés.
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3606D3-F139-41AF-AC2A-A7100FB365F0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11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63F29C42-3876-42B8-B141-1EC772F6D54F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20D4508-934D-4036-918C-D8958756E93E}"/>
              </a:ext>
            </a:extLst>
          </p:cNvPr>
          <p:cNvSpPr/>
          <p:nvPr/>
        </p:nvSpPr>
        <p:spPr>
          <a:xfrm>
            <a:off x="934396" y="337036"/>
            <a:ext cx="87350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L’ARCHITECTURE FONCTIONNELLE PRINCIPALE DE LA SOLUTION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59086B-81E2-4DEB-BBA6-CDD6D87495D2}"/>
              </a:ext>
            </a:extLst>
          </p:cNvPr>
          <p:cNvSpPr/>
          <p:nvPr/>
        </p:nvSpPr>
        <p:spPr>
          <a:xfrm>
            <a:off x="433732" y="1392365"/>
            <a:ext cx="2678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Project Architecture :</a:t>
            </a:r>
            <a:endParaRPr lang="fr-FR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9CCA3FB-BBEE-4566-883B-86427E8085FE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1F18917-AC0A-40EA-9811-125CF7BB5DC5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12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515000"/>
            <a:ext cx="12192000" cy="3857100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FF08C350-2077-4BC5-BF85-A4C6C20CD24C}"/>
              </a:ext>
            </a:extLst>
          </p:cNvPr>
          <p:cNvGrpSpPr/>
          <p:nvPr/>
        </p:nvGrpSpPr>
        <p:grpSpPr>
          <a:xfrm>
            <a:off x="8197000" y="1678248"/>
            <a:ext cx="3949722" cy="3857101"/>
            <a:chOff x="8092941" y="1376313"/>
            <a:chExt cx="3949722" cy="3857101"/>
          </a:xfrm>
        </p:grpSpPr>
        <p:pic>
          <p:nvPicPr>
            <p:cNvPr id="30" name="Graphic 2" descr="Computer">
              <a:extLst>
                <a:ext uri="{FF2B5EF4-FFF2-40B4-BE49-F238E27FC236}">
                  <a16:creationId xmlns:a16="http://schemas.microsoft.com/office/drawing/2014/main" id="{91AF791A-ADB6-4CB5-BA0E-E57E27FD2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65816" t="14994" r="-8411" b="17804"/>
            <a:stretch/>
          </p:blipFill>
          <p:spPr>
            <a:xfrm>
              <a:off x="10767245" y="2480592"/>
              <a:ext cx="1275418" cy="2012248"/>
            </a:xfrm>
            <a:prstGeom prst="rect">
              <a:avLst/>
            </a:prstGeom>
          </p:spPr>
        </p:pic>
        <p:pic>
          <p:nvPicPr>
            <p:cNvPr id="31" name="Picture 3">
              <a:extLst>
                <a:ext uri="{FF2B5EF4-FFF2-40B4-BE49-F238E27FC236}">
                  <a16:creationId xmlns:a16="http://schemas.microsoft.com/office/drawing/2014/main" id="{D8926FD0-5DCB-47B0-A2B9-8234A9F45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0438" y="2441751"/>
              <a:ext cx="2193365" cy="1366649"/>
            </a:xfrm>
            <a:prstGeom prst="rect">
              <a:avLst/>
            </a:prstGeom>
          </p:spPr>
        </p:pic>
        <p:pic>
          <p:nvPicPr>
            <p:cNvPr id="32" name="Graphic 21" descr="Computer">
              <a:extLst>
                <a:ext uri="{FF2B5EF4-FFF2-40B4-BE49-F238E27FC236}">
                  <a16:creationId xmlns:a16="http://schemas.microsoft.com/office/drawing/2014/main" id="{8FE9F308-27A5-4D1B-8CE4-2227C54C2E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32191"/>
            <a:stretch/>
          </p:blipFill>
          <p:spPr>
            <a:xfrm>
              <a:off x="8092941" y="1376313"/>
              <a:ext cx="2741741" cy="3857101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220559" y="4910249"/>
            <a:ext cx="28859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client </a:t>
            </a:r>
            <a:r>
              <a:rPr lang="fr-FR" sz="20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9085460" y="4903724"/>
            <a:ext cx="18568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20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 
</a:t>
            </a:r>
            <a:endParaRPr lang="fr-FR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627808" y="2979146"/>
            <a:ext cx="3746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i="1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Lier l’application au serveur
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3655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NIVEAU D’AVANCEMENT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402C773-B47A-4AD3-8E0B-0EF8746BEE5E}"/>
              </a:ext>
            </a:extLst>
          </p:cNvPr>
          <p:cNvGrpSpPr/>
          <p:nvPr/>
        </p:nvGrpSpPr>
        <p:grpSpPr>
          <a:xfrm>
            <a:off x="876411" y="2621252"/>
            <a:ext cx="1176808" cy="1971092"/>
            <a:chOff x="546538" y="1511272"/>
            <a:chExt cx="2564213" cy="459724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1E66E264-6753-4EE1-88F4-A02D63361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353"/>
            <a:stretch/>
          </p:blipFill>
          <p:spPr>
            <a:xfrm>
              <a:off x="663680" y="1808313"/>
              <a:ext cx="2329929" cy="3882368"/>
            </a:xfrm>
            <a:prstGeom prst="roundRect">
              <a:avLst>
                <a:gd name="adj" fmla="val 8734"/>
              </a:avLst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FD619BA2-42DF-4DF9-8587-FB56E2194F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0" t="9838" r="27594" b="14325"/>
            <a:stretch/>
          </p:blipFill>
          <p:spPr>
            <a:xfrm>
              <a:off x="546538" y="1511272"/>
              <a:ext cx="2564213" cy="4597248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16AB0E-EE32-4ED6-A991-96F6A7C6264F}"/>
              </a:ext>
            </a:extLst>
          </p:cNvPr>
          <p:cNvGrpSpPr/>
          <p:nvPr/>
        </p:nvGrpSpPr>
        <p:grpSpPr>
          <a:xfrm>
            <a:off x="2861947" y="3561021"/>
            <a:ext cx="5150243" cy="845068"/>
            <a:chOff x="2679469" y="3027693"/>
            <a:chExt cx="5150243" cy="8450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EF238-5E5E-4E90-B8F2-A651811A1352}"/>
                </a:ext>
              </a:extLst>
            </p:cNvPr>
            <p:cNvCxnSpPr>
              <a:cxnSpLocks/>
            </p:cNvCxnSpPr>
            <p:nvPr/>
          </p:nvCxnSpPr>
          <p:spPr>
            <a:xfrm>
              <a:off x="2679469" y="3595865"/>
              <a:ext cx="515024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93E882BA-100C-47B0-B616-570ABAF4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678" y="3027693"/>
              <a:ext cx="1628789" cy="845068"/>
            </a:xfrm>
            <a:prstGeom prst="rect">
              <a:avLst/>
            </a:prstGeom>
            <a:solidFill>
              <a:srgbClr val="E4EEF8"/>
            </a:solidFill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1481693-F34F-44A1-AA8A-10C8D8D04CA6}"/>
              </a:ext>
            </a:extLst>
          </p:cNvPr>
          <p:cNvGrpSpPr/>
          <p:nvPr/>
        </p:nvGrpSpPr>
        <p:grpSpPr>
          <a:xfrm>
            <a:off x="155620" y="1619925"/>
            <a:ext cx="3640301" cy="954107"/>
            <a:chOff x="155620" y="1529985"/>
            <a:chExt cx="3640301" cy="954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5764A4-E0D9-4AB0-8612-842605A9EAB8}"/>
                </a:ext>
              </a:extLst>
            </p:cNvPr>
            <p:cNvSpPr/>
            <p:nvPr/>
          </p:nvSpPr>
          <p:spPr>
            <a:xfrm>
              <a:off x="548485" y="1529985"/>
              <a:ext cx="32474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Étape réalisée:</a:t>
              </a:r>
              <a:r>
                <a:rPr lang="en-US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
</a:t>
              </a:r>
              <a:endParaRPr lang="fr-FR" sz="28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67CB79C-3D34-4852-8422-7B5D1F3B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20" y="1591267"/>
              <a:ext cx="365760" cy="36576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4904FF-C8B4-405A-B223-80138BE38580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13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D3C66-6237-4D56-91C4-9456B279FA3D}"/>
              </a:ext>
            </a:extLst>
          </p:cNvPr>
          <p:cNvSpPr/>
          <p:nvPr/>
        </p:nvSpPr>
        <p:spPr>
          <a:xfrm>
            <a:off x="0" y="1515000"/>
            <a:ext cx="12192000" cy="431590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662C26D-64FE-4928-8B8A-9763B9DE7A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D07A3B-3CF9-46D7-BF75-2ED6E83B5065}"/>
              </a:ext>
            </a:extLst>
          </p:cNvPr>
          <p:cNvSpPr/>
          <p:nvPr/>
        </p:nvSpPr>
        <p:spPr>
          <a:xfrm>
            <a:off x="934396" y="337036"/>
            <a:ext cx="36551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NIVEAU D’AVANCEMENT :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1481693-F34F-44A1-AA8A-10C8D8D04CA6}"/>
              </a:ext>
            </a:extLst>
          </p:cNvPr>
          <p:cNvGrpSpPr/>
          <p:nvPr/>
        </p:nvGrpSpPr>
        <p:grpSpPr>
          <a:xfrm>
            <a:off x="155620" y="1619925"/>
            <a:ext cx="3640301" cy="954107"/>
            <a:chOff x="155620" y="1529985"/>
            <a:chExt cx="3640301" cy="9541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A5764A4-E0D9-4AB0-8612-842605A9EAB8}"/>
                </a:ext>
              </a:extLst>
            </p:cNvPr>
            <p:cNvSpPr/>
            <p:nvPr/>
          </p:nvSpPr>
          <p:spPr>
            <a:xfrm>
              <a:off x="548485" y="1529985"/>
              <a:ext cx="324743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Étape réalisée:</a:t>
              </a:r>
              <a:r>
                <a:rPr lang="en-US" sz="2800" dirty="0">
                  <a:solidFill>
                    <a:srgbClr val="4466A0"/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
</a:t>
              </a:r>
              <a:endParaRPr lang="fr-FR" sz="28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67CB79C-3D34-4852-8422-7B5D1F3BF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20" y="1591267"/>
              <a:ext cx="365760" cy="365760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0AE283-D957-4A28-8634-CCB047B88246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E28119-3EA2-4D4D-9899-1AC576C1E17A}"/>
              </a:ext>
            </a:extLst>
          </p:cNvPr>
          <p:cNvSpPr/>
          <p:nvPr/>
        </p:nvSpPr>
        <p:spPr>
          <a:xfrm>
            <a:off x="472728" y="2283881"/>
            <a:ext cx="3605786" cy="334766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13298A-447A-484F-914D-88B9A2CDB1B9}"/>
              </a:ext>
            </a:extLst>
          </p:cNvPr>
          <p:cNvSpPr/>
          <p:nvPr/>
        </p:nvSpPr>
        <p:spPr>
          <a:xfrm>
            <a:off x="712447" y="2990105"/>
            <a:ext cx="3083473" cy="235288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Picture 2" descr="Afficher l’image source">
            <a:extLst>
              <a:ext uri="{FF2B5EF4-FFF2-40B4-BE49-F238E27FC236}">
                <a16:creationId xmlns:a16="http://schemas.microsoft.com/office/drawing/2014/main" id="{E57A18FD-5B29-47D1-BD1C-96CB74C9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14" y="232486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310FAB-38A0-4B3A-821D-5AF59A844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28" y="3099075"/>
            <a:ext cx="364744" cy="3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0427A0-BDC1-4B2E-89FE-99F42CDC9AAD}"/>
              </a:ext>
            </a:extLst>
          </p:cNvPr>
          <p:cNvCxnSpPr/>
          <p:nvPr/>
        </p:nvCxnSpPr>
        <p:spPr>
          <a:xfrm>
            <a:off x="472728" y="2782069"/>
            <a:ext cx="3605786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11">
            <a:extLst>
              <a:ext uri="{FF2B5EF4-FFF2-40B4-BE49-F238E27FC236}">
                <a16:creationId xmlns:a16="http://schemas.microsoft.com/office/drawing/2014/main" id="{9D59C3F9-4DD3-4B89-9CE8-67B3592A7447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46"/>
          <a:stretch/>
        </p:blipFill>
        <p:spPr>
          <a:xfrm>
            <a:off x="1065463" y="4301514"/>
            <a:ext cx="2377440" cy="64008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5621B45F-C286-4465-B642-CBB3C0CC9B0D}"/>
              </a:ext>
            </a:extLst>
          </p:cNvPr>
          <p:cNvGrpSpPr/>
          <p:nvPr/>
        </p:nvGrpSpPr>
        <p:grpSpPr>
          <a:xfrm>
            <a:off x="810364" y="3751159"/>
            <a:ext cx="2930513" cy="369332"/>
            <a:chOff x="876411" y="3627152"/>
            <a:chExt cx="2930513" cy="3693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A33EA4-75F9-49CC-8A48-C110C74AE681}"/>
                </a:ext>
              </a:extLst>
            </p:cNvPr>
            <p:cNvSpPr/>
            <p:nvPr/>
          </p:nvSpPr>
          <p:spPr>
            <a:xfrm>
              <a:off x="1372603" y="3627152"/>
              <a:ext cx="24343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b="1" dirty="0">
                  <a:solidFill>
                    <a:srgbClr val="DD4814"/>
                  </a:solidFill>
                  <a:latin typeface="proxima-nova"/>
                </a:rPr>
                <a:t> Ubuntu 20.04 (LTS) x64</a:t>
              </a:r>
              <a:endParaRPr lang="fr-FR" b="1" dirty="0">
                <a:solidFill>
                  <a:srgbClr val="DD4814"/>
                </a:solidFill>
              </a:endParaRPr>
            </a:p>
          </p:txBody>
        </p:sp>
        <p:pic>
          <p:nvPicPr>
            <p:cNvPr id="1028" name="Picture 4" descr="https://cdn.freelogovectors.net/wp-content/uploads/2016/12/ubuntu_logo.png">
              <a:extLst>
                <a:ext uri="{FF2B5EF4-FFF2-40B4-BE49-F238E27FC236}">
                  <a16:creationId xmlns:a16="http://schemas.microsoft.com/office/drawing/2014/main" id="{1909302A-0026-4827-A382-B9D3ED7632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4759"/>
            <a:stretch/>
          </p:blipFill>
          <p:spPr bwMode="auto">
            <a:xfrm>
              <a:off x="876411" y="3641490"/>
              <a:ext cx="655852" cy="354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D782770-7C2B-46B3-84F3-4AF511FBF468}"/>
              </a:ext>
            </a:extLst>
          </p:cNvPr>
          <p:cNvCxnSpPr/>
          <p:nvPr/>
        </p:nvCxnSpPr>
        <p:spPr>
          <a:xfrm>
            <a:off x="712447" y="3497944"/>
            <a:ext cx="308347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4244D0-0F16-42E2-92FB-4AEBD6096609}"/>
              </a:ext>
            </a:extLst>
          </p:cNvPr>
          <p:cNvSpPr/>
          <p:nvPr/>
        </p:nvSpPr>
        <p:spPr>
          <a:xfrm>
            <a:off x="848325" y="3636918"/>
            <a:ext cx="2854591" cy="148520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30831C-DD1F-44CF-B41E-AF2A19121D75}"/>
              </a:ext>
            </a:extLst>
          </p:cNvPr>
          <p:cNvSpPr/>
          <p:nvPr/>
        </p:nvSpPr>
        <p:spPr>
          <a:xfrm>
            <a:off x="1148247" y="3086493"/>
            <a:ext cx="2674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DD4814"/>
                </a:solidFill>
                <a:latin typeface="proxima-nova"/>
              </a:rPr>
              <a:t> </a:t>
            </a:r>
            <a:r>
              <a:rPr lang="fr-FR" b="1" dirty="0">
                <a:solidFill>
                  <a:srgbClr val="0781FD"/>
                </a:solidFill>
                <a:latin typeface="proxima-nova"/>
              </a:rPr>
              <a:t>Droplet (Linux </a:t>
            </a:r>
            <a:r>
              <a:rPr lang="en-US" b="1" dirty="0">
                <a:solidFill>
                  <a:srgbClr val="0781FD"/>
                </a:solidFill>
                <a:latin typeface="proxima-nova"/>
              </a:rPr>
              <a:t>based</a:t>
            </a:r>
            <a:r>
              <a:rPr lang="fr-FR" b="1" dirty="0">
                <a:solidFill>
                  <a:srgbClr val="0781FD"/>
                </a:solidFill>
                <a:latin typeface="proxima-nova"/>
              </a:rPr>
              <a:t> VM)</a:t>
            </a:r>
            <a:endParaRPr lang="fr-FR" dirty="0">
              <a:solidFill>
                <a:srgbClr val="0781FD"/>
              </a:solidFill>
            </a:endParaRPr>
          </a:p>
        </p:txBody>
      </p:sp>
      <p:sp>
        <p:nvSpPr>
          <p:cNvPr id="41" name="Flèche : droite rayée 63">
            <a:extLst>
              <a:ext uri="{FF2B5EF4-FFF2-40B4-BE49-F238E27FC236}">
                <a16:creationId xmlns:a16="http://schemas.microsoft.com/office/drawing/2014/main" id="{510BDBEC-39F5-4287-BB16-195017C82DFF}"/>
              </a:ext>
            </a:extLst>
          </p:cNvPr>
          <p:cNvSpPr/>
          <p:nvPr/>
        </p:nvSpPr>
        <p:spPr>
          <a:xfrm>
            <a:off x="4589564" y="3794701"/>
            <a:ext cx="2814246" cy="276285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FB9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AF73070A-B5D7-49B2-BA2A-42D8E880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733" y="2859709"/>
            <a:ext cx="1011392" cy="101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49F1139-E8AB-462A-8830-BFD1CC9E08E6}"/>
              </a:ext>
            </a:extLst>
          </p:cNvPr>
          <p:cNvSpPr/>
          <p:nvPr/>
        </p:nvSpPr>
        <p:spPr>
          <a:xfrm>
            <a:off x="4788200" y="4110597"/>
            <a:ext cx="23844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i="1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endParaRPr lang="fr-FR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EE9296FF-18A2-4DBE-9DF6-72915ED1137C}"/>
              </a:ext>
            </a:extLst>
          </p:cNvPr>
          <p:cNvSpPr/>
          <p:nvPr/>
        </p:nvSpPr>
        <p:spPr>
          <a:xfrm>
            <a:off x="7922208" y="2209131"/>
            <a:ext cx="3506567" cy="3422412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 w="28575">
            <a:solidFill>
              <a:srgbClr val="55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12339A2C-D58F-498B-AD7B-8733AA6702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2" r="9715"/>
          <a:stretch/>
        </p:blipFill>
        <p:spPr bwMode="auto">
          <a:xfrm>
            <a:off x="8450428" y="2176936"/>
            <a:ext cx="2377440" cy="7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1158DCF6-AD33-409B-860A-7D277C05E65A}"/>
              </a:ext>
            </a:extLst>
          </p:cNvPr>
          <p:cNvSpPr/>
          <p:nvPr/>
        </p:nvSpPr>
        <p:spPr>
          <a:xfrm>
            <a:off x="8396081" y="3018368"/>
            <a:ext cx="2558819" cy="2423043"/>
          </a:xfrm>
          <a:prstGeom prst="roundRect">
            <a:avLst>
              <a:gd name="adj" fmla="val 7761"/>
            </a:avLst>
          </a:prstGeom>
          <a:solidFill>
            <a:schemeClr val="bg1"/>
          </a:solidFill>
          <a:ln w="28575">
            <a:solidFill>
              <a:srgbClr val="558E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DA4FB8EC-4AB0-49C0-87BA-51C26EAC2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0" t="49297" r="77540" b="20733"/>
          <a:stretch/>
        </p:blipFill>
        <p:spPr bwMode="auto">
          <a:xfrm>
            <a:off x="8873931" y="3123853"/>
            <a:ext cx="1603117" cy="2219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155C19C-DBF2-4AD4-8B7D-54AEEB25279D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14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67425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à coins arrondis 4"/>
          <p:cNvSpPr/>
          <p:nvPr/>
        </p:nvSpPr>
        <p:spPr>
          <a:xfrm>
            <a:off x="3747616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2672519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103051" y="6083345"/>
            <a:ext cx="28632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 </a:t>
            </a:r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véhicules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4957" y="6065920"/>
            <a:ext cx="23647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personnel
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1390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À PROPOS DE </a:t>
            </a: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Rectangle à coins arrondis 3">
            <a:extLst>
              <a:ext uri="{FF2B5EF4-FFF2-40B4-BE49-F238E27FC236}">
                <a16:creationId xmlns:a16="http://schemas.microsoft.com/office/drawing/2014/main" id="{7CFBF3D0-9FFD-453B-BAE1-298B876F4153}"/>
              </a:ext>
            </a:extLst>
          </p:cNvPr>
          <p:cNvSpPr/>
          <p:nvPr/>
        </p:nvSpPr>
        <p:spPr>
          <a:xfrm>
            <a:off x="6707024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à coins arrondis 4">
            <a:extLst>
              <a:ext uri="{FF2B5EF4-FFF2-40B4-BE49-F238E27FC236}">
                <a16:creationId xmlns:a16="http://schemas.microsoft.com/office/drawing/2014/main" id="{8F796B65-7C87-447E-AFCC-E56D834D3868}"/>
              </a:ext>
            </a:extLst>
          </p:cNvPr>
          <p:cNvSpPr/>
          <p:nvPr/>
        </p:nvSpPr>
        <p:spPr>
          <a:xfrm>
            <a:off x="9780385" y="4341735"/>
            <a:ext cx="1554480" cy="1554480"/>
          </a:xfrm>
          <a:prstGeom prst="roundRect">
            <a:avLst>
              <a:gd name="adj" fmla="val 21896"/>
            </a:avLst>
          </a:prstGeom>
          <a:noFill/>
          <a:ln>
            <a:solidFill>
              <a:srgbClr val="4466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12D14EA-2EC2-4B0B-B9B0-C64A648F3A5A}"/>
              </a:ext>
            </a:extLst>
          </p:cNvPr>
          <p:cNvCxnSpPr/>
          <p:nvPr/>
        </p:nvCxnSpPr>
        <p:spPr>
          <a:xfrm flipV="1">
            <a:off x="8705288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B8CED3-BFD2-4E78-8261-35861FA1B302}"/>
              </a:ext>
            </a:extLst>
          </p:cNvPr>
          <p:cNvSpPr/>
          <p:nvPr/>
        </p:nvSpPr>
        <p:spPr>
          <a:xfrm>
            <a:off x="9667731" y="6030627"/>
            <a:ext cx="19207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</a:t>
            </a:r>
            <a:r>
              <a:rPr lang="en-US" sz="22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mobile
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2C3555A-F12B-419C-86A6-77073FEAFF93}"/>
              </a:ext>
            </a:extLst>
          </p:cNvPr>
          <p:cNvSpPr/>
          <p:nvPr/>
        </p:nvSpPr>
        <p:spPr>
          <a:xfrm>
            <a:off x="6186326" y="6007945"/>
            <a:ext cx="286328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Suivi des animaux de compagnie</a:t>
            </a:r>
            <a:r>
              <a:rPr lang="fr-FR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
</a:t>
            </a:r>
            <a:endParaRPr lang="en-US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52B9B95-7EC8-439E-8785-C966EC567C07}"/>
              </a:ext>
            </a:extLst>
          </p:cNvPr>
          <p:cNvCxnSpPr/>
          <p:nvPr/>
        </p:nvCxnSpPr>
        <p:spPr>
          <a:xfrm flipV="1">
            <a:off x="5688903" y="5196105"/>
            <a:ext cx="814193" cy="0"/>
          </a:xfrm>
          <a:prstGeom prst="line">
            <a:avLst/>
          </a:prstGeom>
          <a:ln>
            <a:solidFill>
              <a:srgbClr val="D4D4D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Graphique 11" descr="Groupe d’hommes">
            <a:extLst>
              <a:ext uri="{FF2B5EF4-FFF2-40B4-BE49-F238E27FC236}">
                <a16:creationId xmlns:a16="http://schemas.microsoft.com/office/drawing/2014/main" id="{1338EA0E-4806-40F1-A030-8697619311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575" y="4606344"/>
            <a:ext cx="1005840" cy="1005840"/>
          </a:xfrm>
          <a:prstGeom prst="rect">
            <a:avLst/>
          </a:prstGeom>
        </p:spPr>
      </p:pic>
      <p:pic>
        <p:nvPicPr>
          <p:cNvPr id="17" name="Graphique 16" descr="Bus">
            <a:extLst>
              <a:ext uri="{FF2B5EF4-FFF2-40B4-BE49-F238E27FC236}">
                <a16:creationId xmlns:a16="http://schemas.microsoft.com/office/drawing/2014/main" id="{12AB9058-18B4-410D-B7AE-C1708D8A8C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242" y="4971399"/>
            <a:ext cx="914400" cy="914400"/>
          </a:xfrm>
          <a:prstGeom prst="rect">
            <a:avLst/>
          </a:prstGeom>
        </p:spPr>
      </p:pic>
      <p:pic>
        <p:nvPicPr>
          <p:cNvPr id="23" name="Graphique 22" descr="Voiture">
            <a:extLst>
              <a:ext uri="{FF2B5EF4-FFF2-40B4-BE49-F238E27FC236}">
                <a16:creationId xmlns:a16="http://schemas.microsoft.com/office/drawing/2014/main" id="{E7686DCC-FA3F-48F4-8946-564019C443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3105" y="4341735"/>
            <a:ext cx="914400" cy="914400"/>
          </a:xfrm>
          <a:prstGeom prst="rect">
            <a:avLst/>
          </a:prstGeom>
        </p:spPr>
      </p:pic>
      <p:pic>
        <p:nvPicPr>
          <p:cNvPr id="1026" name="Picture 2" descr="Pet Icon #57962 - Free Icons Library">
            <a:extLst>
              <a:ext uri="{FF2B5EF4-FFF2-40B4-BE49-F238E27FC236}">
                <a16:creationId xmlns:a16="http://schemas.microsoft.com/office/drawing/2014/main" id="{2ECCF8DB-377F-4A60-A13F-5853929F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194" y="4524615"/>
            <a:ext cx="118872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Graphique 43" descr="Smartphone">
            <a:extLst>
              <a:ext uri="{FF2B5EF4-FFF2-40B4-BE49-F238E27FC236}">
                <a16:creationId xmlns:a16="http://schemas.microsoft.com/office/drawing/2014/main" id="{5B8E7CD2-5743-40ED-B4FA-DD1BB99BD6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6546" y="4587102"/>
            <a:ext cx="640080" cy="640080"/>
          </a:xfrm>
          <a:prstGeom prst="rect">
            <a:avLst/>
          </a:prstGeom>
        </p:spPr>
      </p:pic>
      <p:pic>
        <p:nvPicPr>
          <p:cNvPr id="46" name="Graphique 45" descr="Ordinateur portable">
            <a:extLst>
              <a:ext uri="{FF2B5EF4-FFF2-40B4-BE49-F238E27FC236}">
                <a16:creationId xmlns:a16="http://schemas.microsoft.com/office/drawing/2014/main" id="{ABA71BC0-5C92-475E-83F4-260112DB15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78507" y="4798935"/>
            <a:ext cx="914400" cy="9144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7FCF986-90FC-42EB-8036-F6EE4DBD5ABC}"/>
              </a:ext>
            </a:extLst>
          </p:cNvPr>
          <p:cNvSpPr/>
          <p:nvPr/>
        </p:nvSpPr>
        <p:spPr>
          <a:xfrm>
            <a:off x="220559" y="3120032"/>
            <a:ext cx="11718300" cy="954107"/>
          </a:xfrm>
          <a:prstGeom prst="roundRect">
            <a:avLst>
              <a:gd name="adj" fmla="val 25679"/>
            </a:avLst>
          </a:prstGeom>
          <a:solidFill>
            <a:srgbClr val="F5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6838" algn="ctr" defTabSz="561975">
              <a:tabLst>
                <a:tab pos="1876425" algn="l"/>
              </a:tabLst>
            </a:pPr>
            <a:r>
              <a:rPr lang="en-US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Chez I-Track, nous nous engageons entièrement à assurer les meilleurs services de suivi pour tous nos clients. Nous fournissons des services liés au suivi disponibles dans quatre domaines :</a:t>
            </a:r>
            <a:endParaRPr lang="en-US" sz="1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8" name="Picture 4" descr="Globalturn | Manage Your Job">
            <a:extLst>
              <a:ext uri="{FF2B5EF4-FFF2-40B4-BE49-F238E27FC236}">
                <a16:creationId xmlns:a16="http://schemas.microsoft.com/office/drawing/2014/main" id="{F9C76E44-A52D-4BE6-B4C0-45CA5F9F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5" y="1358779"/>
            <a:ext cx="731520" cy="104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806EF47-C956-458B-8D88-88C65C6F8073}"/>
              </a:ext>
            </a:extLst>
          </p:cNvPr>
          <p:cNvSpPr/>
          <p:nvPr/>
        </p:nvSpPr>
        <p:spPr>
          <a:xfrm>
            <a:off x="3130658" y="902335"/>
            <a:ext cx="8808200" cy="1989240"/>
          </a:xfrm>
          <a:prstGeom prst="roundRect">
            <a:avLst>
              <a:gd name="adj" fmla="val 11397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I-Track fait partie des services informatiques / technologiques , qui a été créé en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L’une de ces technologies révolutionnaires est le suivi basé sur le GPS. </a:t>
            </a:r>
          </a:p>
          <a:p>
            <a:pPr algn="just"/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7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Chez I-Track, nous avons utilisé cette technologie pour fournir des services innovants.</a:t>
            </a:r>
            <a:endParaRPr lang="en-US" sz="1700" b="1" dirty="0">
              <a:solidFill>
                <a:srgbClr val="4466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C1C9A-FA42-4655-9F5D-2C24DF7B8E31}"/>
              </a:ext>
            </a:extLst>
          </p:cNvPr>
          <p:cNvSpPr/>
          <p:nvPr/>
        </p:nvSpPr>
        <p:spPr>
          <a:xfrm>
            <a:off x="1030504" y="1430557"/>
            <a:ext cx="19838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QUI SONT
NOUS:
</a:t>
            </a:r>
            <a:endParaRPr lang="fr-FR" sz="28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C98DC0-1960-40F5-9CEB-D6F534A580FE}"/>
              </a:ext>
            </a:extLst>
          </p:cNvPr>
          <p:cNvSpPr/>
          <p:nvPr/>
        </p:nvSpPr>
        <p:spPr>
          <a:xfrm>
            <a:off x="253141" y="3186466"/>
            <a:ext cx="2040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CE QUE NOUS 
FAISONS:
</a:t>
            </a:r>
            <a:endParaRPr lang="fr-FR" sz="20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F7E217-706D-471C-89CE-828C1C1769EF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02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D03E29B8-4D70-43ED-A533-79153B05C864}"/>
              </a:ext>
            </a:extLst>
          </p:cNvPr>
          <p:cNvSpPr/>
          <p:nvPr/>
        </p:nvSpPr>
        <p:spPr>
          <a:xfrm>
            <a:off x="0" y="5756728"/>
            <a:ext cx="12192000" cy="114575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8F15C605-997B-4B11-8A14-742BD36E05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7EA413-1E7B-4308-8721-9A1477E50078}"/>
              </a:ext>
            </a:extLst>
          </p:cNvPr>
          <p:cNvSpPr/>
          <p:nvPr/>
        </p:nvSpPr>
        <p:spPr>
          <a:xfrm>
            <a:off x="934396" y="337036"/>
            <a:ext cx="33906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LES VISIONS DE </a:t>
            </a: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I-</a:t>
            </a:r>
            <a:r>
              <a:rPr lang="en-US" sz="22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TRACK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A9CAD8-63D5-4391-8656-FD75BAA631DA}"/>
              </a:ext>
            </a:extLst>
          </p:cNvPr>
          <p:cNvSpPr/>
          <p:nvPr/>
        </p:nvSpPr>
        <p:spPr>
          <a:xfrm>
            <a:off x="0" y="677021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5C223-DE46-4C0D-B1C8-DC6CCC420B4A}"/>
              </a:ext>
            </a:extLst>
          </p:cNvPr>
          <p:cNvGrpSpPr/>
          <p:nvPr/>
        </p:nvGrpSpPr>
        <p:grpSpPr>
          <a:xfrm>
            <a:off x="1198624" y="1997293"/>
            <a:ext cx="9509125" cy="1998663"/>
            <a:chOff x="1207831" y="1041509"/>
            <a:chExt cx="9509125" cy="1998663"/>
          </a:xfrm>
        </p:grpSpPr>
        <p:pic>
          <p:nvPicPr>
            <p:cNvPr id="27" name="图片 3">
              <a:extLst>
                <a:ext uri="{FF2B5EF4-FFF2-40B4-BE49-F238E27FC236}">
                  <a16:creationId xmlns:a16="http://schemas.microsoft.com/office/drawing/2014/main" id="{2504EDBE-BC56-4EEE-B413-CEE57D9824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20"/>
            <a:stretch>
              <a:fillRect/>
            </a:stretch>
          </p:blipFill>
          <p:spPr bwMode="auto">
            <a:xfrm>
              <a:off x="1207831" y="1041509"/>
              <a:ext cx="3144837" cy="199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DA46BD6E-0403-4D25-BCC6-AD8BE5E30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181" y="1047859"/>
              <a:ext cx="3146425" cy="1992313"/>
            </a:xfrm>
            <a:prstGeom prst="rect">
              <a:avLst/>
            </a:prstGeom>
            <a:solidFill>
              <a:srgbClr val="4466A0">
                <a:alpha val="84000"/>
              </a:srgbClr>
            </a:solidFill>
            <a:ln>
              <a:noFill/>
            </a:ln>
            <a:extLst/>
          </p:spPr>
          <p:txBody>
            <a:bodyPr anchor="ctr"/>
            <a:lstStyle/>
            <a:p>
              <a:pPr algn="ctr" eaLnBrk="1" hangingPunct="1"/>
              <a:endParaRPr lang="id-ID" altLang="en-US">
                <a:solidFill>
                  <a:srgbClr val="FFFFFF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E7D49FF6-6DB6-4F99-B075-00D65499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118" y="1047859"/>
              <a:ext cx="3144838" cy="1992313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/>
          </p:spPr>
          <p:txBody>
            <a:bodyPr anchor="ctr"/>
            <a:lstStyle/>
            <a:p>
              <a:pPr algn="ctr" eaLnBrk="1" hangingPunct="1"/>
              <a:endParaRPr lang="id-ID" altLang="en-US">
                <a:solidFill>
                  <a:srgbClr val="FFFFFF"/>
                </a:solidFill>
                <a:latin typeface="Montserrat" panose="00000500000000000000" charset="0"/>
                <a:ea typeface="Montserrat" panose="00000500000000000000" charset="0"/>
                <a:cs typeface="Montserrat" panose="00000500000000000000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0BB2D54-191A-4E76-BCF6-7E1D4A9F5D4C}"/>
                </a:ext>
              </a:extLst>
            </p:cNvPr>
            <p:cNvSpPr txBox="1"/>
            <p:nvPr/>
          </p:nvSpPr>
          <p:spPr>
            <a:xfrm>
              <a:off x="5302096" y="1214257"/>
              <a:ext cx="1328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Vision 1</a:t>
              </a:r>
              <a:endParaRPr lang="fr-FR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E931BF-6132-4A3A-BCA9-75418962D980}"/>
                </a:ext>
              </a:extLst>
            </p:cNvPr>
            <p:cNvSpPr txBox="1"/>
            <p:nvPr/>
          </p:nvSpPr>
          <p:spPr>
            <a:xfrm>
              <a:off x="8705288" y="1209951"/>
              <a:ext cx="1243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Vision 2</a:t>
              </a:r>
              <a:endParaRPr lang="fr-FR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91D63392-515F-484E-9924-E8EF40C73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333" y="1735500"/>
              <a:ext cx="2973982" cy="92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</a:pPr>
              <a:r>
                <a:rPr lang="fr-FR" sz="14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Offrir à nos clients des services de suivi fiables et de qualité avec les meilleurs prix.</a:t>
              </a:r>
              <a:endParaRPr lang="en-US" sz="1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6157B919-EA69-49A2-AB6D-0D6F86659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0758" y="1756539"/>
              <a:ext cx="3002232" cy="1248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fr-FR" sz="14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figurer parmi les cinq entreprises de </a:t>
              </a:r>
              <a:r>
                <a:rPr lang="fr-FR" sz="1400" b="1" dirty="0" err="1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tracking</a:t>
              </a:r>
              <a:r>
                <a:rPr lang="fr-FR" sz="14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préférés ici au Maroc d’ici 2028.
</a:t>
              </a:r>
              <a:endParaRPr lang="en-US" sz="1400" b="1" dirty="0">
                <a:solidFill>
                  <a:srgbClr val="4466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aphic 6" descr="Target">
            <a:extLst>
              <a:ext uri="{FF2B5EF4-FFF2-40B4-BE49-F238E27FC236}">
                <a16:creationId xmlns:a16="http://schemas.microsoft.com/office/drawing/2014/main" id="{21DFA813-FCA0-453D-BEA0-D63952219CF6}"/>
              </a:ext>
            </a:extLst>
          </p:cNvPr>
          <p:cNvGrpSpPr/>
          <p:nvPr/>
        </p:nvGrpSpPr>
        <p:grpSpPr>
          <a:xfrm>
            <a:off x="10721538" y="5208088"/>
            <a:ext cx="1097280" cy="1097280"/>
            <a:chOff x="8284765" y="4739340"/>
            <a:chExt cx="771264" cy="85637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767DFC-5517-4650-98B9-22CD8A4BA499}"/>
                </a:ext>
              </a:extLst>
            </p:cNvPr>
            <p:cNvSpPr/>
            <p:nvPr/>
          </p:nvSpPr>
          <p:spPr>
            <a:xfrm>
              <a:off x="8589434" y="5086562"/>
              <a:ext cx="154253" cy="171274"/>
            </a:xfrm>
            <a:custGeom>
              <a:avLst/>
              <a:gdLst>
                <a:gd name="connsiteX0" fmla="*/ 83344 w 161925"/>
                <a:gd name="connsiteY0" fmla="*/ 159544 h 161925"/>
                <a:gd name="connsiteX1" fmla="*/ 7144 w 161925"/>
                <a:gd name="connsiteY1" fmla="*/ 83344 h 161925"/>
                <a:gd name="connsiteX2" fmla="*/ 83344 w 161925"/>
                <a:gd name="connsiteY2" fmla="*/ 7144 h 161925"/>
                <a:gd name="connsiteX3" fmla="*/ 159544 w 161925"/>
                <a:gd name="connsiteY3" fmla="*/ 83344 h 161925"/>
                <a:gd name="connsiteX4" fmla="*/ 83344 w 161925"/>
                <a:gd name="connsiteY4" fmla="*/ 159544 h 161925"/>
                <a:gd name="connsiteX5" fmla="*/ 83344 w 161925"/>
                <a:gd name="connsiteY5" fmla="*/ 45244 h 161925"/>
                <a:gd name="connsiteX6" fmla="*/ 45244 w 161925"/>
                <a:gd name="connsiteY6" fmla="*/ 83344 h 161925"/>
                <a:gd name="connsiteX7" fmla="*/ 83344 w 161925"/>
                <a:gd name="connsiteY7" fmla="*/ 121444 h 161925"/>
                <a:gd name="connsiteX8" fmla="*/ 121444 w 161925"/>
                <a:gd name="connsiteY8" fmla="*/ 83344 h 161925"/>
                <a:gd name="connsiteX9" fmla="*/ 83344 w 161925"/>
                <a:gd name="connsiteY9" fmla="*/ 452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1925" h="161925">
                  <a:moveTo>
                    <a:pt x="83344" y="159544"/>
                  </a:moveTo>
                  <a:cubicBezTo>
                    <a:pt x="41259" y="159544"/>
                    <a:pt x="7144" y="125428"/>
                    <a:pt x="7144" y="83344"/>
                  </a:cubicBezTo>
                  <a:cubicBezTo>
                    <a:pt x="7144" y="41259"/>
                    <a:pt x="41259" y="7144"/>
                    <a:pt x="83344" y="7144"/>
                  </a:cubicBezTo>
                  <a:cubicBezTo>
                    <a:pt x="125428" y="7144"/>
                    <a:pt x="159544" y="41259"/>
                    <a:pt x="159544" y="83344"/>
                  </a:cubicBezTo>
                  <a:cubicBezTo>
                    <a:pt x="159544" y="125428"/>
                    <a:pt x="125428" y="159544"/>
                    <a:pt x="83344" y="159544"/>
                  </a:cubicBezTo>
                  <a:close/>
                  <a:moveTo>
                    <a:pt x="83344" y="45244"/>
                  </a:moveTo>
                  <a:cubicBezTo>
                    <a:pt x="62302" y="45244"/>
                    <a:pt x="45244" y="62302"/>
                    <a:pt x="45244" y="83344"/>
                  </a:cubicBezTo>
                  <a:cubicBezTo>
                    <a:pt x="45244" y="104385"/>
                    <a:pt x="62302" y="121444"/>
                    <a:pt x="83344" y="121444"/>
                  </a:cubicBezTo>
                  <a:cubicBezTo>
                    <a:pt x="104385" y="121444"/>
                    <a:pt x="121444" y="104385"/>
                    <a:pt x="121444" y="83344"/>
                  </a:cubicBezTo>
                  <a:cubicBezTo>
                    <a:pt x="121444" y="62302"/>
                    <a:pt x="104385" y="45244"/>
                    <a:pt x="83344" y="452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E5D2C1-4512-412A-87D3-0582471DF172}"/>
                </a:ext>
              </a:extLst>
            </p:cNvPr>
            <p:cNvSpPr/>
            <p:nvPr/>
          </p:nvSpPr>
          <p:spPr>
            <a:xfrm>
              <a:off x="8284765" y="4739340"/>
              <a:ext cx="771264" cy="856371"/>
            </a:xfrm>
            <a:custGeom>
              <a:avLst/>
              <a:gdLst>
                <a:gd name="connsiteX0" fmla="*/ 731044 w 790575"/>
                <a:gd name="connsiteY0" fmla="*/ 378619 h 790575"/>
                <a:gd name="connsiteX1" fmla="*/ 416719 w 790575"/>
                <a:gd name="connsiteY1" fmla="*/ 64294 h 790575"/>
                <a:gd name="connsiteX2" fmla="*/ 416719 w 790575"/>
                <a:gd name="connsiteY2" fmla="*/ 7144 h 790575"/>
                <a:gd name="connsiteX3" fmla="*/ 378619 w 790575"/>
                <a:gd name="connsiteY3" fmla="*/ 7144 h 790575"/>
                <a:gd name="connsiteX4" fmla="*/ 378619 w 790575"/>
                <a:gd name="connsiteY4" fmla="*/ 64294 h 790575"/>
                <a:gd name="connsiteX5" fmla="*/ 64294 w 790575"/>
                <a:gd name="connsiteY5" fmla="*/ 378619 h 790575"/>
                <a:gd name="connsiteX6" fmla="*/ 7144 w 790575"/>
                <a:gd name="connsiteY6" fmla="*/ 378619 h 790575"/>
                <a:gd name="connsiteX7" fmla="*/ 7144 w 790575"/>
                <a:gd name="connsiteY7" fmla="*/ 416719 h 790575"/>
                <a:gd name="connsiteX8" fmla="*/ 64294 w 790575"/>
                <a:gd name="connsiteY8" fmla="*/ 416719 h 790575"/>
                <a:gd name="connsiteX9" fmla="*/ 378619 w 790575"/>
                <a:gd name="connsiteY9" fmla="*/ 731044 h 790575"/>
                <a:gd name="connsiteX10" fmla="*/ 378619 w 790575"/>
                <a:gd name="connsiteY10" fmla="*/ 788194 h 790575"/>
                <a:gd name="connsiteX11" fmla="*/ 416719 w 790575"/>
                <a:gd name="connsiteY11" fmla="*/ 788194 h 790575"/>
                <a:gd name="connsiteX12" fmla="*/ 416719 w 790575"/>
                <a:gd name="connsiteY12" fmla="*/ 731044 h 790575"/>
                <a:gd name="connsiteX13" fmla="*/ 731044 w 790575"/>
                <a:gd name="connsiteY13" fmla="*/ 416719 h 790575"/>
                <a:gd name="connsiteX14" fmla="*/ 788194 w 790575"/>
                <a:gd name="connsiteY14" fmla="*/ 416719 h 790575"/>
                <a:gd name="connsiteX15" fmla="*/ 788194 w 790575"/>
                <a:gd name="connsiteY15" fmla="*/ 378619 h 790575"/>
                <a:gd name="connsiteX16" fmla="*/ 589693 w 790575"/>
                <a:gd name="connsiteY16" fmla="*/ 416719 h 790575"/>
                <a:gd name="connsiteX17" fmla="*/ 416719 w 790575"/>
                <a:gd name="connsiteY17" fmla="*/ 589693 h 790575"/>
                <a:gd name="connsiteX18" fmla="*/ 416719 w 790575"/>
                <a:gd name="connsiteY18" fmla="*/ 511969 h 790575"/>
                <a:gd name="connsiteX19" fmla="*/ 378619 w 790575"/>
                <a:gd name="connsiteY19" fmla="*/ 511969 h 790575"/>
                <a:gd name="connsiteX20" fmla="*/ 378619 w 790575"/>
                <a:gd name="connsiteY20" fmla="*/ 589693 h 790575"/>
                <a:gd name="connsiteX21" fmla="*/ 205645 w 790575"/>
                <a:gd name="connsiteY21" fmla="*/ 416719 h 790575"/>
                <a:gd name="connsiteX22" fmla="*/ 283369 w 790575"/>
                <a:gd name="connsiteY22" fmla="*/ 416719 h 790575"/>
                <a:gd name="connsiteX23" fmla="*/ 283369 w 790575"/>
                <a:gd name="connsiteY23" fmla="*/ 378619 h 790575"/>
                <a:gd name="connsiteX24" fmla="*/ 205645 w 790575"/>
                <a:gd name="connsiteY24" fmla="*/ 378619 h 790575"/>
                <a:gd name="connsiteX25" fmla="*/ 378619 w 790575"/>
                <a:gd name="connsiteY25" fmla="*/ 205645 h 790575"/>
                <a:gd name="connsiteX26" fmla="*/ 378619 w 790575"/>
                <a:gd name="connsiteY26" fmla="*/ 283369 h 790575"/>
                <a:gd name="connsiteX27" fmla="*/ 416719 w 790575"/>
                <a:gd name="connsiteY27" fmla="*/ 283369 h 790575"/>
                <a:gd name="connsiteX28" fmla="*/ 416719 w 790575"/>
                <a:gd name="connsiteY28" fmla="*/ 205645 h 790575"/>
                <a:gd name="connsiteX29" fmla="*/ 589693 w 790575"/>
                <a:gd name="connsiteY29" fmla="*/ 378619 h 790575"/>
                <a:gd name="connsiteX30" fmla="*/ 511969 w 790575"/>
                <a:gd name="connsiteY30" fmla="*/ 378619 h 790575"/>
                <a:gd name="connsiteX31" fmla="*/ 511969 w 790575"/>
                <a:gd name="connsiteY31" fmla="*/ 416719 h 790575"/>
                <a:gd name="connsiteX32" fmla="*/ 378619 w 790575"/>
                <a:gd name="connsiteY32" fmla="*/ 121444 h 790575"/>
                <a:gd name="connsiteX33" fmla="*/ 378619 w 790575"/>
                <a:gd name="connsiteY33" fmla="*/ 167450 h 790575"/>
                <a:gd name="connsiteX34" fmla="*/ 167354 w 790575"/>
                <a:gd name="connsiteY34" fmla="*/ 378619 h 790575"/>
                <a:gd name="connsiteX35" fmla="*/ 121444 w 790575"/>
                <a:gd name="connsiteY35" fmla="*/ 378619 h 790575"/>
                <a:gd name="connsiteX36" fmla="*/ 378619 w 790575"/>
                <a:gd name="connsiteY36" fmla="*/ 121444 h 790575"/>
                <a:gd name="connsiteX37" fmla="*/ 121444 w 790575"/>
                <a:gd name="connsiteY37" fmla="*/ 416719 h 790575"/>
                <a:gd name="connsiteX38" fmla="*/ 167450 w 790575"/>
                <a:gd name="connsiteY38" fmla="*/ 416719 h 790575"/>
                <a:gd name="connsiteX39" fmla="*/ 378619 w 790575"/>
                <a:gd name="connsiteY39" fmla="*/ 627983 h 790575"/>
                <a:gd name="connsiteX40" fmla="*/ 378619 w 790575"/>
                <a:gd name="connsiteY40" fmla="*/ 673894 h 790575"/>
                <a:gd name="connsiteX41" fmla="*/ 121444 w 790575"/>
                <a:gd name="connsiteY41" fmla="*/ 416719 h 790575"/>
                <a:gd name="connsiteX42" fmla="*/ 416719 w 790575"/>
                <a:gd name="connsiteY42" fmla="*/ 673894 h 790575"/>
                <a:gd name="connsiteX43" fmla="*/ 416719 w 790575"/>
                <a:gd name="connsiteY43" fmla="*/ 627983 h 790575"/>
                <a:gd name="connsiteX44" fmla="*/ 627983 w 790575"/>
                <a:gd name="connsiteY44" fmla="*/ 416719 h 790575"/>
                <a:gd name="connsiteX45" fmla="*/ 673894 w 790575"/>
                <a:gd name="connsiteY45" fmla="*/ 416719 h 790575"/>
                <a:gd name="connsiteX46" fmla="*/ 416719 w 790575"/>
                <a:gd name="connsiteY46" fmla="*/ 673894 h 790575"/>
                <a:gd name="connsiteX47" fmla="*/ 627983 w 790575"/>
                <a:gd name="connsiteY47" fmla="*/ 378619 h 790575"/>
                <a:gd name="connsiteX48" fmla="*/ 416719 w 790575"/>
                <a:gd name="connsiteY48" fmla="*/ 167354 h 790575"/>
                <a:gd name="connsiteX49" fmla="*/ 416719 w 790575"/>
                <a:gd name="connsiteY49" fmla="*/ 121444 h 790575"/>
                <a:gd name="connsiteX50" fmla="*/ 673894 w 790575"/>
                <a:gd name="connsiteY50" fmla="*/ 378619 h 7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90575" h="790575">
                  <a:moveTo>
                    <a:pt x="731044" y="378619"/>
                  </a:moveTo>
                  <a:cubicBezTo>
                    <a:pt x="721056" y="209331"/>
                    <a:pt x="586007" y="74282"/>
                    <a:pt x="416719" y="64294"/>
                  </a:cubicBezTo>
                  <a:lnTo>
                    <a:pt x="416719" y="7144"/>
                  </a:lnTo>
                  <a:lnTo>
                    <a:pt x="378619" y="7144"/>
                  </a:lnTo>
                  <a:lnTo>
                    <a:pt x="378619" y="64294"/>
                  </a:lnTo>
                  <a:cubicBezTo>
                    <a:pt x="209331" y="74282"/>
                    <a:pt x="74282" y="209331"/>
                    <a:pt x="64294" y="378619"/>
                  </a:cubicBezTo>
                  <a:lnTo>
                    <a:pt x="7144" y="378619"/>
                  </a:lnTo>
                  <a:lnTo>
                    <a:pt x="7144" y="416719"/>
                  </a:lnTo>
                  <a:lnTo>
                    <a:pt x="64294" y="416719"/>
                  </a:lnTo>
                  <a:cubicBezTo>
                    <a:pt x="74282" y="586007"/>
                    <a:pt x="209331" y="721056"/>
                    <a:pt x="378619" y="731044"/>
                  </a:cubicBezTo>
                  <a:lnTo>
                    <a:pt x="378619" y="788194"/>
                  </a:lnTo>
                  <a:lnTo>
                    <a:pt x="416719" y="788194"/>
                  </a:lnTo>
                  <a:lnTo>
                    <a:pt x="416719" y="731044"/>
                  </a:lnTo>
                  <a:cubicBezTo>
                    <a:pt x="586007" y="721056"/>
                    <a:pt x="721056" y="586007"/>
                    <a:pt x="731044" y="416719"/>
                  </a:cubicBezTo>
                  <a:lnTo>
                    <a:pt x="788194" y="416719"/>
                  </a:lnTo>
                  <a:lnTo>
                    <a:pt x="788194" y="378619"/>
                  </a:lnTo>
                  <a:close/>
                  <a:moveTo>
                    <a:pt x="589693" y="416719"/>
                  </a:moveTo>
                  <a:cubicBezTo>
                    <a:pt x="580540" y="508191"/>
                    <a:pt x="508191" y="580539"/>
                    <a:pt x="416719" y="589693"/>
                  </a:cubicBezTo>
                  <a:lnTo>
                    <a:pt x="416719" y="511969"/>
                  </a:lnTo>
                  <a:lnTo>
                    <a:pt x="378619" y="511969"/>
                  </a:lnTo>
                  <a:lnTo>
                    <a:pt x="378619" y="589693"/>
                  </a:lnTo>
                  <a:cubicBezTo>
                    <a:pt x="287146" y="580540"/>
                    <a:pt x="214798" y="508191"/>
                    <a:pt x="205645" y="416719"/>
                  </a:cubicBezTo>
                  <a:lnTo>
                    <a:pt x="283369" y="416719"/>
                  </a:lnTo>
                  <a:lnTo>
                    <a:pt x="283369" y="378619"/>
                  </a:lnTo>
                  <a:lnTo>
                    <a:pt x="205645" y="378619"/>
                  </a:lnTo>
                  <a:cubicBezTo>
                    <a:pt x="214798" y="287146"/>
                    <a:pt x="287146" y="214798"/>
                    <a:pt x="378619" y="205645"/>
                  </a:cubicBezTo>
                  <a:lnTo>
                    <a:pt x="378619" y="283369"/>
                  </a:lnTo>
                  <a:lnTo>
                    <a:pt x="416719" y="283369"/>
                  </a:lnTo>
                  <a:lnTo>
                    <a:pt x="416719" y="205645"/>
                  </a:lnTo>
                  <a:cubicBezTo>
                    <a:pt x="508191" y="214798"/>
                    <a:pt x="580539" y="287146"/>
                    <a:pt x="589693" y="378619"/>
                  </a:cubicBezTo>
                  <a:lnTo>
                    <a:pt x="511969" y="378619"/>
                  </a:lnTo>
                  <a:lnTo>
                    <a:pt x="511969" y="416719"/>
                  </a:lnTo>
                  <a:close/>
                  <a:moveTo>
                    <a:pt x="378619" y="121444"/>
                  </a:moveTo>
                  <a:lnTo>
                    <a:pt x="378619" y="167450"/>
                  </a:lnTo>
                  <a:cubicBezTo>
                    <a:pt x="266123" y="176898"/>
                    <a:pt x="176854" y="266127"/>
                    <a:pt x="167354" y="378619"/>
                  </a:cubicBezTo>
                  <a:lnTo>
                    <a:pt x="121444" y="378619"/>
                  </a:lnTo>
                  <a:cubicBezTo>
                    <a:pt x="131239" y="240846"/>
                    <a:pt x="240846" y="131239"/>
                    <a:pt x="378619" y="121444"/>
                  </a:cubicBezTo>
                  <a:close/>
                  <a:moveTo>
                    <a:pt x="121444" y="416719"/>
                  </a:moveTo>
                  <a:lnTo>
                    <a:pt x="167450" y="416719"/>
                  </a:lnTo>
                  <a:cubicBezTo>
                    <a:pt x="176898" y="529215"/>
                    <a:pt x="266127" y="618484"/>
                    <a:pt x="378619" y="627983"/>
                  </a:cubicBezTo>
                  <a:lnTo>
                    <a:pt x="378619" y="673894"/>
                  </a:lnTo>
                  <a:cubicBezTo>
                    <a:pt x="240846" y="664098"/>
                    <a:pt x="131239" y="554491"/>
                    <a:pt x="121444" y="416719"/>
                  </a:cubicBezTo>
                  <a:close/>
                  <a:moveTo>
                    <a:pt x="416719" y="673894"/>
                  </a:moveTo>
                  <a:lnTo>
                    <a:pt x="416719" y="627983"/>
                  </a:lnTo>
                  <a:cubicBezTo>
                    <a:pt x="529248" y="618528"/>
                    <a:pt x="618528" y="529248"/>
                    <a:pt x="627983" y="416719"/>
                  </a:cubicBezTo>
                  <a:lnTo>
                    <a:pt x="673894" y="416719"/>
                  </a:lnTo>
                  <a:cubicBezTo>
                    <a:pt x="664098" y="554491"/>
                    <a:pt x="554491" y="664098"/>
                    <a:pt x="416719" y="673894"/>
                  </a:cubicBezTo>
                  <a:close/>
                  <a:moveTo>
                    <a:pt x="627983" y="378619"/>
                  </a:moveTo>
                  <a:cubicBezTo>
                    <a:pt x="618528" y="266089"/>
                    <a:pt x="529248" y="176810"/>
                    <a:pt x="416719" y="167354"/>
                  </a:cubicBezTo>
                  <a:lnTo>
                    <a:pt x="416719" y="121444"/>
                  </a:lnTo>
                  <a:cubicBezTo>
                    <a:pt x="554491" y="131239"/>
                    <a:pt x="664098" y="240846"/>
                    <a:pt x="673894" y="37861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1834D77-3C11-45A8-9C94-9E00F1A7553F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03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6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 : avec coin rogné 96">
            <a:extLst>
              <a:ext uri="{FF2B5EF4-FFF2-40B4-BE49-F238E27FC236}">
                <a16:creationId xmlns:a16="http://schemas.microsoft.com/office/drawing/2014/main" id="{0022FA68-398C-4934-BEDE-8E40309F210D}"/>
              </a:ext>
            </a:extLst>
          </p:cNvPr>
          <p:cNvSpPr/>
          <p:nvPr/>
        </p:nvSpPr>
        <p:spPr>
          <a:xfrm>
            <a:off x="0" y="1067467"/>
            <a:ext cx="12192000" cy="5776376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6856EF-DE94-4756-9B83-534B02EF16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368C59-57CD-4B8E-B6C6-E3E378D9DCB9}"/>
              </a:ext>
            </a:extLst>
          </p:cNvPr>
          <p:cNvSpPr/>
          <p:nvPr/>
        </p:nvSpPr>
        <p:spPr>
          <a:xfrm>
            <a:off x="934396" y="337036"/>
            <a:ext cx="23358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NOS MEMBRES :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3380C-E891-4399-A9C8-18B3FB30A171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6353A7-8439-47D9-8EFF-F3AB0E2D0CF9}"/>
              </a:ext>
            </a:extLst>
          </p:cNvPr>
          <p:cNvGrpSpPr/>
          <p:nvPr/>
        </p:nvGrpSpPr>
        <p:grpSpPr>
          <a:xfrm>
            <a:off x="4191233" y="3317293"/>
            <a:ext cx="3758205" cy="1668020"/>
            <a:chOff x="316236" y="1656125"/>
            <a:chExt cx="3758205" cy="166802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F538019-16E2-4E09-BC56-557699E7CD96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FAEF090-7A5B-46F8-9986-0D6DAF3D24F3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Salaheddine EL BAIDOURY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2B70CA7-71AE-4F64-B69E-DED76B2D83BF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ln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42DD04A-A96F-4337-BF8F-765E951AB7B2}"/>
                </a:ext>
              </a:extLst>
            </p:cNvPr>
            <p:cNvSpPr txBox="1"/>
            <p:nvPr/>
          </p:nvSpPr>
          <p:spPr>
            <a:xfrm>
              <a:off x="1988998" y="2239573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Project Manager</a:t>
              </a:r>
            </a:p>
            <a:p>
              <a:r>
                <a:rPr lang="en-US" sz="1400" dirty="0">
                  <a:solidFill>
                    <a:srgbClr val="0D0D0D"/>
                  </a:solidFill>
                  <a:latin typeface="Bahnschrift" panose="020B0502040204020203" pitchFamily="34" charset="0"/>
                </a:rPr>
                <a:t>IT Architect</a:t>
              </a:r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7506DBC-DD7D-4F53-974D-7DE69FF4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6" y="1678224"/>
              <a:ext cx="1645920" cy="1645921"/>
            </a:xfrm>
            <a:prstGeom prst="ellipse">
              <a:avLst/>
            </a:prstGeom>
            <a:solidFill>
              <a:srgbClr val="10716F"/>
            </a:solidFill>
            <a:ln w="28575">
              <a:solidFill>
                <a:srgbClr val="4472C4"/>
              </a:solidFill>
            </a:ln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F825B1EC-C8A7-4740-AC37-3A6BDF6DA0B2}"/>
              </a:ext>
            </a:extLst>
          </p:cNvPr>
          <p:cNvGrpSpPr/>
          <p:nvPr/>
        </p:nvGrpSpPr>
        <p:grpSpPr>
          <a:xfrm>
            <a:off x="8986628" y="2398063"/>
            <a:ext cx="2971034" cy="1106668"/>
            <a:chOff x="1103407" y="1656125"/>
            <a:chExt cx="2971034" cy="1106668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ABEF1B2A-981B-4D3A-A53A-9CF8B304B047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BAD4373-E27A-4DCA-944E-6D1EE53B8E6A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</a:t>
                </a:r>
                <a:r>
                  <a:rPr lang="en-US" sz="1400" dirty="0" err="1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Abdelali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JADELMOULA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28FDCBC-4BD0-4DF7-9335-A1C98B876EC9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60F3A4A2-E6BF-4117-9CB3-CFB3735C5486}"/>
                </a:ext>
              </a:extLst>
            </p:cNvPr>
            <p:cNvSpPr txBox="1"/>
            <p:nvPr/>
          </p:nvSpPr>
          <p:spPr>
            <a:xfrm>
              <a:off x="1988998" y="2239573"/>
              <a:ext cx="16642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Cloud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DevOps Developer</a:t>
              </a:r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515D1298-8643-474D-BA31-D6B534C3EA29}"/>
              </a:ext>
            </a:extLst>
          </p:cNvPr>
          <p:cNvGrpSpPr/>
          <p:nvPr/>
        </p:nvGrpSpPr>
        <p:grpSpPr>
          <a:xfrm>
            <a:off x="979423" y="4863134"/>
            <a:ext cx="2971034" cy="1322112"/>
            <a:chOff x="1103407" y="1656125"/>
            <a:chExt cx="2971034" cy="1322112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A47ECBB-1167-4C37-BF30-0BB7566AB169}"/>
                </a:ext>
              </a:extLst>
            </p:cNvPr>
            <p:cNvGrpSpPr/>
            <p:nvPr/>
          </p:nvGrpSpPr>
          <p:grpSpPr>
            <a:xfrm>
              <a:off x="1103407" y="1656125"/>
              <a:ext cx="2971034" cy="482600"/>
              <a:chOff x="1103407" y="1656125"/>
              <a:chExt cx="2971034" cy="48260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C8C7A9-B5BE-464C-A817-029EC3934C20}"/>
                  </a:ext>
                </a:extLst>
              </p:cNvPr>
              <p:cNvSpPr/>
              <p:nvPr/>
            </p:nvSpPr>
            <p:spPr>
              <a:xfrm>
                <a:off x="1103407" y="1656125"/>
                <a:ext cx="2970576" cy="482600"/>
              </a:xfrm>
              <a:prstGeom prst="rect">
                <a:avLst/>
              </a:prstGeom>
              <a:solidFill>
                <a:srgbClr val="E4E8EC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</a:t>
                </a:r>
                <a:r>
                  <a:rPr lang="en-US" sz="14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Mohamed SAIDI</a:t>
                </a:r>
                <a:endParaRPr lang="fr-FR" sz="1300" dirty="0">
                  <a:solidFill>
                    <a:schemeClr val="tx1"/>
                  </a:solidFill>
                  <a:latin typeface="Bahnschrift" panose="020B0502040204020203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644D37C-ED05-4E9C-88B8-041B9343D50B}"/>
                  </a:ext>
                </a:extLst>
              </p:cNvPr>
              <p:cNvSpPr/>
              <p:nvPr/>
            </p:nvSpPr>
            <p:spPr>
              <a:xfrm>
                <a:off x="4029981" y="1656125"/>
                <a:ext cx="44460" cy="482600"/>
              </a:xfrm>
              <a:prstGeom prst="rect">
                <a:avLst/>
              </a:prstGeom>
              <a:solidFill>
                <a:srgbClr val="677084"/>
              </a:solidFill>
              <a:ln>
                <a:solidFill>
                  <a:srgbClr val="67708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A8EBB06A-A893-44D3-A477-F40D742A4EA0}"/>
                </a:ext>
              </a:extLst>
            </p:cNvPr>
            <p:cNvSpPr txBox="1"/>
            <p:nvPr/>
          </p:nvSpPr>
          <p:spPr>
            <a:xfrm>
              <a:off x="1988998" y="2239573"/>
              <a:ext cx="111761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BI Engineer</a:t>
              </a:r>
            </a:p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rPr>
                <a:t>Designer</a:t>
              </a:r>
            </a:p>
            <a:p>
              <a:endParaRPr lang="fr-F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endParaRPr>
            </a:p>
          </p:txBody>
        </p:sp>
      </p:grpSp>
      <p:pic>
        <p:nvPicPr>
          <p:cNvPr id="86" name="Image 85">
            <a:extLst>
              <a:ext uri="{FF2B5EF4-FFF2-40B4-BE49-F238E27FC236}">
                <a16:creationId xmlns:a16="http://schemas.microsoft.com/office/drawing/2014/main" id="{473A2A29-ADC0-403A-95B4-D6B35E908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" y="4882323"/>
            <a:ext cx="1645920" cy="1645920"/>
          </a:xfrm>
          <a:prstGeom prst="ellipse">
            <a:avLst/>
          </a:prstGeom>
          <a:solidFill>
            <a:srgbClr val="677084"/>
          </a:solidFill>
          <a:ln w="28575">
            <a:solidFill>
              <a:srgbClr val="677084"/>
            </a:solidFill>
          </a:ln>
        </p:spPr>
      </p:pic>
      <p:pic>
        <p:nvPicPr>
          <p:cNvPr id="87" name="Image 86">
            <a:extLst>
              <a:ext uri="{FF2B5EF4-FFF2-40B4-BE49-F238E27FC236}">
                <a16:creationId xmlns:a16="http://schemas.microsoft.com/office/drawing/2014/main" id="{CE5BE749-F58D-4586-8447-6EFBFA3208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096" y="2405876"/>
            <a:ext cx="1645920" cy="164592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45B406FA-A65E-4187-94CA-5A14737BCF16}"/>
              </a:ext>
            </a:extLst>
          </p:cNvPr>
          <p:cNvGrpSpPr/>
          <p:nvPr/>
        </p:nvGrpSpPr>
        <p:grpSpPr>
          <a:xfrm>
            <a:off x="1735631" y="1200405"/>
            <a:ext cx="8316117" cy="954107"/>
            <a:chOff x="1735631" y="873825"/>
            <a:chExt cx="8316117" cy="9541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D48533D-530A-4A48-AA6C-F815AE745612}"/>
                </a:ext>
              </a:extLst>
            </p:cNvPr>
            <p:cNvSpPr/>
            <p:nvPr/>
          </p:nvSpPr>
          <p:spPr>
            <a:xfrm>
              <a:off x="1735631" y="873825"/>
              <a:ext cx="831611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MEMBRES DE L’ÉQUIPE 
</a:t>
              </a:r>
              <a:endPara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endParaRPr>
            </a:p>
          </p:txBody>
        </p: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BECA3FDD-C117-46A8-81D4-427E60CEC733}"/>
                </a:ext>
              </a:extLst>
            </p:cNvPr>
            <p:cNvGrpSpPr/>
            <p:nvPr/>
          </p:nvGrpSpPr>
          <p:grpSpPr>
            <a:xfrm>
              <a:off x="2944102" y="1404011"/>
              <a:ext cx="5885629" cy="53990"/>
              <a:chOff x="2944102" y="1404011"/>
              <a:chExt cx="5885629" cy="5399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295D5D3-CFF9-46B4-9313-50AC0A8821CA}"/>
                  </a:ext>
                </a:extLst>
              </p:cNvPr>
              <p:cNvSpPr/>
              <p:nvPr/>
            </p:nvSpPr>
            <p:spPr>
              <a:xfrm>
                <a:off x="2944102" y="1406768"/>
                <a:ext cx="1416008" cy="51233"/>
              </a:xfrm>
              <a:prstGeom prst="rect">
                <a:avLst/>
              </a:prstGeom>
              <a:solidFill>
                <a:srgbClr val="107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F0D0927-4E59-43CD-8FF5-127296118716}"/>
                  </a:ext>
                </a:extLst>
              </p:cNvPr>
              <p:cNvSpPr/>
              <p:nvPr/>
            </p:nvSpPr>
            <p:spPr>
              <a:xfrm>
                <a:off x="4432534" y="1406767"/>
                <a:ext cx="1416008" cy="5123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692601D-19A6-48C0-997C-2399FD8A870D}"/>
                  </a:ext>
                </a:extLst>
              </p:cNvPr>
              <p:cNvSpPr/>
              <p:nvPr/>
            </p:nvSpPr>
            <p:spPr>
              <a:xfrm>
                <a:off x="5925291" y="1404012"/>
                <a:ext cx="1416008" cy="51233"/>
              </a:xfrm>
              <a:prstGeom prst="rect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A27B4DF-97A1-4B3B-AC87-60785691BF5E}"/>
                  </a:ext>
                </a:extLst>
              </p:cNvPr>
              <p:cNvSpPr/>
              <p:nvPr/>
            </p:nvSpPr>
            <p:spPr>
              <a:xfrm>
                <a:off x="7413723" y="1404011"/>
                <a:ext cx="1416008" cy="51233"/>
              </a:xfrm>
              <a:prstGeom prst="rect">
                <a:avLst/>
              </a:prstGeom>
              <a:solidFill>
                <a:srgbClr val="6E1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AE20504-19F2-423E-9034-A6BB9B25EA5D}"/>
              </a:ext>
            </a:extLst>
          </p:cNvPr>
          <p:cNvGrpSpPr/>
          <p:nvPr/>
        </p:nvGrpSpPr>
        <p:grpSpPr>
          <a:xfrm>
            <a:off x="161649" y="2390701"/>
            <a:ext cx="3802764" cy="1667445"/>
            <a:chOff x="4212126" y="2375964"/>
            <a:chExt cx="3802764" cy="1667445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2BC777A5-0140-4C0D-AA11-36CCE18FF438}"/>
                </a:ext>
              </a:extLst>
            </p:cNvPr>
            <p:cNvGrpSpPr/>
            <p:nvPr/>
          </p:nvGrpSpPr>
          <p:grpSpPr>
            <a:xfrm>
              <a:off x="5039700" y="2375964"/>
              <a:ext cx="2975190" cy="891225"/>
              <a:chOff x="1103407" y="1656125"/>
              <a:chExt cx="2975190" cy="891225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A15D9173-9275-4D2C-8A4B-8BB6FCC9D3E2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5190" cy="482600"/>
                <a:chOff x="1103407" y="1656125"/>
                <a:chExt cx="2975190" cy="482600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EFD1304-15EB-42E0-82F6-5B0FEF077F52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</a:t>
                  </a:r>
                  <a:r>
                    <a:rPr lang="en-US" sz="1400" dirty="0" err="1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Abdelhadi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ESSABRI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DD8F097-6AA6-4830-9ECA-2462CEE98A36}"/>
                    </a:ext>
                  </a:extLst>
                </p:cNvPr>
                <p:cNvSpPr/>
                <p:nvPr/>
              </p:nvSpPr>
              <p:spPr>
                <a:xfrm>
                  <a:off x="4034137" y="1656125"/>
                  <a:ext cx="44460" cy="482600"/>
                </a:xfrm>
                <a:prstGeom prst="rect">
                  <a:avLst/>
                </a:prstGeom>
                <a:solidFill>
                  <a:srgbClr val="10716F"/>
                </a:solidFill>
                <a:ln>
                  <a:solidFill>
                    <a:srgbClr val="1071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DD15CC4D-0B7B-47E8-9672-6541110C5958}"/>
                  </a:ext>
                </a:extLst>
              </p:cNvPr>
              <p:cNvSpPr txBox="1"/>
              <p:nvPr/>
            </p:nvSpPr>
            <p:spPr>
              <a:xfrm>
                <a:off x="1988998" y="2239573"/>
                <a:ext cx="130195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Scientist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2FE8FA9-73DD-448B-ABDF-DB7CD2613E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06" t="8185" r="25344" b="52488"/>
            <a:stretch/>
          </p:blipFill>
          <p:spPr>
            <a:xfrm>
              <a:off x="4212126" y="2394865"/>
              <a:ext cx="1645920" cy="1648544"/>
            </a:xfrm>
            <a:prstGeom prst="ellipse">
              <a:avLst/>
            </a:prstGeom>
            <a:ln w="28575">
              <a:solidFill>
                <a:srgbClr val="10716F"/>
              </a:solidFill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986863-D670-4DED-837E-051EAE3DA832}"/>
              </a:ext>
            </a:extLst>
          </p:cNvPr>
          <p:cNvGrpSpPr/>
          <p:nvPr/>
        </p:nvGrpSpPr>
        <p:grpSpPr>
          <a:xfrm>
            <a:off x="8142144" y="4766867"/>
            <a:ext cx="3836198" cy="1763633"/>
            <a:chOff x="8121922" y="4844507"/>
            <a:chExt cx="3836198" cy="1763633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C9D7BDFD-CE50-4242-9875-F86A7E035EC1}"/>
                </a:ext>
              </a:extLst>
            </p:cNvPr>
            <p:cNvGrpSpPr/>
            <p:nvPr/>
          </p:nvGrpSpPr>
          <p:grpSpPr>
            <a:xfrm>
              <a:off x="8987086" y="4885233"/>
              <a:ext cx="2971034" cy="894079"/>
              <a:chOff x="1103407" y="1656125"/>
              <a:chExt cx="2971034" cy="894079"/>
            </a:xfrm>
          </p:grpSpPr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B7536A67-7AB5-4761-A3BE-6D364F33A183}"/>
                  </a:ext>
                </a:extLst>
              </p:cNvPr>
              <p:cNvGrpSpPr/>
              <p:nvPr/>
            </p:nvGrpSpPr>
            <p:grpSpPr>
              <a:xfrm>
                <a:off x="1103407" y="1656125"/>
                <a:ext cx="2971034" cy="482600"/>
                <a:chOff x="1103407" y="1656125"/>
                <a:chExt cx="2971034" cy="48260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FC164BF-C9A2-44CD-A6B0-ADAFCAF9AE15}"/>
                    </a:ext>
                  </a:extLst>
                </p:cNvPr>
                <p:cNvSpPr/>
                <p:nvPr/>
              </p:nvSpPr>
              <p:spPr>
                <a:xfrm>
                  <a:off x="1103407" y="1656125"/>
                  <a:ext cx="2970576" cy="482600"/>
                </a:xfrm>
                <a:prstGeom prst="rect">
                  <a:avLst/>
                </a:prstGeom>
                <a:solidFill>
                  <a:srgbClr val="E4E8EC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Bahnschrift" panose="020B0502040204020203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Ikram BEL ARMIA</a:t>
                  </a:r>
                  <a:endParaRPr lang="fr-FR" sz="1300" dirty="0">
                    <a:solidFill>
                      <a:schemeClr val="tx1"/>
                    </a:solidFill>
                    <a:latin typeface="Bahnschrift" panose="020B0502040204020203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BFB44FB-9E5B-46ED-A4CC-4C8E8D6432F5}"/>
                    </a:ext>
                  </a:extLst>
                </p:cNvPr>
                <p:cNvSpPr/>
                <p:nvPr/>
              </p:nvSpPr>
              <p:spPr>
                <a:xfrm>
                  <a:off x="4029981" y="1656125"/>
                  <a:ext cx="44460" cy="482600"/>
                </a:xfrm>
                <a:prstGeom prst="rect">
                  <a:avLst/>
                </a:prstGeom>
                <a:solidFill>
                  <a:srgbClr val="6E1840"/>
                </a:solidFill>
                <a:ln>
                  <a:solidFill>
                    <a:srgbClr val="6E18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9C845EFD-2F05-4096-A0CA-FDC6506E6367}"/>
                  </a:ext>
                </a:extLst>
              </p:cNvPr>
              <p:cNvSpPr txBox="1"/>
              <p:nvPr/>
            </p:nvSpPr>
            <p:spPr>
              <a:xfrm>
                <a:off x="2077241" y="2242427"/>
                <a:ext cx="13227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" panose="020B0502040204020203" pitchFamily="34" charset="0"/>
                  </a:rPr>
                  <a:t>Data Engineer</a:t>
                </a:r>
                <a:endParaRPr lang="fr-F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" panose="020B0502040204020203" pitchFamily="34" charset="0"/>
                </a:endParaRP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62E2D3-CCBD-421E-8EEA-2A0FEEF97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1922" y="4844507"/>
              <a:ext cx="1817403" cy="1763633"/>
            </a:xfrm>
            <a:prstGeom prst="ellipse">
              <a:avLst/>
            </a:prstGeom>
            <a:ln w="28575" cap="rnd">
              <a:solidFill>
                <a:srgbClr val="6E184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597AF-AC48-4DB3-A124-0F2293360546}"/>
              </a:ext>
            </a:extLst>
          </p:cNvPr>
          <p:cNvSpPr/>
          <p:nvPr/>
        </p:nvSpPr>
        <p:spPr>
          <a:xfrm>
            <a:off x="11292907" y="-79271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A2760C-3031-405B-9A10-37B7C910898E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04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5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5734045"/>
            <a:ext cx="12192000" cy="114575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PARMI LES PROBLÉMATIQUES TRAITÉES PAR I-TRACK : 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 : coins arrondis 48">
            <a:extLst>
              <a:ext uri="{FF2B5EF4-FFF2-40B4-BE49-F238E27FC236}">
                <a16:creationId xmlns:a16="http://schemas.microsoft.com/office/drawing/2014/main" id="{9832C420-4395-4574-BAA2-BFA4B7C0BB3B}"/>
              </a:ext>
            </a:extLst>
          </p:cNvPr>
          <p:cNvSpPr/>
          <p:nvPr/>
        </p:nvSpPr>
        <p:spPr>
          <a:xfrm>
            <a:off x="-1881326" y="5927978"/>
            <a:ext cx="13896416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6838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6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Ces deux familles partagent le même souci : Comment peuvent-elles vérifier la sécurité de leurs enfants et les suivre  sans les  déranger en les contactant a chaque fois ?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238FC74-BA29-470C-AED1-263953379B42}"/>
              </a:ext>
            </a:extLst>
          </p:cNvPr>
          <p:cNvGrpSpPr/>
          <p:nvPr/>
        </p:nvGrpSpPr>
        <p:grpSpPr>
          <a:xfrm>
            <a:off x="0" y="2023138"/>
            <a:ext cx="11840154" cy="3046658"/>
            <a:chOff x="0" y="2165248"/>
            <a:chExt cx="11840154" cy="3046658"/>
          </a:xfrm>
        </p:grpSpPr>
        <p:pic>
          <p:nvPicPr>
            <p:cNvPr id="31" name="Graphic 30" descr="Suburban scene">
              <a:extLst>
                <a:ext uri="{FF2B5EF4-FFF2-40B4-BE49-F238E27FC236}">
                  <a16:creationId xmlns:a16="http://schemas.microsoft.com/office/drawing/2014/main" id="{28776A24-EF37-49F5-937B-5C6832964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92288" y="2539253"/>
              <a:ext cx="914400" cy="914400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B6F44BE-B9DC-4525-A5AE-CA5CE38B368A}"/>
                </a:ext>
              </a:extLst>
            </p:cNvPr>
            <p:cNvGrpSpPr/>
            <p:nvPr/>
          </p:nvGrpSpPr>
          <p:grpSpPr>
            <a:xfrm>
              <a:off x="0" y="2165248"/>
              <a:ext cx="11840154" cy="3046658"/>
              <a:chOff x="105380" y="2659262"/>
              <a:chExt cx="11840154" cy="304665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66B8C78-C238-4287-B6D9-2A67D5737F60}"/>
                  </a:ext>
                </a:extLst>
              </p:cNvPr>
              <p:cNvGrpSpPr/>
              <p:nvPr/>
            </p:nvGrpSpPr>
            <p:grpSpPr>
              <a:xfrm>
                <a:off x="105380" y="2659262"/>
                <a:ext cx="5324882" cy="2986865"/>
                <a:chOff x="273813" y="3076508"/>
                <a:chExt cx="5324882" cy="2986865"/>
              </a:xfrm>
            </p:grpSpPr>
            <p:pic>
              <p:nvPicPr>
                <p:cNvPr id="11" name="Graphic 10" descr="Female Profile">
                  <a:extLst>
                    <a:ext uri="{FF2B5EF4-FFF2-40B4-BE49-F238E27FC236}">
                      <a16:creationId xmlns:a16="http://schemas.microsoft.com/office/drawing/2014/main" id="{B875CB6D-9DA0-49A2-83CF-0E7E80F09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96105" y="3363090"/>
                  <a:ext cx="1029794" cy="1029794"/>
                </a:xfrm>
                <a:prstGeom prst="rect">
                  <a:avLst/>
                </a:prstGeom>
              </p:spPr>
            </p:pic>
            <p:pic>
              <p:nvPicPr>
                <p:cNvPr id="14" name="Graphic 13" descr="Male profile">
                  <a:extLst>
                    <a:ext uri="{FF2B5EF4-FFF2-40B4-BE49-F238E27FC236}">
                      <a16:creationId xmlns:a16="http://schemas.microsoft.com/office/drawing/2014/main" id="{67D705FD-976B-488A-B847-3F02AD2652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10059" y="3363089"/>
                  <a:ext cx="1051590" cy="1051590"/>
                </a:xfrm>
                <a:prstGeom prst="rect">
                  <a:avLst/>
                </a:prstGeom>
              </p:spPr>
            </p:pic>
            <p:sp>
              <p:nvSpPr>
                <p:cNvPr id="61" name="Rectangle à coins arrondis 3">
                  <a:extLst>
                    <a:ext uri="{FF2B5EF4-FFF2-40B4-BE49-F238E27FC236}">
                      <a16:creationId xmlns:a16="http://schemas.microsoft.com/office/drawing/2014/main" id="{76CDCEF2-DBBE-49DD-BDE5-DB6235C87D9D}"/>
                    </a:ext>
                  </a:extLst>
                </p:cNvPr>
                <p:cNvSpPr/>
                <p:nvPr/>
              </p:nvSpPr>
              <p:spPr>
                <a:xfrm>
                  <a:off x="674255" y="3199359"/>
                  <a:ext cx="4924440" cy="2864014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3" name="Graphic 22" descr="Schoolhouse">
                  <a:extLst>
                    <a:ext uri="{FF2B5EF4-FFF2-40B4-BE49-F238E27FC236}">
                      <a16:creationId xmlns:a16="http://schemas.microsoft.com/office/drawing/2014/main" id="{E60271BA-D0C8-45C1-90A8-BD28879A83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9048" y="4691559"/>
                  <a:ext cx="924343" cy="924343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E119438-A496-4513-927F-BC7AAF4D94B2}"/>
                    </a:ext>
                  </a:extLst>
                </p:cNvPr>
                <p:cNvGrpSpPr/>
                <p:nvPr/>
              </p:nvGrpSpPr>
              <p:grpSpPr>
                <a:xfrm>
                  <a:off x="833056" y="4576560"/>
                  <a:ext cx="1223816" cy="1231718"/>
                  <a:chOff x="6615599" y="2357812"/>
                  <a:chExt cx="1973145" cy="1973145"/>
                </a:xfrm>
              </p:grpSpPr>
              <p:pic>
                <p:nvPicPr>
                  <p:cNvPr id="19" name="Graphic 18" descr="School boy">
                    <a:extLst>
                      <a:ext uri="{FF2B5EF4-FFF2-40B4-BE49-F238E27FC236}">
                        <a16:creationId xmlns:a16="http://schemas.microsoft.com/office/drawing/2014/main" id="{5F5CADE8-C9B8-4C30-B8CD-E5F9436BB0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5599" y="2357812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67" name="Graphic 66" descr="Male profile">
                    <a:extLst>
                      <a:ext uri="{FF2B5EF4-FFF2-40B4-BE49-F238E27FC236}">
                        <a16:creationId xmlns:a16="http://schemas.microsoft.com/office/drawing/2014/main" id="{3C8C01D9-DC29-4B6D-8B8C-85ED767C8F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7009176" y="3363089"/>
                    <a:ext cx="1190583" cy="9144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F9130EC-25DC-452B-AD5E-7A658C01CD7B}"/>
                    </a:ext>
                  </a:extLst>
                </p:cNvPr>
                <p:cNvGrpSpPr/>
                <p:nvPr/>
              </p:nvGrpSpPr>
              <p:grpSpPr>
                <a:xfrm>
                  <a:off x="1815610" y="4573905"/>
                  <a:ext cx="1223816" cy="1231718"/>
                  <a:chOff x="7995748" y="2263645"/>
                  <a:chExt cx="1973145" cy="1973145"/>
                </a:xfrm>
              </p:grpSpPr>
              <p:pic>
                <p:nvPicPr>
                  <p:cNvPr id="17" name="Graphic 16" descr="School girl">
                    <a:extLst>
                      <a:ext uri="{FF2B5EF4-FFF2-40B4-BE49-F238E27FC236}">
                        <a16:creationId xmlns:a16="http://schemas.microsoft.com/office/drawing/2014/main" id="{248BEF3A-9726-4B75-9BE5-C1C5CD5FC6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95748" y="2263645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76" name="Graphic 75" descr="Male profile">
                    <a:extLst>
                      <a:ext uri="{FF2B5EF4-FFF2-40B4-BE49-F238E27FC236}">
                        <a16:creationId xmlns:a16="http://schemas.microsoft.com/office/drawing/2014/main" id="{4EB89F82-8B92-4ACD-B731-302B58E944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8380718" y="3265175"/>
                    <a:ext cx="1190583" cy="9144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3BC1FF75-B65E-4586-8024-9FFF7B50FC40}"/>
                    </a:ext>
                  </a:extLst>
                </p:cNvPr>
                <p:cNvSpPr/>
                <p:nvPr/>
              </p:nvSpPr>
              <p:spPr>
                <a:xfrm rot="19752066">
                  <a:off x="273813" y="3076508"/>
                  <a:ext cx="1617274" cy="704985"/>
                </a:xfrm>
                <a:prstGeom prst="roundRect">
                  <a:avLst/>
                </a:prstGeom>
                <a:solidFill>
                  <a:srgbClr val="E4EEF8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err="1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Famille</a:t>
                  </a:r>
                  <a:r>
                    <a:rPr lang="en-US" sz="2200" b="1" dirty="0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1</a:t>
                  </a:r>
                  <a:endParaRPr lang="fr-FR" sz="22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77" name="Rectangle à coins arrondis 3">
                  <a:extLst>
                    <a:ext uri="{FF2B5EF4-FFF2-40B4-BE49-F238E27FC236}">
                      <a16:creationId xmlns:a16="http://schemas.microsoft.com/office/drawing/2014/main" id="{7AFA2395-5B00-461D-943D-2530F1338CEC}"/>
                    </a:ext>
                  </a:extLst>
                </p:cNvPr>
                <p:cNvSpPr/>
                <p:nvPr/>
              </p:nvSpPr>
              <p:spPr>
                <a:xfrm>
                  <a:off x="2048005" y="3331781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à coins arrondis 3">
                  <a:extLst>
                    <a:ext uri="{FF2B5EF4-FFF2-40B4-BE49-F238E27FC236}">
                      <a16:creationId xmlns:a16="http://schemas.microsoft.com/office/drawing/2014/main" id="{79910480-04A3-42C3-A2A3-BE1B8651441D}"/>
                    </a:ext>
                  </a:extLst>
                </p:cNvPr>
                <p:cNvSpPr/>
                <p:nvPr/>
              </p:nvSpPr>
              <p:spPr>
                <a:xfrm>
                  <a:off x="939499" y="4658924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C5100D9A-ED48-4EF7-A833-3EFCBD7C03A7}"/>
                    </a:ext>
                  </a:extLst>
                </p:cNvPr>
                <p:cNvSpPr/>
                <p:nvPr/>
              </p:nvSpPr>
              <p:spPr>
                <a:xfrm>
                  <a:off x="4227128" y="4369075"/>
                  <a:ext cx="111356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 1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3029C37B-591A-4708-BFE0-432B5CBB889E}"/>
                    </a:ext>
                  </a:extLst>
                </p:cNvPr>
                <p:cNvSpPr/>
                <p:nvPr/>
              </p:nvSpPr>
              <p:spPr>
                <a:xfrm>
                  <a:off x="3221085" y="5566955"/>
                  <a:ext cx="111356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 2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0738022-128D-4C40-8ECE-62F6046D25C9}"/>
                  </a:ext>
                </a:extLst>
              </p:cNvPr>
              <p:cNvGrpSpPr/>
              <p:nvPr/>
            </p:nvGrpSpPr>
            <p:grpSpPr>
              <a:xfrm>
                <a:off x="6620652" y="2719055"/>
                <a:ext cx="5324882" cy="2986865"/>
                <a:chOff x="5980873" y="2984762"/>
                <a:chExt cx="5324882" cy="2986865"/>
              </a:xfrm>
            </p:grpSpPr>
            <p:sp>
              <p:nvSpPr>
                <p:cNvPr id="91" name="Rectangle à coins arrondis 3">
                  <a:extLst>
                    <a:ext uri="{FF2B5EF4-FFF2-40B4-BE49-F238E27FC236}">
                      <a16:creationId xmlns:a16="http://schemas.microsoft.com/office/drawing/2014/main" id="{779175CC-A5E4-4C4B-B7D2-659FD81E28A5}"/>
                    </a:ext>
                  </a:extLst>
                </p:cNvPr>
                <p:cNvSpPr/>
                <p:nvPr/>
              </p:nvSpPr>
              <p:spPr>
                <a:xfrm>
                  <a:off x="6381315" y="3107613"/>
                  <a:ext cx="4924440" cy="2864014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Graphic 91" descr="Schoolhouse">
                  <a:extLst>
                    <a:ext uri="{FF2B5EF4-FFF2-40B4-BE49-F238E27FC236}">
                      <a16:creationId xmlns:a16="http://schemas.microsoft.com/office/drawing/2014/main" id="{F1B62264-F892-4ACA-ACE9-F2DCC3502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97827" y="4737448"/>
                  <a:ext cx="924343" cy="924343"/>
                </a:xfrm>
                <a:prstGeom prst="rect">
                  <a:avLst/>
                </a:prstGeom>
              </p:spPr>
            </p:pic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25E4FFFC-4342-462D-9300-B750047B42FA}"/>
                    </a:ext>
                  </a:extLst>
                </p:cNvPr>
                <p:cNvGrpSpPr/>
                <p:nvPr/>
              </p:nvGrpSpPr>
              <p:grpSpPr>
                <a:xfrm>
                  <a:off x="6540116" y="4484814"/>
                  <a:ext cx="1223816" cy="1231718"/>
                  <a:chOff x="6615599" y="2357812"/>
                  <a:chExt cx="1973145" cy="1973145"/>
                </a:xfrm>
              </p:grpSpPr>
              <p:pic>
                <p:nvPicPr>
                  <p:cNvPr id="106" name="Graphic 105" descr="School boy">
                    <a:extLst>
                      <a:ext uri="{FF2B5EF4-FFF2-40B4-BE49-F238E27FC236}">
                        <a16:creationId xmlns:a16="http://schemas.microsoft.com/office/drawing/2014/main" id="{9E2D4BFF-7432-4380-9B30-232AD970E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5599" y="2357812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107" name="Graphic 106" descr="Male profile">
                    <a:extLst>
                      <a:ext uri="{FF2B5EF4-FFF2-40B4-BE49-F238E27FC236}">
                        <a16:creationId xmlns:a16="http://schemas.microsoft.com/office/drawing/2014/main" id="{5744C109-BE57-4F11-842F-6F335C31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7009176" y="3363089"/>
                    <a:ext cx="1190583" cy="9144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E4F6F42-0538-45CD-8C97-F1BB31AA5F70}"/>
                    </a:ext>
                  </a:extLst>
                </p:cNvPr>
                <p:cNvGrpSpPr/>
                <p:nvPr/>
              </p:nvGrpSpPr>
              <p:grpSpPr>
                <a:xfrm>
                  <a:off x="7522670" y="4482159"/>
                  <a:ext cx="1223816" cy="1231718"/>
                  <a:chOff x="7995748" y="2263645"/>
                  <a:chExt cx="1973145" cy="1973145"/>
                </a:xfrm>
              </p:grpSpPr>
              <p:pic>
                <p:nvPicPr>
                  <p:cNvPr id="104" name="Graphic 103" descr="School girl">
                    <a:extLst>
                      <a:ext uri="{FF2B5EF4-FFF2-40B4-BE49-F238E27FC236}">
                        <a16:creationId xmlns:a16="http://schemas.microsoft.com/office/drawing/2014/main" id="{D3442203-2552-4174-88D4-1B0F08C8BE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95748" y="2263645"/>
                    <a:ext cx="1973145" cy="1973145"/>
                  </a:xfrm>
                  <a:prstGeom prst="rect">
                    <a:avLst/>
                  </a:prstGeom>
                </p:spPr>
              </p:pic>
              <p:pic>
                <p:nvPicPr>
                  <p:cNvPr id="105" name="Graphic 104" descr="Male profile">
                    <a:extLst>
                      <a:ext uri="{FF2B5EF4-FFF2-40B4-BE49-F238E27FC236}">
                        <a16:creationId xmlns:a16="http://schemas.microsoft.com/office/drawing/2014/main" id="{9AE0320A-8763-4638-A2AE-70543A8A28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8380718" y="3265175"/>
                    <a:ext cx="1190583" cy="9144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72840F42-FE64-4C93-B37D-1665913F2A7A}"/>
                    </a:ext>
                  </a:extLst>
                </p:cNvPr>
                <p:cNvSpPr/>
                <p:nvPr/>
              </p:nvSpPr>
              <p:spPr>
                <a:xfrm rot="19752066">
                  <a:off x="5980873" y="2984762"/>
                  <a:ext cx="1617274" cy="704985"/>
                </a:xfrm>
                <a:prstGeom prst="roundRect">
                  <a:avLst/>
                </a:prstGeom>
                <a:solidFill>
                  <a:srgbClr val="E4EEF8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b="1" dirty="0" err="1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Famille</a:t>
                  </a:r>
                  <a:r>
                    <a:rPr lang="en-US" sz="2200" b="1" dirty="0">
                      <a:solidFill>
                        <a:srgbClr val="4466A0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 2</a:t>
                  </a:r>
                  <a:endParaRPr lang="fr-FR" sz="22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00" name="Rectangle à coins arrondis 3">
                  <a:extLst>
                    <a:ext uri="{FF2B5EF4-FFF2-40B4-BE49-F238E27FC236}">
                      <a16:creationId xmlns:a16="http://schemas.microsoft.com/office/drawing/2014/main" id="{AD047CA7-E2CB-408C-B481-FADABF3892F5}"/>
                    </a:ext>
                  </a:extLst>
                </p:cNvPr>
                <p:cNvSpPr/>
                <p:nvPr/>
              </p:nvSpPr>
              <p:spPr>
                <a:xfrm>
                  <a:off x="7755065" y="3240035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à coins arrondis 3">
                  <a:extLst>
                    <a:ext uri="{FF2B5EF4-FFF2-40B4-BE49-F238E27FC236}">
                      <a16:creationId xmlns:a16="http://schemas.microsoft.com/office/drawing/2014/main" id="{E2985486-5B33-47B8-8395-29A8E569B33C}"/>
                    </a:ext>
                  </a:extLst>
                </p:cNvPr>
                <p:cNvSpPr/>
                <p:nvPr/>
              </p:nvSpPr>
              <p:spPr>
                <a:xfrm>
                  <a:off x="6646559" y="4567178"/>
                  <a:ext cx="3192710" cy="1113816"/>
                </a:xfrm>
                <a:prstGeom prst="roundRect">
                  <a:avLst>
                    <a:gd name="adj" fmla="val 21896"/>
                  </a:avLst>
                </a:prstGeom>
                <a:noFill/>
                <a:ln>
                  <a:solidFill>
                    <a:srgbClr val="4466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: Rounded Corners 101">
                  <a:extLst>
                    <a:ext uri="{FF2B5EF4-FFF2-40B4-BE49-F238E27FC236}">
                      <a16:creationId xmlns:a16="http://schemas.microsoft.com/office/drawing/2014/main" id="{95BAE954-E474-48D0-A2A8-9C7458077DE3}"/>
                    </a:ext>
                  </a:extLst>
                </p:cNvPr>
                <p:cNvSpPr/>
                <p:nvPr/>
              </p:nvSpPr>
              <p:spPr>
                <a:xfrm>
                  <a:off x="8311022" y="4276545"/>
                  <a:ext cx="1342097" cy="409658"/>
                </a:xfrm>
                <a:prstGeom prst="roundRect">
                  <a:avLst/>
                </a:prstGeom>
                <a:solidFill>
                  <a:srgbClr val="4466A0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</a:t>
                  </a:r>
                  <a:r>
                    <a:rPr lang="fr-FR" sz="1600" b="1" dirty="0"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ê</a:t>
                  </a:r>
                  <a:r>
                    <a:rPr lang="en-US" sz="1600" b="1" dirty="0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me </a:t>
                  </a:r>
                  <a:r>
                    <a:rPr lang="en-US" sz="1600" b="1" dirty="0" err="1">
                      <a:solidFill>
                        <a:srgbClr val="ECF3FA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ville</a:t>
                  </a:r>
                  <a:endParaRPr lang="fr-FR" sz="16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599943E-A117-4F3D-BFEA-BD315C32D1BF}"/>
                    </a:ext>
                  </a:extLst>
                </p:cNvPr>
                <p:cNvGrpSpPr/>
                <p:nvPr/>
              </p:nvGrpSpPr>
              <p:grpSpPr>
                <a:xfrm>
                  <a:off x="8661698" y="3291312"/>
                  <a:ext cx="1038489" cy="1027657"/>
                  <a:chOff x="6381315" y="1329485"/>
                  <a:chExt cx="1038489" cy="1027657"/>
                </a:xfrm>
              </p:grpSpPr>
              <p:pic>
                <p:nvPicPr>
                  <p:cNvPr id="88" name="Graphic 87" descr="Female Profile">
                    <a:extLst>
                      <a:ext uri="{FF2B5EF4-FFF2-40B4-BE49-F238E27FC236}">
                        <a16:creationId xmlns:a16="http://schemas.microsoft.com/office/drawing/2014/main" id="{1F197A98-0788-4671-A925-41D29C3612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b="41793"/>
                  <a:stretch/>
                </p:blipFill>
                <p:spPr>
                  <a:xfrm>
                    <a:off x="6390010" y="1329485"/>
                    <a:ext cx="1029794" cy="599417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 descr="Doctor">
                    <a:extLst>
                      <a:ext uri="{FF2B5EF4-FFF2-40B4-BE49-F238E27FC236}">
                        <a16:creationId xmlns:a16="http://schemas.microsoft.com/office/drawing/2014/main" id="{2D8E1681-E4FA-4C53-AB11-0A97FC6D2E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 t="49192"/>
                  <a:stretch/>
                </p:blipFill>
                <p:spPr>
                  <a:xfrm>
                    <a:off x="6381315" y="1833921"/>
                    <a:ext cx="1029794" cy="52322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6" name="Graphic 35" descr="Chef">
                  <a:extLst>
                    <a:ext uri="{FF2B5EF4-FFF2-40B4-BE49-F238E27FC236}">
                      <a16:creationId xmlns:a16="http://schemas.microsoft.com/office/drawing/2014/main" id="{A026E259-69E7-4F92-873A-D303A3B331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3031" y="3252263"/>
                  <a:ext cx="1056669" cy="1056669"/>
                </a:xfrm>
                <a:prstGeom prst="rect">
                  <a:avLst/>
                </a:prstGeom>
              </p:spPr>
            </p:pic>
            <p:pic>
              <p:nvPicPr>
                <p:cNvPr id="108" name="Graphic 107" descr="Suburban scene">
                  <a:extLst>
                    <a:ext uri="{FF2B5EF4-FFF2-40B4-BE49-F238E27FC236}">
                      <a16:creationId xmlns:a16="http://schemas.microsoft.com/office/drawing/2014/main" id="{06C223EB-855E-4955-ADAB-9FA25F8E8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4593" y="3384949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6F8830E-A5A3-42E4-85C7-F9426527768C}"/>
                  </a:ext>
                </a:extLst>
              </p:cNvPr>
              <p:cNvGrpSpPr/>
              <p:nvPr/>
            </p:nvGrpSpPr>
            <p:grpSpPr>
              <a:xfrm>
                <a:off x="5419059" y="3671615"/>
                <a:ext cx="1360642" cy="1239736"/>
                <a:chOff x="5419059" y="3671615"/>
                <a:chExt cx="1360642" cy="123973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11B0109-CC9E-4993-9312-2572AC3638D8}"/>
                    </a:ext>
                  </a:extLst>
                </p:cNvPr>
                <p:cNvGrpSpPr/>
                <p:nvPr/>
              </p:nvGrpSpPr>
              <p:grpSpPr>
                <a:xfrm>
                  <a:off x="5657383" y="3832161"/>
                  <a:ext cx="1113534" cy="982045"/>
                  <a:chOff x="7861773" y="988689"/>
                  <a:chExt cx="1532298" cy="1532298"/>
                </a:xfrm>
              </p:grpSpPr>
              <p:pic>
                <p:nvPicPr>
                  <p:cNvPr id="57" name="Graphic 56" descr="No sign">
                    <a:extLst>
                      <a:ext uri="{FF2B5EF4-FFF2-40B4-BE49-F238E27FC236}">
                        <a16:creationId xmlns:a16="http://schemas.microsoft.com/office/drawing/2014/main" id="{F534DEC1-C8EB-4B53-8ACA-0B4490D2DE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 rot="3890322">
                    <a:off x="7861773" y="988689"/>
                    <a:ext cx="1532298" cy="1532298"/>
                  </a:xfrm>
                  <a:prstGeom prst="rect">
                    <a:avLst/>
                  </a:prstGeom>
                </p:spPr>
              </p:pic>
              <p:pic>
                <p:nvPicPr>
                  <p:cNvPr id="55" name="Graphic 54" descr="Speaker Phone">
                    <a:extLst>
                      <a:ext uri="{FF2B5EF4-FFF2-40B4-BE49-F238E27FC236}">
                        <a16:creationId xmlns:a16="http://schemas.microsoft.com/office/drawing/2014/main" id="{ECDCC11F-67C5-41EB-A322-1F852AE62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66832" y="1318016"/>
                    <a:ext cx="914400" cy="9144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Callout: Bent Line with Accent Bar 58">
                  <a:extLst>
                    <a:ext uri="{FF2B5EF4-FFF2-40B4-BE49-F238E27FC236}">
                      <a16:creationId xmlns:a16="http://schemas.microsoft.com/office/drawing/2014/main" id="{EBDB26CC-86B6-45D3-8398-1F4BDE0FD8F4}"/>
                    </a:ext>
                  </a:extLst>
                </p:cNvPr>
                <p:cNvSpPr/>
                <p:nvPr/>
              </p:nvSpPr>
              <p:spPr>
                <a:xfrm>
                  <a:off x="5811151" y="3671615"/>
                  <a:ext cx="968550" cy="970087"/>
                </a:xfrm>
                <a:prstGeom prst="accent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7851"/>
                    <a:gd name="adj6" fmla="val -3838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3" name="Callout: Bent Line with Accent Bar 112">
                  <a:extLst>
                    <a:ext uri="{FF2B5EF4-FFF2-40B4-BE49-F238E27FC236}">
                      <a16:creationId xmlns:a16="http://schemas.microsoft.com/office/drawing/2014/main" id="{71311F96-34B9-480B-8E2A-AB69B8946C41}"/>
                    </a:ext>
                  </a:extLst>
                </p:cNvPr>
                <p:cNvSpPr/>
                <p:nvPr/>
              </p:nvSpPr>
              <p:spPr>
                <a:xfrm flipH="1">
                  <a:off x="5419059" y="3941264"/>
                  <a:ext cx="1162624" cy="970087"/>
                </a:xfrm>
                <a:prstGeom prst="accentCallout2">
                  <a:avLst>
                    <a:gd name="adj1" fmla="val 18750"/>
                    <a:gd name="adj2" fmla="val -8333"/>
                    <a:gd name="adj3" fmla="val 18750"/>
                    <a:gd name="adj4" fmla="val -16667"/>
                    <a:gd name="adj5" fmla="val 67851"/>
                    <a:gd name="adj6" fmla="val -38385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19FB516F-4606-4A79-B01C-070FFE218E63}"/>
              </a:ext>
            </a:extLst>
          </p:cNvPr>
          <p:cNvSpPr txBox="1"/>
          <p:nvPr/>
        </p:nvSpPr>
        <p:spPr>
          <a:xfrm>
            <a:off x="213839" y="1124857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Considérons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les situations </a:t>
            </a: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suivantes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fr-F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5E4E61-FE03-4EC7-B42C-DA27F5F004E2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05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65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6410550"/>
            <a:ext cx="12192000" cy="460157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PARMI LES PROBLÉMATIQUES TRAITÉES PAR I-TRACK :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5543AD-6BA2-4BCC-A708-B062EC0E5A83}"/>
              </a:ext>
            </a:extLst>
          </p:cNvPr>
          <p:cNvGrpSpPr/>
          <p:nvPr/>
        </p:nvGrpSpPr>
        <p:grpSpPr>
          <a:xfrm>
            <a:off x="-132522" y="1562473"/>
            <a:ext cx="4686695" cy="2471276"/>
            <a:chOff x="-273755" y="1903508"/>
            <a:chExt cx="5598637" cy="310649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6B8C78-C238-4287-B6D9-2A67D5737F60}"/>
                </a:ext>
              </a:extLst>
            </p:cNvPr>
            <p:cNvGrpSpPr/>
            <p:nvPr/>
          </p:nvGrpSpPr>
          <p:grpSpPr>
            <a:xfrm>
              <a:off x="-273755" y="1903508"/>
              <a:ext cx="5598637" cy="3106495"/>
              <a:chOff x="58" y="2956878"/>
              <a:chExt cx="5598637" cy="3106495"/>
            </a:xfrm>
          </p:grpSpPr>
          <p:pic>
            <p:nvPicPr>
              <p:cNvPr id="11" name="Graphic 10" descr="Female Profile">
                <a:extLst>
                  <a:ext uri="{FF2B5EF4-FFF2-40B4-BE49-F238E27FC236}">
                    <a16:creationId xmlns:a16="http://schemas.microsoft.com/office/drawing/2014/main" id="{B875CB6D-9DA0-49A2-83CF-0E7E80F09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357829" y="3360559"/>
                <a:ext cx="1029794" cy="1029794"/>
              </a:xfrm>
              <a:prstGeom prst="rect">
                <a:avLst/>
              </a:prstGeom>
            </p:spPr>
          </p:pic>
          <p:pic>
            <p:nvPicPr>
              <p:cNvPr id="14" name="Graphic 13" descr="Male profile">
                <a:extLst>
                  <a:ext uri="{FF2B5EF4-FFF2-40B4-BE49-F238E27FC236}">
                    <a16:creationId xmlns:a16="http://schemas.microsoft.com/office/drawing/2014/main" id="{67D705FD-976B-488A-B847-3F02AD265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29084" y="3363432"/>
                <a:ext cx="1051590" cy="1051590"/>
              </a:xfrm>
              <a:prstGeom prst="rect">
                <a:avLst/>
              </a:prstGeom>
            </p:spPr>
          </p:pic>
          <p:sp>
            <p:nvSpPr>
              <p:cNvPr id="61" name="Rectangle à coins arrondis 3">
                <a:extLst>
                  <a:ext uri="{FF2B5EF4-FFF2-40B4-BE49-F238E27FC236}">
                    <a16:creationId xmlns:a16="http://schemas.microsoft.com/office/drawing/2014/main" id="{76CDCEF2-DBBE-49DD-BDE5-DB6235C87D9D}"/>
                  </a:ext>
                </a:extLst>
              </p:cNvPr>
              <p:cNvSpPr/>
              <p:nvPr/>
            </p:nvSpPr>
            <p:spPr>
              <a:xfrm>
                <a:off x="674255" y="3199359"/>
                <a:ext cx="4924440" cy="2864014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BC1FF75-B65E-4586-8024-9FFF7B50FC40}"/>
                  </a:ext>
                </a:extLst>
              </p:cNvPr>
              <p:cNvSpPr/>
              <p:nvPr/>
            </p:nvSpPr>
            <p:spPr>
              <a:xfrm rot="20220370">
                <a:off x="58" y="2956878"/>
                <a:ext cx="2132011" cy="704985"/>
              </a:xfrm>
              <a:prstGeom prst="roundRect">
                <a:avLst/>
              </a:prstGeom>
              <a:solidFill>
                <a:srgbClr val="E4EEF8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Ces</a:t>
                </a:r>
                <a:r>
                  <a:rPr lang="en-US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parents :</a:t>
                </a:r>
                <a:endParaRPr lang="fr-FR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77" name="Rectangle à coins arrondis 3">
                <a:extLst>
                  <a:ext uri="{FF2B5EF4-FFF2-40B4-BE49-F238E27FC236}">
                    <a16:creationId xmlns:a16="http://schemas.microsoft.com/office/drawing/2014/main" id="{7AFA2395-5B00-461D-943D-2530F1338CEC}"/>
                  </a:ext>
                </a:extLst>
              </p:cNvPr>
              <p:cNvSpPr/>
              <p:nvPr/>
            </p:nvSpPr>
            <p:spPr>
              <a:xfrm>
                <a:off x="2048005" y="3331781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à coins arrondis 3">
                <a:extLst>
                  <a:ext uri="{FF2B5EF4-FFF2-40B4-BE49-F238E27FC236}">
                    <a16:creationId xmlns:a16="http://schemas.microsoft.com/office/drawing/2014/main" id="{79910480-04A3-42C3-A2A3-BE1B8651441D}"/>
                  </a:ext>
                </a:extLst>
              </p:cNvPr>
              <p:cNvSpPr/>
              <p:nvPr/>
            </p:nvSpPr>
            <p:spPr>
              <a:xfrm>
                <a:off x="939499" y="4658924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C5100D9A-ED48-4EF7-A833-3EFCBD7C03A7}"/>
                  </a:ext>
                </a:extLst>
              </p:cNvPr>
              <p:cNvSpPr/>
              <p:nvPr/>
            </p:nvSpPr>
            <p:spPr>
              <a:xfrm>
                <a:off x="4227128" y="4369075"/>
                <a:ext cx="1162346" cy="409658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13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</a:t>
                </a:r>
                <a:endParaRPr lang="fr-FR" sz="13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3029C37B-591A-4708-BFE0-432B5CBB889E}"/>
                  </a:ext>
                </a:extLst>
              </p:cNvPr>
              <p:cNvSpPr/>
              <p:nvPr/>
            </p:nvSpPr>
            <p:spPr>
              <a:xfrm>
                <a:off x="3221085" y="5566955"/>
                <a:ext cx="1164844" cy="409658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13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</a:t>
                </a:r>
                <a:endParaRPr lang="fr-FR" sz="13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599943E-A117-4F3D-BFEA-BD315C32D1BF}"/>
                </a:ext>
              </a:extLst>
            </p:cNvPr>
            <p:cNvGrpSpPr/>
            <p:nvPr/>
          </p:nvGrpSpPr>
          <p:grpSpPr>
            <a:xfrm>
              <a:off x="964137" y="3620952"/>
              <a:ext cx="1038489" cy="1027657"/>
              <a:chOff x="6381315" y="1329485"/>
              <a:chExt cx="1038489" cy="1027657"/>
            </a:xfrm>
          </p:grpSpPr>
          <p:pic>
            <p:nvPicPr>
              <p:cNvPr id="88" name="Graphic 87" descr="Female Profile">
                <a:extLst>
                  <a:ext uri="{FF2B5EF4-FFF2-40B4-BE49-F238E27FC236}">
                    <a16:creationId xmlns:a16="http://schemas.microsoft.com/office/drawing/2014/main" id="{1F197A98-0788-4671-A925-41D29C3612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41793"/>
              <a:stretch/>
            </p:blipFill>
            <p:spPr>
              <a:xfrm>
                <a:off x="6390010" y="1329485"/>
                <a:ext cx="1029794" cy="599417"/>
              </a:xfrm>
              <a:prstGeom prst="rect">
                <a:avLst/>
              </a:prstGeom>
            </p:spPr>
          </p:pic>
          <p:pic>
            <p:nvPicPr>
              <p:cNvPr id="34" name="Graphic 33" descr="Doctor">
                <a:extLst>
                  <a:ext uri="{FF2B5EF4-FFF2-40B4-BE49-F238E27FC236}">
                    <a16:creationId xmlns:a16="http://schemas.microsoft.com/office/drawing/2014/main" id="{2D8E1681-E4FA-4C53-AB11-0A97FC6D2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t="49192"/>
              <a:stretch/>
            </p:blipFill>
            <p:spPr>
              <a:xfrm>
                <a:off x="6381315" y="1833921"/>
                <a:ext cx="1029794" cy="523221"/>
              </a:xfrm>
              <a:prstGeom prst="rect">
                <a:avLst/>
              </a:prstGeom>
            </p:spPr>
          </p:pic>
        </p:grpSp>
        <p:pic>
          <p:nvPicPr>
            <p:cNvPr id="36" name="Graphic 35" descr="Chef">
              <a:extLst>
                <a:ext uri="{FF2B5EF4-FFF2-40B4-BE49-F238E27FC236}">
                  <a16:creationId xmlns:a16="http://schemas.microsoft.com/office/drawing/2014/main" id="{A026E259-69E7-4F92-873A-D303A3B33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914092" y="3604925"/>
              <a:ext cx="1056669" cy="105666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A958-0984-49C4-82EC-4F61B4C672A9}"/>
              </a:ext>
            </a:extLst>
          </p:cNvPr>
          <p:cNvGrpSpPr/>
          <p:nvPr/>
        </p:nvGrpSpPr>
        <p:grpSpPr>
          <a:xfrm>
            <a:off x="8914694" y="624674"/>
            <a:ext cx="3056273" cy="4441530"/>
            <a:chOff x="9329873" y="1699206"/>
            <a:chExt cx="1901047" cy="2374374"/>
          </a:xfrm>
        </p:grpSpPr>
        <p:pic>
          <p:nvPicPr>
            <p:cNvPr id="54" name="Graphic 53" descr="Building">
              <a:extLst>
                <a:ext uri="{FF2B5EF4-FFF2-40B4-BE49-F238E27FC236}">
                  <a16:creationId xmlns:a16="http://schemas.microsoft.com/office/drawing/2014/main" id="{4D072FD0-116F-48AA-8D47-AE7963BB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9873" y="2172533"/>
              <a:ext cx="1901047" cy="190104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Image 67">
              <a:extLst>
                <a:ext uri="{FF2B5EF4-FFF2-40B4-BE49-F238E27FC236}">
                  <a16:creationId xmlns:a16="http://schemas.microsoft.com/office/drawing/2014/main" id="{80F3E2EB-D2DB-4B75-9903-A74D01272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0" t="8310" r="14955" b="11489"/>
            <a:stretch/>
          </p:blipFill>
          <p:spPr>
            <a:xfrm>
              <a:off x="9793481" y="1699206"/>
              <a:ext cx="970961" cy="831001"/>
            </a:xfrm>
            <a:prstGeom prst="rect">
              <a:avLst/>
            </a:prstGeom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3AFCE75-F01A-4F22-9A62-33F0E314BDE9}"/>
              </a:ext>
            </a:extLst>
          </p:cNvPr>
          <p:cNvGrpSpPr/>
          <p:nvPr/>
        </p:nvGrpSpPr>
        <p:grpSpPr>
          <a:xfrm>
            <a:off x="3216095" y="1618592"/>
            <a:ext cx="6071265" cy="1211181"/>
            <a:chOff x="318149" y="3759063"/>
            <a:chExt cx="5718307" cy="1211181"/>
          </a:xfrm>
        </p:grpSpPr>
        <p:sp>
          <p:nvSpPr>
            <p:cNvPr id="109" name="Rectangle : coins arrondis 48">
              <a:extLst>
                <a:ext uri="{FF2B5EF4-FFF2-40B4-BE49-F238E27FC236}">
                  <a16:creationId xmlns:a16="http://schemas.microsoft.com/office/drawing/2014/main" id="{9832C420-4395-4574-BAA2-BFA4B7C0BB3B}"/>
                </a:ext>
              </a:extLst>
            </p:cNvPr>
            <p:cNvSpPr/>
            <p:nvPr/>
          </p:nvSpPr>
          <p:spPr>
            <a:xfrm>
              <a:off x="318149" y="3759063"/>
              <a:ext cx="5718307" cy="646956"/>
            </a:xfrm>
            <a:prstGeom prst="roundRect">
              <a:avLst>
                <a:gd name="adj" fmla="val 25679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00213" indent="96838" algn="ctr" defTabSz="561975">
                <a:lnSpc>
                  <a:spcPct val="150000"/>
                </a:lnSpc>
                <a:tabLst>
                  <a:tab pos="1876425" algn="l"/>
                </a:tabLst>
              </a:pPr>
              <a:r>
                <a:rPr lang="fr-FR" sz="16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Ces parents doivent venir chez nous !!</a:t>
              </a:r>
            </a:p>
          </p:txBody>
        </p:sp>
        <p:pic>
          <p:nvPicPr>
            <p:cNvPr id="94" name="Graphic 93" descr="Bullseye">
              <a:extLst>
                <a:ext uri="{FF2B5EF4-FFF2-40B4-BE49-F238E27FC236}">
                  <a16:creationId xmlns:a16="http://schemas.microsoft.com/office/drawing/2014/main" id="{D583B248-909A-4298-924A-B5AC69CBD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503605" y="4325642"/>
              <a:ext cx="644602" cy="644602"/>
            </a:xfrm>
            <a:prstGeom prst="rect">
              <a:avLst/>
            </a:prstGeom>
          </p:spPr>
        </p:pic>
      </p:grpSp>
      <p:sp>
        <p:nvSpPr>
          <p:cNvPr id="118" name="Flèche : droite rayée 63">
            <a:extLst>
              <a:ext uri="{FF2B5EF4-FFF2-40B4-BE49-F238E27FC236}">
                <a16:creationId xmlns:a16="http://schemas.microsoft.com/office/drawing/2014/main" id="{6D95F183-4B3B-43CE-98CF-613A958F3FA0}"/>
              </a:ext>
            </a:extLst>
          </p:cNvPr>
          <p:cNvSpPr/>
          <p:nvPr/>
        </p:nvSpPr>
        <p:spPr>
          <a:xfrm>
            <a:off x="5993007" y="2830050"/>
            <a:ext cx="2007292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0BB88F6-0280-433E-9AAA-ADD8C4A9F2B0}"/>
              </a:ext>
            </a:extLst>
          </p:cNvPr>
          <p:cNvGrpSpPr/>
          <p:nvPr/>
        </p:nvGrpSpPr>
        <p:grpSpPr>
          <a:xfrm>
            <a:off x="5113240" y="3502566"/>
            <a:ext cx="3220204" cy="3447081"/>
            <a:chOff x="8616426" y="792096"/>
            <a:chExt cx="3220204" cy="344708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4305D0-AE54-449A-8030-4EE2A0EC4ACE}"/>
                </a:ext>
              </a:extLst>
            </p:cNvPr>
            <p:cNvGrpSpPr/>
            <p:nvPr/>
          </p:nvGrpSpPr>
          <p:grpSpPr>
            <a:xfrm>
              <a:off x="8930166" y="1422380"/>
              <a:ext cx="2834739" cy="2816797"/>
              <a:chOff x="4297257" y="701385"/>
              <a:chExt cx="2311215" cy="227720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66DF631-8C1B-4E14-998E-CEC38124C19E}"/>
                  </a:ext>
                </a:extLst>
              </p:cNvPr>
              <p:cNvGrpSpPr/>
              <p:nvPr/>
            </p:nvGrpSpPr>
            <p:grpSpPr>
              <a:xfrm>
                <a:off x="4297257" y="701385"/>
                <a:ext cx="2311215" cy="2277209"/>
                <a:chOff x="4297257" y="701385"/>
                <a:chExt cx="2311215" cy="227720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CC90ABB5-8E66-46AA-9FF7-41B5803A6E5A}"/>
                    </a:ext>
                  </a:extLst>
                </p:cNvPr>
                <p:cNvGrpSpPr/>
                <p:nvPr/>
              </p:nvGrpSpPr>
              <p:grpSpPr>
                <a:xfrm>
                  <a:off x="4297257" y="761478"/>
                  <a:ext cx="2311215" cy="2217116"/>
                  <a:chOff x="4297257" y="761478"/>
                  <a:chExt cx="2311215" cy="221711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B260A7D5-A281-44CA-A7F6-18768777EDC8}"/>
                      </a:ext>
                    </a:extLst>
                  </p:cNvPr>
                  <p:cNvGrpSpPr/>
                  <p:nvPr/>
                </p:nvGrpSpPr>
                <p:grpSpPr>
                  <a:xfrm>
                    <a:off x="4297257" y="761478"/>
                    <a:ext cx="2311215" cy="2217116"/>
                    <a:chOff x="5034165" y="1401544"/>
                    <a:chExt cx="2311215" cy="2217116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A6DCFDA3-19A1-4BFD-BD30-8F10565B76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34165" y="1401544"/>
                      <a:ext cx="2311215" cy="2217116"/>
                      <a:chOff x="4249799" y="718296"/>
                      <a:chExt cx="2311215" cy="2217116"/>
                    </a:xfrm>
                  </p:grpSpPr>
                  <p:grpSp>
                    <p:nvGrpSpPr>
                      <p:cNvPr id="22" name="Group 21">
                        <a:extLst>
                          <a:ext uri="{FF2B5EF4-FFF2-40B4-BE49-F238E27FC236}">
                            <a16:creationId xmlns:a16="http://schemas.microsoft.com/office/drawing/2014/main" id="{A02117EB-8DFE-4CAF-817B-791EC9D15C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82864" y="718296"/>
                        <a:ext cx="2278150" cy="2217116"/>
                        <a:chOff x="4282864" y="718296"/>
                        <a:chExt cx="2278150" cy="2217116"/>
                      </a:xfrm>
                    </p:grpSpPr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1E8AA3A8-99DF-4E4B-A2A2-80FB706920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282864" y="718296"/>
                          <a:ext cx="2278150" cy="2217116"/>
                          <a:chOff x="7244687" y="4434461"/>
                          <a:chExt cx="2278150" cy="2217116"/>
                        </a:xfrm>
                      </p:grpSpPr>
                      <p:pic>
                        <p:nvPicPr>
                          <p:cNvPr id="15" name="Graphic 14" descr="Users">
                            <a:extLst>
                              <a:ext uri="{FF2B5EF4-FFF2-40B4-BE49-F238E27FC236}">
                                <a16:creationId xmlns:a16="http://schemas.microsoft.com/office/drawing/2014/main" id="{EA4C7453-3A64-48E8-85B4-F4348979B82D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8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244687" y="4826609"/>
                            <a:ext cx="2278150" cy="182496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18" name="Graphic 17" descr="Question mark">
                            <a:extLst>
                              <a:ext uri="{FF2B5EF4-FFF2-40B4-BE49-F238E27FC236}">
                                <a16:creationId xmlns:a16="http://schemas.microsoft.com/office/drawing/2014/main" id="{506B7CC7-6150-4C03-B821-976BD461176A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2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01992" y="4434461"/>
                            <a:ext cx="600176" cy="600176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21" name="Oval 20">
                          <a:extLst>
                            <a:ext uri="{FF2B5EF4-FFF2-40B4-BE49-F238E27FC236}">
                              <a16:creationId xmlns:a16="http://schemas.microsoft.com/office/drawing/2014/main" id="{95461C7C-A9C3-4868-98BF-F25F75375E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0764" y="1503229"/>
                          <a:ext cx="591316" cy="38987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sp>
                      <p:nvSpPr>
                        <p:cNvPr id="72" name="Oval 71">
                          <a:extLst>
                            <a:ext uri="{FF2B5EF4-FFF2-40B4-BE49-F238E27FC236}">
                              <a16:creationId xmlns:a16="http://schemas.microsoft.com/office/drawing/2014/main" id="{7482A91D-3CD8-4662-B9FF-1C988138FE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9613" y="1776524"/>
                          <a:ext cx="496198" cy="376289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/>
                        </a:p>
                      </p:txBody>
                    </p:sp>
                    <p:sp>
                      <p:nvSpPr>
                        <p:cNvPr id="73" name="Oval 72">
                          <a:extLst>
                            <a:ext uri="{FF2B5EF4-FFF2-40B4-BE49-F238E27FC236}">
                              <a16:creationId xmlns:a16="http://schemas.microsoft.com/office/drawing/2014/main" id="{F18F7EF5-DC56-4E30-A3FA-FB0E9FC11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29117" y="1495339"/>
                          <a:ext cx="479125" cy="38987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dirty="0">
                            <a:solidFill>
                              <a:srgbClr val="ECF3FA"/>
                            </a:solidFill>
                          </a:endParaRPr>
                        </a:p>
                      </p:txBody>
                    </p:sp>
                  </p:grpSp>
                  <p:pic>
                    <p:nvPicPr>
                      <p:cNvPr id="71" name="Graphic 70" descr="Female Profile">
                        <a:extLst>
                          <a:ext uri="{FF2B5EF4-FFF2-40B4-BE49-F238E27FC236}">
                            <a16:creationId xmlns:a16="http://schemas.microsoft.com/office/drawing/2014/main" id="{ACFBF414-8FC4-40D2-B8ED-A1D174A0C7A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6"/>
                          </a:ext>
                        </a:extLst>
                      </a:blip>
                      <a:srcRect r="7143" b="44959"/>
                      <a:stretch/>
                    </p:blipFill>
                    <p:spPr>
                      <a:xfrm>
                        <a:off x="5534839" y="1434384"/>
                        <a:ext cx="881307" cy="508891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4" name="Graphic 73" descr="Male profile">
                        <a:extLst>
                          <a:ext uri="{FF2B5EF4-FFF2-40B4-BE49-F238E27FC236}">
                            <a16:creationId xmlns:a16="http://schemas.microsoft.com/office/drawing/2014/main" id="{9C356792-9425-45B3-91BE-699796F24E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rcRect b="42666"/>
                      <a:stretch/>
                    </p:blipFill>
                    <p:spPr>
                      <a:xfrm>
                        <a:off x="4877417" y="1648559"/>
                        <a:ext cx="1086829" cy="592154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Graphic 74" descr="Chef">
                        <a:extLst>
                          <a:ext uri="{FF2B5EF4-FFF2-40B4-BE49-F238E27FC236}">
                            <a16:creationId xmlns:a16="http://schemas.microsoft.com/office/drawing/2014/main" id="{5FFC656E-72BD-4C44-B55D-E793A24023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rcRect t="-1" b="39530"/>
                      <a:stretch/>
                    </p:blipFill>
                    <p:spPr>
                      <a:xfrm>
                        <a:off x="4249799" y="1413944"/>
                        <a:ext cx="1051629" cy="604325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5" name="Speech Bubble: Rectangle 24">
                      <a:extLst>
                        <a:ext uri="{FF2B5EF4-FFF2-40B4-BE49-F238E27FC236}">
                          <a16:creationId xmlns:a16="http://schemas.microsoft.com/office/drawing/2014/main" id="{D2718DE7-F0EA-45A8-A66D-619286E2B6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9372" y="1429468"/>
                      <a:ext cx="1230269" cy="646956"/>
                    </a:xfrm>
                    <a:prstGeom prst="wedgeRectCallout">
                      <a:avLst>
                        <a:gd name="adj1" fmla="val -36879"/>
                        <a:gd name="adj2" fmla="val 86603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pic>
                <p:nvPicPr>
                  <p:cNvPr id="82" name="Graphic 81" descr="Question mark">
                    <a:extLst>
                      <a:ext uri="{FF2B5EF4-FFF2-40B4-BE49-F238E27FC236}">
                        <a16:creationId xmlns:a16="http://schemas.microsoft.com/office/drawing/2014/main" id="{CE742974-8868-473E-BF00-C339D34F81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68222" y="797370"/>
                    <a:ext cx="517451" cy="51745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1" name="Speech Bubble: Rectangle 80">
                  <a:extLst>
                    <a:ext uri="{FF2B5EF4-FFF2-40B4-BE49-F238E27FC236}">
                      <a16:creationId xmlns:a16="http://schemas.microsoft.com/office/drawing/2014/main" id="{024EECD2-8E73-49B0-BEB8-4494D23EFE3C}"/>
                    </a:ext>
                  </a:extLst>
                </p:cNvPr>
                <p:cNvSpPr/>
                <p:nvPr/>
              </p:nvSpPr>
              <p:spPr>
                <a:xfrm flipH="1">
                  <a:off x="5205333" y="701385"/>
                  <a:ext cx="1230269" cy="646956"/>
                </a:xfrm>
                <a:prstGeom prst="wedgeRectCallout">
                  <a:avLst>
                    <a:gd name="adj1" fmla="val -5262"/>
                    <a:gd name="adj2" fmla="val 81635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pic>
            <p:nvPicPr>
              <p:cNvPr id="83" name="Graphic 82" descr="Question mark">
                <a:extLst>
                  <a:ext uri="{FF2B5EF4-FFF2-40B4-BE49-F238E27FC236}">
                    <a16:creationId xmlns:a16="http://schemas.microsoft.com/office/drawing/2014/main" id="{6EC21C1D-4B41-4713-A08C-E30EC7CEA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192365" y="964757"/>
                <a:ext cx="355974" cy="355974"/>
              </a:xfrm>
              <a:prstGeom prst="rect">
                <a:avLst/>
              </a:prstGeom>
            </p:spPr>
          </p:pic>
          <p:pic>
            <p:nvPicPr>
              <p:cNvPr id="84" name="Graphic 83" descr="Question mark">
                <a:extLst>
                  <a:ext uri="{FF2B5EF4-FFF2-40B4-BE49-F238E27FC236}">
                    <a16:creationId xmlns:a16="http://schemas.microsoft.com/office/drawing/2014/main" id="{7176C499-B39E-4BCA-BE7B-D9C1C6828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5624693" y="898147"/>
                <a:ext cx="402254" cy="402254"/>
              </a:xfrm>
              <a:prstGeom prst="rect">
                <a:avLst/>
              </a:prstGeom>
            </p:spPr>
          </p:pic>
        </p:grpSp>
        <p:sp>
          <p:nvSpPr>
            <p:cNvPr id="136" name="Rectangle à coins arrondis 3">
              <a:extLst>
                <a:ext uri="{FF2B5EF4-FFF2-40B4-BE49-F238E27FC236}">
                  <a16:creationId xmlns:a16="http://schemas.microsoft.com/office/drawing/2014/main" id="{DD9DD9A6-6679-421B-B025-F394D05A71B4}"/>
                </a:ext>
              </a:extLst>
            </p:cNvPr>
            <p:cNvSpPr/>
            <p:nvPr/>
          </p:nvSpPr>
          <p:spPr>
            <a:xfrm>
              <a:off x="8841677" y="1072492"/>
              <a:ext cx="2994953" cy="2857768"/>
            </a:xfrm>
            <a:prstGeom prst="roundRect">
              <a:avLst>
                <a:gd name="adj" fmla="val 21896"/>
              </a:avLst>
            </a:prstGeom>
            <a:noFill/>
            <a:ln>
              <a:solidFill>
                <a:srgbClr val="4466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C3262697-FDC6-439E-9CBB-9152EC9A999D}"/>
                </a:ext>
              </a:extLst>
            </p:cNvPr>
            <p:cNvSpPr/>
            <p:nvPr/>
          </p:nvSpPr>
          <p:spPr>
            <a:xfrm>
              <a:off x="8616426" y="792096"/>
              <a:ext cx="1784735" cy="560829"/>
            </a:xfrm>
            <a:prstGeom prst="roundRect">
              <a:avLst/>
            </a:prstGeom>
            <a:solidFill>
              <a:srgbClr val="4466A0"/>
            </a:solidFill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Pourquoi</a:t>
              </a:r>
              <a:r>
                <a:rPr lang="en-US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?</a:t>
              </a:r>
              <a:endParaRPr lang="fr-FR" b="1" dirty="0">
                <a:solidFill>
                  <a:srgbClr val="ECF3F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53ECB75-D111-4F3C-BFFF-85AD6CBAD726}"/>
              </a:ext>
            </a:extLst>
          </p:cNvPr>
          <p:cNvGrpSpPr/>
          <p:nvPr/>
        </p:nvGrpSpPr>
        <p:grpSpPr>
          <a:xfrm>
            <a:off x="3603157" y="4195892"/>
            <a:ext cx="1488051" cy="1458994"/>
            <a:chOff x="3694370" y="3675258"/>
            <a:chExt cx="1488051" cy="1458994"/>
          </a:xfrm>
        </p:grpSpPr>
        <p:sp>
          <p:nvSpPr>
            <p:cNvPr id="139" name="Flèche : droite rayée 63">
              <a:extLst>
                <a:ext uri="{FF2B5EF4-FFF2-40B4-BE49-F238E27FC236}">
                  <a16:creationId xmlns:a16="http://schemas.microsoft.com/office/drawing/2014/main" id="{7D6AB9A6-561A-4825-8633-C5FC7BA71858}"/>
                </a:ext>
              </a:extLst>
            </p:cNvPr>
            <p:cNvSpPr/>
            <p:nvPr/>
          </p:nvSpPr>
          <p:spPr>
            <a:xfrm>
              <a:off x="3827494" y="4677052"/>
              <a:ext cx="1354927" cy="457200"/>
            </a:xfrm>
            <a:prstGeom prst="stripedRightArrow">
              <a:avLst>
                <a:gd name="adj1" fmla="val 50000"/>
                <a:gd name="adj2" fmla="val 59091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41" name="Flèche : droite rayée 63">
              <a:extLst>
                <a:ext uri="{FF2B5EF4-FFF2-40B4-BE49-F238E27FC236}">
                  <a16:creationId xmlns:a16="http://schemas.microsoft.com/office/drawing/2014/main" id="{F41CD87D-3BA7-4B84-8FA7-B2ABECBF04C1}"/>
                </a:ext>
              </a:extLst>
            </p:cNvPr>
            <p:cNvSpPr/>
            <p:nvPr/>
          </p:nvSpPr>
          <p:spPr>
            <a:xfrm rot="5400000">
              <a:off x="3245506" y="4124122"/>
              <a:ext cx="1354927" cy="457200"/>
            </a:xfrm>
            <a:prstGeom prst="stripedRightArrow">
              <a:avLst>
                <a:gd name="adj1" fmla="val 50000"/>
                <a:gd name="adj2" fmla="val 0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</p:grpSp>
      <p:pic>
        <p:nvPicPr>
          <p:cNvPr id="1028" name="Graphic 1027" descr="Help">
            <a:extLst>
              <a:ext uri="{FF2B5EF4-FFF2-40B4-BE49-F238E27FC236}">
                <a16:creationId xmlns:a16="http://schemas.microsoft.com/office/drawing/2014/main" id="{2D8F40EA-CF69-4876-887E-BC374D0406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007064" y="4476671"/>
            <a:ext cx="738943" cy="73894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FDC5732-7230-48DA-9AC3-4613DEF8052F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06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6410550"/>
            <a:ext cx="12192000" cy="460157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SOLUTION PROPOSÉE :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Système d’analyse de flux de données en temps réel pour</a:t>
            </a:r>
          </a:p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                                                         le suivi des piétons. </a:t>
            </a:r>
            <a:b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</a:br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0A958-0984-49C4-82EC-4F61B4C672A9}"/>
              </a:ext>
            </a:extLst>
          </p:cNvPr>
          <p:cNvGrpSpPr/>
          <p:nvPr/>
        </p:nvGrpSpPr>
        <p:grpSpPr>
          <a:xfrm>
            <a:off x="4473133" y="1446215"/>
            <a:ext cx="1939231" cy="2848511"/>
            <a:chOff x="9329873" y="1666198"/>
            <a:chExt cx="1901047" cy="2407382"/>
          </a:xfrm>
        </p:grpSpPr>
        <p:pic>
          <p:nvPicPr>
            <p:cNvPr id="54" name="Graphic 53" descr="Building">
              <a:extLst>
                <a:ext uri="{FF2B5EF4-FFF2-40B4-BE49-F238E27FC236}">
                  <a16:creationId xmlns:a16="http://schemas.microsoft.com/office/drawing/2014/main" id="{4D072FD0-116F-48AA-8D47-AE7963BB1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9873" y="2172533"/>
              <a:ext cx="1901047" cy="190104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Image 67">
              <a:extLst>
                <a:ext uri="{FF2B5EF4-FFF2-40B4-BE49-F238E27FC236}">
                  <a16:creationId xmlns:a16="http://schemas.microsoft.com/office/drawing/2014/main" id="{80F3E2EB-D2DB-4B75-9903-A74D01272C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30" t="8310" r="14955" b="11489"/>
            <a:stretch/>
          </p:blipFill>
          <p:spPr>
            <a:xfrm>
              <a:off x="9779711" y="1666198"/>
              <a:ext cx="984057" cy="832716"/>
            </a:xfrm>
            <a:prstGeom prst="rect">
              <a:avLst/>
            </a:prstGeom>
          </p:spPr>
        </p:pic>
      </p:grpSp>
      <p:sp>
        <p:nvSpPr>
          <p:cNvPr id="109" name="Rectangle : coins arrondis 48">
            <a:extLst>
              <a:ext uri="{FF2B5EF4-FFF2-40B4-BE49-F238E27FC236}">
                <a16:creationId xmlns:a16="http://schemas.microsoft.com/office/drawing/2014/main" id="{9832C420-4395-4574-BAA2-BFA4B7C0BB3B}"/>
              </a:ext>
            </a:extLst>
          </p:cNvPr>
          <p:cNvSpPr/>
          <p:nvPr/>
        </p:nvSpPr>
        <p:spPr>
          <a:xfrm>
            <a:off x="-246033" y="4739939"/>
            <a:ext cx="4513233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Installer seulement l’application </a:t>
            </a:r>
            <a:r>
              <a:rPr lang="fr-FR" sz="10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traccar</a:t>
            </a: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Client</a:t>
            </a:r>
          </a:p>
        </p:txBody>
      </p:sp>
      <p:sp>
        <p:nvSpPr>
          <p:cNvPr id="118" name="Flèche : droite rayée 63">
            <a:extLst>
              <a:ext uri="{FF2B5EF4-FFF2-40B4-BE49-F238E27FC236}">
                <a16:creationId xmlns:a16="http://schemas.microsoft.com/office/drawing/2014/main" id="{6D95F183-4B3B-43CE-98CF-613A958F3FA0}"/>
              </a:ext>
            </a:extLst>
          </p:cNvPr>
          <p:cNvSpPr/>
          <p:nvPr/>
        </p:nvSpPr>
        <p:spPr>
          <a:xfrm rot="5400000">
            <a:off x="938064" y="4689739"/>
            <a:ext cx="914775" cy="232974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A53ECB75-D111-4F3C-BFFF-85AD6CBAD726}"/>
              </a:ext>
            </a:extLst>
          </p:cNvPr>
          <p:cNvGrpSpPr/>
          <p:nvPr/>
        </p:nvGrpSpPr>
        <p:grpSpPr>
          <a:xfrm>
            <a:off x="5287332" y="4390898"/>
            <a:ext cx="1488051" cy="1626011"/>
            <a:chOff x="3694370" y="3675260"/>
            <a:chExt cx="1488051" cy="1353273"/>
          </a:xfrm>
        </p:grpSpPr>
        <p:sp>
          <p:nvSpPr>
            <p:cNvPr id="139" name="Flèche : droite rayée 63">
              <a:extLst>
                <a:ext uri="{FF2B5EF4-FFF2-40B4-BE49-F238E27FC236}">
                  <a16:creationId xmlns:a16="http://schemas.microsoft.com/office/drawing/2014/main" id="{7D6AB9A6-561A-4825-8633-C5FC7BA71858}"/>
                </a:ext>
              </a:extLst>
            </p:cNvPr>
            <p:cNvSpPr/>
            <p:nvPr/>
          </p:nvSpPr>
          <p:spPr>
            <a:xfrm>
              <a:off x="3827494" y="4677052"/>
              <a:ext cx="1354927" cy="351481"/>
            </a:xfrm>
            <a:prstGeom prst="stripedRightArrow">
              <a:avLst>
                <a:gd name="adj1" fmla="val 50000"/>
                <a:gd name="adj2" fmla="val 59091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  <p:sp>
          <p:nvSpPr>
            <p:cNvPr id="141" name="Flèche : droite rayée 63">
              <a:extLst>
                <a:ext uri="{FF2B5EF4-FFF2-40B4-BE49-F238E27FC236}">
                  <a16:creationId xmlns:a16="http://schemas.microsoft.com/office/drawing/2014/main" id="{F41CD87D-3BA7-4B84-8FA7-B2ABECBF04C1}"/>
                </a:ext>
              </a:extLst>
            </p:cNvPr>
            <p:cNvSpPr/>
            <p:nvPr/>
          </p:nvSpPr>
          <p:spPr>
            <a:xfrm rot="5400000">
              <a:off x="3278386" y="4091244"/>
              <a:ext cx="1259995" cy="428027"/>
            </a:xfrm>
            <a:prstGeom prst="stripedRightArrow">
              <a:avLst>
                <a:gd name="adj1" fmla="val 50000"/>
                <a:gd name="adj2" fmla="val 0"/>
              </a:avLst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0070C0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1C1A0D3-8C53-4D75-916F-68FD23CFE636}"/>
              </a:ext>
            </a:extLst>
          </p:cNvPr>
          <p:cNvGrpSpPr/>
          <p:nvPr/>
        </p:nvGrpSpPr>
        <p:grpSpPr>
          <a:xfrm>
            <a:off x="162068" y="1076883"/>
            <a:ext cx="3030164" cy="3297223"/>
            <a:chOff x="202518" y="1584168"/>
            <a:chExt cx="3030164" cy="32972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A3CE1F-FD6C-473C-804B-F4434D424A18}"/>
                </a:ext>
              </a:extLst>
            </p:cNvPr>
            <p:cNvSpPr/>
            <p:nvPr/>
          </p:nvSpPr>
          <p:spPr>
            <a:xfrm>
              <a:off x="202518" y="1584168"/>
              <a:ext cx="303016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ENFANTS </a:t>
              </a:r>
              <a:endParaRPr lang="fr-FR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FF81F32-7E51-4FFB-8988-3ECCDDF581A3}"/>
                </a:ext>
              </a:extLst>
            </p:cNvPr>
            <p:cNvGrpSpPr/>
            <p:nvPr/>
          </p:nvGrpSpPr>
          <p:grpSpPr>
            <a:xfrm>
              <a:off x="318623" y="2034664"/>
              <a:ext cx="2400051" cy="2846727"/>
              <a:chOff x="324099" y="2055839"/>
              <a:chExt cx="2817619" cy="3185411"/>
            </a:xfrm>
          </p:grpSpPr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2EBC96A1-42F2-4A77-9D9F-40FECCF323E5}"/>
                  </a:ext>
                </a:extLst>
              </p:cNvPr>
              <p:cNvSpPr/>
              <p:nvPr/>
            </p:nvSpPr>
            <p:spPr>
              <a:xfrm rot="16200000">
                <a:off x="1078255" y="1301683"/>
                <a:ext cx="1309308" cy="2817619"/>
              </a:xfrm>
              <a:prstGeom prst="rightBrace">
                <a:avLst>
                  <a:gd name="adj1" fmla="val 53800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27583655-8999-4C88-9AAA-6ACF5BC676FB}"/>
                  </a:ext>
                </a:extLst>
              </p:cNvPr>
              <p:cNvGrpSpPr/>
              <p:nvPr/>
            </p:nvGrpSpPr>
            <p:grpSpPr>
              <a:xfrm>
                <a:off x="442141" y="2829245"/>
                <a:ext cx="1191804" cy="1120439"/>
                <a:chOff x="3396579" y="3217517"/>
                <a:chExt cx="1368813" cy="1354928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648CFB9-D61E-4A2E-B0E1-ABD29C9B94F7}"/>
                    </a:ext>
                  </a:extLst>
                </p:cNvPr>
                <p:cNvGrpSpPr/>
                <p:nvPr/>
              </p:nvGrpSpPr>
              <p:grpSpPr>
                <a:xfrm>
                  <a:off x="3462503" y="3266690"/>
                  <a:ext cx="1223816" cy="1231718"/>
                  <a:chOff x="3517015" y="3272030"/>
                  <a:chExt cx="1223816" cy="1231718"/>
                </a:xfrm>
              </p:grpSpPr>
              <p:pic>
                <p:nvPicPr>
                  <p:cNvPr id="76" name="Graphic 75" descr="School boy">
                    <a:extLst>
                      <a:ext uri="{FF2B5EF4-FFF2-40B4-BE49-F238E27FC236}">
                        <a16:creationId xmlns:a16="http://schemas.microsoft.com/office/drawing/2014/main" id="{DFD827C1-9F2D-467D-8857-F9264F8CEB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7015" y="327203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85" name="Graphic 84" descr="Male profile">
                    <a:extLst>
                      <a:ext uri="{FF2B5EF4-FFF2-40B4-BE49-F238E27FC236}">
                        <a16:creationId xmlns:a16="http://schemas.microsoft.com/office/drawing/2014/main" id="{1FA3E4D0-4CFC-445B-9C4D-D19379B4B5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3761126" y="3899565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A7E3BCB-4AFF-49A8-85F8-84B6559EEE40}"/>
                    </a:ext>
                  </a:extLst>
                </p:cNvPr>
                <p:cNvSpPr/>
                <p:nvPr/>
              </p:nvSpPr>
              <p:spPr>
                <a:xfrm>
                  <a:off x="3396579" y="3217517"/>
                  <a:ext cx="1368813" cy="135492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23A695D-2950-4BCB-B956-FAF2CDE6F2BC}"/>
                  </a:ext>
                </a:extLst>
              </p:cNvPr>
              <p:cNvGrpSpPr/>
              <p:nvPr/>
            </p:nvGrpSpPr>
            <p:grpSpPr>
              <a:xfrm>
                <a:off x="1717600" y="2710492"/>
                <a:ext cx="1223816" cy="1231718"/>
                <a:chOff x="6090421" y="4865129"/>
                <a:chExt cx="1223816" cy="123171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888B1027-F805-458C-AEFC-B8AAF5B60A0E}"/>
                    </a:ext>
                  </a:extLst>
                </p:cNvPr>
                <p:cNvGrpSpPr/>
                <p:nvPr/>
              </p:nvGrpSpPr>
              <p:grpSpPr>
                <a:xfrm>
                  <a:off x="6090421" y="4865129"/>
                  <a:ext cx="1223816" cy="1231718"/>
                  <a:chOff x="4486982" y="3287250"/>
                  <a:chExt cx="1223816" cy="1231718"/>
                </a:xfrm>
              </p:grpSpPr>
              <p:pic>
                <p:nvPicPr>
                  <p:cNvPr id="86" name="Graphic 85" descr="School girl">
                    <a:extLst>
                      <a:ext uri="{FF2B5EF4-FFF2-40B4-BE49-F238E27FC236}">
                        <a16:creationId xmlns:a16="http://schemas.microsoft.com/office/drawing/2014/main" id="{52370500-EFCE-4C3D-84AD-F869E0E9D2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6982" y="328725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87" name="Graphic 86" descr="Male profile">
                    <a:extLst>
                      <a:ext uri="{FF2B5EF4-FFF2-40B4-BE49-F238E27FC236}">
                        <a16:creationId xmlns:a16="http://schemas.microsoft.com/office/drawing/2014/main" id="{1EE4D28D-C57E-44E7-9EEA-9BA597C496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4738341" y="3894571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7267F336-95A5-4079-AFA1-3987E5E5C6E1}"/>
                    </a:ext>
                  </a:extLst>
                </p:cNvPr>
                <p:cNvSpPr/>
                <p:nvPr/>
              </p:nvSpPr>
              <p:spPr>
                <a:xfrm>
                  <a:off x="6120728" y="4972151"/>
                  <a:ext cx="1191804" cy="1120439"/>
                </a:xfrm>
                <a:prstGeom prst="ellipse">
                  <a:avLst/>
                </a:prstGeom>
                <a:noFill/>
                <a:ln w="38100">
                  <a:solidFill>
                    <a:srgbClr val="6E184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67E0A576-8F0A-484C-8EB8-9A08424BCEF9}"/>
                  </a:ext>
                </a:extLst>
              </p:cNvPr>
              <p:cNvGrpSpPr/>
              <p:nvPr/>
            </p:nvGrpSpPr>
            <p:grpSpPr>
              <a:xfrm>
                <a:off x="397216" y="4120811"/>
                <a:ext cx="1191804" cy="1120439"/>
                <a:chOff x="3396579" y="3217517"/>
                <a:chExt cx="1368813" cy="1354928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D372F936-729B-419E-B5B6-3221617D75FF}"/>
                    </a:ext>
                  </a:extLst>
                </p:cNvPr>
                <p:cNvGrpSpPr/>
                <p:nvPr/>
              </p:nvGrpSpPr>
              <p:grpSpPr>
                <a:xfrm>
                  <a:off x="3462503" y="3266690"/>
                  <a:ext cx="1223816" cy="1231718"/>
                  <a:chOff x="3517015" y="3272030"/>
                  <a:chExt cx="1223816" cy="1231718"/>
                </a:xfrm>
              </p:grpSpPr>
              <p:pic>
                <p:nvPicPr>
                  <p:cNvPr id="102" name="Graphic 101" descr="School boy">
                    <a:extLst>
                      <a:ext uri="{FF2B5EF4-FFF2-40B4-BE49-F238E27FC236}">
                        <a16:creationId xmlns:a16="http://schemas.microsoft.com/office/drawing/2014/main" id="{E7672520-994D-4F4F-B8BD-617590418E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517015" y="327203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104" name="Graphic 103" descr="Male profile">
                    <a:extLst>
                      <a:ext uri="{FF2B5EF4-FFF2-40B4-BE49-F238E27FC236}">
                        <a16:creationId xmlns:a16="http://schemas.microsoft.com/office/drawing/2014/main" id="{85073F50-B8D5-4EC0-BCFD-B43EE10842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3761126" y="3899565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2813AF0D-0653-448C-BBB8-17BC17324C44}"/>
                    </a:ext>
                  </a:extLst>
                </p:cNvPr>
                <p:cNvSpPr/>
                <p:nvPr/>
              </p:nvSpPr>
              <p:spPr>
                <a:xfrm>
                  <a:off x="3396579" y="3217517"/>
                  <a:ext cx="1368813" cy="1354928"/>
                </a:xfrm>
                <a:prstGeom prst="ellips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38B78C4-1A4F-4F69-9603-248529A55916}"/>
                  </a:ext>
                </a:extLst>
              </p:cNvPr>
              <p:cNvGrpSpPr/>
              <p:nvPr/>
            </p:nvGrpSpPr>
            <p:grpSpPr>
              <a:xfrm>
                <a:off x="1742212" y="3985515"/>
                <a:ext cx="1223816" cy="1231718"/>
                <a:chOff x="6090421" y="4865129"/>
                <a:chExt cx="1223816" cy="123171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F26F0E2-BF09-468E-BCB0-FF2E9E3E091B}"/>
                    </a:ext>
                  </a:extLst>
                </p:cNvPr>
                <p:cNvGrpSpPr/>
                <p:nvPr/>
              </p:nvGrpSpPr>
              <p:grpSpPr>
                <a:xfrm>
                  <a:off x="6090421" y="4865129"/>
                  <a:ext cx="1223816" cy="1231718"/>
                  <a:chOff x="4486982" y="3287250"/>
                  <a:chExt cx="1223816" cy="1231718"/>
                </a:xfrm>
              </p:grpSpPr>
              <p:pic>
                <p:nvPicPr>
                  <p:cNvPr id="108" name="Graphic 107" descr="School girl">
                    <a:extLst>
                      <a:ext uri="{FF2B5EF4-FFF2-40B4-BE49-F238E27FC236}">
                        <a16:creationId xmlns:a16="http://schemas.microsoft.com/office/drawing/2014/main" id="{0D1CE5C8-AB4B-475F-9114-A029CDEF50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86982" y="3287250"/>
                    <a:ext cx="1223816" cy="1231718"/>
                  </a:xfrm>
                  <a:prstGeom prst="rect">
                    <a:avLst/>
                  </a:prstGeom>
                </p:spPr>
              </p:pic>
              <p:pic>
                <p:nvPicPr>
                  <p:cNvPr id="110" name="Graphic 109" descr="Male profile">
                    <a:extLst>
                      <a:ext uri="{FF2B5EF4-FFF2-40B4-BE49-F238E27FC236}">
                        <a16:creationId xmlns:a16="http://schemas.microsoft.com/office/drawing/2014/main" id="{944DEED2-7771-4B68-B016-1F4FF3F4C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rcRect t="46038"/>
                  <a:stretch/>
                </p:blipFill>
                <p:spPr>
                  <a:xfrm>
                    <a:off x="4738341" y="3894571"/>
                    <a:ext cx="738443" cy="57080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DE36E02-8FEE-40E2-925C-E91715295B94}"/>
                    </a:ext>
                  </a:extLst>
                </p:cNvPr>
                <p:cNvSpPr/>
                <p:nvPr/>
              </p:nvSpPr>
              <p:spPr>
                <a:xfrm>
                  <a:off x="6120728" y="4972151"/>
                  <a:ext cx="1191804" cy="1120439"/>
                </a:xfrm>
                <a:prstGeom prst="ellipse">
                  <a:avLst/>
                </a:prstGeom>
                <a:noFill/>
                <a:ln w="38100">
                  <a:solidFill>
                    <a:srgbClr val="B9CBE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27930B6-BD26-474C-AA1F-BE741DB4A65C}"/>
              </a:ext>
            </a:extLst>
          </p:cNvPr>
          <p:cNvGrpSpPr/>
          <p:nvPr/>
        </p:nvGrpSpPr>
        <p:grpSpPr>
          <a:xfrm>
            <a:off x="666344" y="5408212"/>
            <a:ext cx="1481515" cy="1191244"/>
            <a:chOff x="4388665" y="2237756"/>
            <a:chExt cx="1911080" cy="165780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3019F92-3915-458F-9EEA-569DEA332F83}"/>
                </a:ext>
              </a:extLst>
            </p:cNvPr>
            <p:cNvGrpSpPr/>
            <p:nvPr/>
          </p:nvGrpSpPr>
          <p:grpSpPr>
            <a:xfrm>
              <a:off x="4694255" y="3044060"/>
              <a:ext cx="1493925" cy="851503"/>
              <a:chOff x="4844592" y="3317597"/>
              <a:chExt cx="1493925" cy="851503"/>
            </a:xfrm>
          </p:grpSpPr>
          <p:pic>
            <p:nvPicPr>
              <p:cNvPr id="66" name="Graphic 65" descr="Smart Phone">
                <a:extLst>
                  <a:ext uri="{FF2B5EF4-FFF2-40B4-BE49-F238E27FC236}">
                    <a16:creationId xmlns:a16="http://schemas.microsoft.com/office/drawing/2014/main" id="{8883F2B9-9B6C-4450-8B1A-18434704B8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705441" y="3536024"/>
                <a:ext cx="633076" cy="633076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82" name="Picture 10" descr="Afficher l’image source">
                <a:extLst>
                  <a:ext uri="{FF2B5EF4-FFF2-40B4-BE49-F238E27FC236}">
                    <a16:creationId xmlns:a16="http://schemas.microsoft.com/office/drawing/2014/main" id="{91E8DB95-16BD-45FD-9AA8-008EC08D12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569" r="21821"/>
              <a:stretch/>
            </p:blipFill>
            <p:spPr bwMode="auto">
              <a:xfrm>
                <a:off x="4844592" y="3317597"/>
                <a:ext cx="493733" cy="842408"/>
              </a:xfrm>
              <a:prstGeom prst="rect">
                <a:avLst/>
              </a:prstGeom>
              <a:noFill/>
              <a:effectLst>
                <a:innerShdw blurRad="114300">
                  <a:prstClr val="black"/>
                </a:inn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4" name="Picture 12" descr="Afficher l’image source">
                <a:extLst>
                  <a:ext uri="{FF2B5EF4-FFF2-40B4-BE49-F238E27FC236}">
                    <a16:creationId xmlns:a16="http://schemas.microsoft.com/office/drawing/2014/main" id="{B98C1F49-39D0-4AD0-81C6-9CD03BFBAF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244" y="3432363"/>
                <a:ext cx="732189" cy="732189"/>
              </a:xfrm>
              <a:prstGeom prst="rect">
                <a:avLst/>
              </a:prstGeom>
              <a:noFill/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9954F47-3DBA-4FBD-AF18-3CF2F72BC769}"/>
                </a:ext>
              </a:extLst>
            </p:cNvPr>
            <p:cNvSpPr/>
            <p:nvPr/>
          </p:nvSpPr>
          <p:spPr>
            <a:xfrm rot="16200000">
              <a:off x="4759156" y="1867265"/>
              <a:ext cx="1170098" cy="1911080"/>
            </a:xfrm>
            <a:prstGeom prst="rightBrace">
              <a:avLst>
                <a:gd name="adj1" fmla="val 538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25" name="Picture 38">
            <a:extLst>
              <a:ext uri="{FF2B5EF4-FFF2-40B4-BE49-F238E27FC236}">
                <a16:creationId xmlns:a16="http://schemas.microsoft.com/office/drawing/2014/main" id="{21606D38-B07E-455C-AF64-9357C0A9D0F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769" t="9965" r="6114" b="6731"/>
          <a:stretch/>
        </p:blipFill>
        <p:spPr>
          <a:xfrm>
            <a:off x="902450" y="4644568"/>
            <a:ext cx="371972" cy="375590"/>
          </a:xfrm>
          <a:prstGeom prst="rect">
            <a:avLst/>
          </a:prstGeom>
        </p:spPr>
      </p:pic>
      <p:sp>
        <p:nvSpPr>
          <p:cNvPr id="128" name="Flèche : droite rayée 63">
            <a:extLst>
              <a:ext uri="{FF2B5EF4-FFF2-40B4-BE49-F238E27FC236}">
                <a16:creationId xmlns:a16="http://schemas.microsoft.com/office/drawing/2014/main" id="{79091490-D97A-4804-BA3A-2715E01080DE}"/>
              </a:ext>
            </a:extLst>
          </p:cNvPr>
          <p:cNvSpPr/>
          <p:nvPr/>
        </p:nvSpPr>
        <p:spPr>
          <a:xfrm>
            <a:off x="3086128" y="3074640"/>
            <a:ext cx="1354927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29" name="Rectangle : coins arrondis 48">
            <a:extLst>
              <a:ext uri="{FF2B5EF4-FFF2-40B4-BE49-F238E27FC236}">
                <a16:creationId xmlns:a16="http://schemas.microsoft.com/office/drawing/2014/main" id="{A0896A16-4994-46AB-90CD-DC7DBC96AAE0}"/>
              </a:ext>
            </a:extLst>
          </p:cNvPr>
          <p:cNvSpPr/>
          <p:nvPr/>
        </p:nvSpPr>
        <p:spPr>
          <a:xfrm>
            <a:off x="1169002" y="2483374"/>
            <a:ext cx="3322624" cy="646956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en-US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-Track va faire tout pour vous !!</a:t>
            </a:r>
          </a:p>
        </p:txBody>
      </p:sp>
      <p:sp>
        <p:nvSpPr>
          <p:cNvPr id="130" name="Flèche : droite rayée 63">
            <a:extLst>
              <a:ext uri="{FF2B5EF4-FFF2-40B4-BE49-F238E27FC236}">
                <a16:creationId xmlns:a16="http://schemas.microsoft.com/office/drawing/2014/main" id="{0385DD78-182B-45D3-BF83-70BF52F07799}"/>
              </a:ext>
            </a:extLst>
          </p:cNvPr>
          <p:cNvSpPr/>
          <p:nvPr/>
        </p:nvSpPr>
        <p:spPr>
          <a:xfrm rot="19360235">
            <a:off x="8866007" y="2389873"/>
            <a:ext cx="1214754" cy="145121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C3F4294-BE0D-4547-8679-4A3F830A6A07}"/>
              </a:ext>
            </a:extLst>
          </p:cNvPr>
          <p:cNvGrpSpPr/>
          <p:nvPr/>
        </p:nvGrpSpPr>
        <p:grpSpPr>
          <a:xfrm>
            <a:off x="5825015" y="4096831"/>
            <a:ext cx="2482774" cy="1426267"/>
            <a:chOff x="-260733" y="2019737"/>
            <a:chExt cx="5585615" cy="2990266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F793B4E-52BB-42EF-BD8B-863BC831F46A}"/>
                </a:ext>
              </a:extLst>
            </p:cNvPr>
            <p:cNvGrpSpPr/>
            <p:nvPr/>
          </p:nvGrpSpPr>
          <p:grpSpPr>
            <a:xfrm>
              <a:off x="-260733" y="2019737"/>
              <a:ext cx="5585615" cy="2990266"/>
              <a:chOff x="13080" y="3073107"/>
              <a:chExt cx="5585615" cy="2990266"/>
            </a:xfrm>
          </p:grpSpPr>
          <p:pic>
            <p:nvPicPr>
              <p:cNvPr id="138" name="Graphic 137" descr="Female Profile">
                <a:extLst>
                  <a:ext uri="{FF2B5EF4-FFF2-40B4-BE49-F238E27FC236}">
                    <a16:creationId xmlns:a16="http://schemas.microsoft.com/office/drawing/2014/main" id="{5F0ED406-686E-4C7C-9AFF-37405A832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357829" y="3360559"/>
                <a:ext cx="1029794" cy="1029794"/>
              </a:xfrm>
              <a:prstGeom prst="rect">
                <a:avLst/>
              </a:prstGeom>
            </p:spPr>
          </p:pic>
          <p:pic>
            <p:nvPicPr>
              <p:cNvPr id="140" name="Graphic 139" descr="Male profile">
                <a:extLst>
                  <a:ext uri="{FF2B5EF4-FFF2-40B4-BE49-F238E27FC236}">
                    <a16:creationId xmlns:a16="http://schemas.microsoft.com/office/drawing/2014/main" id="{86EF8A64-8E70-426A-840E-1258AE506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329084" y="3363432"/>
                <a:ext cx="1051590" cy="1051590"/>
              </a:xfrm>
              <a:prstGeom prst="rect">
                <a:avLst/>
              </a:prstGeom>
            </p:spPr>
          </p:pic>
          <p:sp>
            <p:nvSpPr>
              <p:cNvPr id="142" name="Rectangle à coins arrondis 3">
                <a:extLst>
                  <a:ext uri="{FF2B5EF4-FFF2-40B4-BE49-F238E27FC236}">
                    <a16:creationId xmlns:a16="http://schemas.microsoft.com/office/drawing/2014/main" id="{E8DEB802-BEDB-4F9C-9025-729B63D99A0D}"/>
                  </a:ext>
                </a:extLst>
              </p:cNvPr>
              <p:cNvSpPr/>
              <p:nvPr/>
            </p:nvSpPr>
            <p:spPr>
              <a:xfrm>
                <a:off x="674255" y="3199359"/>
                <a:ext cx="4924440" cy="2864014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FAC09FBB-4089-4660-9F5F-F8050DA2C9CF}"/>
                  </a:ext>
                </a:extLst>
              </p:cNvPr>
              <p:cNvSpPr/>
              <p:nvPr/>
            </p:nvSpPr>
            <p:spPr>
              <a:xfrm rot="20220370">
                <a:off x="13080" y="3073107"/>
                <a:ext cx="2243552" cy="548508"/>
              </a:xfrm>
              <a:prstGeom prst="roundRect">
                <a:avLst/>
              </a:prstGeom>
              <a:solidFill>
                <a:srgbClr val="E4EEF8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Ces</a:t>
                </a:r>
                <a:r>
                  <a:rPr lang="en-US" sz="1000" b="1" dirty="0">
                    <a:solidFill>
                      <a:srgbClr val="4466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parents</a:t>
                </a:r>
                <a:endParaRPr lang="fr-FR" sz="1000" b="1" dirty="0">
                  <a:solidFill>
                    <a:srgbClr val="4466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4" name="Rectangle à coins arrondis 3">
                <a:extLst>
                  <a:ext uri="{FF2B5EF4-FFF2-40B4-BE49-F238E27FC236}">
                    <a16:creationId xmlns:a16="http://schemas.microsoft.com/office/drawing/2014/main" id="{461A8F8F-7D2D-4DE3-B584-FC5D9DC3551E}"/>
                  </a:ext>
                </a:extLst>
              </p:cNvPr>
              <p:cNvSpPr/>
              <p:nvPr/>
            </p:nvSpPr>
            <p:spPr>
              <a:xfrm>
                <a:off x="2048005" y="3331781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Rectangle à coins arrondis 3">
                <a:extLst>
                  <a:ext uri="{FF2B5EF4-FFF2-40B4-BE49-F238E27FC236}">
                    <a16:creationId xmlns:a16="http://schemas.microsoft.com/office/drawing/2014/main" id="{8A0589C4-9C37-48BF-BA79-4116C0C046D3}"/>
                  </a:ext>
                </a:extLst>
              </p:cNvPr>
              <p:cNvSpPr/>
              <p:nvPr/>
            </p:nvSpPr>
            <p:spPr>
              <a:xfrm>
                <a:off x="939499" y="4658924"/>
                <a:ext cx="3192710" cy="1113816"/>
              </a:xfrm>
              <a:prstGeom prst="roundRect">
                <a:avLst>
                  <a:gd name="adj" fmla="val 21896"/>
                </a:avLst>
              </a:prstGeom>
              <a:noFill/>
              <a:ln>
                <a:solidFill>
                  <a:srgbClr val="4466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98BC03F6-A1E7-45EF-854D-68579261C75C}"/>
                  </a:ext>
                </a:extLst>
              </p:cNvPr>
              <p:cNvSpPr/>
              <p:nvPr/>
            </p:nvSpPr>
            <p:spPr>
              <a:xfrm>
                <a:off x="3900815" y="4333239"/>
                <a:ext cx="1537136" cy="333363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8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1</a:t>
                </a:r>
                <a:endParaRPr lang="fr-FR" sz="8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1DCBA59A-20B3-478A-B230-353EE81B0B27}"/>
                  </a:ext>
                </a:extLst>
              </p:cNvPr>
              <p:cNvSpPr/>
              <p:nvPr/>
            </p:nvSpPr>
            <p:spPr>
              <a:xfrm>
                <a:off x="3244573" y="5482892"/>
                <a:ext cx="1537136" cy="381496"/>
              </a:xfrm>
              <a:prstGeom prst="roundRect">
                <a:avLst/>
              </a:prstGeom>
              <a:solidFill>
                <a:srgbClr val="4466A0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b="1" dirty="0" err="1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Famille</a:t>
                </a:r>
                <a:r>
                  <a:rPr lang="en-US" sz="800" b="1" dirty="0">
                    <a:solidFill>
                      <a:srgbClr val="ECF3FA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2</a:t>
                </a:r>
                <a:endParaRPr lang="fr-FR" sz="800" b="1" dirty="0">
                  <a:solidFill>
                    <a:srgbClr val="ECF3FA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EDF7403-4A13-4349-B1F4-CB49EC411091}"/>
                </a:ext>
              </a:extLst>
            </p:cNvPr>
            <p:cNvGrpSpPr/>
            <p:nvPr/>
          </p:nvGrpSpPr>
          <p:grpSpPr>
            <a:xfrm>
              <a:off x="964137" y="3620952"/>
              <a:ext cx="1038489" cy="1027657"/>
              <a:chOff x="6381315" y="1329485"/>
              <a:chExt cx="1038489" cy="1027657"/>
            </a:xfrm>
          </p:grpSpPr>
          <p:pic>
            <p:nvPicPr>
              <p:cNvPr id="135" name="Graphic 134" descr="Female Profile">
                <a:extLst>
                  <a:ext uri="{FF2B5EF4-FFF2-40B4-BE49-F238E27FC236}">
                    <a16:creationId xmlns:a16="http://schemas.microsoft.com/office/drawing/2014/main" id="{5D39E96B-EFFB-4136-AB6B-0A5781F7D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b="41793"/>
              <a:stretch/>
            </p:blipFill>
            <p:spPr>
              <a:xfrm>
                <a:off x="6390010" y="1329485"/>
                <a:ext cx="1029794" cy="599417"/>
              </a:xfrm>
              <a:prstGeom prst="rect">
                <a:avLst/>
              </a:prstGeom>
            </p:spPr>
          </p:pic>
          <p:pic>
            <p:nvPicPr>
              <p:cNvPr id="137" name="Graphic 136" descr="Doctor">
                <a:extLst>
                  <a:ext uri="{FF2B5EF4-FFF2-40B4-BE49-F238E27FC236}">
                    <a16:creationId xmlns:a16="http://schemas.microsoft.com/office/drawing/2014/main" id="{CFECFD75-8E66-4E56-9F2B-27FE0F2B0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 t="49192"/>
              <a:stretch/>
            </p:blipFill>
            <p:spPr>
              <a:xfrm>
                <a:off x="6381315" y="1833921"/>
                <a:ext cx="1029794" cy="523221"/>
              </a:xfrm>
              <a:prstGeom prst="rect">
                <a:avLst/>
              </a:prstGeom>
            </p:spPr>
          </p:pic>
        </p:grpSp>
        <p:pic>
          <p:nvPicPr>
            <p:cNvPr id="134" name="Graphic 133" descr="Chef">
              <a:extLst>
                <a:ext uri="{FF2B5EF4-FFF2-40B4-BE49-F238E27FC236}">
                  <a16:creationId xmlns:a16="http://schemas.microsoft.com/office/drawing/2014/main" id="{D0CDBD29-1EC7-4EE2-9F6B-98436B492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914092" y="3604925"/>
              <a:ext cx="1056669" cy="1056669"/>
            </a:xfrm>
            <a:prstGeom prst="rect">
              <a:avLst/>
            </a:prstGeom>
          </p:spPr>
        </p:pic>
      </p:grpSp>
      <p:sp>
        <p:nvSpPr>
          <p:cNvPr id="148" name="Rectangle : coins arrondis 48">
            <a:extLst>
              <a:ext uri="{FF2B5EF4-FFF2-40B4-BE49-F238E27FC236}">
                <a16:creationId xmlns:a16="http://schemas.microsoft.com/office/drawing/2014/main" id="{2903015D-5276-4FEF-80EC-6BD8FBC6068B}"/>
              </a:ext>
            </a:extLst>
          </p:cNvPr>
          <p:cNvSpPr/>
          <p:nvPr/>
        </p:nvSpPr>
        <p:spPr>
          <a:xfrm>
            <a:off x="4325386" y="2655175"/>
            <a:ext cx="3618461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Offrir aux parents une application qui permet de  </a:t>
            </a:r>
          </a:p>
        </p:txBody>
      </p:sp>
      <p:pic>
        <p:nvPicPr>
          <p:cNvPr id="3086" name="Picture 14" descr="Afficher l’image source">
            <a:extLst>
              <a:ext uri="{FF2B5EF4-FFF2-40B4-BE49-F238E27FC236}">
                <a16:creationId xmlns:a16="http://schemas.microsoft.com/office/drawing/2014/main" id="{E5174DC7-DC42-4A95-AC3D-B7E69FA80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594" y="2525962"/>
            <a:ext cx="1083811" cy="1372234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Flèche : droite rayée 63">
            <a:extLst>
              <a:ext uri="{FF2B5EF4-FFF2-40B4-BE49-F238E27FC236}">
                <a16:creationId xmlns:a16="http://schemas.microsoft.com/office/drawing/2014/main" id="{7EFE5B07-E73E-42F9-AB44-F25B699D1C95}"/>
              </a:ext>
            </a:extLst>
          </p:cNvPr>
          <p:cNvSpPr/>
          <p:nvPr/>
        </p:nvSpPr>
        <p:spPr>
          <a:xfrm>
            <a:off x="6365512" y="3227040"/>
            <a:ext cx="1354927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3" name="Flèche : droite rayée 63">
            <a:extLst>
              <a:ext uri="{FF2B5EF4-FFF2-40B4-BE49-F238E27FC236}">
                <a16:creationId xmlns:a16="http://schemas.microsoft.com/office/drawing/2014/main" id="{C541EEE3-BA9A-4514-8642-219AE3BE7372}"/>
              </a:ext>
            </a:extLst>
          </p:cNvPr>
          <p:cNvSpPr/>
          <p:nvPr/>
        </p:nvSpPr>
        <p:spPr>
          <a:xfrm rot="19329998">
            <a:off x="8968258" y="2728855"/>
            <a:ext cx="644969" cy="14905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4" name="Flèche : droite rayée 63">
            <a:extLst>
              <a:ext uri="{FF2B5EF4-FFF2-40B4-BE49-F238E27FC236}">
                <a16:creationId xmlns:a16="http://schemas.microsoft.com/office/drawing/2014/main" id="{694A197F-6EE9-4040-837D-BB97AC563F35}"/>
              </a:ext>
            </a:extLst>
          </p:cNvPr>
          <p:cNvSpPr/>
          <p:nvPr/>
        </p:nvSpPr>
        <p:spPr>
          <a:xfrm rot="1294067">
            <a:off x="8995149" y="3216735"/>
            <a:ext cx="644969" cy="14905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5" name="Flèche : droite rayée 63">
            <a:extLst>
              <a:ext uri="{FF2B5EF4-FFF2-40B4-BE49-F238E27FC236}">
                <a16:creationId xmlns:a16="http://schemas.microsoft.com/office/drawing/2014/main" id="{0D18C661-C518-4D9A-BF9A-CA508FC23116}"/>
              </a:ext>
            </a:extLst>
          </p:cNvPr>
          <p:cNvSpPr/>
          <p:nvPr/>
        </p:nvSpPr>
        <p:spPr>
          <a:xfrm rot="1384635" flipV="1">
            <a:off x="8952363" y="3515109"/>
            <a:ext cx="1293396" cy="135001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157" name="Rectangle : coins arrondis 48">
            <a:extLst>
              <a:ext uri="{FF2B5EF4-FFF2-40B4-BE49-F238E27FC236}">
                <a16:creationId xmlns:a16="http://schemas.microsoft.com/office/drawing/2014/main" id="{012AE9A4-2688-4545-865B-9725D9BDD403}"/>
              </a:ext>
            </a:extLst>
          </p:cNvPr>
          <p:cNvSpPr/>
          <p:nvPr/>
        </p:nvSpPr>
        <p:spPr>
          <a:xfrm>
            <a:off x="8091594" y="1877098"/>
            <a:ext cx="3975320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Suivre en temps réel leurs enfants</a:t>
            </a:r>
          </a:p>
        </p:txBody>
      </p:sp>
      <p:sp>
        <p:nvSpPr>
          <p:cNvPr id="158" name="Rectangle : coins arrondis 48">
            <a:extLst>
              <a:ext uri="{FF2B5EF4-FFF2-40B4-BE49-F238E27FC236}">
                <a16:creationId xmlns:a16="http://schemas.microsoft.com/office/drawing/2014/main" id="{CF012A12-EC49-410E-81D8-248C701C8D8C}"/>
              </a:ext>
            </a:extLst>
          </p:cNvPr>
          <p:cNvSpPr/>
          <p:nvPr/>
        </p:nvSpPr>
        <p:spPr>
          <a:xfrm>
            <a:off x="7758166" y="2413270"/>
            <a:ext cx="4272139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Voir les endroits les plus fréquents visités par leurs enfants</a:t>
            </a:r>
          </a:p>
        </p:txBody>
      </p:sp>
      <p:sp>
        <p:nvSpPr>
          <p:cNvPr id="159" name="Rectangle : coins arrondis 48">
            <a:extLst>
              <a:ext uri="{FF2B5EF4-FFF2-40B4-BE49-F238E27FC236}">
                <a16:creationId xmlns:a16="http://schemas.microsoft.com/office/drawing/2014/main" id="{8012479B-D953-4BAB-B31F-1195FD7231AD}"/>
              </a:ext>
            </a:extLst>
          </p:cNvPr>
          <p:cNvSpPr/>
          <p:nvPr/>
        </p:nvSpPr>
        <p:spPr>
          <a:xfrm>
            <a:off x="7913095" y="3227882"/>
            <a:ext cx="4272139" cy="525898"/>
          </a:xfrm>
          <a:prstGeom prst="roundRect">
            <a:avLst>
              <a:gd name="adj" fmla="val 25679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00213" indent="9525" algn="ctr" defTabSz="561975">
              <a:lnSpc>
                <a:spcPct val="150000"/>
              </a:lnSpc>
              <a:tabLst>
                <a:tab pos="1876425" algn="l"/>
              </a:tabLst>
            </a:pPr>
            <a:r>
              <a:rPr lang="fr-FR" sz="1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Recevoir des notifications lorsque leurs enfants visitent un endroit dangereux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F2689A8-2210-40F8-9075-41349B32DA9A}"/>
              </a:ext>
            </a:extLst>
          </p:cNvPr>
          <p:cNvSpPr/>
          <p:nvPr/>
        </p:nvSpPr>
        <p:spPr>
          <a:xfrm>
            <a:off x="3404893" y="3050045"/>
            <a:ext cx="510225" cy="49688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Graphic 92" descr="Handshake">
            <a:extLst>
              <a:ext uri="{FF2B5EF4-FFF2-40B4-BE49-F238E27FC236}">
                <a16:creationId xmlns:a16="http://schemas.microsoft.com/office/drawing/2014/main" id="{78B70E1D-C55A-48DF-9936-38F81A425F9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426182" y="3120035"/>
            <a:ext cx="496881" cy="496881"/>
          </a:xfrm>
          <a:prstGeom prst="rect">
            <a:avLst/>
          </a:prstGeom>
        </p:spPr>
      </p:pic>
      <p:sp>
        <p:nvSpPr>
          <p:cNvPr id="165" name="Oval 164">
            <a:extLst>
              <a:ext uri="{FF2B5EF4-FFF2-40B4-BE49-F238E27FC236}">
                <a16:creationId xmlns:a16="http://schemas.microsoft.com/office/drawing/2014/main" id="{50DA5A84-B956-45CA-AE7B-601E303A664B}"/>
              </a:ext>
            </a:extLst>
          </p:cNvPr>
          <p:cNvSpPr/>
          <p:nvPr/>
        </p:nvSpPr>
        <p:spPr>
          <a:xfrm>
            <a:off x="6741753" y="3202492"/>
            <a:ext cx="510225" cy="49688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Graphic 95" descr="Lightbulb and gear">
            <a:extLst>
              <a:ext uri="{FF2B5EF4-FFF2-40B4-BE49-F238E27FC236}">
                <a16:creationId xmlns:a16="http://schemas.microsoft.com/office/drawing/2014/main" id="{FB3F9AE7-0D50-4A5A-9B4C-4639D4D964D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775119" y="3214475"/>
            <a:ext cx="464945" cy="464945"/>
          </a:xfrm>
          <a:prstGeom prst="rect">
            <a:avLst/>
          </a:prstGeom>
        </p:spPr>
      </p:pic>
      <p:sp>
        <p:nvSpPr>
          <p:cNvPr id="167" name="Oval 166">
            <a:extLst>
              <a:ext uri="{FF2B5EF4-FFF2-40B4-BE49-F238E27FC236}">
                <a16:creationId xmlns:a16="http://schemas.microsoft.com/office/drawing/2014/main" id="{2F1A0AEF-858E-4DDB-ADD4-E35577E09D5D}"/>
              </a:ext>
            </a:extLst>
          </p:cNvPr>
          <p:cNvSpPr/>
          <p:nvPr/>
        </p:nvSpPr>
        <p:spPr>
          <a:xfrm>
            <a:off x="5288294" y="5428188"/>
            <a:ext cx="545176" cy="54850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0" name="Graphic 159" descr="Bullseye">
            <a:extLst>
              <a:ext uri="{FF2B5EF4-FFF2-40B4-BE49-F238E27FC236}">
                <a16:creationId xmlns:a16="http://schemas.microsoft.com/office/drawing/2014/main" id="{A04A4A1F-620E-4668-8EA1-1F81D070A55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232742" y="5384475"/>
            <a:ext cx="684390" cy="64460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8F4C647-3F0E-4864-8199-848596B35D99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07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7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avec coin rogné 96">
            <a:extLst>
              <a:ext uri="{FF2B5EF4-FFF2-40B4-BE49-F238E27FC236}">
                <a16:creationId xmlns:a16="http://schemas.microsoft.com/office/drawing/2014/main" id="{6FE9B290-85EF-4CD4-A9BF-67FE831841AF}"/>
              </a:ext>
            </a:extLst>
          </p:cNvPr>
          <p:cNvSpPr/>
          <p:nvPr/>
        </p:nvSpPr>
        <p:spPr>
          <a:xfrm>
            <a:off x="0" y="5561400"/>
            <a:ext cx="12192000" cy="1309308"/>
          </a:xfrm>
          <a:prstGeom prst="snip1Rect">
            <a:avLst>
              <a:gd name="adj" fmla="val 6427"/>
            </a:avLst>
          </a:prstGeom>
          <a:gradFill flip="none" rotWithShape="1">
            <a:gsLst>
              <a:gs pos="48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93118" y="335823"/>
            <a:ext cx="1136240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ON VA TESTER NOTRE SOLUTION SUR  :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88362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65E36-8350-4B81-A3E7-2EED6BC1FB82}"/>
              </a:ext>
            </a:extLst>
          </p:cNvPr>
          <p:cNvGrpSpPr/>
          <p:nvPr/>
        </p:nvGrpSpPr>
        <p:grpSpPr>
          <a:xfrm>
            <a:off x="1348961" y="1200514"/>
            <a:ext cx="9494077" cy="2999495"/>
            <a:chOff x="-2982279" y="1357425"/>
            <a:chExt cx="9494077" cy="29994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39D7AD6-7B1D-4524-B421-21DEE91F6F24}"/>
                </a:ext>
              </a:extLst>
            </p:cNvPr>
            <p:cNvGrpSpPr/>
            <p:nvPr/>
          </p:nvGrpSpPr>
          <p:grpSpPr>
            <a:xfrm>
              <a:off x="-2698137" y="3110743"/>
              <a:ext cx="8977423" cy="1246177"/>
              <a:chOff x="-2856430" y="3279424"/>
              <a:chExt cx="8977423" cy="1246177"/>
            </a:xfrm>
          </p:grpSpPr>
          <p:pic>
            <p:nvPicPr>
              <p:cNvPr id="55" name="Image 7">
                <a:extLst>
                  <a:ext uri="{FF2B5EF4-FFF2-40B4-BE49-F238E27FC236}">
                    <a16:creationId xmlns:a16="http://schemas.microsoft.com/office/drawing/2014/main" id="{26AC33F2-107F-4169-92C3-76DC081E8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5921" y="3330528"/>
                <a:ext cx="1195072" cy="1195073"/>
              </a:xfrm>
              <a:prstGeom prst="ellipse">
                <a:avLst/>
              </a:prstGeom>
              <a:solidFill>
                <a:srgbClr val="10716F"/>
              </a:solidFill>
              <a:ln w="28575">
                <a:solidFill>
                  <a:srgbClr val="4472C4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57" name="Image 85">
                <a:extLst>
                  <a:ext uri="{FF2B5EF4-FFF2-40B4-BE49-F238E27FC236}">
                    <a16:creationId xmlns:a16="http://schemas.microsoft.com/office/drawing/2014/main" id="{36E8F947-2E85-43E6-AE0F-8CF587758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955405" y="3305044"/>
                <a:ext cx="1191804" cy="1191804"/>
              </a:xfrm>
              <a:prstGeom prst="ellipse">
                <a:avLst/>
              </a:prstGeom>
              <a:solidFill>
                <a:srgbClr val="677084"/>
              </a:solidFill>
              <a:ln w="28575">
                <a:solidFill>
                  <a:srgbClr val="677084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2FAE57F-BEBF-4CAC-91C3-215C29249D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0713" y="3279424"/>
                <a:ext cx="1231508" cy="1195072"/>
              </a:xfrm>
              <a:prstGeom prst="ellipse">
                <a:avLst/>
              </a:prstGeom>
              <a:ln w="28575" cap="rnd">
                <a:solidFill>
                  <a:srgbClr val="6E1840"/>
                </a:solidFill>
              </a:ln>
              <a:effectLst>
                <a:reflection blurRad="6350" stA="50000" endA="300" endPos="90000" dist="50800" dir="5400000" sy="-100000" algn="bl" rotWithShape="0"/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59" name="Image 86">
                <a:extLst>
                  <a:ext uri="{FF2B5EF4-FFF2-40B4-BE49-F238E27FC236}">
                    <a16:creationId xmlns:a16="http://schemas.microsoft.com/office/drawing/2014/main" id="{3B4E6A4F-1444-4701-B386-E9C7C69D7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6535" y="3330529"/>
                <a:ext cx="1195072" cy="119507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  <p:pic>
            <p:nvPicPr>
              <p:cNvPr id="60" name="Image 14">
                <a:extLst>
                  <a:ext uri="{FF2B5EF4-FFF2-40B4-BE49-F238E27FC236}">
                    <a16:creationId xmlns:a16="http://schemas.microsoft.com/office/drawing/2014/main" id="{F869A94B-1166-4A6E-B8F9-CA8D7C2A27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306" t="8185" r="25344" b="52488"/>
              <a:stretch/>
            </p:blipFill>
            <p:spPr>
              <a:xfrm>
                <a:off x="-2856430" y="3330528"/>
                <a:ext cx="1139020" cy="1140836"/>
              </a:xfrm>
              <a:prstGeom prst="ellipse">
                <a:avLst/>
              </a:prstGeom>
              <a:ln w="28575">
                <a:solidFill>
                  <a:srgbClr val="10716F"/>
                </a:solidFill>
              </a:ln>
              <a:effectLst>
                <a:reflection blurRad="6350" stA="50000" endA="300" endPos="90000" dist="50800" dir="5400000" sy="-100000" algn="bl" rotWithShape="0"/>
              </a:effectLst>
            </p:spPr>
          </p:pic>
        </p:grp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2EBC96A1-42F2-4A77-9D9F-40FECCF323E5}"/>
                </a:ext>
              </a:extLst>
            </p:cNvPr>
            <p:cNvSpPr/>
            <p:nvPr/>
          </p:nvSpPr>
          <p:spPr>
            <a:xfrm rot="16200000">
              <a:off x="1110106" y="-2036546"/>
              <a:ext cx="1309308" cy="9494077"/>
            </a:xfrm>
            <a:prstGeom prst="rightBrace">
              <a:avLst>
                <a:gd name="adj1" fmla="val 53800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A3CE1F-FD6C-473C-804B-F4434D424A18}"/>
                </a:ext>
              </a:extLst>
            </p:cNvPr>
            <p:cNvSpPr/>
            <p:nvPr/>
          </p:nvSpPr>
          <p:spPr>
            <a:xfrm>
              <a:off x="275166" y="1357425"/>
              <a:ext cx="3030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haroni" panose="02010803020104030203" pitchFamily="2" charset="-79"/>
                  <a:ea typeface="Tahoma" panose="020B0604030504040204" pitchFamily="34" charset="0"/>
                  <a:cs typeface="Aharoni" panose="02010803020104030203" pitchFamily="2" charset="-79"/>
                </a:rPr>
                <a:t>LES MEMBRES DE L’ÉQUIPE DE DIRECTION </a:t>
              </a:r>
              <a:endParaRPr lang="fr-FR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8E0899E-7DEE-434B-B92F-6650A579CE19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08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5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68" name="Image 67">
            <a:extLst>
              <a:ext uri="{FF2B5EF4-FFF2-40B4-BE49-F238E27FC236}">
                <a16:creationId xmlns:a16="http://schemas.microsoft.com/office/drawing/2014/main" id="{98728634-A181-4164-B890-D2B9C52AD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0" t="8310" r="14955" b="11489"/>
          <a:stretch/>
        </p:blipFill>
        <p:spPr>
          <a:xfrm>
            <a:off x="220559" y="220374"/>
            <a:ext cx="655852" cy="664213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7D7E7905-E758-4562-905E-F547E1F9EDD5}"/>
              </a:ext>
            </a:extLst>
          </p:cNvPr>
          <p:cNvSpPr/>
          <p:nvPr/>
        </p:nvSpPr>
        <p:spPr>
          <a:xfrm>
            <a:off x="934396" y="337036"/>
            <a:ext cx="1136240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SOLUTION PROPOSÉE </a:t>
            </a: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: Système d’analyse de flux de données en temps réel pour</a:t>
            </a:r>
          </a:p>
          <a:p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                                                         le suivi des piétons. </a:t>
            </a:r>
            <a:b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</a:br>
            <a:r>
              <a:rPr lang="fr-FR" sz="2200" dirty="0">
                <a:solidFill>
                  <a:srgbClr val="4466A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
</a:t>
            </a:r>
            <a:endParaRPr lang="fr-FR" sz="2200" dirty="0"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AB562-4CA5-47A6-9A85-9BF3C72015F1}"/>
              </a:ext>
            </a:extLst>
          </p:cNvPr>
          <p:cNvSpPr/>
          <p:nvPr/>
        </p:nvSpPr>
        <p:spPr>
          <a:xfrm>
            <a:off x="0" y="2365933"/>
            <a:ext cx="12192000" cy="2459864"/>
          </a:xfrm>
          <a:prstGeom prst="rect">
            <a:avLst/>
          </a:prstGeom>
          <a:solidFill>
            <a:srgbClr val="E4EE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4E4529-6AF2-4CCD-B1B3-3A96FFC74D37}"/>
              </a:ext>
            </a:extLst>
          </p:cNvPr>
          <p:cNvSpPr/>
          <p:nvPr/>
        </p:nvSpPr>
        <p:spPr>
          <a:xfrm>
            <a:off x="0" y="6771394"/>
            <a:ext cx="12192000" cy="91440"/>
          </a:xfrm>
          <a:prstGeom prst="rect">
            <a:avLst/>
          </a:prstGeom>
          <a:solidFill>
            <a:srgbClr val="44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D7375D-197E-4F78-88E9-73ED89A7951C}"/>
              </a:ext>
            </a:extLst>
          </p:cNvPr>
          <p:cNvSpPr/>
          <p:nvPr/>
        </p:nvSpPr>
        <p:spPr>
          <a:xfrm>
            <a:off x="133350" y="1482036"/>
            <a:ext cx="11925299" cy="400134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5DDAA67E-25F9-4C38-B75E-902D946CEA7B}"/>
              </a:ext>
            </a:extLst>
          </p:cNvPr>
          <p:cNvSpPr/>
          <p:nvPr/>
        </p:nvSpPr>
        <p:spPr>
          <a:xfrm>
            <a:off x="409215" y="2283111"/>
            <a:ext cx="3026705" cy="2542686"/>
          </a:xfrm>
          <a:prstGeom prst="roundRect">
            <a:avLst>
              <a:gd name="adj" fmla="val 854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D98BF5DB-1D65-471B-B19F-7F120C017C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5" t="20327"/>
          <a:stretch/>
        </p:blipFill>
        <p:spPr>
          <a:xfrm rot="2356135">
            <a:off x="580590" y="2481558"/>
            <a:ext cx="822960" cy="943628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1D6A4FA6-682F-453B-A4EC-14EC5F63E2A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35"/>
          <a:stretch/>
        </p:blipFill>
        <p:spPr>
          <a:xfrm>
            <a:off x="2122142" y="2739943"/>
            <a:ext cx="1188720" cy="904961"/>
          </a:xfrm>
          <a:prstGeom prst="rect">
            <a:avLst/>
          </a:prstGeom>
        </p:spPr>
      </p:pic>
      <p:sp>
        <p:nvSpPr>
          <p:cNvPr id="64" name="Flèche : droite rayée 63">
            <a:extLst>
              <a:ext uri="{FF2B5EF4-FFF2-40B4-BE49-F238E27FC236}">
                <a16:creationId xmlns:a16="http://schemas.microsoft.com/office/drawing/2014/main" id="{9B3459EA-9424-4539-A07E-944405FD6E0D}"/>
              </a:ext>
            </a:extLst>
          </p:cNvPr>
          <p:cNvSpPr/>
          <p:nvPr/>
        </p:nvSpPr>
        <p:spPr>
          <a:xfrm>
            <a:off x="3624576" y="3709330"/>
            <a:ext cx="105564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145A91F-D694-484A-A93F-C34F88839795}"/>
              </a:ext>
            </a:extLst>
          </p:cNvPr>
          <p:cNvSpPr txBox="1"/>
          <p:nvPr/>
        </p:nvSpPr>
        <p:spPr>
          <a:xfrm>
            <a:off x="4571060" y="1983405"/>
            <a:ext cx="236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Données transmises à un serveur dédié
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366C309-C02D-4C06-8EAF-19E081D3BA13}"/>
              </a:ext>
            </a:extLst>
          </p:cNvPr>
          <p:cNvSpPr txBox="1"/>
          <p:nvPr/>
        </p:nvSpPr>
        <p:spPr>
          <a:xfrm>
            <a:off x="7376111" y="1983406"/>
            <a:ext cx="2186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Gérer et analyser les données
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15274556-2696-4B18-AD9E-26E6BA4E426A}"/>
              </a:ext>
            </a:extLst>
          </p:cNvPr>
          <p:cNvSpPr txBox="1"/>
          <p:nvPr/>
        </p:nvSpPr>
        <p:spPr>
          <a:xfrm>
            <a:off x="9641442" y="1983405"/>
            <a:ext cx="2367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4466A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Fournir un tableau de bord en temps réel
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B152D6F-E3C1-4A1F-91AE-428560E51770}"/>
              </a:ext>
            </a:extLst>
          </p:cNvPr>
          <p:cNvGrpSpPr/>
          <p:nvPr/>
        </p:nvGrpSpPr>
        <p:grpSpPr>
          <a:xfrm>
            <a:off x="3613584" y="3126502"/>
            <a:ext cx="1524271" cy="635700"/>
            <a:chOff x="3613584" y="2688353"/>
            <a:chExt cx="1524271" cy="635700"/>
          </a:xfrm>
        </p:grpSpPr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D0D53240-7F50-44BC-A27B-9B720B1D8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4576" y="2744586"/>
              <a:ext cx="365760" cy="365760"/>
            </a:xfrm>
            <a:prstGeom prst="rect">
              <a:avLst/>
            </a:prstGeom>
          </p:spPr>
        </p:pic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A6278E46-F07F-454F-8BE6-EF061ACB4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776" y="2748415"/>
              <a:ext cx="365760" cy="365760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F84A35-BE3D-432F-9EEA-995BC242411E}"/>
                </a:ext>
              </a:extLst>
            </p:cNvPr>
            <p:cNvSpPr/>
            <p:nvPr/>
          </p:nvSpPr>
          <p:spPr>
            <a:xfrm>
              <a:off x="3613584" y="2688353"/>
              <a:ext cx="1524271" cy="6357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</a:t>
              </a:r>
              <a:r>
                <a:rPr lang="en-US" dirty="0">
                  <a:solidFill>
                    <a:srgbClr val="47821D"/>
                  </a:solidFill>
                </a:rPr>
                <a:t>. . .  </a:t>
              </a:r>
              <a:endParaRPr lang="fr-FR" dirty="0"/>
            </a:p>
          </p:txBody>
        </p:sp>
      </p:grpSp>
      <p:sp>
        <p:nvSpPr>
          <p:cNvPr id="49" name="Ellipse 48">
            <a:extLst>
              <a:ext uri="{FF2B5EF4-FFF2-40B4-BE49-F238E27FC236}">
                <a16:creationId xmlns:a16="http://schemas.microsoft.com/office/drawing/2014/main" id="{DFE552A9-1D83-4932-9AD7-82A81044CD6B}"/>
              </a:ext>
            </a:extLst>
          </p:cNvPr>
          <p:cNvSpPr/>
          <p:nvPr/>
        </p:nvSpPr>
        <p:spPr>
          <a:xfrm>
            <a:off x="4886276" y="3088437"/>
            <a:ext cx="1737360" cy="1737360"/>
          </a:xfrm>
          <a:prstGeom prst="ellipse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062B9EE-E957-4A2E-89D2-4D70757B5CC3}"/>
              </a:ext>
            </a:extLst>
          </p:cNvPr>
          <p:cNvSpPr/>
          <p:nvPr/>
        </p:nvSpPr>
        <p:spPr>
          <a:xfrm>
            <a:off x="7576980" y="3068959"/>
            <a:ext cx="1737360" cy="1737360"/>
          </a:xfrm>
          <a:prstGeom prst="ellipse">
            <a:avLst/>
          </a:prstGeom>
          <a:noFill/>
          <a:ln w="5715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BB2AE739-4A4E-47DD-8272-6A8272DBBAE3}"/>
              </a:ext>
            </a:extLst>
          </p:cNvPr>
          <p:cNvSpPr/>
          <p:nvPr/>
        </p:nvSpPr>
        <p:spPr>
          <a:xfrm>
            <a:off x="10184290" y="3088437"/>
            <a:ext cx="1737360" cy="1737360"/>
          </a:xfrm>
          <a:prstGeom prst="ellipse">
            <a:avLst/>
          </a:prstGeom>
          <a:noFill/>
          <a:ln w="57150">
            <a:solidFill>
              <a:srgbClr val="4782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lèche : droite rayée 82">
            <a:extLst>
              <a:ext uri="{FF2B5EF4-FFF2-40B4-BE49-F238E27FC236}">
                <a16:creationId xmlns:a16="http://schemas.microsoft.com/office/drawing/2014/main" id="{20A8A56B-1432-4F20-BF38-F665F1DEA0FA}"/>
              </a:ext>
            </a:extLst>
          </p:cNvPr>
          <p:cNvSpPr/>
          <p:nvPr/>
        </p:nvSpPr>
        <p:spPr>
          <a:xfrm>
            <a:off x="6734127" y="373219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sp>
        <p:nvSpPr>
          <p:cNvPr id="84" name="Flèche : droite rayée 83">
            <a:extLst>
              <a:ext uri="{FF2B5EF4-FFF2-40B4-BE49-F238E27FC236}">
                <a16:creationId xmlns:a16="http://schemas.microsoft.com/office/drawing/2014/main" id="{58F02BF1-FFFF-4156-BC30-FBB7E08CC2E8}"/>
              </a:ext>
            </a:extLst>
          </p:cNvPr>
          <p:cNvSpPr/>
          <p:nvPr/>
        </p:nvSpPr>
        <p:spPr>
          <a:xfrm>
            <a:off x="9414670" y="3751243"/>
            <a:ext cx="731520" cy="457200"/>
          </a:xfrm>
          <a:prstGeom prst="stripedRightArrow">
            <a:avLst>
              <a:gd name="adj1" fmla="val 50000"/>
              <a:gd name="adj2" fmla="val 59091"/>
            </a:avLst>
          </a:prstGeom>
          <a:solidFill>
            <a:srgbClr val="4466A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70C0"/>
              </a:solidFill>
            </a:endParaRPr>
          </a:p>
        </p:txBody>
      </p:sp>
      <p:pic>
        <p:nvPicPr>
          <p:cNvPr id="85" name="Image 84">
            <a:extLst>
              <a:ext uri="{FF2B5EF4-FFF2-40B4-BE49-F238E27FC236}">
                <a16:creationId xmlns:a16="http://schemas.microsoft.com/office/drawing/2014/main" id="{36C2E695-60BC-4EBA-854A-777457032E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02" t="36186" r="16346" b="43413"/>
          <a:stretch/>
        </p:blipFill>
        <p:spPr>
          <a:xfrm>
            <a:off x="5202293" y="3401688"/>
            <a:ext cx="1188720" cy="1008246"/>
          </a:xfrm>
          <a:prstGeom prst="rect">
            <a:avLst/>
          </a:prstGeom>
        </p:spPr>
      </p:pic>
      <p:pic>
        <p:nvPicPr>
          <p:cNvPr id="66" name="Graphique 65" descr="Recherches">
            <a:extLst>
              <a:ext uri="{FF2B5EF4-FFF2-40B4-BE49-F238E27FC236}">
                <a16:creationId xmlns:a16="http://schemas.microsoft.com/office/drawing/2014/main" id="{8EEAC5B8-8A38-4049-AA62-72B857D65D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5597" y="3231805"/>
            <a:ext cx="914400" cy="914400"/>
          </a:xfrm>
          <a:prstGeom prst="rect">
            <a:avLst/>
          </a:prstGeom>
        </p:spPr>
      </p:pic>
      <p:pic>
        <p:nvPicPr>
          <p:cNvPr id="86" name="Graphique 85" descr="Statistiques">
            <a:extLst>
              <a:ext uri="{FF2B5EF4-FFF2-40B4-BE49-F238E27FC236}">
                <a16:creationId xmlns:a16="http://schemas.microsoft.com/office/drawing/2014/main" id="{5CE16799-506F-49C9-B334-A243C77535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68928" y="3796279"/>
            <a:ext cx="731520" cy="731520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7EEEC56A-ACA8-44F1-9627-A9A53EAA3A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024" y="3507604"/>
            <a:ext cx="1371600" cy="796413"/>
          </a:xfrm>
          <a:prstGeom prst="rect">
            <a:avLst/>
          </a:prstGeom>
        </p:spPr>
      </p:pic>
      <p:pic>
        <p:nvPicPr>
          <p:cNvPr id="93" name="Image 92">
            <a:extLst>
              <a:ext uri="{FF2B5EF4-FFF2-40B4-BE49-F238E27FC236}">
                <a16:creationId xmlns:a16="http://schemas.microsoft.com/office/drawing/2014/main" id="{91D9D23C-2866-4330-8C5F-B7653890373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70"/>
          <a:stretch/>
        </p:blipFill>
        <p:spPr>
          <a:xfrm>
            <a:off x="722993" y="3482709"/>
            <a:ext cx="1525607" cy="1153824"/>
          </a:xfrm>
          <a:prstGeom prst="rect">
            <a:avLst/>
          </a:prstGeom>
        </p:spPr>
      </p:pic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B7B07437-429D-4974-984C-2B866F213E79}"/>
              </a:ext>
            </a:extLst>
          </p:cNvPr>
          <p:cNvCxnSpPr>
            <a:cxnSpLocks/>
          </p:cNvCxnSpPr>
          <p:nvPr/>
        </p:nvCxnSpPr>
        <p:spPr>
          <a:xfrm>
            <a:off x="1168798" y="3394713"/>
            <a:ext cx="110740" cy="356530"/>
          </a:xfrm>
          <a:prstGeom prst="line">
            <a:avLst/>
          </a:prstGeom>
          <a:ln w="19050">
            <a:solidFill>
              <a:srgbClr val="2B98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D0FF849-C2C8-4C4C-8B76-8488C5979E4F}"/>
              </a:ext>
            </a:extLst>
          </p:cNvPr>
          <p:cNvCxnSpPr>
            <a:cxnSpLocks/>
          </p:cNvCxnSpPr>
          <p:nvPr/>
        </p:nvCxnSpPr>
        <p:spPr>
          <a:xfrm flipV="1">
            <a:off x="1922567" y="3231805"/>
            <a:ext cx="383042" cy="5194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56105B-E962-4AE9-AC75-67340FA53745}"/>
              </a:ext>
            </a:extLst>
          </p:cNvPr>
          <p:cNvSpPr/>
          <p:nvPr/>
        </p:nvSpPr>
        <p:spPr>
          <a:xfrm>
            <a:off x="2122142" y="5682004"/>
            <a:ext cx="3070945" cy="784830"/>
          </a:xfrm>
          <a:prstGeom prst="rect">
            <a:avLst/>
          </a:prstGeom>
          <a:solidFill>
            <a:srgbClr val="43A047"/>
          </a:solidFill>
        </p:spPr>
        <p:txBody>
          <a:bodyPr wrap="square">
            <a:spAutoFit/>
          </a:bodyPr>
          <a:lstStyle/>
          <a:p>
            <a:pPr algn="ctr"/>
            <a:r>
              <a:rPr lang="fr-F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suivi sera effectué à l’aide de l’application client TRACCAR 
</a:t>
            </a:r>
          </a:p>
        </p:txBody>
      </p:sp>
      <p:pic>
        <p:nvPicPr>
          <p:cNvPr id="115" name="Picture 38">
            <a:extLst>
              <a:ext uri="{FF2B5EF4-FFF2-40B4-BE49-F238E27FC236}">
                <a16:creationId xmlns:a16="http://schemas.microsoft.com/office/drawing/2014/main" id="{23ACE2DA-4311-43BB-A3AE-AFCB4A7CBADB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69" t="9965" r="6114" b="6731"/>
          <a:stretch/>
        </p:blipFill>
        <p:spPr>
          <a:xfrm>
            <a:off x="3441448" y="5083090"/>
            <a:ext cx="365760" cy="369318"/>
          </a:xfrm>
          <a:prstGeom prst="rect">
            <a:avLst/>
          </a:prstGeom>
        </p:spPr>
      </p:pic>
      <p:sp>
        <p:nvSpPr>
          <p:cNvPr id="117" name="Flèche : angle droit 116">
            <a:extLst>
              <a:ext uri="{FF2B5EF4-FFF2-40B4-BE49-F238E27FC236}">
                <a16:creationId xmlns:a16="http://schemas.microsoft.com/office/drawing/2014/main" id="{8CD5A025-9DF9-4C97-95E9-4E3C58DADBBA}"/>
              </a:ext>
            </a:extLst>
          </p:cNvPr>
          <p:cNvSpPr/>
          <p:nvPr/>
        </p:nvSpPr>
        <p:spPr>
          <a:xfrm rot="5400000">
            <a:off x="1049197" y="4984342"/>
            <a:ext cx="1231490" cy="914400"/>
          </a:xfrm>
          <a:prstGeom prst="bentUpArrow">
            <a:avLst>
              <a:gd name="adj1" fmla="val 4156"/>
              <a:gd name="adj2" fmla="val 8443"/>
              <a:gd name="adj3" fmla="val 112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Flèche : angle droit 119">
            <a:extLst>
              <a:ext uri="{FF2B5EF4-FFF2-40B4-BE49-F238E27FC236}">
                <a16:creationId xmlns:a16="http://schemas.microsoft.com/office/drawing/2014/main" id="{786A6998-85DB-4541-AA00-A54CCE72F149}"/>
              </a:ext>
            </a:extLst>
          </p:cNvPr>
          <p:cNvSpPr/>
          <p:nvPr/>
        </p:nvSpPr>
        <p:spPr>
          <a:xfrm>
            <a:off x="5193087" y="4864079"/>
            <a:ext cx="624053" cy="1149623"/>
          </a:xfrm>
          <a:prstGeom prst="bentUpArrow">
            <a:avLst>
              <a:gd name="adj1" fmla="val 7348"/>
              <a:gd name="adj2" fmla="val 13231"/>
              <a:gd name="adj3" fmla="val 17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654BE-0446-4502-9304-14E46FFAD75B}"/>
              </a:ext>
            </a:extLst>
          </p:cNvPr>
          <p:cNvSpPr/>
          <p:nvPr/>
        </p:nvSpPr>
        <p:spPr>
          <a:xfrm>
            <a:off x="11350171" y="6004117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09</a:t>
            </a:r>
            <a:endParaRPr lang="fr-F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41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1215</Words>
  <Application>Microsoft Office PowerPoint</Application>
  <PresentationFormat>Grand écran</PresentationFormat>
  <Paragraphs>185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5" baseType="lpstr">
      <vt:lpstr>Aharoni</vt:lpstr>
      <vt:lpstr>Arabic Typesetting</vt:lpstr>
      <vt:lpstr>Arial</vt:lpstr>
      <vt:lpstr>Bahnschrift</vt:lpstr>
      <vt:lpstr>Calibri</vt:lpstr>
      <vt:lpstr>Calibri Light</vt:lpstr>
      <vt:lpstr>Montserrat</vt:lpstr>
      <vt:lpstr>proxima-nova</vt:lpstr>
      <vt:lpstr>Tahoma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Salaheddine EL BAIDOURY</dc:creator>
  <cp:lastModifiedBy>Salaheddine EL BAIDOURY</cp:lastModifiedBy>
  <cp:revision>9</cp:revision>
  <dcterms:created xsi:type="dcterms:W3CDTF">2021-12-15T22:17:24Z</dcterms:created>
  <dcterms:modified xsi:type="dcterms:W3CDTF">2021-12-15T23:25:41Z</dcterms:modified>
</cp:coreProperties>
</file>