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7" r:id="rId2"/>
    <p:sldId id="258" r:id="rId3"/>
    <p:sldId id="273" r:id="rId4"/>
    <p:sldId id="275" r:id="rId5"/>
    <p:sldId id="274" r:id="rId6"/>
    <p:sldId id="263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646A"/>
    <a:srgbClr val="C55A11"/>
    <a:srgbClr val="E4EEF8"/>
    <a:srgbClr val="ECF3FA"/>
    <a:srgbClr val="47821D"/>
    <a:srgbClr val="43A047"/>
    <a:srgbClr val="2B98D1"/>
    <a:srgbClr val="4472C4"/>
    <a:srgbClr val="4466A0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94" autoAdjust="0"/>
  </p:normalViewPr>
  <p:slideViewPr>
    <p:cSldViewPr snapToGrid="0">
      <p:cViewPr>
        <p:scale>
          <a:sx n="78" d="100"/>
          <a:sy n="78" d="100"/>
        </p:scale>
        <p:origin x="456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42927-6858-47F6-AE24-764CC11250D6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6CD0B-7E66-4D00-9026-682979E0D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515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0288-9AE9-4163-9075-E3A9958BA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A20A8-4A6B-4387-99D4-E84237F18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8CBBE-6E63-40ED-9A5C-4A8B3D04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1E75E-AF9C-48A0-A095-9A96892D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F1B62-B927-47A8-8CE7-DFA94CEC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39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20CC-7BF4-49B7-BB9D-B2C3B19F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AB785-E531-4429-AAD0-CC53E4FE1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4BF58-B854-43B1-A55F-D9548E1F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572DF-F41E-4145-B610-3F7C7E9D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211B-7A3F-4877-89C3-CF7274A9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1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4B8559-8552-4B52-87A1-FE93BB281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A7EFB-60EA-4576-9654-92CF0550B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776C6-0EE8-4ABD-8F18-43DFE1A5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FA008-C92B-431A-A58C-750A49E1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F182-F408-4897-AA07-1C25DBD6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14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6ED0-7FEB-4947-8165-293D0163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DD8E-09C8-47FB-BC31-229EAB939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DE69E-FA0D-408F-8FF1-3FC3A55E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42742-13CE-4F8E-B358-7F5D4CA1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F136A-5183-47AD-8027-86A6A856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27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E93A-BC08-417B-B765-692D5AC9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52C00-2C6B-4795-BEAA-444817718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63547-956B-4FF8-A970-DC95DDAC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6935E-7652-4DD3-A976-CC3F397B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1B423-A1DB-4AA9-8E23-2C126D30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E794-131D-4FB1-B9D0-EECB8B40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1959-884D-4C80-9215-76385E87A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CC423-ECA4-4C89-B40E-A23814408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85F19-6EB6-4223-8283-709042D6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A0CF5-262C-47D8-886C-4F29188B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2D931-95BB-44A1-8C69-5EAA1A00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10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1767-107E-45A7-982B-96065604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C16E4-0595-4B8C-B775-9B8635C2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4311E-5A58-4913-B963-F5BF86A2C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377A1-E08F-4232-83DA-965737D54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A55A3-CE65-4DEB-B4E5-C14E1811E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EE3AC-5A75-4E2D-B610-5ABFEA30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49498-75EF-4965-A8C8-EE264AB0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AF5F11-D362-47A6-AADB-B44DEB88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53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AA51-E51B-4BAF-BDBE-56E83D68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05D5C-9B4D-4D4F-B2F6-8CAFE655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17DAF-D3A3-4160-A1C9-D45635FE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792E0-AF6B-49F8-98DC-4D031537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63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27180-737E-4B28-9A7B-71EEC9C3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4711F-BF95-4FBF-AC1A-5104F4E6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B7CA8-9C34-4225-B17E-55E285BD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09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EF3E-F544-44A9-971E-703D56C0E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02C8B-0E21-4157-819B-BB3207688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AB23A-7431-4C8D-8777-3BCB4DBA3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BACEE-5EEA-44B3-B898-0AED7C89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2F37D-F4C7-4D37-8B34-B7B36E1C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D99A1-883B-40FE-9BAD-5E119378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84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F9BC-5E19-477D-942A-FF265F9E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6CCE1-D6FB-4E26-AB53-3A838F450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E0784-F4CA-45DE-BBC9-29B4CC484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4A336-5F32-4CCC-BEED-E9E30D3C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639AA-FEB9-49B9-AA40-6428408E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23D47-DAC8-4201-B455-BA6E02D8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B6FBE-A600-4BE4-976C-AB41AA88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F57A7-8C2E-4558-B696-AFF7B0EFD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FE141-8317-4B67-ABFA-C2CBAF87F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B8CF7-FFF0-4248-9A42-DD93720A3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9DCC5-557D-403D-B1A2-1F3AF2869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12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8.svg"/><Relationship Id="rId12" Type="http://schemas.openxmlformats.org/officeDocument/2006/relationships/image" Target="../media/image1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microsoft.com/office/2007/relationships/hdphoto" Target="../media/hdphoto1.wdp"/><Relationship Id="rId7" Type="http://schemas.openxmlformats.org/officeDocument/2006/relationships/image" Target="../media/image2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Relationship Id="rId9" Type="http://schemas.openxmlformats.org/officeDocument/2006/relationships/image" Target="../media/image2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microsoft.com/office/2007/relationships/hdphoto" Target="../media/hdphoto1.wdp"/><Relationship Id="rId7" Type="http://schemas.openxmlformats.org/officeDocument/2006/relationships/image" Target="../media/image26.jpg"/><Relationship Id="rId12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11" Type="http://schemas.openxmlformats.org/officeDocument/2006/relationships/image" Target="../media/image30.svg"/><Relationship Id="rId5" Type="http://schemas.openxmlformats.org/officeDocument/2006/relationships/image" Target="../media/image24.jpg"/><Relationship Id="rId10" Type="http://schemas.openxmlformats.org/officeDocument/2006/relationships/image" Target="../media/image29.png"/><Relationship Id="rId4" Type="http://schemas.openxmlformats.org/officeDocument/2006/relationships/image" Target="../media/image23.jp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g"/><Relationship Id="rId13" Type="http://schemas.openxmlformats.org/officeDocument/2006/relationships/image" Target="../media/image25.jpg"/><Relationship Id="rId18" Type="http://schemas.openxmlformats.org/officeDocument/2006/relationships/image" Target="../media/image4.png"/><Relationship Id="rId3" Type="http://schemas.openxmlformats.org/officeDocument/2006/relationships/image" Target="../media/image37.png"/><Relationship Id="rId7" Type="http://schemas.openxmlformats.org/officeDocument/2006/relationships/image" Target="../media/image41.svg"/><Relationship Id="rId12" Type="http://schemas.openxmlformats.org/officeDocument/2006/relationships/image" Target="../media/image46.png"/><Relationship Id="rId17" Type="http://schemas.openxmlformats.org/officeDocument/2006/relationships/image" Target="../media/image49.png"/><Relationship Id="rId2" Type="http://schemas.openxmlformats.org/officeDocument/2006/relationships/image" Target="../media/image36.jpg"/><Relationship Id="rId16" Type="http://schemas.microsoft.com/office/2007/relationships/hdphoto" Target="../media/hdphoto2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svg"/><Relationship Id="rId5" Type="http://schemas.openxmlformats.org/officeDocument/2006/relationships/image" Target="../media/image39.png"/><Relationship Id="rId15" Type="http://schemas.openxmlformats.org/officeDocument/2006/relationships/image" Target="../media/image48.png"/><Relationship Id="rId10" Type="http://schemas.openxmlformats.org/officeDocument/2006/relationships/image" Target="../media/image44.png"/><Relationship Id="rId19" Type="http://schemas.microsoft.com/office/2007/relationships/hdphoto" Target="../media/hdphoto1.wdp"/><Relationship Id="rId4" Type="http://schemas.openxmlformats.org/officeDocument/2006/relationships/image" Target="../media/image38.PNG"/><Relationship Id="rId9" Type="http://schemas.openxmlformats.org/officeDocument/2006/relationships/image" Target="../media/image43.jpg"/><Relationship Id="rId14" Type="http://schemas.openxmlformats.org/officeDocument/2006/relationships/image" Target="../media/image4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microsoft.com/office/2007/relationships/hdphoto" Target="../media/hdphoto1.wdp"/><Relationship Id="rId7" Type="http://schemas.openxmlformats.org/officeDocument/2006/relationships/image" Target="../media/image5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81906" y="1293274"/>
            <a:ext cx="581409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I</a:t>
            </a:r>
            <a:r>
              <a:rPr lang="fr-FR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-Track</a:t>
            </a:r>
          </a:p>
          <a:p>
            <a:endParaRPr lang="fr-FR" sz="32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B</a:t>
            </a:r>
            <a:r>
              <a:rPr lang="fr-F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ecause</a:t>
            </a:r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fr-F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we</a:t>
            </a:r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fr-F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track</a:t>
            </a:r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fr-F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it</a:t>
            </a:r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</a:t>
            </a:r>
          </a:p>
          <a:p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for You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69FC104-74F1-48BD-8127-A4367084A6DD}"/>
              </a:ext>
            </a:extLst>
          </p:cNvPr>
          <p:cNvSpPr/>
          <p:nvPr/>
        </p:nvSpPr>
        <p:spPr>
          <a:xfrm>
            <a:off x="6363102" y="-3625515"/>
            <a:ext cx="11513418" cy="10483515"/>
          </a:xfrm>
          <a:prstGeom prst="ellipse">
            <a:avLst/>
          </a:prstGeom>
          <a:noFill/>
          <a:ln w="9525" cap="flat" cmpd="sng" algn="ctr">
            <a:solidFill>
              <a:srgbClr val="4466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à coins arrondis 11">
            <a:extLst>
              <a:ext uri="{FF2B5EF4-FFF2-40B4-BE49-F238E27FC236}">
                <a16:creationId xmlns:a16="http://schemas.microsoft.com/office/drawing/2014/main" id="{1EE54939-D0FE-423F-AEC9-92E5C03099D8}"/>
              </a:ext>
            </a:extLst>
          </p:cNvPr>
          <p:cNvSpPr/>
          <p:nvPr/>
        </p:nvSpPr>
        <p:spPr>
          <a:xfrm rot="1756744">
            <a:off x="6143446" y="2303088"/>
            <a:ext cx="775855" cy="775855"/>
          </a:xfrm>
          <a:prstGeom prst="roundRect">
            <a:avLst>
              <a:gd name="adj" fmla="val 26301"/>
            </a:avLst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à coins arrondis 12">
            <a:extLst>
              <a:ext uri="{FF2B5EF4-FFF2-40B4-BE49-F238E27FC236}">
                <a16:creationId xmlns:a16="http://schemas.microsoft.com/office/drawing/2014/main" id="{7B083DF8-9B0F-4731-BB70-D4517A89F7ED}"/>
              </a:ext>
            </a:extLst>
          </p:cNvPr>
          <p:cNvSpPr/>
          <p:nvPr/>
        </p:nvSpPr>
        <p:spPr>
          <a:xfrm rot="19168094">
            <a:off x="6348492" y="3788050"/>
            <a:ext cx="365760" cy="365760"/>
          </a:xfrm>
          <a:prstGeom prst="roundRect">
            <a:avLst>
              <a:gd name="adj" fmla="val 26301"/>
            </a:avLst>
          </a:prstGeom>
          <a:gradFill flip="none" rotWithShape="1">
            <a:gsLst>
              <a:gs pos="0">
                <a:srgbClr val="4466A0">
                  <a:shade val="30000"/>
                  <a:satMod val="115000"/>
                </a:srgbClr>
              </a:gs>
              <a:gs pos="50000">
                <a:srgbClr val="4466A0">
                  <a:shade val="67500"/>
                  <a:satMod val="115000"/>
                </a:srgbClr>
              </a:gs>
              <a:gs pos="100000">
                <a:srgbClr val="4466A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82FFA9-F00D-42CE-910C-58DCF33D1A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310" b="11489"/>
          <a:stretch/>
        </p:blipFill>
        <p:spPr>
          <a:xfrm>
            <a:off x="7149040" y="78083"/>
            <a:ext cx="3931910" cy="2780074"/>
          </a:xfrm>
          <a:prstGeom prst="rect">
            <a:avLst/>
          </a:prstGeom>
        </p:spPr>
      </p:pic>
      <p:sp>
        <p:nvSpPr>
          <p:cNvPr id="25" name="Rectangle à coins arrondis 13">
            <a:extLst>
              <a:ext uri="{FF2B5EF4-FFF2-40B4-BE49-F238E27FC236}">
                <a16:creationId xmlns:a16="http://schemas.microsoft.com/office/drawing/2014/main" id="{8D6E9728-1B1E-406A-91ED-266BCD04C663}"/>
              </a:ext>
            </a:extLst>
          </p:cNvPr>
          <p:cNvSpPr/>
          <p:nvPr/>
        </p:nvSpPr>
        <p:spPr>
          <a:xfrm rot="20048946">
            <a:off x="6101634" y="3036020"/>
            <a:ext cx="8638507" cy="5055609"/>
          </a:xfrm>
          <a:prstGeom prst="roundRect">
            <a:avLst>
              <a:gd name="adj" fmla="val 19890"/>
            </a:avLst>
          </a:prstGeom>
          <a:gradFill flip="none" rotWithShape="1">
            <a:gsLst>
              <a:gs pos="0">
                <a:srgbClr val="7FAFFF">
                  <a:shade val="30000"/>
                  <a:satMod val="115000"/>
                </a:srgbClr>
              </a:gs>
              <a:gs pos="50000">
                <a:srgbClr val="7FAFFF">
                  <a:shade val="67500"/>
                  <a:satMod val="115000"/>
                </a:srgbClr>
              </a:gs>
              <a:gs pos="100000">
                <a:srgbClr val="7FAFF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7FA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à coins arrondis 14">
            <a:extLst>
              <a:ext uri="{FF2B5EF4-FFF2-40B4-BE49-F238E27FC236}">
                <a16:creationId xmlns:a16="http://schemas.microsoft.com/office/drawing/2014/main" id="{ED962B84-936B-405D-8FA8-14C4DA839682}"/>
              </a:ext>
            </a:extLst>
          </p:cNvPr>
          <p:cNvSpPr/>
          <p:nvPr/>
        </p:nvSpPr>
        <p:spPr>
          <a:xfrm>
            <a:off x="7559739" y="4305093"/>
            <a:ext cx="4385518" cy="1327081"/>
          </a:xfrm>
          <a:prstGeom prst="roundRect">
            <a:avLst>
              <a:gd name="adj" fmla="val 579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à coins arrondis 15">
            <a:extLst>
              <a:ext uri="{FF2B5EF4-FFF2-40B4-BE49-F238E27FC236}">
                <a16:creationId xmlns:a16="http://schemas.microsoft.com/office/drawing/2014/main" id="{A19D4E44-B0B8-4F9F-AE6B-49DA2672182B}"/>
              </a:ext>
            </a:extLst>
          </p:cNvPr>
          <p:cNvSpPr/>
          <p:nvPr/>
        </p:nvSpPr>
        <p:spPr>
          <a:xfrm rot="19168094">
            <a:off x="7669167" y="4472314"/>
            <a:ext cx="137160" cy="137160"/>
          </a:xfrm>
          <a:prstGeom prst="roundRect">
            <a:avLst>
              <a:gd name="adj" fmla="val 26301"/>
            </a:avLst>
          </a:prstGeom>
          <a:gradFill flip="none" rotWithShape="1">
            <a:gsLst>
              <a:gs pos="0">
                <a:srgbClr val="7FB0FF">
                  <a:shade val="30000"/>
                  <a:satMod val="115000"/>
                </a:srgbClr>
              </a:gs>
              <a:gs pos="50000">
                <a:srgbClr val="7FB0FF">
                  <a:shade val="67500"/>
                  <a:satMod val="115000"/>
                </a:srgbClr>
              </a:gs>
              <a:gs pos="100000">
                <a:srgbClr val="7FB0F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1078B9B-25BF-482C-92D8-87DEA5D15F3E}"/>
              </a:ext>
            </a:extLst>
          </p:cNvPr>
          <p:cNvSpPr txBox="1"/>
          <p:nvPr/>
        </p:nvSpPr>
        <p:spPr>
          <a:xfrm>
            <a:off x="7846874" y="4349397"/>
            <a:ext cx="4385518" cy="14773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: 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Salaheddine EL BAIDOURY   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Abdelhadi ESSABRI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Mohamed SAIDI</a:t>
            </a:r>
          </a:p>
          <a:p>
            <a:pPr>
              <a:lnSpc>
                <a:spcPct val="150000"/>
              </a:lnSpc>
            </a:pPr>
            <a:endParaRPr lang="fr-FR" sz="1200" b="1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  <a:r>
              <a:rPr lang="fr-FR" sz="1200" b="1" dirty="0" err="1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bdelali</a:t>
            </a: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JADELMOULA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</a:t>
            </a:r>
            <a:r>
              <a:rPr lang="fr-FR" sz="1200" b="1" dirty="0" err="1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haimaa</a:t>
            </a: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EL KABBACH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Ikram BEL ARMIA</a:t>
            </a:r>
            <a:endParaRPr lang="fr-FR" sz="1200" b="1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A137B9D-A25B-4D2E-B00B-5EBB95B0D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0" y="6031241"/>
            <a:ext cx="1828800" cy="6686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47015DF-7A73-43B6-A004-D12297042E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129" y="6140112"/>
            <a:ext cx="1645920" cy="45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6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674255" y="4341735"/>
            <a:ext cx="1554480" cy="155448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à coins arrondis 4"/>
          <p:cNvSpPr/>
          <p:nvPr/>
        </p:nvSpPr>
        <p:spPr>
          <a:xfrm>
            <a:off x="3747616" y="4341735"/>
            <a:ext cx="1554480" cy="155448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2672519" y="5196105"/>
            <a:ext cx="814193" cy="0"/>
          </a:xfrm>
          <a:prstGeom prst="line">
            <a:avLst/>
          </a:prstGeom>
          <a:ln>
            <a:solidFill>
              <a:srgbClr val="D4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323042" y="6084576"/>
            <a:ext cx="25218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0" dirty="0">
                <a:solidFill>
                  <a:srgbClr val="4466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Vehicle Tracking</a:t>
            </a:r>
            <a:endParaRPr lang="en-US" sz="22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0179" y="6083345"/>
            <a:ext cx="272542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0" dirty="0">
                <a:solidFill>
                  <a:srgbClr val="4466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 Tracking</a:t>
            </a:r>
            <a:endParaRPr lang="en-US" sz="22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15C605-997B-4B11-8A14-742BD36E05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D7EA413-1E7B-4308-8721-9A1477E50078}"/>
              </a:ext>
            </a:extLst>
          </p:cNvPr>
          <p:cNvSpPr/>
          <p:nvPr/>
        </p:nvSpPr>
        <p:spPr>
          <a:xfrm>
            <a:off x="934396" y="337036"/>
            <a:ext cx="37834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OVERVIEW ABOUT I-</a:t>
            </a:r>
            <a:r>
              <a:rPr lang="en-US" sz="2200" dirty="0"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TRACK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6" name="Rectangle à coins arrondis 3">
            <a:extLst>
              <a:ext uri="{FF2B5EF4-FFF2-40B4-BE49-F238E27FC236}">
                <a16:creationId xmlns:a16="http://schemas.microsoft.com/office/drawing/2014/main" id="{7CFBF3D0-9FFD-453B-BAE1-298B876F4153}"/>
              </a:ext>
            </a:extLst>
          </p:cNvPr>
          <p:cNvSpPr/>
          <p:nvPr/>
        </p:nvSpPr>
        <p:spPr>
          <a:xfrm>
            <a:off x="6707024" y="4341735"/>
            <a:ext cx="1554480" cy="155448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à coins arrondis 4">
            <a:extLst>
              <a:ext uri="{FF2B5EF4-FFF2-40B4-BE49-F238E27FC236}">
                <a16:creationId xmlns:a16="http://schemas.microsoft.com/office/drawing/2014/main" id="{8F796B65-7C87-447E-AFCC-E56D834D3868}"/>
              </a:ext>
            </a:extLst>
          </p:cNvPr>
          <p:cNvSpPr/>
          <p:nvPr/>
        </p:nvSpPr>
        <p:spPr>
          <a:xfrm>
            <a:off x="9780385" y="4341735"/>
            <a:ext cx="1554480" cy="155448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A12D14EA-2EC2-4B0B-B9B0-C64A648F3A5A}"/>
              </a:ext>
            </a:extLst>
          </p:cNvPr>
          <p:cNvCxnSpPr/>
          <p:nvPr/>
        </p:nvCxnSpPr>
        <p:spPr>
          <a:xfrm flipV="1">
            <a:off x="8705288" y="5196105"/>
            <a:ext cx="814193" cy="0"/>
          </a:xfrm>
          <a:prstGeom prst="line">
            <a:avLst/>
          </a:prstGeom>
          <a:ln>
            <a:solidFill>
              <a:srgbClr val="D4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FB8CED3-BFD2-4E78-8261-35861FA1B302}"/>
              </a:ext>
            </a:extLst>
          </p:cNvPr>
          <p:cNvSpPr/>
          <p:nvPr/>
        </p:nvSpPr>
        <p:spPr>
          <a:xfrm>
            <a:off x="9370579" y="6084576"/>
            <a:ext cx="24368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0" dirty="0">
                <a:solidFill>
                  <a:srgbClr val="4466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Mobile Tracking</a:t>
            </a:r>
            <a:endParaRPr lang="en-US" sz="22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C3555A-F12B-419C-86A6-77073FEAFF93}"/>
              </a:ext>
            </a:extLst>
          </p:cNvPr>
          <p:cNvSpPr/>
          <p:nvPr/>
        </p:nvSpPr>
        <p:spPr>
          <a:xfrm>
            <a:off x="6499496" y="6086734"/>
            <a:ext cx="21114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0" dirty="0">
                <a:solidFill>
                  <a:srgbClr val="4466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Pets Tracking</a:t>
            </a:r>
            <a:endParaRPr lang="en-US" sz="22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52B9B95-7EC8-439E-8785-C966EC567C07}"/>
              </a:ext>
            </a:extLst>
          </p:cNvPr>
          <p:cNvCxnSpPr/>
          <p:nvPr/>
        </p:nvCxnSpPr>
        <p:spPr>
          <a:xfrm flipV="1">
            <a:off x="5688903" y="5196105"/>
            <a:ext cx="814193" cy="0"/>
          </a:xfrm>
          <a:prstGeom prst="line">
            <a:avLst/>
          </a:prstGeom>
          <a:ln>
            <a:solidFill>
              <a:srgbClr val="D4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Graphique 11" descr="Groupe d’hommes">
            <a:extLst>
              <a:ext uri="{FF2B5EF4-FFF2-40B4-BE49-F238E27FC236}">
                <a16:creationId xmlns:a16="http://schemas.microsoft.com/office/drawing/2014/main" id="{1338EA0E-4806-40F1-A030-869761931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575" y="4606344"/>
            <a:ext cx="1005840" cy="1005840"/>
          </a:xfrm>
          <a:prstGeom prst="rect">
            <a:avLst/>
          </a:prstGeom>
        </p:spPr>
      </p:pic>
      <p:pic>
        <p:nvPicPr>
          <p:cNvPr id="17" name="Graphique 16" descr="Bus">
            <a:extLst>
              <a:ext uri="{FF2B5EF4-FFF2-40B4-BE49-F238E27FC236}">
                <a16:creationId xmlns:a16="http://schemas.microsoft.com/office/drawing/2014/main" id="{12AB9058-18B4-410D-B7AE-C1708D8A8C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8242" y="4971399"/>
            <a:ext cx="914400" cy="914400"/>
          </a:xfrm>
          <a:prstGeom prst="rect">
            <a:avLst/>
          </a:prstGeom>
        </p:spPr>
      </p:pic>
      <p:pic>
        <p:nvPicPr>
          <p:cNvPr id="23" name="Graphique 22" descr="Voiture">
            <a:extLst>
              <a:ext uri="{FF2B5EF4-FFF2-40B4-BE49-F238E27FC236}">
                <a16:creationId xmlns:a16="http://schemas.microsoft.com/office/drawing/2014/main" id="{E7686DCC-FA3F-48F4-8946-564019C443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43105" y="4341735"/>
            <a:ext cx="914400" cy="914400"/>
          </a:xfrm>
          <a:prstGeom prst="rect">
            <a:avLst/>
          </a:prstGeom>
        </p:spPr>
      </p:pic>
      <p:pic>
        <p:nvPicPr>
          <p:cNvPr id="1026" name="Picture 2" descr="Pet Icon #57962 - Free Icons Library">
            <a:extLst>
              <a:ext uri="{FF2B5EF4-FFF2-40B4-BE49-F238E27FC236}">
                <a16:creationId xmlns:a16="http://schemas.microsoft.com/office/drawing/2014/main" id="{2ECCF8DB-377F-4A60-A13F-5853929FB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194" y="4524615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Graphique 43" descr="Smartphone">
            <a:extLst>
              <a:ext uri="{FF2B5EF4-FFF2-40B4-BE49-F238E27FC236}">
                <a16:creationId xmlns:a16="http://schemas.microsoft.com/office/drawing/2014/main" id="{5B8E7CD2-5743-40ED-B4FA-DD1BB99BD6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96546" y="4587102"/>
            <a:ext cx="640080" cy="640080"/>
          </a:xfrm>
          <a:prstGeom prst="rect">
            <a:avLst/>
          </a:prstGeom>
        </p:spPr>
      </p:pic>
      <p:pic>
        <p:nvPicPr>
          <p:cNvPr id="46" name="Graphique 45" descr="Ordinateur portable">
            <a:extLst>
              <a:ext uri="{FF2B5EF4-FFF2-40B4-BE49-F238E27FC236}">
                <a16:creationId xmlns:a16="http://schemas.microsoft.com/office/drawing/2014/main" id="{ABA71BC0-5C92-475E-83F4-260112DB15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378507" y="4798935"/>
            <a:ext cx="914400" cy="9144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7FCF986-90FC-42EB-8036-F6EE4DBD5ABC}"/>
              </a:ext>
            </a:extLst>
          </p:cNvPr>
          <p:cNvSpPr/>
          <p:nvPr/>
        </p:nvSpPr>
        <p:spPr>
          <a:xfrm>
            <a:off x="220559" y="3120032"/>
            <a:ext cx="11718300" cy="954107"/>
          </a:xfrm>
          <a:prstGeom prst="roundRect">
            <a:avLst>
              <a:gd name="adj" fmla="val 25679"/>
            </a:avLst>
          </a:prstGeom>
          <a:solidFill>
            <a:srgbClr val="F5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  We, at I-Track, are fully dedicated to ensure the best tracking services for all our clients. We provide services related to tracking available</a:t>
            </a:r>
            <a:r>
              <a:rPr lang="fr-FR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four </a:t>
            </a:r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domains</a:t>
            </a:r>
            <a:r>
              <a:rPr lang="fr-FR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  <a:endParaRPr lang="en-US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8" name="Picture 4" descr="Globalturn | Manage Your Job">
            <a:extLst>
              <a:ext uri="{FF2B5EF4-FFF2-40B4-BE49-F238E27FC236}">
                <a16:creationId xmlns:a16="http://schemas.microsoft.com/office/drawing/2014/main" id="{F9C76E44-A52D-4BE6-B4C0-45CA5F9F5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5" y="1358779"/>
            <a:ext cx="731520" cy="104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2806EF47-C956-458B-8D88-88C65C6F8073}"/>
              </a:ext>
            </a:extLst>
          </p:cNvPr>
          <p:cNvSpPr/>
          <p:nvPr/>
        </p:nvSpPr>
        <p:spPr>
          <a:xfrm>
            <a:off x="3130658" y="1127181"/>
            <a:ext cx="8808200" cy="1764394"/>
          </a:xfrm>
          <a:prstGeom prst="roundRect">
            <a:avLst>
              <a:gd name="adj" fmla="val 11397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I-Track is a part of the IT/ T</a:t>
            </a:r>
            <a:r>
              <a:rPr lang="fr-FR" sz="17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echnology</a:t>
            </a:r>
            <a:r>
              <a:rPr lang="fr-FR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Services, </a:t>
            </a:r>
            <a:r>
              <a:rPr lang="fr-FR" sz="17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was</a:t>
            </a:r>
            <a:r>
              <a:rPr lang="fr-FR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17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established</a:t>
            </a:r>
            <a:r>
              <a:rPr lang="fr-FR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2021.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7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such path breaking technology is tracking based on GPS.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7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at, </a:t>
            </a:r>
            <a:r>
              <a:rPr lang="en-US" sz="17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ITrack</a:t>
            </a:r>
            <a:r>
              <a:rPr lang="en-US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have used this technology for providing innovative services.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7C1C9A-FA42-4655-9F5D-2C24DF7B8E31}"/>
              </a:ext>
            </a:extLst>
          </p:cNvPr>
          <p:cNvSpPr/>
          <p:nvPr/>
        </p:nvSpPr>
        <p:spPr>
          <a:xfrm>
            <a:off x="1146764" y="1428130"/>
            <a:ext cx="19838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WHO ARE</a:t>
            </a:r>
          </a:p>
          <a:p>
            <a:r>
              <a:rPr lang="en-US" sz="28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WE :</a:t>
            </a:r>
            <a:endParaRPr lang="fr-FR" sz="28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FC98DC0-1960-40F5-9CEB-D6F534A580FE}"/>
              </a:ext>
            </a:extLst>
          </p:cNvPr>
          <p:cNvSpPr/>
          <p:nvPr/>
        </p:nvSpPr>
        <p:spPr>
          <a:xfrm>
            <a:off x="284137" y="3284361"/>
            <a:ext cx="14516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WHAT WE </a:t>
            </a:r>
          </a:p>
          <a:p>
            <a:r>
              <a:rPr lang="en-US" sz="20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DO :</a:t>
            </a:r>
            <a:endParaRPr lang="fr-FR" sz="20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A9CAD8-63D5-4391-8656-FD75BAA631DA}"/>
              </a:ext>
            </a:extLst>
          </p:cNvPr>
          <p:cNvSpPr/>
          <p:nvPr/>
        </p:nvSpPr>
        <p:spPr>
          <a:xfrm>
            <a:off x="0" y="6770212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68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 : avec coin rogné 96">
            <a:extLst>
              <a:ext uri="{FF2B5EF4-FFF2-40B4-BE49-F238E27FC236}">
                <a16:creationId xmlns:a16="http://schemas.microsoft.com/office/drawing/2014/main" id="{0022FA68-398C-4934-BEDE-8E40309F210D}"/>
              </a:ext>
            </a:extLst>
          </p:cNvPr>
          <p:cNvSpPr/>
          <p:nvPr/>
        </p:nvSpPr>
        <p:spPr>
          <a:xfrm>
            <a:off x="0" y="1067467"/>
            <a:ext cx="12192000" cy="5776376"/>
          </a:xfrm>
          <a:prstGeom prst="snip1Rect">
            <a:avLst>
              <a:gd name="adj" fmla="val 6427"/>
            </a:avLst>
          </a:prstGeom>
          <a:gradFill flip="none" rotWithShape="1">
            <a:gsLst>
              <a:gs pos="48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76856EF-DE94-4756-9B83-534B02EF16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368C59-57CD-4B8E-B6C6-E3E378D9DCB9}"/>
              </a:ext>
            </a:extLst>
          </p:cNvPr>
          <p:cNvSpPr/>
          <p:nvPr/>
        </p:nvSpPr>
        <p:spPr>
          <a:xfrm>
            <a:off x="934396" y="337036"/>
            <a:ext cx="23358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OUR MEMBERS :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23380C-E891-4399-A9C8-18B3FB30A171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046353A7-8439-47D9-8EFF-F3AB0E2D0CF9}"/>
              </a:ext>
            </a:extLst>
          </p:cNvPr>
          <p:cNvGrpSpPr/>
          <p:nvPr/>
        </p:nvGrpSpPr>
        <p:grpSpPr>
          <a:xfrm>
            <a:off x="191794" y="2375964"/>
            <a:ext cx="3758205" cy="1668020"/>
            <a:chOff x="316236" y="1656125"/>
            <a:chExt cx="3758205" cy="1668020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7F538019-16E2-4E09-BC56-557699E7CD96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FAEF090-7A5B-46F8-9986-0D6DAF3D24F3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Salaheddine EL BAIDOURY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2B70CA7-71AE-4F64-B69E-DED76B2D83BF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342DD04A-A96F-4337-BF8F-765E951AB7B2}"/>
                </a:ext>
              </a:extLst>
            </p:cNvPr>
            <p:cNvSpPr txBox="1"/>
            <p:nvPr/>
          </p:nvSpPr>
          <p:spPr>
            <a:xfrm>
              <a:off x="1988998" y="2239573"/>
              <a:ext cx="15151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D0D0D"/>
                  </a:solidFill>
                  <a:latin typeface="Bahnschrift" panose="020B0502040204020203" pitchFamily="34" charset="0"/>
                </a:rPr>
                <a:t>Project Manager</a:t>
              </a:r>
            </a:p>
            <a:p>
              <a:r>
                <a:rPr lang="en-US" sz="1400" dirty="0">
                  <a:solidFill>
                    <a:srgbClr val="0D0D0D"/>
                  </a:solidFill>
                  <a:latin typeface="Bahnschrift" panose="020B0502040204020203" pitchFamily="34" charset="0"/>
                </a:rPr>
                <a:t>IT Architect</a:t>
              </a:r>
            </a:p>
          </p:txBody>
        </p:sp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77506DBC-DD7D-4F53-974D-7DE69FF46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36" y="1678224"/>
              <a:ext cx="1645920" cy="1645921"/>
            </a:xfrm>
            <a:prstGeom prst="ellipse">
              <a:avLst/>
            </a:prstGeom>
            <a:solidFill>
              <a:srgbClr val="10716F"/>
            </a:solidFill>
            <a:ln w="28575">
              <a:solidFill>
                <a:srgbClr val="4472C4"/>
              </a:solidFill>
            </a:ln>
          </p:spPr>
        </p:pic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2BC777A5-0140-4C0D-AA11-36CCE18FF438}"/>
              </a:ext>
            </a:extLst>
          </p:cNvPr>
          <p:cNvGrpSpPr/>
          <p:nvPr/>
        </p:nvGrpSpPr>
        <p:grpSpPr>
          <a:xfrm>
            <a:off x="5039700" y="2375964"/>
            <a:ext cx="2975190" cy="891225"/>
            <a:chOff x="1103407" y="1656125"/>
            <a:chExt cx="2975190" cy="891225"/>
          </a:xfrm>
        </p:grpSpPr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A15D9173-9275-4D2C-8A4B-8BB6FCC9D3E2}"/>
                </a:ext>
              </a:extLst>
            </p:cNvPr>
            <p:cNvGrpSpPr/>
            <p:nvPr/>
          </p:nvGrpSpPr>
          <p:grpSpPr>
            <a:xfrm>
              <a:off x="1103407" y="1656125"/>
              <a:ext cx="2975190" cy="482600"/>
              <a:chOff x="1103407" y="1656125"/>
              <a:chExt cx="2975190" cy="48260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EFD1304-15EB-42E0-82F6-5B0FEF077F52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</a:t>
                </a:r>
                <a:r>
                  <a:rPr lang="en-US" sz="1400" dirty="0" err="1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Abdelhadi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ESSABRI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DD8F097-6AA6-4830-9ECA-2462CEE98A36}"/>
                  </a:ext>
                </a:extLst>
              </p:cNvPr>
              <p:cNvSpPr/>
              <p:nvPr/>
            </p:nvSpPr>
            <p:spPr>
              <a:xfrm>
                <a:off x="4034137" y="1656125"/>
                <a:ext cx="44460" cy="482600"/>
              </a:xfrm>
              <a:prstGeom prst="rect">
                <a:avLst/>
              </a:prstGeom>
              <a:solidFill>
                <a:srgbClr val="10716F"/>
              </a:solidFill>
              <a:ln>
                <a:solidFill>
                  <a:srgbClr val="10716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DD15CC4D-0B7B-47E8-9672-6541110C5958}"/>
                </a:ext>
              </a:extLst>
            </p:cNvPr>
            <p:cNvSpPr txBox="1"/>
            <p:nvPr/>
          </p:nvSpPr>
          <p:spPr>
            <a:xfrm>
              <a:off x="1988998" y="2239573"/>
              <a:ext cx="1301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Data Scientist</a:t>
              </a:r>
              <a:endPara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F825B1EC-C8A7-4740-AC37-3A6BDF6DA0B2}"/>
              </a:ext>
            </a:extLst>
          </p:cNvPr>
          <p:cNvGrpSpPr/>
          <p:nvPr/>
        </p:nvGrpSpPr>
        <p:grpSpPr>
          <a:xfrm>
            <a:off x="8986628" y="2398063"/>
            <a:ext cx="2971034" cy="1106668"/>
            <a:chOff x="1103407" y="1656125"/>
            <a:chExt cx="2971034" cy="1106668"/>
          </a:xfrm>
        </p:grpSpPr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ABEF1B2A-981B-4D3A-A53A-9CF8B304B047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BAD4373-E27A-4DCA-944E-6D1EE53B8E6A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</a:t>
                </a:r>
                <a:r>
                  <a:rPr lang="en-US" sz="1400" dirty="0" err="1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Abdelali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JADELMOULA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28FDCBC-4BD0-4DF7-9335-A1C98B876EC9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60F3A4A2-E6BF-4117-9CB3-CFB3735C5486}"/>
                </a:ext>
              </a:extLst>
            </p:cNvPr>
            <p:cNvSpPr txBox="1"/>
            <p:nvPr/>
          </p:nvSpPr>
          <p:spPr>
            <a:xfrm>
              <a:off x="1988998" y="2239573"/>
              <a:ext cx="16642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Cloud Engineer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DevOps Developer</a:t>
              </a:r>
              <a:endPara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515D1298-8643-474D-BA31-D6B534C3EA29}"/>
              </a:ext>
            </a:extLst>
          </p:cNvPr>
          <p:cNvGrpSpPr/>
          <p:nvPr/>
        </p:nvGrpSpPr>
        <p:grpSpPr>
          <a:xfrm>
            <a:off x="979423" y="4863134"/>
            <a:ext cx="2971034" cy="1322112"/>
            <a:chOff x="1103407" y="1656125"/>
            <a:chExt cx="2971034" cy="1322112"/>
          </a:xfrm>
        </p:grpSpPr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0A47ECBB-1167-4C37-BF30-0BB7566AB169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4C8C7A9-B5BE-464C-A817-029EC3934C20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Mohamed SAIDI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644D37C-ED05-4E9C-88B8-041B9343D50B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solidFill>
                <a:srgbClr val="677084"/>
              </a:solidFill>
              <a:ln>
                <a:solidFill>
                  <a:srgbClr val="6770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A8EBB06A-A893-44D3-A477-F40D742A4EA0}"/>
                </a:ext>
              </a:extLst>
            </p:cNvPr>
            <p:cNvSpPr txBox="1"/>
            <p:nvPr/>
          </p:nvSpPr>
          <p:spPr>
            <a:xfrm>
              <a:off x="1988998" y="2239573"/>
              <a:ext cx="111761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BI Engineer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Designer</a:t>
              </a:r>
            </a:p>
            <a:p>
              <a:endPara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C6EAF3E2-0BFD-4B72-B7E5-EA6303B5E7EC}"/>
              </a:ext>
            </a:extLst>
          </p:cNvPr>
          <p:cNvGrpSpPr/>
          <p:nvPr/>
        </p:nvGrpSpPr>
        <p:grpSpPr>
          <a:xfrm>
            <a:off x="5040158" y="4863134"/>
            <a:ext cx="2971034" cy="891225"/>
            <a:chOff x="1103407" y="1656125"/>
            <a:chExt cx="2971034" cy="891225"/>
          </a:xfrm>
        </p:grpSpPr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A397620D-86EA-4334-94A2-85F5C556225D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5FBA2D7-48BB-4607-B8FE-7A5509099430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</a:t>
                </a:r>
                <a:r>
                  <a:rPr lang="en-US" sz="1400" dirty="0" err="1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Chaimaa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EL KABBACH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EFDD07E-7118-4AD1-B2E1-6F571BAF3383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solidFill>
                <a:srgbClr val="CA646A"/>
              </a:solidFill>
              <a:ln>
                <a:solidFill>
                  <a:srgbClr val="CA6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65035643-831E-475E-97E8-FFA097B355E7}"/>
                </a:ext>
              </a:extLst>
            </p:cNvPr>
            <p:cNvSpPr txBox="1"/>
            <p:nvPr/>
          </p:nvSpPr>
          <p:spPr>
            <a:xfrm>
              <a:off x="1988540" y="2239573"/>
              <a:ext cx="1207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Data Analyst</a:t>
              </a:r>
              <a:endPara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C9D7BDFD-CE50-4242-9875-F86A7E035EC1}"/>
              </a:ext>
            </a:extLst>
          </p:cNvPr>
          <p:cNvGrpSpPr/>
          <p:nvPr/>
        </p:nvGrpSpPr>
        <p:grpSpPr>
          <a:xfrm>
            <a:off x="8987086" y="4885233"/>
            <a:ext cx="2971034" cy="894079"/>
            <a:chOff x="1103407" y="1656125"/>
            <a:chExt cx="2971034" cy="894079"/>
          </a:xfrm>
        </p:grpSpPr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B7536A67-7AB5-4761-A3BE-6D364F33A183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C164BF-C9A2-44CD-A6B0-ADAFCAF9AE15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Ikram BEL ARMIA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BFB44FB-9E5B-46ED-A4CC-4C8E8D6432F5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solidFill>
                <a:srgbClr val="6E1840"/>
              </a:solidFill>
              <a:ln>
                <a:solidFill>
                  <a:srgbClr val="6E18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9C845EFD-2F05-4096-A0CA-FDC6506E6367}"/>
                </a:ext>
              </a:extLst>
            </p:cNvPr>
            <p:cNvSpPr txBox="1"/>
            <p:nvPr/>
          </p:nvSpPr>
          <p:spPr>
            <a:xfrm>
              <a:off x="2077241" y="2242427"/>
              <a:ext cx="13227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Data Engineer</a:t>
              </a:r>
              <a:endPara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pic>
        <p:nvPicPr>
          <p:cNvPr id="86" name="Image 85">
            <a:extLst>
              <a:ext uri="{FF2B5EF4-FFF2-40B4-BE49-F238E27FC236}">
                <a16:creationId xmlns:a16="http://schemas.microsoft.com/office/drawing/2014/main" id="{473A2A29-ADC0-403A-95B4-D6B35E908A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5" y="4882323"/>
            <a:ext cx="1645920" cy="1645920"/>
          </a:xfrm>
          <a:prstGeom prst="ellipse">
            <a:avLst/>
          </a:prstGeom>
          <a:solidFill>
            <a:srgbClr val="677084"/>
          </a:solidFill>
          <a:ln w="28575">
            <a:solidFill>
              <a:srgbClr val="677084"/>
            </a:solidFill>
          </a:ln>
        </p:spPr>
      </p:pic>
      <p:pic>
        <p:nvPicPr>
          <p:cNvPr id="87" name="Image 86">
            <a:extLst>
              <a:ext uri="{FF2B5EF4-FFF2-40B4-BE49-F238E27FC236}">
                <a16:creationId xmlns:a16="http://schemas.microsoft.com/office/drawing/2014/main" id="{CE5BE749-F58D-4586-8447-6EFBFA3208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096" y="2405876"/>
            <a:ext cx="1645920" cy="164592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</p:pic>
      <p:pic>
        <p:nvPicPr>
          <p:cNvPr id="89" name="Image 88">
            <a:extLst>
              <a:ext uri="{FF2B5EF4-FFF2-40B4-BE49-F238E27FC236}">
                <a16:creationId xmlns:a16="http://schemas.microsoft.com/office/drawing/2014/main" id="{2D59D6A3-8784-40BD-878E-566F25ED874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34" b="26144"/>
          <a:stretch/>
        </p:blipFill>
        <p:spPr>
          <a:xfrm>
            <a:off x="4247770" y="2391462"/>
            <a:ext cx="1645920" cy="1645911"/>
          </a:xfrm>
          <a:prstGeom prst="ellipse">
            <a:avLst/>
          </a:prstGeom>
          <a:ln w="28575">
            <a:solidFill>
              <a:srgbClr val="10716F"/>
            </a:solidFill>
          </a:ln>
        </p:spPr>
      </p:pic>
      <p:pic>
        <p:nvPicPr>
          <p:cNvPr id="91" name="Image 90">
            <a:extLst>
              <a:ext uri="{FF2B5EF4-FFF2-40B4-BE49-F238E27FC236}">
                <a16:creationId xmlns:a16="http://schemas.microsoft.com/office/drawing/2014/main" id="{672742DA-476D-42E3-8E94-B5DFEA55B6D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5" t="34073" r="29364" b="14680"/>
          <a:stretch/>
        </p:blipFill>
        <p:spPr>
          <a:xfrm>
            <a:off x="8163096" y="4910739"/>
            <a:ext cx="1645920" cy="1645126"/>
          </a:xfrm>
          <a:prstGeom prst="ellipse">
            <a:avLst/>
          </a:prstGeom>
          <a:ln w="28575">
            <a:solidFill>
              <a:srgbClr val="6E1840"/>
            </a:solidFill>
          </a:ln>
        </p:spPr>
      </p:pic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45B406FA-A65E-4187-94CA-5A14737BCF16}"/>
              </a:ext>
            </a:extLst>
          </p:cNvPr>
          <p:cNvGrpSpPr/>
          <p:nvPr/>
        </p:nvGrpSpPr>
        <p:grpSpPr>
          <a:xfrm>
            <a:off x="1735631" y="1200405"/>
            <a:ext cx="8316117" cy="584176"/>
            <a:chOff x="1735631" y="873825"/>
            <a:chExt cx="8316117" cy="584176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D48533D-530A-4A48-AA6C-F815AE745612}"/>
                </a:ext>
              </a:extLst>
            </p:cNvPr>
            <p:cNvSpPr/>
            <p:nvPr/>
          </p:nvSpPr>
          <p:spPr>
            <a:xfrm>
              <a:off x="1735631" y="873825"/>
              <a:ext cx="831611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ea typeface="Tahoma" panose="020B0604030504040204" pitchFamily="34" charset="0"/>
                  <a:cs typeface="Aharoni" panose="02010803020104030203" pitchFamily="2" charset="-79"/>
                </a:rPr>
                <a:t>THE EXECUTIVE TEAM MEMBERS </a:t>
              </a:r>
            </a:p>
          </p:txBody>
        </p: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BECA3FDD-C117-46A8-81D4-427E60CEC733}"/>
                </a:ext>
              </a:extLst>
            </p:cNvPr>
            <p:cNvGrpSpPr/>
            <p:nvPr/>
          </p:nvGrpSpPr>
          <p:grpSpPr>
            <a:xfrm>
              <a:off x="2944102" y="1404011"/>
              <a:ext cx="5885629" cy="53990"/>
              <a:chOff x="2944102" y="1404011"/>
              <a:chExt cx="5885629" cy="5399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295D5D3-CFF9-46B4-9313-50AC0A8821CA}"/>
                  </a:ext>
                </a:extLst>
              </p:cNvPr>
              <p:cNvSpPr/>
              <p:nvPr/>
            </p:nvSpPr>
            <p:spPr>
              <a:xfrm>
                <a:off x="2944102" y="1406768"/>
                <a:ext cx="1416008" cy="51233"/>
              </a:xfrm>
              <a:prstGeom prst="rect">
                <a:avLst/>
              </a:prstGeom>
              <a:solidFill>
                <a:srgbClr val="107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F0D0927-4E59-43CD-8FF5-127296118716}"/>
                  </a:ext>
                </a:extLst>
              </p:cNvPr>
              <p:cNvSpPr/>
              <p:nvPr/>
            </p:nvSpPr>
            <p:spPr>
              <a:xfrm>
                <a:off x="4432534" y="1406767"/>
                <a:ext cx="1416008" cy="51233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692601D-19A6-48C0-997C-2399FD8A870D}"/>
                  </a:ext>
                </a:extLst>
              </p:cNvPr>
              <p:cNvSpPr/>
              <p:nvPr/>
            </p:nvSpPr>
            <p:spPr>
              <a:xfrm>
                <a:off x="5925291" y="1404012"/>
                <a:ext cx="1416008" cy="51233"/>
              </a:xfrm>
              <a:prstGeom prst="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A27B4DF-97A1-4B3B-AC87-60785691BF5E}"/>
                  </a:ext>
                </a:extLst>
              </p:cNvPr>
              <p:cNvSpPr/>
              <p:nvPr/>
            </p:nvSpPr>
            <p:spPr>
              <a:xfrm>
                <a:off x="7413723" y="1404011"/>
                <a:ext cx="1416008" cy="51233"/>
              </a:xfrm>
              <a:prstGeom prst="rect">
                <a:avLst/>
              </a:prstGeom>
              <a:solidFill>
                <a:srgbClr val="6E1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156FA382-A81F-4784-AD15-77FB7AEA3F5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5" r="945" b="23340"/>
          <a:stretch/>
        </p:blipFill>
        <p:spPr>
          <a:xfrm>
            <a:off x="4247770" y="4869073"/>
            <a:ext cx="1645920" cy="1645742"/>
          </a:xfrm>
          <a:prstGeom prst="ellipse">
            <a:avLst/>
          </a:prstGeom>
          <a:ln w="28575">
            <a:solidFill>
              <a:srgbClr val="CA646A"/>
            </a:solidFill>
          </a:ln>
        </p:spPr>
      </p:pic>
    </p:spTree>
    <p:extLst>
      <p:ext uri="{BB962C8B-B14F-4D97-AF65-F5344CB8AC3E}">
        <p14:creationId xmlns:p14="http://schemas.microsoft.com/office/powerpoint/2010/main" val="291845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raphic 58" descr="Paper">
            <a:extLst>
              <a:ext uri="{FF2B5EF4-FFF2-40B4-BE49-F238E27FC236}">
                <a16:creationId xmlns:a16="http://schemas.microsoft.com/office/drawing/2014/main" id="{C0CD276A-9D84-4DE3-B292-B3D3312E6655}"/>
              </a:ext>
            </a:extLst>
          </p:cNvPr>
          <p:cNvSpPr/>
          <p:nvPr/>
        </p:nvSpPr>
        <p:spPr>
          <a:xfrm>
            <a:off x="16780694" y="2252642"/>
            <a:ext cx="45719" cy="45719"/>
          </a:xfrm>
          <a:custGeom>
            <a:avLst/>
            <a:gdLst>
              <a:gd name="connsiteX0" fmla="*/ 85128 w 770452"/>
              <a:gd name="connsiteY0" fmla="*/ 916728 h 990581"/>
              <a:gd name="connsiteX1" fmla="*/ 85128 w 770452"/>
              <a:gd name="connsiteY1" fmla="*/ 85128 h 990581"/>
              <a:gd name="connsiteX2" fmla="*/ 427552 w 770452"/>
              <a:gd name="connsiteY2" fmla="*/ 85128 h 990581"/>
              <a:gd name="connsiteX3" fmla="*/ 427552 w 770452"/>
              <a:gd name="connsiteY3" fmla="*/ 341946 h 990581"/>
              <a:gd name="connsiteX4" fmla="*/ 696598 w 770452"/>
              <a:gd name="connsiteY4" fmla="*/ 341946 h 990581"/>
              <a:gd name="connsiteX5" fmla="*/ 696598 w 770452"/>
              <a:gd name="connsiteY5" fmla="*/ 916728 h 990581"/>
              <a:gd name="connsiteX6" fmla="*/ 85128 w 770452"/>
              <a:gd name="connsiteY6" fmla="*/ 916728 h 990581"/>
              <a:gd name="connsiteX7" fmla="*/ 500928 w 770452"/>
              <a:gd name="connsiteY7" fmla="*/ 115702 h 990581"/>
              <a:gd name="connsiteX8" fmla="*/ 653796 w 770452"/>
              <a:gd name="connsiteY8" fmla="*/ 268569 h 990581"/>
              <a:gd name="connsiteX9" fmla="*/ 500928 w 770452"/>
              <a:gd name="connsiteY9" fmla="*/ 268569 h 990581"/>
              <a:gd name="connsiteX10" fmla="*/ 500928 w 770452"/>
              <a:gd name="connsiteY10" fmla="*/ 115702 h 990581"/>
              <a:gd name="connsiteX11" fmla="*/ 500928 w 770452"/>
              <a:gd name="connsiteY11" fmla="*/ 11752 h 990581"/>
              <a:gd name="connsiteX12" fmla="*/ 11752 w 770452"/>
              <a:gd name="connsiteY12" fmla="*/ 11752 h 990581"/>
              <a:gd name="connsiteX13" fmla="*/ 11752 w 770452"/>
              <a:gd name="connsiteY13" fmla="*/ 990104 h 990581"/>
              <a:gd name="connsiteX14" fmla="*/ 769975 w 770452"/>
              <a:gd name="connsiteY14" fmla="*/ 990104 h 990581"/>
              <a:gd name="connsiteX15" fmla="*/ 769975 w 770452"/>
              <a:gd name="connsiteY15" fmla="*/ 280799 h 990581"/>
              <a:gd name="connsiteX16" fmla="*/ 500928 w 770452"/>
              <a:gd name="connsiteY16" fmla="*/ 11752 h 9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0452" h="990581">
                <a:moveTo>
                  <a:pt x="85128" y="916728"/>
                </a:moveTo>
                <a:lnTo>
                  <a:pt x="85128" y="85128"/>
                </a:lnTo>
                <a:lnTo>
                  <a:pt x="427552" y="85128"/>
                </a:lnTo>
                <a:lnTo>
                  <a:pt x="427552" y="341946"/>
                </a:lnTo>
                <a:lnTo>
                  <a:pt x="696598" y="341946"/>
                </a:lnTo>
                <a:lnTo>
                  <a:pt x="696598" y="916728"/>
                </a:lnTo>
                <a:lnTo>
                  <a:pt x="85128" y="916728"/>
                </a:lnTo>
                <a:close/>
                <a:moveTo>
                  <a:pt x="500928" y="115702"/>
                </a:moveTo>
                <a:lnTo>
                  <a:pt x="653796" y="268569"/>
                </a:lnTo>
                <a:lnTo>
                  <a:pt x="500928" y="268569"/>
                </a:lnTo>
                <a:lnTo>
                  <a:pt x="500928" y="115702"/>
                </a:lnTo>
                <a:close/>
                <a:moveTo>
                  <a:pt x="500928" y="11752"/>
                </a:moveTo>
                <a:lnTo>
                  <a:pt x="11752" y="11752"/>
                </a:lnTo>
                <a:lnTo>
                  <a:pt x="11752" y="990104"/>
                </a:lnTo>
                <a:lnTo>
                  <a:pt x="769975" y="990104"/>
                </a:lnTo>
                <a:lnTo>
                  <a:pt x="769975" y="280799"/>
                </a:lnTo>
                <a:lnTo>
                  <a:pt x="500928" y="11752"/>
                </a:lnTo>
                <a:close/>
              </a:path>
            </a:pathLst>
          </a:custGeom>
          <a:solidFill>
            <a:srgbClr val="000000"/>
          </a:solidFill>
          <a:ln w="1220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98728634-A181-4164-B890-D2B9C52AD4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D7E7905-E758-4562-905E-F547E1F9EDD5}"/>
              </a:ext>
            </a:extLst>
          </p:cNvPr>
          <p:cNvSpPr/>
          <p:nvPr/>
        </p:nvSpPr>
        <p:spPr>
          <a:xfrm>
            <a:off x="934396" y="337036"/>
            <a:ext cx="11327525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OUR FIRST PROJECT : </a:t>
            </a:r>
            <a:r>
              <a:rPr lang="en-US" sz="2000" b="1" i="1" dirty="0">
                <a:solidFill>
                  <a:srgbClr val="017DA6"/>
                </a:solidFill>
                <a:latin typeface="SegoeUI-Italic"/>
              </a:rPr>
              <a:t>Real time Data Streaming Analytics System for Tracking Pedestrians.</a:t>
            </a:r>
            <a:r>
              <a:rPr lang="en-US" sz="2000" b="1" dirty="0"/>
              <a:t> </a:t>
            </a:r>
            <a:br>
              <a:rPr lang="en-US" sz="2400" b="1" dirty="0"/>
            </a:br>
            <a:endParaRPr lang="fr-FR" sz="2400" b="1" dirty="0"/>
          </a:p>
          <a:p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8AB562-4CA5-47A6-9A85-9BF3C72015F1}"/>
              </a:ext>
            </a:extLst>
          </p:cNvPr>
          <p:cNvSpPr/>
          <p:nvPr/>
        </p:nvSpPr>
        <p:spPr>
          <a:xfrm>
            <a:off x="0" y="2365933"/>
            <a:ext cx="12192000" cy="2459864"/>
          </a:xfrm>
          <a:prstGeom prst="rect">
            <a:avLst/>
          </a:prstGeom>
          <a:solidFill>
            <a:srgbClr val="E4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4E4529-6AF2-4CCD-B1B3-3A96FFC74D37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D7375D-197E-4F78-88E9-73ED89A7951C}"/>
              </a:ext>
            </a:extLst>
          </p:cNvPr>
          <p:cNvSpPr/>
          <p:nvPr/>
        </p:nvSpPr>
        <p:spPr>
          <a:xfrm>
            <a:off x="133350" y="1482036"/>
            <a:ext cx="11925299" cy="40013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5DDAA67E-25F9-4C38-B75E-902D946CEA7B}"/>
              </a:ext>
            </a:extLst>
          </p:cNvPr>
          <p:cNvSpPr/>
          <p:nvPr/>
        </p:nvSpPr>
        <p:spPr>
          <a:xfrm>
            <a:off x="409215" y="2283111"/>
            <a:ext cx="3026705" cy="2542686"/>
          </a:xfrm>
          <a:prstGeom prst="roundRect">
            <a:avLst>
              <a:gd name="adj" fmla="val 854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98BF5DB-1D65-471B-B19F-7F120C017C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5" t="20327"/>
          <a:stretch/>
        </p:blipFill>
        <p:spPr>
          <a:xfrm rot="2356135">
            <a:off x="580590" y="2481558"/>
            <a:ext cx="822960" cy="943628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1D6A4FA6-682F-453B-A4EC-14EC5F63E2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35"/>
          <a:stretch/>
        </p:blipFill>
        <p:spPr>
          <a:xfrm>
            <a:off x="2122142" y="2739943"/>
            <a:ext cx="1188720" cy="904961"/>
          </a:xfrm>
          <a:prstGeom prst="rect">
            <a:avLst/>
          </a:prstGeom>
        </p:spPr>
      </p:pic>
      <p:sp>
        <p:nvSpPr>
          <p:cNvPr id="64" name="Flèche : droite rayée 63">
            <a:extLst>
              <a:ext uri="{FF2B5EF4-FFF2-40B4-BE49-F238E27FC236}">
                <a16:creationId xmlns:a16="http://schemas.microsoft.com/office/drawing/2014/main" id="{9B3459EA-9424-4539-A07E-944405FD6E0D}"/>
              </a:ext>
            </a:extLst>
          </p:cNvPr>
          <p:cNvSpPr/>
          <p:nvPr/>
        </p:nvSpPr>
        <p:spPr>
          <a:xfrm>
            <a:off x="3624576" y="3709330"/>
            <a:ext cx="1055640" cy="457200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4466A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145A91F-D694-484A-A93F-C34F88839795}"/>
              </a:ext>
            </a:extLst>
          </p:cNvPr>
          <p:cNvSpPr txBox="1"/>
          <p:nvPr/>
        </p:nvSpPr>
        <p:spPr>
          <a:xfrm>
            <a:off x="4571060" y="1983405"/>
            <a:ext cx="2367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466A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Data Transmitted to a dedicated Server</a:t>
            </a:r>
            <a:endParaRPr lang="fr-FR" sz="2800" dirty="0">
              <a:solidFill>
                <a:srgbClr val="4466A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366C309-C02D-4C06-8EAF-19E081D3BA13}"/>
              </a:ext>
            </a:extLst>
          </p:cNvPr>
          <p:cNvSpPr txBox="1"/>
          <p:nvPr/>
        </p:nvSpPr>
        <p:spPr>
          <a:xfrm>
            <a:off x="7376111" y="1983406"/>
            <a:ext cx="2186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466A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Handle &amp; </a:t>
            </a:r>
            <a:r>
              <a:rPr lang="en-US" sz="2800" dirty="0" err="1">
                <a:solidFill>
                  <a:srgbClr val="4466A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Analyse</a:t>
            </a:r>
            <a:r>
              <a:rPr lang="en-US" sz="2800" dirty="0">
                <a:solidFill>
                  <a:srgbClr val="4466A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the data</a:t>
            </a:r>
            <a:endParaRPr lang="fr-FR" sz="2800" dirty="0">
              <a:solidFill>
                <a:srgbClr val="4466A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5274556-2696-4B18-AD9E-26E6BA4E426A}"/>
              </a:ext>
            </a:extLst>
          </p:cNvPr>
          <p:cNvSpPr txBox="1"/>
          <p:nvPr/>
        </p:nvSpPr>
        <p:spPr>
          <a:xfrm>
            <a:off x="10131458" y="1983405"/>
            <a:ext cx="1877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466A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Provide Real Time Dashboard</a:t>
            </a:r>
            <a:endParaRPr lang="fr-FR" sz="2800" dirty="0">
              <a:solidFill>
                <a:srgbClr val="4466A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6B152D6F-E3C1-4A1F-91AE-428560E51770}"/>
              </a:ext>
            </a:extLst>
          </p:cNvPr>
          <p:cNvGrpSpPr/>
          <p:nvPr/>
        </p:nvGrpSpPr>
        <p:grpSpPr>
          <a:xfrm>
            <a:off x="3613584" y="3126502"/>
            <a:ext cx="1524271" cy="635700"/>
            <a:chOff x="3613584" y="2688353"/>
            <a:chExt cx="1524271" cy="635700"/>
          </a:xfrm>
        </p:grpSpPr>
        <p:pic>
          <p:nvPicPr>
            <p:cNvPr id="74" name="Image 73">
              <a:extLst>
                <a:ext uri="{FF2B5EF4-FFF2-40B4-BE49-F238E27FC236}">
                  <a16:creationId xmlns:a16="http://schemas.microsoft.com/office/drawing/2014/main" id="{D0D53240-7F50-44BC-A27B-9B720B1D8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4576" y="2744586"/>
              <a:ext cx="365760" cy="365760"/>
            </a:xfrm>
            <a:prstGeom prst="rect">
              <a:avLst/>
            </a:prstGeom>
          </p:spPr>
        </p:pic>
        <p:pic>
          <p:nvPicPr>
            <p:cNvPr id="75" name="Image 74">
              <a:extLst>
                <a:ext uri="{FF2B5EF4-FFF2-40B4-BE49-F238E27FC236}">
                  <a16:creationId xmlns:a16="http://schemas.microsoft.com/office/drawing/2014/main" id="{A6278E46-F07F-454F-8BE6-EF061ACB4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1776" y="2748415"/>
              <a:ext cx="365760" cy="365760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BF84A35-BE3D-432F-9EEA-995BC242411E}"/>
                </a:ext>
              </a:extLst>
            </p:cNvPr>
            <p:cNvSpPr/>
            <p:nvPr/>
          </p:nvSpPr>
          <p:spPr>
            <a:xfrm>
              <a:off x="3613584" y="2688353"/>
              <a:ext cx="1524271" cy="6357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</a:t>
              </a:r>
              <a:r>
                <a:rPr lang="en-US" dirty="0">
                  <a:solidFill>
                    <a:srgbClr val="47821D"/>
                  </a:solidFill>
                </a:rPr>
                <a:t>. . .  </a:t>
              </a:r>
              <a:endParaRPr lang="fr-FR" dirty="0"/>
            </a:p>
          </p:txBody>
        </p:sp>
      </p:grpSp>
      <p:sp>
        <p:nvSpPr>
          <p:cNvPr id="49" name="Ellipse 48">
            <a:extLst>
              <a:ext uri="{FF2B5EF4-FFF2-40B4-BE49-F238E27FC236}">
                <a16:creationId xmlns:a16="http://schemas.microsoft.com/office/drawing/2014/main" id="{DFE552A9-1D83-4932-9AD7-82A81044CD6B}"/>
              </a:ext>
            </a:extLst>
          </p:cNvPr>
          <p:cNvSpPr/>
          <p:nvPr/>
        </p:nvSpPr>
        <p:spPr>
          <a:xfrm>
            <a:off x="4886276" y="3088437"/>
            <a:ext cx="1737360" cy="1737360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4062B9EE-E957-4A2E-89D2-4D70757B5CC3}"/>
              </a:ext>
            </a:extLst>
          </p:cNvPr>
          <p:cNvSpPr/>
          <p:nvPr/>
        </p:nvSpPr>
        <p:spPr>
          <a:xfrm>
            <a:off x="7576980" y="3068959"/>
            <a:ext cx="1737360" cy="1737360"/>
          </a:xfrm>
          <a:prstGeom prst="ellipse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BB2AE739-4A4E-47DD-8272-6A8272DBBAE3}"/>
              </a:ext>
            </a:extLst>
          </p:cNvPr>
          <p:cNvSpPr/>
          <p:nvPr/>
        </p:nvSpPr>
        <p:spPr>
          <a:xfrm>
            <a:off x="10184290" y="3088437"/>
            <a:ext cx="1737360" cy="1737360"/>
          </a:xfrm>
          <a:prstGeom prst="ellipse">
            <a:avLst/>
          </a:prstGeom>
          <a:noFill/>
          <a:ln w="57150">
            <a:solidFill>
              <a:srgbClr val="4782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lèche : droite rayée 82">
            <a:extLst>
              <a:ext uri="{FF2B5EF4-FFF2-40B4-BE49-F238E27FC236}">
                <a16:creationId xmlns:a16="http://schemas.microsoft.com/office/drawing/2014/main" id="{20A8A56B-1432-4F20-BF38-F665F1DEA0FA}"/>
              </a:ext>
            </a:extLst>
          </p:cNvPr>
          <p:cNvSpPr/>
          <p:nvPr/>
        </p:nvSpPr>
        <p:spPr>
          <a:xfrm>
            <a:off x="6734127" y="3732193"/>
            <a:ext cx="731520" cy="457200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4466A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84" name="Flèche : droite rayée 83">
            <a:extLst>
              <a:ext uri="{FF2B5EF4-FFF2-40B4-BE49-F238E27FC236}">
                <a16:creationId xmlns:a16="http://schemas.microsoft.com/office/drawing/2014/main" id="{58F02BF1-FFFF-4156-BC30-FBB7E08CC2E8}"/>
              </a:ext>
            </a:extLst>
          </p:cNvPr>
          <p:cNvSpPr/>
          <p:nvPr/>
        </p:nvSpPr>
        <p:spPr>
          <a:xfrm>
            <a:off x="9414670" y="3751243"/>
            <a:ext cx="731520" cy="457200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4466A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pic>
        <p:nvPicPr>
          <p:cNvPr id="85" name="Image 84">
            <a:extLst>
              <a:ext uri="{FF2B5EF4-FFF2-40B4-BE49-F238E27FC236}">
                <a16:creationId xmlns:a16="http://schemas.microsoft.com/office/drawing/2014/main" id="{36C2E695-60BC-4EBA-854A-777457032E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02" t="36186" r="16346" b="43413"/>
          <a:stretch/>
        </p:blipFill>
        <p:spPr>
          <a:xfrm>
            <a:off x="5202293" y="3401688"/>
            <a:ext cx="1188720" cy="1008246"/>
          </a:xfrm>
          <a:prstGeom prst="rect">
            <a:avLst/>
          </a:prstGeom>
        </p:spPr>
      </p:pic>
      <p:pic>
        <p:nvPicPr>
          <p:cNvPr id="66" name="Graphique 65" descr="Recherches">
            <a:extLst>
              <a:ext uri="{FF2B5EF4-FFF2-40B4-BE49-F238E27FC236}">
                <a16:creationId xmlns:a16="http://schemas.microsoft.com/office/drawing/2014/main" id="{8EEAC5B8-8A38-4049-AA62-72B857D65D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35597" y="3231805"/>
            <a:ext cx="914400" cy="914400"/>
          </a:xfrm>
          <a:prstGeom prst="rect">
            <a:avLst/>
          </a:prstGeom>
        </p:spPr>
      </p:pic>
      <p:pic>
        <p:nvPicPr>
          <p:cNvPr id="86" name="Graphique 85" descr="Statistiques">
            <a:extLst>
              <a:ext uri="{FF2B5EF4-FFF2-40B4-BE49-F238E27FC236}">
                <a16:creationId xmlns:a16="http://schemas.microsoft.com/office/drawing/2014/main" id="{5CE16799-506F-49C9-B334-A243C77535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68928" y="3796279"/>
            <a:ext cx="731520" cy="731520"/>
          </a:xfrm>
          <a:prstGeom prst="rect">
            <a:avLst/>
          </a:prstGeom>
        </p:spPr>
      </p:pic>
      <p:pic>
        <p:nvPicPr>
          <p:cNvPr id="90" name="Image 89">
            <a:extLst>
              <a:ext uri="{FF2B5EF4-FFF2-40B4-BE49-F238E27FC236}">
                <a16:creationId xmlns:a16="http://schemas.microsoft.com/office/drawing/2014/main" id="{7EEEC56A-ACA8-44F1-9627-A9A53EAA3A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024" y="3507604"/>
            <a:ext cx="1371600" cy="796413"/>
          </a:xfrm>
          <a:prstGeom prst="rect">
            <a:avLst/>
          </a:prstGeom>
        </p:spPr>
      </p:pic>
      <p:pic>
        <p:nvPicPr>
          <p:cNvPr id="93" name="Image 92">
            <a:extLst>
              <a:ext uri="{FF2B5EF4-FFF2-40B4-BE49-F238E27FC236}">
                <a16:creationId xmlns:a16="http://schemas.microsoft.com/office/drawing/2014/main" id="{91D9D23C-2866-4330-8C5F-B7653890373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70"/>
          <a:stretch/>
        </p:blipFill>
        <p:spPr>
          <a:xfrm>
            <a:off x="722993" y="3482709"/>
            <a:ext cx="1525607" cy="1153824"/>
          </a:xfrm>
          <a:prstGeom prst="rect">
            <a:avLst/>
          </a:prstGeom>
        </p:spPr>
      </p:pic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B7B07437-429D-4974-984C-2B866F213E79}"/>
              </a:ext>
            </a:extLst>
          </p:cNvPr>
          <p:cNvCxnSpPr>
            <a:cxnSpLocks/>
          </p:cNvCxnSpPr>
          <p:nvPr/>
        </p:nvCxnSpPr>
        <p:spPr>
          <a:xfrm>
            <a:off x="1168798" y="3394713"/>
            <a:ext cx="110740" cy="356530"/>
          </a:xfrm>
          <a:prstGeom prst="line">
            <a:avLst/>
          </a:prstGeom>
          <a:ln w="19050">
            <a:solidFill>
              <a:srgbClr val="2B9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5D0FF849-C2C8-4C4C-8B76-8488C5979E4F}"/>
              </a:ext>
            </a:extLst>
          </p:cNvPr>
          <p:cNvCxnSpPr>
            <a:cxnSpLocks/>
          </p:cNvCxnSpPr>
          <p:nvPr/>
        </p:nvCxnSpPr>
        <p:spPr>
          <a:xfrm flipV="1">
            <a:off x="1922567" y="3231805"/>
            <a:ext cx="383042" cy="5194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056105B-E962-4AE9-AC75-67340FA53745}"/>
              </a:ext>
            </a:extLst>
          </p:cNvPr>
          <p:cNvSpPr/>
          <p:nvPr/>
        </p:nvSpPr>
        <p:spPr>
          <a:xfrm>
            <a:off x="2122142" y="5682004"/>
            <a:ext cx="3070945" cy="553998"/>
          </a:xfrm>
          <a:prstGeom prst="rect">
            <a:avLst/>
          </a:prstGeom>
          <a:solidFill>
            <a:srgbClr val="43A047"/>
          </a:solidFill>
        </p:spPr>
        <p:txBody>
          <a:bodyPr wrap="square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Tracking will be done using  TRACCAR client application </a:t>
            </a:r>
            <a:endParaRPr lang="fr-FR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5" name="Picture 38">
            <a:extLst>
              <a:ext uri="{FF2B5EF4-FFF2-40B4-BE49-F238E27FC236}">
                <a16:creationId xmlns:a16="http://schemas.microsoft.com/office/drawing/2014/main" id="{23ACE2DA-4311-43BB-A3AE-AFCB4A7CBAD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3769" t="9965" r="6114" b="6731"/>
          <a:stretch/>
        </p:blipFill>
        <p:spPr>
          <a:xfrm>
            <a:off x="3441448" y="5083090"/>
            <a:ext cx="365760" cy="369318"/>
          </a:xfrm>
          <a:prstGeom prst="rect">
            <a:avLst/>
          </a:prstGeom>
        </p:spPr>
      </p:pic>
      <p:sp>
        <p:nvSpPr>
          <p:cNvPr id="117" name="Flèche : angle droit 116">
            <a:extLst>
              <a:ext uri="{FF2B5EF4-FFF2-40B4-BE49-F238E27FC236}">
                <a16:creationId xmlns:a16="http://schemas.microsoft.com/office/drawing/2014/main" id="{8CD5A025-9DF9-4C97-95E9-4E3C58DADBBA}"/>
              </a:ext>
            </a:extLst>
          </p:cNvPr>
          <p:cNvSpPr/>
          <p:nvPr/>
        </p:nvSpPr>
        <p:spPr>
          <a:xfrm rot="5400000">
            <a:off x="1049197" y="4984342"/>
            <a:ext cx="1231490" cy="914400"/>
          </a:xfrm>
          <a:prstGeom prst="bentUpArrow">
            <a:avLst>
              <a:gd name="adj1" fmla="val 4156"/>
              <a:gd name="adj2" fmla="val 8443"/>
              <a:gd name="adj3" fmla="val 11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Flèche : angle droit 119">
            <a:extLst>
              <a:ext uri="{FF2B5EF4-FFF2-40B4-BE49-F238E27FC236}">
                <a16:creationId xmlns:a16="http://schemas.microsoft.com/office/drawing/2014/main" id="{786A6998-85DB-4541-AA00-A54CCE72F149}"/>
              </a:ext>
            </a:extLst>
          </p:cNvPr>
          <p:cNvSpPr/>
          <p:nvPr/>
        </p:nvSpPr>
        <p:spPr>
          <a:xfrm>
            <a:off x="5193087" y="4864079"/>
            <a:ext cx="624053" cy="1149623"/>
          </a:xfrm>
          <a:prstGeom prst="bentUpArrow">
            <a:avLst>
              <a:gd name="adj1" fmla="val 7348"/>
              <a:gd name="adj2" fmla="val 13231"/>
              <a:gd name="adj3" fmla="val 17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65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raphic 58" descr="Paper">
            <a:extLst>
              <a:ext uri="{FF2B5EF4-FFF2-40B4-BE49-F238E27FC236}">
                <a16:creationId xmlns:a16="http://schemas.microsoft.com/office/drawing/2014/main" id="{C0CD276A-9D84-4DE3-B292-B3D3312E6655}"/>
              </a:ext>
            </a:extLst>
          </p:cNvPr>
          <p:cNvSpPr/>
          <p:nvPr/>
        </p:nvSpPr>
        <p:spPr>
          <a:xfrm>
            <a:off x="16780694" y="2252642"/>
            <a:ext cx="45719" cy="45719"/>
          </a:xfrm>
          <a:custGeom>
            <a:avLst/>
            <a:gdLst>
              <a:gd name="connsiteX0" fmla="*/ 85128 w 770452"/>
              <a:gd name="connsiteY0" fmla="*/ 916728 h 990581"/>
              <a:gd name="connsiteX1" fmla="*/ 85128 w 770452"/>
              <a:gd name="connsiteY1" fmla="*/ 85128 h 990581"/>
              <a:gd name="connsiteX2" fmla="*/ 427552 w 770452"/>
              <a:gd name="connsiteY2" fmla="*/ 85128 h 990581"/>
              <a:gd name="connsiteX3" fmla="*/ 427552 w 770452"/>
              <a:gd name="connsiteY3" fmla="*/ 341946 h 990581"/>
              <a:gd name="connsiteX4" fmla="*/ 696598 w 770452"/>
              <a:gd name="connsiteY4" fmla="*/ 341946 h 990581"/>
              <a:gd name="connsiteX5" fmla="*/ 696598 w 770452"/>
              <a:gd name="connsiteY5" fmla="*/ 916728 h 990581"/>
              <a:gd name="connsiteX6" fmla="*/ 85128 w 770452"/>
              <a:gd name="connsiteY6" fmla="*/ 916728 h 990581"/>
              <a:gd name="connsiteX7" fmla="*/ 500928 w 770452"/>
              <a:gd name="connsiteY7" fmla="*/ 115702 h 990581"/>
              <a:gd name="connsiteX8" fmla="*/ 653796 w 770452"/>
              <a:gd name="connsiteY8" fmla="*/ 268569 h 990581"/>
              <a:gd name="connsiteX9" fmla="*/ 500928 w 770452"/>
              <a:gd name="connsiteY9" fmla="*/ 268569 h 990581"/>
              <a:gd name="connsiteX10" fmla="*/ 500928 w 770452"/>
              <a:gd name="connsiteY10" fmla="*/ 115702 h 990581"/>
              <a:gd name="connsiteX11" fmla="*/ 500928 w 770452"/>
              <a:gd name="connsiteY11" fmla="*/ 11752 h 990581"/>
              <a:gd name="connsiteX12" fmla="*/ 11752 w 770452"/>
              <a:gd name="connsiteY12" fmla="*/ 11752 h 990581"/>
              <a:gd name="connsiteX13" fmla="*/ 11752 w 770452"/>
              <a:gd name="connsiteY13" fmla="*/ 990104 h 990581"/>
              <a:gd name="connsiteX14" fmla="*/ 769975 w 770452"/>
              <a:gd name="connsiteY14" fmla="*/ 990104 h 990581"/>
              <a:gd name="connsiteX15" fmla="*/ 769975 w 770452"/>
              <a:gd name="connsiteY15" fmla="*/ 280799 h 990581"/>
              <a:gd name="connsiteX16" fmla="*/ 500928 w 770452"/>
              <a:gd name="connsiteY16" fmla="*/ 11752 h 9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0452" h="990581">
                <a:moveTo>
                  <a:pt x="85128" y="916728"/>
                </a:moveTo>
                <a:lnTo>
                  <a:pt x="85128" y="85128"/>
                </a:lnTo>
                <a:lnTo>
                  <a:pt x="427552" y="85128"/>
                </a:lnTo>
                <a:lnTo>
                  <a:pt x="427552" y="341946"/>
                </a:lnTo>
                <a:lnTo>
                  <a:pt x="696598" y="341946"/>
                </a:lnTo>
                <a:lnTo>
                  <a:pt x="696598" y="916728"/>
                </a:lnTo>
                <a:lnTo>
                  <a:pt x="85128" y="916728"/>
                </a:lnTo>
                <a:close/>
                <a:moveTo>
                  <a:pt x="500928" y="115702"/>
                </a:moveTo>
                <a:lnTo>
                  <a:pt x="653796" y="268569"/>
                </a:lnTo>
                <a:lnTo>
                  <a:pt x="500928" y="268569"/>
                </a:lnTo>
                <a:lnTo>
                  <a:pt x="500928" y="115702"/>
                </a:lnTo>
                <a:close/>
                <a:moveTo>
                  <a:pt x="500928" y="11752"/>
                </a:moveTo>
                <a:lnTo>
                  <a:pt x="11752" y="11752"/>
                </a:lnTo>
                <a:lnTo>
                  <a:pt x="11752" y="990104"/>
                </a:lnTo>
                <a:lnTo>
                  <a:pt x="769975" y="990104"/>
                </a:lnTo>
                <a:lnTo>
                  <a:pt x="769975" y="280799"/>
                </a:lnTo>
                <a:lnTo>
                  <a:pt x="500928" y="11752"/>
                </a:lnTo>
                <a:close/>
              </a:path>
            </a:pathLst>
          </a:custGeom>
          <a:solidFill>
            <a:srgbClr val="000000"/>
          </a:solidFill>
          <a:ln w="1220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98728634-A181-4164-B890-D2B9C52AD4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D7E7905-E758-4562-905E-F547E1F9EDD5}"/>
              </a:ext>
            </a:extLst>
          </p:cNvPr>
          <p:cNvSpPr/>
          <p:nvPr/>
        </p:nvSpPr>
        <p:spPr>
          <a:xfrm>
            <a:off x="934396" y="337036"/>
            <a:ext cx="34451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TRACCAR APPLICATION :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4E4529-6AF2-4CCD-B1B3-3A96FFC74D37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A23C764-B5EB-4109-865C-A19E44999B54}"/>
              </a:ext>
            </a:extLst>
          </p:cNvPr>
          <p:cNvSpPr/>
          <p:nvPr/>
        </p:nvSpPr>
        <p:spPr>
          <a:xfrm>
            <a:off x="0" y="3609474"/>
            <a:ext cx="12192000" cy="3161920"/>
          </a:xfrm>
          <a:prstGeom prst="rect">
            <a:avLst/>
          </a:prstGeom>
          <a:solidFill>
            <a:srgbClr val="ECF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260D7913-65B0-4CE3-862D-10BC5AA7B731}"/>
              </a:ext>
            </a:extLst>
          </p:cNvPr>
          <p:cNvGrpSpPr/>
          <p:nvPr/>
        </p:nvGrpSpPr>
        <p:grpSpPr>
          <a:xfrm>
            <a:off x="536809" y="1446970"/>
            <a:ext cx="2564213" cy="4597248"/>
            <a:chOff x="536809" y="1446970"/>
            <a:chExt cx="2564213" cy="459724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251B20F8-5CBD-4AEA-B5AF-C258B8AF2E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53"/>
            <a:stretch/>
          </p:blipFill>
          <p:spPr>
            <a:xfrm>
              <a:off x="663680" y="1808313"/>
              <a:ext cx="2329929" cy="3882368"/>
            </a:xfrm>
            <a:prstGeom prst="roundRect">
              <a:avLst>
                <a:gd name="adj" fmla="val 8734"/>
              </a:avLst>
            </a:prstGeom>
          </p:spPr>
        </p:pic>
        <p:pic>
          <p:nvPicPr>
            <p:cNvPr id="78" name="Image 77">
              <a:extLst>
                <a:ext uri="{FF2B5EF4-FFF2-40B4-BE49-F238E27FC236}">
                  <a16:creationId xmlns:a16="http://schemas.microsoft.com/office/drawing/2014/main" id="{C8B6E769-0359-42AC-BDDD-138C0BA78C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20" t="9838" r="27594" b="14325"/>
            <a:stretch/>
          </p:blipFill>
          <p:spPr>
            <a:xfrm>
              <a:off x="536809" y="1446970"/>
              <a:ext cx="2564213" cy="4597248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7C4241A-AE23-409C-B227-C5DFD12DDBA3}"/>
              </a:ext>
            </a:extLst>
          </p:cNvPr>
          <p:cNvSpPr/>
          <p:nvPr/>
        </p:nvSpPr>
        <p:spPr>
          <a:xfrm>
            <a:off x="3411261" y="1587914"/>
            <a:ext cx="8470500" cy="224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i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2400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is an application that allows you to use your mobile device as a GPS tracker. It reports location to your own or hosted server with selected time intervals.</a:t>
            </a:r>
          </a:p>
          <a:p>
            <a:pPr algn="just">
              <a:lnSpc>
                <a:spcPct val="150000"/>
              </a:lnSpc>
            </a:pP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33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38826D3A-16A8-49CD-859D-40731C359BB1}"/>
              </a:ext>
            </a:extLst>
          </p:cNvPr>
          <p:cNvSpPr/>
          <p:nvPr/>
        </p:nvSpPr>
        <p:spPr>
          <a:xfrm>
            <a:off x="0" y="2442133"/>
            <a:ext cx="12192000" cy="2459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749CDE0-1892-4CDF-AFB6-A4980AA50FBE}"/>
              </a:ext>
            </a:extLst>
          </p:cNvPr>
          <p:cNvSpPr/>
          <p:nvPr/>
        </p:nvSpPr>
        <p:spPr>
          <a:xfrm>
            <a:off x="320728" y="1259073"/>
            <a:ext cx="11450472" cy="477671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1473A292-CF49-4CB4-AC44-7640A715BDB8}"/>
              </a:ext>
            </a:extLst>
          </p:cNvPr>
          <p:cNvSpPr/>
          <p:nvPr/>
        </p:nvSpPr>
        <p:spPr>
          <a:xfrm>
            <a:off x="636904" y="2181340"/>
            <a:ext cx="2383789" cy="3521628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4E6D332B-F5C1-4F2B-B3CD-16B2C5E4AE7B}"/>
              </a:ext>
            </a:extLst>
          </p:cNvPr>
          <p:cNvGrpSpPr/>
          <p:nvPr/>
        </p:nvGrpSpPr>
        <p:grpSpPr>
          <a:xfrm>
            <a:off x="854944" y="2800645"/>
            <a:ext cx="365760" cy="2161486"/>
            <a:chOff x="1177002" y="2567985"/>
            <a:chExt cx="365760" cy="216148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256F37F-44EA-4DBE-A14B-EF6E38860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2567985"/>
              <a:ext cx="365760" cy="462687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6A293B59-377A-4289-8662-F5BC608349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3136770"/>
              <a:ext cx="365760" cy="462687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076C46E4-16A4-4D6E-96B4-C6EE1EACF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3701777"/>
              <a:ext cx="365760" cy="462687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B161EF4A-8038-4796-9CBD-247930E99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4266784"/>
              <a:ext cx="365760" cy="462687"/>
            </a:xfrm>
            <a:prstGeom prst="rect">
              <a:avLst/>
            </a:prstGeom>
          </p:spPr>
        </p:pic>
      </p:grpSp>
      <p:pic>
        <p:nvPicPr>
          <p:cNvPr id="31" name="Image 30">
            <a:extLst>
              <a:ext uri="{FF2B5EF4-FFF2-40B4-BE49-F238E27FC236}">
                <a16:creationId xmlns:a16="http://schemas.microsoft.com/office/drawing/2014/main" id="{DFEBC988-1737-44C3-BEFD-D7E003A71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10" y="3371810"/>
            <a:ext cx="914400" cy="914400"/>
          </a:xfrm>
          <a:prstGeom prst="rect">
            <a:avLst/>
          </a:prstGeom>
        </p:spPr>
      </p:pic>
      <p:cxnSp>
        <p:nvCxnSpPr>
          <p:cNvPr id="33" name="Connecteur : en arc 32">
            <a:extLst>
              <a:ext uri="{FF2B5EF4-FFF2-40B4-BE49-F238E27FC236}">
                <a16:creationId xmlns:a16="http://schemas.microsoft.com/office/drawing/2014/main" id="{43A15D1B-C914-4755-BB05-CB03319498B2}"/>
              </a:ext>
            </a:extLst>
          </p:cNvPr>
          <p:cNvCxnSpPr>
            <a:cxnSpLocks/>
            <a:stCxn id="54" idx="6"/>
            <a:endCxn id="31" idx="1"/>
          </p:cNvCxnSpPr>
          <p:nvPr/>
        </p:nvCxnSpPr>
        <p:spPr>
          <a:xfrm>
            <a:off x="1220704" y="3071059"/>
            <a:ext cx="674106" cy="757951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 : en arc 34">
            <a:extLst>
              <a:ext uri="{FF2B5EF4-FFF2-40B4-BE49-F238E27FC236}">
                <a16:creationId xmlns:a16="http://schemas.microsoft.com/office/drawing/2014/main" id="{20366530-C29F-4E83-9A94-F28EEADFCA6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214917" y="3594669"/>
            <a:ext cx="679893" cy="234341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 : en arc 36">
            <a:extLst>
              <a:ext uri="{FF2B5EF4-FFF2-40B4-BE49-F238E27FC236}">
                <a16:creationId xmlns:a16="http://schemas.microsoft.com/office/drawing/2014/main" id="{2DC596E7-6075-40AC-93A9-610849DD35E7}"/>
              </a:ext>
            </a:extLst>
          </p:cNvPr>
          <p:cNvCxnSpPr>
            <a:cxnSpLocks/>
            <a:stCxn id="58" idx="6"/>
            <a:endCxn id="31" idx="1"/>
          </p:cNvCxnSpPr>
          <p:nvPr/>
        </p:nvCxnSpPr>
        <p:spPr>
          <a:xfrm flipV="1">
            <a:off x="1214917" y="3829010"/>
            <a:ext cx="679893" cy="374755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 : en arc 41">
            <a:extLst>
              <a:ext uri="{FF2B5EF4-FFF2-40B4-BE49-F238E27FC236}">
                <a16:creationId xmlns:a16="http://schemas.microsoft.com/office/drawing/2014/main" id="{D8319A2D-EDDC-4410-95C5-B73431514E31}"/>
              </a:ext>
            </a:extLst>
          </p:cNvPr>
          <p:cNvCxnSpPr>
            <a:cxnSpLocks/>
            <a:stCxn id="61" idx="6"/>
            <a:endCxn id="31" idx="1"/>
          </p:cNvCxnSpPr>
          <p:nvPr/>
        </p:nvCxnSpPr>
        <p:spPr>
          <a:xfrm flipV="1">
            <a:off x="1211914" y="3829010"/>
            <a:ext cx="682896" cy="939762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143910C4-69FF-42C8-8AD4-AA46DB59C909}"/>
              </a:ext>
            </a:extLst>
          </p:cNvPr>
          <p:cNvSpPr txBox="1"/>
          <p:nvPr/>
        </p:nvSpPr>
        <p:spPr>
          <a:xfrm>
            <a:off x="636905" y="2184858"/>
            <a:ext cx="2194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0BF580-12B2-47A6-B231-5F05E4EDB9D8}"/>
              </a:ext>
            </a:extLst>
          </p:cNvPr>
          <p:cNvSpPr txBox="1"/>
          <p:nvPr/>
        </p:nvSpPr>
        <p:spPr>
          <a:xfrm>
            <a:off x="636904" y="5050901"/>
            <a:ext cx="1412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application’s users</a:t>
            </a:r>
            <a:endParaRPr lang="fr-FR" sz="105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C851E8AC-E6BE-41FF-860C-3F01717248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20244" y="2970951"/>
            <a:ext cx="200460" cy="200216"/>
          </a:xfrm>
          <a:prstGeom prst="ellipse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6C7789EA-C77D-431E-A3AF-31D6CDFF1D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20244" y="3540565"/>
            <a:ext cx="200460" cy="200216"/>
          </a:xfrm>
          <a:prstGeom prst="ellipse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DDFFD6D6-D32B-462B-8DB8-102CA9C649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14457" y="4103657"/>
            <a:ext cx="200460" cy="200216"/>
          </a:xfrm>
          <a:prstGeom prst="ellipse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4315D735-4C5A-48F5-908E-2C42CCE85C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11454" y="4668664"/>
            <a:ext cx="200460" cy="200216"/>
          </a:xfrm>
          <a:prstGeom prst="ellipse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4872E307-8ACB-4AC7-90BA-28E61C22BA34}"/>
              </a:ext>
            </a:extLst>
          </p:cNvPr>
          <p:cNvSpPr txBox="1"/>
          <p:nvPr/>
        </p:nvSpPr>
        <p:spPr>
          <a:xfrm>
            <a:off x="1644160" y="3174430"/>
            <a:ext cx="1412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Server recipient</a:t>
            </a:r>
            <a:endParaRPr lang="fr-FR" sz="11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A1244899-ABC9-42BF-AD24-90AA29B08726}"/>
              </a:ext>
            </a:extLst>
          </p:cNvPr>
          <p:cNvSpPr/>
          <p:nvPr/>
        </p:nvSpPr>
        <p:spPr>
          <a:xfrm>
            <a:off x="2886702" y="3708871"/>
            <a:ext cx="548640" cy="27432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1BEBC84E-63A3-4946-8F50-EB9724AE8D90}"/>
              </a:ext>
            </a:extLst>
          </p:cNvPr>
          <p:cNvGrpSpPr/>
          <p:nvPr/>
        </p:nvGrpSpPr>
        <p:grpSpPr>
          <a:xfrm>
            <a:off x="3282494" y="2768169"/>
            <a:ext cx="1285349" cy="1421785"/>
            <a:chOff x="3471181" y="2864425"/>
            <a:chExt cx="1285349" cy="1421785"/>
          </a:xfrm>
        </p:grpSpPr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7F9AF22F-E0EF-4323-91C2-17E4A65E275A}"/>
                </a:ext>
              </a:extLst>
            </p:cNvPr>
            <p:cNvSpPr txBox="1"/>
            <p:nvPr/>
          </p:nvSpPr>
          <p:spPr>
            <a:xfrm>
              <a:off x="3471181" y="2864425"/>
              <a:ext cx="128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 Ingestion (Broker)</a:t>
              </a:r>
              <a:endParaRPr lang="fr-FR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6B5B7463-32D5-431B-B735-A94A0C1AE84B}"/>
                </a:ext>
              </a:extLst>
            </p:cNvPr>
            <p:cNvSpPr/>
            <p:nvPr/>
          </p:nvSpPr>
          <p:spPr>
            <a:xfrm>
              <a:off x="3656656" y="337181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14DEBDD9-D95E-42B9-8D58-1DB2EDC37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6618" y="3463250"/>
              <a:ext cx="731520" cy="731520"/>
            </a:xfrm>
            <a:prstGeom prst="rect">
              <a:avLst/>
            </a:prstGeom>
          </p:spPr>
        </p:pic>
      </p:grp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D91751B6-5EAC-4205-AC94-76FF627A479A}"/>
              </a:ext>
            </a:extLst>
          </p:cNvPr>
          <p:cNvSpPr/>
          <p:nvPr/>
        </p:nvSpPr>
        <p:spPr>
          <a:xfrm>
            <a:off x="4969139" y="2181340"/>
            <a:ext cx="2840494" cy="1439885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AC2B5552-19EF-4FAA-8511-44454B1C6374}"/>
              </a:ext>
            </a:extLst>
          </p:cNvPr>
          <p:cNvSpPr txBox="1"/>
          <p:nvPr/>
        </p:nvSpPr>
        <p:spPr>
          <a:xfrm>
            <a:off x="4969358" y="2201627"/>
            <a:ext cx="2381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Streams Processing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B39D46E4-25D6-469F-949A-45D05F94D7CD}"/>
              </a:ext>
            </a:extLst>
          </p:cNvPr>
          <p:cNvSpPr/>
          <p:nvPr/>
        </p:nvSpPr>
        <p:spPr>
          <a:xfrm>
            <a:off x="3377663" y="4561509"/>
            <a:ext cx="3485482" cy="1141459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4E2BF393-61EE-4ED6-ACF1-6911239A57B8}"/>
              </a:ext>
            </a:extLst>
          </p:cNvPr>
          <p:cNvSpPr txBox="1"/>
          <p:nvPr/>
        </p:nvSpPr>
        <p:spPr>
          <a:xfrm>
            <a:off x="3377662" y="4561510"/>
            <a:ext cx="264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Lake – Long Term data Storage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Connecteur : en angle 86">
            <a:extLst>
              <a:ext uri="{FF2B5EF4-FFF2-40B4-BE49-F238E27FC236}">
                <a16:creationId xmlns:a16="http://schemas.microsoft.com/office/drawing/2014/main" id="{F714E869-E6AD-49F2-A5C4-9D388F86311F}"/>
              </a:ext>
            </a:extLst>
          </p:cNvPr>
          <p:cNvCxnSpPr>
            <a:cxnSpLocks/>
            <a:stCxn id="77" idx="4"/>
            <a:endCxn id="82" idx="0"/>
          </p:cNvCxnSpPr>
          <p:nvPr/>
        </p:nvCxnSpPr>
        <p:spPr>
          <a:xfrm rot="16200000" flipH="1">
            <a:off x="4127735" y="3987388"/>
            <a:ext cx="371556" cy="7766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8133151B-D584-45A4-92A0-E5F748B9E864}"/>
              </a:ext>
            </a:extLst>
          </p:cNvPr>
          <p:cNvCxnSpPr>
            <a:cxnSpLocks/>
            <a:stCxn id="77" idx="6"/>
            <a:endCxn id="78" idx="1"/>
          </p:cNvCxnSpPr>
          <p:nvPr/>
        </p:nvCxnSpPr>
        <p:spPr>
          <a:xfrm flipV="1">
            <a:off x="4382369" y="2901283"/>
            <a:ext cx="586770" cy="83147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62CCA3DC-D537-4966-A2F8-AF465D8DCD6F}"/>
              </a:ext>
            </a:extLst>
          </p:cNvPr>
          <p:cNvSpPr/>
          <p:nvPr/>
        </p:nvSpPr>
        <p:spPr>
          <a:xfrm>
            <a:off x="7075465" y="3983190"/>
            <a:ext cx="2168652" cy="1719887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7F0A423-7618-4BE2-A0BF-F6F7CEA837F1}"/>
              </a:ext>
            </a:extLst>
          </p:cNvPr>
          <p:cNvSpPr/>
          <p:nvPr/>
        </p:nvSpPr>
        <p:spPr>
          <a:xfrm>
            <a:off x="9903805" y="2177898"/>
            <a:ext cx="1485190" cy="3556832"/>
          </a:xfrm>
          <a:prstGeom prst="roundRect">
            <a:avLst>
              <a:gd name="adj" fmla="val 578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BD1985F-630B-4B65-AE41-9738321B180A}"/>
              </a:ext>
            </a:extLst>
          </p:cNvPr>
          <p:cNvSpPr txBox="1"/>
          <p:nvPr/>
        </p:nvSpPr>
        <p:spPr>
          <a:xfrm>
            <a:off x="1333288" y="4515126"/>
            <a:ext cx="85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GPX Data Format</a:t>
            </a:r>
            <a:endParaRPr lang="fr-FR" sz="9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37972BF8-49D8-4E66-A3AB-C28586743566}"/>
              </a:ext>
            </a:extLst>
          </p:cNvPr>
          <p:cNvSpPr/>
          <p:nvPr/>
        </p:nvSpPr>
        <p:spPr>
          <a:xfrm>
            <a:off x="9581232" y="3000426"/>
            <a:ext cx="548640" cy="253916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 descr="Flèche en cercle">
            <a:extLst>
              <a:ext uri="{FF2B5EF4-FFF2-40B4-BE49-F238E27FC236}">
                <a16:creationId xmlns:a16="http://schemas.microsoft.com/office/drawing/2014/main" id="{B48B05F0-D7E5-4AC0-B0A2-0B16C1D81C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48684" y="2184858"/>
            <a:ext cx="353534" cy="3657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DC9C5EB-FE47-4CAE-BC8F-0207D4B19D0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9" t="31308" r="32169" b="28224"/>
          <a:stretch/>
        </p:blipFill>
        <p:spPr>
          <a:xfrm>
            <a:off x="6429429" y="4612361"/>
            <a:ext cx="365760" cy="236851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4073005F-A27F-4D98-B2C7-01FE364105A2}"/>
              </a:ext>
            </a:extLst>
          </p:cNvPr>
          <p:cNvSpPr txBox="1"/>
          <p:nvPr/>
        </p:nvSpPr>
        <p:spPr>
          <a:xfrm>
            <a:off x="3569955" y="4930711"/>
            <a:ext cx="1382815" cy="276999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 Raw Data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4B00731-1ECB-4A89-8A0D-C7CB4CEA9FB2}"/>
              </a:ext>
            </a:extLst>
          </p:cNvPr>
          <p:cNvSpPr txBox="1"/>
          <p:nvPr/>
        </p:nvSpPr>
        <p:spPr>
          <a:xfrm>
            <a:off x="7104713" y="3972009"/>
            <a:ext cx="1520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Computing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lèche : droite 48">
            <a:extLst>
              <a:ext uri="{FF2B5EF4-FFF2-40B4-BE49-F238E27FC236}">
                <a16:creationId xmlns:a16="http://schemas.microsoft.com/office/drawing/2014/main" id="{407269C8-6046-4844-A0F8-B3FD2FEF8F6F}"/>
              </a:ext>
            </a:extLst>
          </p:cNvPr>
          <p:cNvSpPr/>
          <p:nvPr/>
        </p:nvSpPr>
        <p:spPr>
          <a:xfrm>
            <a:off x="6725197" y="5001770"/>
            <a:ext cx="548640" cy="27432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04BE3D59-0FB3-4858-8972-FA852A86CB1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5" t="14360" r="16021" b="24897"/>
          <a:stretch/>
        </p:blipFill>
        <p:spPr>
          <a:xfrm>
            <a:off x="8880445" y="4031742"/>
            <a:ext cx="331637" cy="329184"/>
          </a:xfrm>
          <a:prstGeom prst="rect">
            <a:avLst/>
          </a:prstGeom>
        </p:spPr>
      </p:pic>
      <p:pic>
        <p:nvPicPr>
          <p:cNvPr id="26" name="Graphique 25" descr="Enseignant">
            <a:extLst>
              <a:ext uri="{FF2B5EF4-FFF2-40B4-BE49-F238E27FC236}">
                <a16:creationId xmlns:a16="http://schemas.microsoft.com/office/drawing/2014/main" id="{30D483F5-C549-4112-A75D-12F929C9FA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17341" y="2177898"/>
            <a:ext cx="320040" cy="320040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4131E831-1030-4122-A6FF-FFB43B2D9533}"/>
              </a:ext>
            </a:extLst>
          </p:cNvPr>
          <p:cNvSpPr txBox="1"/>
          <p:nvPr/>
        </p:nvSpPr>
        <p:spPr>
          <a:xfrm>
            <a:off x="9927655" y="2157247"/>
            <a:ext cx="1262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Reporting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7DB816DA-37EF-4B4B-A382-A96426942F7D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7809633" y="2901283"/>
            <a:ext cx="626426" cy="15243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54A8A952-2F0F-414E-8F49-C538C5FB7F5B}"/>
              </a:ext>
            </a:extLst>
          </p:cNvPr>
          <p:cNvCxnSpPr>
            <a:cxnSpLocks/>
            <a:stCxn id="91" idx="0"/>
          </p:cNvCxnSpPr>
          <p:nvPr/>
        </p:nvCxnSpPr>
        <p:spPr>
          <a:xfrm rot="5400000" flipH="1" flipV="1">
            <a:off x="8324812" y="3353945"/>
            <a:ext cx="464224" cy="7942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AAB61593-8D51-4C22-BD7C-AB66ABC2BBC5}"/>
              </a:ext>
            </a:extLst>
          </p:cNvPr>
          <p:cNvSpPr txBox="1"/>
          <p:nvPr/>
        </p:nvSpPr>
        <p:spPr>
          <a:xfrm>
            <a:off x="7306864" y="4423634"/>
            <a:ext cx="1739400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 Algorithm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619B046C-AC49-4719-93F1-D0F63F34B9DA}"/>
              </a:ext>
            </a:extLst>
          </p:cNvPr>
          <p:cNvSpPr txBox="1"/>
          <p:nvPr/>
        </p:nvSpPr>
        <p:spPr>
          <a:xfrm>
            <a:off x="7306864" y="5127844"/>
            <a:ext cx="1739400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Algorithm calculation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9BD4A907-ACB1-454D-9E49-306CAEAC6E13}"/>
              </a:ext>
            </a:extLst>
          </p:cNvPr>
          <p:cNvSpPr txBox="1"/>
          <p:nvPr/>
        </p:nvSpPr>
        <p:spPr>
          <a:xfrm>
            <a:off x="5616702" y="2624283"/>
            <a:ext cx="1382815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generated data in real time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DE1629D0-620D-49BC-B0B2-1815B2353E74}"/>
              </a:ext>
            </a:extLst>
          </p:cNvPr>
          <p:cNvSpPr txBox="1"/>
          <p:nvPr/>
        </p:nvSpPr>
        <p:spPr>
          <a:xfrm>
            <a:off x="5619399" y="3147404"/>
            <a:ext cx="1382815" cy="276999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Process</a:t>
            </a:r>
          </a:p>
        </p:txBody>
      </p: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7E78979C-53E5-4919-865C-BCA31B0D86BF}"/>
              </a:ext>
            </a:extLst>
          </p:cNvPr>
          <p:cNvGrpSpPr/>
          <p:nvPr/>
        </p:nvGrpSpPr>
        <p:grpSpPr>
          <a:xfrm>
            <a:off x="8457196" y="2511704"/>
            <a:ext cx="1063175" cy="1005100"/>
            <a:chOff x="8457196" y="2511704"/>
            <a:chExt cx="1063175" cy="1005100"/>
          </a:xfrm>
        </p:grpSpPr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29F40D3E-AF90-462B-8D95-0D0511F079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67" t="38804" r="42555" b="42739"/>
            <a:stretch/>
          </p:blipFill>
          <p:spPr>
            <a:xfrm>
              <a:off x="8457196" y="2511704"/>
              <a:ext cx="1063175" cy="1005100"/>
            </a:xfrm>
            <a:prstGeom prst="rect">
              <a:avLst/>
            </a:prstGeom>
          </p:spPr>
        </p:pic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7E691E8-A46B-4499-9698-CB14E8B6DAE6}"/>
                </a:ext>
              </a:extLst>
            </p:cNvPr>
            <p:cNvSpPr/>
            <p:nvPr/>
          </p:nvSpPr>
          <p:spPr>
            <a:xfrm>
              <a:off x="8662348" y="2920524"/>
              <a:ext cx="700000" cy="5295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54628DC-CC7E-4152-81D1-7C8DD80DBB63}"/>
              </a:ext>
            </a:extLst>
          </p:cNvPr>
          <p:cNvSpPr txBox="1"/>
          <p:nvPr/>
        </p:nvSpPr>
        <p:spPr>
          <a:xfrm>
            <a:off x="8436059" y="2963487"/>
            <a:ext cx="110193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Serving Data</a:t>
            </a:r>
          </a:p>
          <a:p>
            <a:pPr algn="ctr"/>
            <a:r>
              <a:rPr lang="en-US" sz="11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Processed</a:t>
            </a:r>
            <a:endParaRPr lang="fr-FR" sz="11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7" name="Image 106">
            <a:extLst>
              <a:ext uri="{FF2B5EF4-FFF2-40B4-BE49-F238E27FC236}">
                <a16:creationId xmlns:a16="http://schemas.microsoft.com/office/drawing/2014/main" id="{917AE612-D6C4-4C17-BCC9-DB46191C1955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96" y="4497587"/>
            <a:ext cx="365760" cy="365760"/>
          </a:xfrm>
          <a:prstGeom prst="rect">
            <a:avLst/>
          </a:prstGeom>
        </p:spPr>
      </p:pic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084E12FB-6072-4D1B-8A8E-08B79D6985A6}"/>
              </a:ext>
            </a:extLst>
          </p:cNvPr>
          <p:cNvGrpSpPr/>
          <p:nvPr/>
        </p:nvGrpSpPr>
        <p:grpSpPr>
          <a:xfrm>
            <a:off x="10192079" y="2839579"/>
            <a:ext cx="1005840" cy="923123"/>
            <a:chOff x="10129872" y="2694183"/>
            <a:chExt cx="1005840" cy="923123"/>
          </a:xfrm>
        </p:grpSpPr>
        <p:pic>
          <p:nvPicPr>
            <p:cNvPr id="111" name="Image 110">
              <a:extLst>
                <a:ext uri="{FF2B5EF4-FFF2-40B4-BE49-F238E27FC236}">
                  <a16:creationId xmlns:a16="http://schemas.microsoft.com/office/drawing/2014/main" id="{F9F44E37-A095-4841-898F-616914884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34" t="28385" b="32698"/>
            <a:stretch/>
          </p:blipFill>
          <p:spPr>
            <a:xfrm>
              <a:off x="10129872" y="2698481"/>
              <a:ext cx="1005840" cy="918825"/>
            </a:xfrm>
            <a:prstGeom prst="roundRect">
              <a:avLst/>
            </a:prstGeom>
          </p:spPr>
        </p:pic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A5CBD3D5-095B-4374-B027-D85512C7D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sharpenSoften amount="14000"/>
                      </a14:imgEffect>
                      <a14:imgEffect>
                        <a14:brightnessContrast bright="-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9872" y="2694183"/>
              <a:ext cx="1005840" cy="923123"/>
            </a:xfrm>
            <a:prstGeom prst="roundRect">
              <a:avLst/>
            </a:prstGeom>
            <a:effectLst>
              <a:outerShdw sx="200000" sy="200000" algn="ctr" rotWithShape="0">
                <a:srgbClr val="000000">
                  <a:alpha val="0"/>
                </a:srgbClr>
              </a:outerShdw>
            </a:effectLst>
          </p:spPr>
        </p:pic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43A4449-1846-4F50-AA9B-A5A96CD1540E}"/>
              </a:ext>
            </a:extLst>
          </p:cNvPr>
          <p:cNvGrpSpPr/>
          <p:nvPr/>
        </p:nvGrpSpPr>
        <p:grpSpPr>
          <a:xfrm>
            <a:off x="10073359" y="4051761"/>
            <a:ext cx="1218481" cy="1585601"/>
            <a:chOff x="10073359" y="3797761"/>
            <a:chExt cx="1218481" cy="1585601"/>
          </a:xfrm>
        </p:grpSpPr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E52F6E6D-751B-44E8-BCD8-27D1F153EB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l="84782" t="30361" r="5224" b="52581"/>
            <a:stretch/>
          </p:blipFill>
          <p:spPr>
            <a:xfrm>
              <a:off x="10073359" y="3797761"/>
              <a:ext cx="1218481" cy="1086697"/>
            </a:xfrm>
            <a:prstGeom prst="rect">
              <a:avLst/>
            </a:prstGeom>
          </p:spPr>
        </p:pic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FB179D2B-9DFD-42A9-9BA1-B47DF591D4D6}"/>
                </a:ext>
              </a:extLst>
            </p:cNvPr>
            <p:cNvSpPr txBox="1"/>
            <p:nvPr/>
          </p:nvSpPr>
          <p:spPr>
            <a:xfrm>
              <a:off x="10086883" y="4921697"/>
              <a:ext cx="1178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Dashboard, Reports</a:t>
              </a:r>
              <a:endParaRPr lang="fr-FR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6" name="ZoneTexte 115">
            <a:extLst>
              <a:ext uri="{FF2B5EF4-FFF2-40B4-BE49-F238E27FC236}">
                <a16:creationId xmlns:a16="http://schemas.microsoft.com/office/drawing/2014/main" id="{13C88A31-1067-45AB-9E06-7499E9688D0B}"/>
              </a:ext>
            </a:extLst>
          </p:cNvPr>
          <p:cNvSpPr txBox="1"/>
          <p:nvPr/>
        </p:nvSpPr>
        <p:spPr>
          <a:xfrm>
            <a:off x="10135482" y="3772566"/>
            <a:ext cx="1178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63F29C42-3876-42B8-B141-1EC772F6D54F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320D4508-934D-4036-918C-D8958756E93E}"/>
              </a:ext>
            </a:extLst>
          </p:cNvPr>
          <p:cNvSpPr/>
          <p:nvPr/>
        </p:nvSpPr>
        <p:spPr>
          <a:xfrm>
            <a:off x="934396" y="337036"/>
            <a:ext cx="64588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The main Functional architecture of the project ;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59086B-81E2-4DEB-BBA6-CDD6D87495D2}"/>
              </a:ext>
            </a:extLst>
          </p:cNvPr>
          <p:cNvSpPr/>
          <p:nvPr/>
        </p:nvSpPr>
        <p:spPr>
          <a:xfrm>
            <a:off x="433732" y="1392365"/>
            <a:ext cx="26789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Project Architecture :</a:t>
            </a:r>
            <a:endParaRPr lang="fr-FR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9CCA3FB-BBEE-4566-883B-86427E8085FE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14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9CD3C66-6237-4D56-91C4-9456B279FA3D}"/>
              </a:ext>
            </a:extLst>
          </p:cNvPr>
          <p:cNvSpPr/>
          <p:nvPr/>
        </p:nvSpPr>
        <p:spPr>
          <a:xfrm>
            <a:off x="0" y="1841500"/>
            <a:ext cx="12192000" cy="3530599"/>
          </a:xfrm>
          <a:prstGeom prst="rect">
            <a:avLst/>
          </a:prstGeom>
          <a:solidFill>
            <a:srgbClr val="E4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B97059-FE87-4E9D-B25F-B7B1A12A5528}"/>
              </a:ext>
            </a:extLst>
          </p:cNvPr>
          <p:cNvSpPr/>
          <p:nvPr/>
        </p:nvSpPr>
        <p:spPr>
          <a:xfrm>
            <a:off x="338500" y="4861107"/>
            <a:ext cx="2668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Application</a:t>
            </a:r>
            <a:endParaRPr lang="fr-F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6CDF2-D11D-46DA-BB61-6D325F6CADDC}"/>
              </a:ext>
            </a:extLst>
          </p:cNvPr>
          <p:cNvSpPr/>
          <p:nvPr/>
        </p:nvSpPr>
        <p:spPr>
          <a:xfrm>
            <a:off x="9539305" y="4830329"/>
            <a:ext cx="1713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Server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622F5A-7792-4884-997F-97822869CDF9}"/>
              </a:ext>
            </a:extLst>
          </p:cNvPr>
          <p:cNvSpPr/>
          <p:nvPr/>
        </p:nvSpPr>
        <p:spPr>
          <a:xfrm>
            <a:off x="3667082" y="2977406"/>
            <a:ext cx="4272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i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fr-FR" sz="2400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application to the server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662C26D-64FE-4928-8B8A-9763B9DE7A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D07A3B-3CF9-46D7-BF75-2ED6E83B5065}"/>
              </a:ext>
            </a:extLst>
          </p:cNvPr>
          <p:cNvSpPr/>
          <p:nvPr/>
        </p:nvSpPr>
        <p:spPr>
          <a:xfrm>
            <a:off x="934396" y="337036"/>
            <a:ext cx="412324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Progress Level of the project ;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402C773-B47A-4AD3-8E0B-0EF8746BEE5E}"/>
              </a:ext>
            </a:extLst>
          </p:cNvPr>
          <p:cNvGrpSpPr/>
          <p:nvPr/>
        </p:nvGrpSpPr>
        <p:grpSpPr>
          <a:xfrm>
            <a:off x="876411" y="2762910"/>
            <a:ext cx="1176808" cy="1971092"/>
            <a:chOff x="536809" y="1446970"/>
            <a:chExt cx="2564213" cy="459724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1E66E264-6753-4EE1-88F4-A02D63361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53"/>
            <a:stretch/>
          </p:blipFill>
          <p:spPr>
            <a:xfrm>
              <a:off x="663680" y="1808313"/>
              <a:ext cx="2329929" cy="3882368"/>
            </a:xfrm>
            <a:prstGeom prst="roundRect">
              <a:avLst>
                <a:gd name="adj" fmla="val 8734"/>
              </a:avLst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FD619BA2-42DF-4DF9-8587-FB56E2194F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20" t="9838" r="27594" b="14325"/>
            <a:stretch/>
          </p:blipFill>
          <p:spPr>
            <a:xfrm>
              <a:off x="536809" y="1446970"/>
              <a:ext cx="2564213" cy="4597248"/>
            </a:xfrm>
            <a:prstGeom prst="rect">
              <a:avLst/>
            </a:prstGeom>
          </p:spPr>
        </p:pic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C37B9CAE-0A89-49DC-84BE-F4BCD97285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288" y="1964699"/>
            <a:ext cx="1920240" cy="2796873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5D16AB0E-EE32-4ED6-A991-96F6A7C6264F}"/>
              </a:ext>
            </a:extLst>
          </p:cNvPr>
          <p:cNvGrpSpPr/>
          <p:nvPr/>
        </p:nvGrpSpPr>
        <p:grpSpPr>
          <a:xfrm>
            <a:off x="2562594" y="3561496"/>
            <a:ext cx="6046283" cy="845068"/>
            <a:chOff x="2297617" y="3027693"/>
            <a:chExt cx="6046283" cy="84506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F7EF238-5E5E-4E90-B8F2-A651811A1352}"/>
                </a:ext>
              </a:extLst>
            </p:cNvPr>
            <p:cNvCxnSpPr>
              <a:cxnSpLocks/>
            </p:cNvCxnSpPr>
            <p:nvPr/>
          </p:nvCxnSpPr>
          <p:spPr>
            <a:xfrm>
              <a:off x="2297617" y="3595865"/>
              <a:ext cx="604628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93E882BA-100C-47B0-B616-570ABAF40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9678" y="3027693"/>
              <a:ext cx="1628789" cy="845068"/>
            </a:xfrm>
            <a:prstGeom prst="rect">
              <a:avLst/>
            </a:prstGeom>
            <a:solidFill>
              <a:srgbClr val="E4EEF8"/>
            </a:solidFill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764A4-E0D9-4AB0-8612-842605A9EAB8}"/>
              </a:ext>
            </a:extLst>
          </p:cNvPr>
          <p:cNvSpPr/>
          <p:nvPr/>
        </p:nvSpPr>
        <p:spPr>
          <a:xfrm>
            <a:off x="548485" y="1964699"/>
            <a:ext cx="3247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Current Step :</a:t>
            </a:r>
            <a:endParaRPr lang="fr-FR" sz="28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267CB79C-3D34-4852-8422-7B5D1F3BF2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0" y="2025981"/>
            <a:ext cx="365760" cy="36576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F0AE283-D957-4A28-8634-CCB047B88246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3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331</Words>
  <Application>Microsoft Office PowerPoint</Application>
  <PresentationFormat>Grand écran</PresentationFormat>
  <Paragraphs>78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7" baseType="lpstr">
      <vt:lpstr>Aharoni</vt:lpstr>
      <vt:lpstr>Arabic Typesetting</vt:lpstr>
      <vt:lpstr>Arial</vt:lpstr>
      <vt:lpstr>Bahnschrift</vt:lpstr>
      <vt:lpstr>Calibri</vt:lpstr>
      <vt:lpstr>Calibri Light</vt:lpstr>
      <vt:lpstr>SegoeUI-Italic</vt:lpstr>
      <vt:lpstr>Tahoma</vt:lpstr>
      <vt:lpstr>Times New Roman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ikram belarmia</dc:creator>
  <cp:lastModifiedBy>Salaheddine EL BAIDOURY</cp:lastModifiedBy>
  <cp:revision>85</cp:revision>
  <dcterms:created xsi:type="dcterms:W3CDTF">2021-11-21T20:45:45Z</dcterms:created>
  <dcterms:modified xsi:type="dcterms:W3CDTF">2021-12-01T18:17:45Z</dcterms:modified>
</cp:coreProperties>
</file>