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9"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28575" cap="rnd">
              <a:solidFill>
                <a:schemeClr val="accent1">
                  <a:lumMod val="50000"/>
                </a:schemeClr>
              </a:solidFill>
              <a:round/>
            </a:ln>
            <a:effectLst/>
          </c:spPr>
          <c:marker>
            <c:symbol val="none"/>
          </c:marker>
          <c:xVal>
            <c:numRef>
              <c:f>Sheet1!$A$2:$A$15</c:f>
              <c:numCache>
                <c:formatCode>General</c:formatCode>
                <c:ptCount val="14"/>
                <c:pt idx="0">
                  <c:v>0.5</c:v>
                </c:pt>
                <c:pt idx="1">
                  <c:v>1</c:v>
                </c:pt>
                <c:pt idx="2">
                  <c:v>1.5</c:v>
                </c:pt>
                <c:pt idx="3">
                  <c:v>2</c:v>
                </c:pt>
                <c:pt idx="4">
                  <c:v>2.5</c:v>
                </c:pt>
                <c:pt idx="5">
                  <c:v>3</c:v>
                </c:pt>
                <c:pt idx="6">
                  <c:v>3.5</c:v>
                </c:pt>
                <c:pt idx="7">
                  <c:v>4</c:v>
                </c:pt>
                <c:pt idx="8">
                  <c:v>4.5</c:v>
                </c:pt>
                <c:pt idx="9">
                  <c:v>5</c:v>
                </c:pt>
                <c:pt idx="10">
                  <c:v>5.5</c:v>
                </c:pt>
                <c:pt idx="11">
                  <c:v>6</c:v>
                </c:pt>
                <c:pt idx="12">
                  <c:v>6.5</c:v>
                </c:pt>
                <c:pt idx="13">
                  <c:v>7</c:v>
                </c:pt>
              </c:numCache>
            </c:numRef>
          </c:xVal>
          <c:yVal>
            <c:numRef>
              <c:f>Sheet1!$B$2:$B$15</c:f>
              <c:numCache>
                <c:formatCode>General</c:formatCode>
                <c:ptCount val="14"/>
                <c:pt idx="0">
                  <c:v>0.2</c:v>
                </c:pt>
                <c:pt idx="1">
                  <c:v>0.4</c:v>
                </c:pt>
                <c:pt idx="2">
                  <c:v>0.9</c:v>
                </c:pt>
                <c:pt idx="3">
                  <c:v>1.06</c:v>
                </c:pt>
                <c:pt idx="4">
                  <c:v>1.22</c:v>
                </c:pt>
                <c:pt idx="5">
                  <c:v>1.28</c:v>
                </c:pt>
                <c:pt idx="6">
                  <c:v>1.36</c:v>
                </c:pt>
                <c:pt idx="7">
                  <c:v>1.39</c:v>
                </c:pt>
                <c:pt idx="8">
                  <c:v>1.43</c:v>
                </c:pt>
                <c:pt idx="9">
                  <c:v>1.43</c:v>
                </c:pt>
                <c:pt idx="10">
                  <c:v>1.43</c:v>
                </c:pt>
                <c:pt idx="11">
                  <c:v>1.51</c:v>
                </c:pt>
                <c:pt idx="12">
                  <c:v>1.53</c:v>
                </c:pt>
              </c:numCache>
            </c:numRef>
          </c:yVal>
          <c:smooth val="1"/>
          <c:extLst>
            <c:ext xmlns:c16="http://schemas.microsoft.com/office/drawing/2014/chart" uri="{C3380CC4-5D6E-409C-BE32-E72D297353CC}">
              <c16:uniqueId val="{00000000-4AE3-4CF9-9E64-D788F28AFC8E}"/>
            </c:ext>
          </c:extLst>
        </c:ser>
        <c:dLbls>
          <c:showLegendKey val="0"/>
          <c:showVal val="0"/>
          <c:showCatName val="0"/>
          <c:showSerName val="0"/>
          <c:showPercent val="0"/>
          <c:showBubbleSize val="0"/>
        </c:dLbls>
        <c:axId val="1381169488"/>
        <c:axId val="1381166208"/>
      </c:scatterChart>
      <c:valAx>
        <c:axId val="1381169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1166208"/>
        <c:crosses val="autoZero"/>
        <c:crossBetween val="midCat"/>
      </c:valAx>
      <c:valAx>
        <c:axId val="1381166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1169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A4C7-FDBD-4AB8-AC6D-049B3DEF9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9DBC27-FBFF-4AA3-AD6D-79C2DAC06E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A15B68-BA95-472F-8779-3D6C9CFDCBEE}"/>
              </a:ext>
            </a:extLst>
          </p:cNvPr>
          <p:cNvSpPr>
            <a:spLocks noGrp="1"/>
          </p:cNvSpPr>
          <p:nvPr>
            <p:ph type="dt" sz="half" idx="10"/>
          </p:nvPr>
        </p:nvSpPr>
        <p:spPr/>
        <p:txBody>
          <a:bodyPr/>
          <a:lstStyle/>
          <a:p>
            <a:fld id="{8D3FE948-8B6A-4789-8DD2-5F9DF713A9BC}" type="datetimeFigureOut">
              <a:rPr lang="en-US" smtClean="0"/>
              <a:t>1/3/2022</a:t>
            </a:fld>
            <a:endParaRPr lang="en-US"/>
          </a:p>
        </p:txBody>
      </p:sp>
      <p:sp>
        <p:nvSpPr>
          <p:cNvPr id="5" name="Footer Placeholder 4">
            <a:extLst>
              <a:ext uri="{FF2B5EF4-FFF2-40B4-BE49-F238E27FC236}">
                <a16:creationId xmlns:a16="http://schemas.microsoft.com/office/drawing/2014/main" id="{37A004CB-EB55-4C87-AC59-6D8F5242C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328E9-58FE-4F91-BEF9-FE83F1FE34CF}"/>
              </a:ext>
            </a:extLst>
          </p:cNvPr>
          <p:cNvSpPr>
            <a:spLocks noGrp="1"/>
          </p:cNvSpPr>
          <p:nvPr>
            <p:ph type="sldNum" sz="quarter" idx="12"/>
          </p:nvPr>
        </p:nvSpPr>
        <p:spPr/>
        <p:txBody>
          <a:bodyPr/>
          <a:lstStyle/>
          <a:p>
            <a:fld id="{719D0B4D-ED9A-42A3-A39F-E95CBF5D018D}" type="slidenum">
              <a:rPr lang="en-US" smtClean="0"/>
              <a:t>‹#›</a:t>
            </a:fld>
            <a:endParaRPr lang="en-US"/>
          </a:p>
        </p:txBody>
      </p:sp>
    </p:spTree>
    <p:extLst>
      <p:ext uri="{BB962C8B-B14F-4D97-AF65-F5344CB8AC3E}">
        <p14:creationId xmlns:p14="http://schemas.microsoft.com/office/powerpoint/2010/main" val="300574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3C34-A2F3-4814-861C-09B2541D71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B0BB7D-52A2-403B-8E1F-0CCFD67451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51D9A-F65F-4C95-A11F-6213BF35ACF8}"/>
              </a:ext>
            </a:extLst>
          </p:cNvPr>
          <p:cNvSpPr>
            <a:spLocks noGrp="1"/>
          </p:cNvSpPr>
          <p:nvPr>
            <p:ph type="dt" sz="half" idx="10"/>
          </p:nvPr>
        </p:nvSpPr>
        <p:spPr/>
        <p:txBody>
          <a:bodyPr/>
          <a:lstStyle/>
          <a:p>
            <a:fld id="{8D3FE948-8B6A-4789-8DD2-5F9DF713A9BC}" type="datetimeFigureOut">
              <a:rPr lang="en-US" smtClean="0"/>
              <a:t>1/3/2022</a:t>
            </a:fld>
            <a:endParaRPr lang="en-US"/>
          </a:p>
        </p:txBody>
      </p:sp>
      <p:sp>
        <p:nvSpPr>
          <p:cNvPr id="5" name="Footer Placeholder 4">
            <a:extLst>
              <a:ext uri="{FF2B5EF4-FFF2-40B4-BE49-F238E27FC236}">
                <a16:creationId xmlns:a16="http://schemas.microsoft.com/office/drawing/2014/main" id="{B8EB6F2B-EB5B-437C-AF9A-466059AD2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8FD1A5-23F5-4597-B232-EF5DA0D66996}"/>
              </a:ext>
            </a:extLst>
          </p:cNvPr>
          <p:cNvSpPr>
            <a:spLocks noGrp="1"/>
          </p:cNvSpPr>
          <p:nvPr>
            <p:ph type="sldNum" sz="quarter" idx="12"/>
          </p:nvPr>
        </p:nvSpPr>
        <p:spPr/>
        <p:txBody>
          <a:bodyPr/>
          <a:lstStyle/>
          <a:p>
            <a:fld id="{719D0B4D-ED9A-42A3-A39F-E95CBF5D018D}" type="slidenum">
              <a:rPr lang="en-US" smtClean="0"/>
              <a:t>‹#›</a:t>
            </a:fld>
            <a:endParaRPr lang="en-US"/>
          </a:p>
        </p:txBody>
      </p:sp>
    </p:spTree>
    <p:extLst>
      <p:ext uri="{BB962C8B-B14F-4D97-AF65-F5344CB8AC3E}">
        <p14:creationId xmlns:p14="http://schemas.microsoft.com/office/powerpoint/2010/main" val="2456677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2D0598-A89C-432D-9820-A665277160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C25707-3F6F-47E4-80F3-EAEC869C5F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F78F1-21B3-47AC-91C7-139F020EBA18}"/>
              </a:ext>
            </a:extLst>
          </p:cNvPr>
          <p:cNvSpPr>
            <a:spLocks noGrp="1"/>
          </p:cNvSpPr>
          <p:nvPr>
            <p:ph type="dt" sz="half" idx="10"/>
          </p:nvPr>
        </p:nvSpPr>
        <p:spPr/>
        <p:txBody>
          <a:bodyPr/>
          <a:lstStyle/>
          <a:p>
            <a:fld id="{8D3FE948-8B6A-4789-8DD2-5F9DF713A9BC}" type="datetimeFigureOut">
              <a:rPr lang="en-US" smtClean="0"/>
              <a:t>1/3/2022</a:t>
            </a:fld>
            <a:endParaRPr lang="en-US"/>
          </a:p>
        </p:txBody>
      </p:sp>
      <p:sp>
        <p:nvSpPr>
          <p:cNvPr id="5" name="Footer Placeholder 4">
            <a:extLst>
              <a:ext uri="{FF2B5EF4-FFF2-40B4-BE49-F238E27FC236}">
                <a16:creationId xmlns:a16="http://schemas.microsoft.com/office/drawing/2014/main" id="{5FA487DD-BA12-4D19-90A0-BE7A4E135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C8EB9-FA96-40E6-9FCA-42A925B71C77}"/>
              </a:ext>
            </a:extLst>
          </p:cNvPr>
          <p:cNvSpPr>
            <a:spLocks noGrp="1"/>
          </p:cNvSpPr>
          <p:nvPr>
            <p:ph type="sldNum" sz="quarter" idx="12"/>
          </p:nvPr>
        </p:nvSpPr>
        <p:spPr/>
        <p:txBody>
          <a:bodyPr/>
          <a:lstStyle/>
          <a:p>
            <a:fld id="{719D0B4D-ED9A-42A3-A39F-E95CBF5D018D}" type="slidenum">
              <a:rPr lang="en-US" smtClean="0"/>
              <a:t>‹#›</a:t>
            </a:fld>
            <a:endParaRPr lang="en-US"/>
          </a:p>
        </p:txBody>
      </p:sp>
    </p:spTree>
    <p:extLst>
      <p:ext uri="{BB962C8B-B14F-4D97-AF65-F5344CB8AC3E}">
        <p14:creationId xmlns:p14="http://schemas.microsoft.com/office/powerpoint/2010/main" val="3997309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42AD-F485-458F-94AD-705E26CF0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8FF597-889F-4559-8045-89CD070CF8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FB7D0-61FF-47F6-A8D9-9FFAD9BF9BBB}"/>
              </a:ext>
            </a:extLst>
          </p:cNvPr>
          <p:cNvSpPr>
            <a:spLocks noGrp="1"/>
          </p:cNvSpPr>
          <p:nvPr>
            <p:ph type="dt" sz="half" idx="10"/>
          </p:nvPr>
        </p:nvSpPr>
        <p:spPr/>
        <p:txBody>
          <a:bodyPr/>
          <a:lstStyle/>
          <a:p>
            <a:fld id="{8D3FE948-8B6A-4789-8DD2-5F9DF713A9BC}" type="datetimeFigureOut">
              <a:rPr lang="en-US" smtClean="0"/>
              <a:t>1/3/2022</a:t>
            </a:fld>
            <a:endParaRPr lang="en-US"/>
          </a:p>
        </p:txBody>
      </p:sp>
      <p:sp>
        <p:nvSpPr>
          <p:cNvPr id="5" name="Footer Placeholder 4">
            <a:extLst>
              <a:ext uri="{FF2B5EF4-FFF2-40B4-BE49-F238E27FC236}">
                <a16:creationId xmlns:a16="http://schemas.microsoft.com/office/drawing/2014/main" id="{B38AC7C8-E644-4543-9D16-BBE5975AB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8CAE-7CC2-4C86-A0C3-5E570FB58C10}"/>
              </a:ext>
            </a:extLst>
          </p:cNvPr>
          <p:cNvSpPr>
            <a:spLocks noGrp="1"/>
          </p:cNvSpPr>
          <p:nvPr>
            <p:ph type="sldNum" sz="quarter" idx="12"/>
          </p:nvPr>
        </p:nvSpPr>
        <p:spPr/>
        <p:txBody>
          <a:bodyPr/>
          <a:lstStyle/>
          <a:p>
            <a:fld id="{719D0B4D-ED9A-42A3-A39F-E95CBF5D018D}" type="slidenum">
              <a:rPr lang="en-US" smtClean="0"/>
              <a:t>‹#›</a:t>
            </a:fld>
            <a:endParaRPr lang="en-US"/>
          </a:p>
        </p:txBody>
      </p:sp>
    </p:spTree>
    <p:extLst>
      <p:ext uri="{BB962C8B-B14F-4D97-AF65-F5344CB8AC3E}">
        <p14:creationId xmlns:p14="http://schemas.microsoft.com/office/powerpoint/2010/main" val="241967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0753-0F7E-4513-84A5-4403CCE879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3B64AD-199B-4CD7-BFD3-09B628181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AD13A-FD98-41C2-B4CD-891302C8FFB6}"/>
              </a:ext>
            </a:extLst>
          </p:cNvPr>
          <p:cNvSpPr>
            <a:spLocks noGrp="1"/>
          </p:cNvSpPr>
          <p:nvPr>
            <p:ph type="dt" sz="half" idx="10"/>
          </p:nvPr>
        </p:nvSpPr>
        <p:spPr/>
        <p:txBody>
          <a:bodyPr/>
          <a:lstStyle/>
          <a:p>
            <a:fld id="{8D3FE948-8B6A-4789-8DD2-5F9DF713A9BC}" type="datetimeFigureOut">
              <a:rPr lang="en-US" smtClean="0"/>
              <a:t>1/3/2022</a:t>
            </a:fld>
            <a:endParaRPr lang="en-US"/>
          </a:p>
        </p:txBody>
      </p:sp>
      <p:sp>
        <p:nvSpPr>
          <p:cNvPr id="5" name="Footer Placeholder 4">
            <a:extLst>
              <a:ext uri="{FF2B5EF4-FFF2-40B4-BE49-F238E27FC236}">
                <a16:creationId xmlns:a16="http://schemas.microsoft.com/office/drawing/2014/main" id="{FD737108-9975-4D8D-9DDB-CA285364B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2D519-6A96-412F-889A-3008BC2D3C16}"/>
              </a:ext>
            </a:extLst>
          </p:cNvPr>
          <p:cNvSpPr>
            <a:spLocks noGrp="1"/>
          </p:cNvSpPr>
          <p:nvPr>
            <p:ph type="sldNum" sz="quarter" idx="12"/>
          </p:nvPr>
        </p:nvSpPr>
        <p:spPr/>
        <p:txBody>
          <a:bodyPr/>
          <a:lstStyle/>
          <a:p>
            <a:fld id="{719D0B4D-ED9A-42A3-A39F-E95CBF5D018D}" type="slidenum">
              <a:rPr lang="en-US" smtClean="0"/>
              <a:t>‹#›</a:t>
            </a:fld>
            <a:endParaRPr lang="en-US"/>
          </a:p>
        </p:txBody>
      </p:sp>
    </p:spTree>
    <p:extLst>
      <p:ext uri="{BB962C8B-B14F-4D97-AF65-F5344CB8AC3E}">
        <p14:creationId xmlns:p14="http://schemas.microsoft.com/office/powerpoint/2010/main" val="25171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63DA-D9A6-4FD8-8422-CB596E229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B7D0B2-DA86-4C99-B4E1-733FB1605D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31F37E-72CC-438A-88B3-0A1666B89A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2D9CF7-96E8-4F92-893A-7BCDB6F11546}"/>
              </a:ext>
            </a:extLst>
          </p:cNvPr>
          <p:cNvSpPr>
            <a:spLocks noGrp="1"/>
          </p:cNvSpPr>
          <p:nvPr>
            <p:ph type="dt" sz="half" idx="10"/>
          </p:nvPr>
        </p:nvSpPr>
        <p:spPr/>
        <p:txBody>
          <a:bodyPr/>
          <a:lstStyle/>
          <a:p>
            <a:fld id="{8D3FE948-8B6A-4789-8DD2-5F9DF713A9BC}" type="datetimeFigureOut">
              <a:rPr lang="en-US" smtClean="0"/>
              <a:t>1/3/2022</a:t>
            </a:fld>
            <a:endParaRPr lang="en-US"/>
          </a:p>
        </p:txBody>
      </p:sp>
      <p:sp>
        <p:nvSpPr>
          <p:cNvPr id="6" name="Footer Placeholder 5">
            <a:extLst>
              <a:ext uri="{FF2B5EF4-FFF2-40B4-BE49-F238E27FC236}">
                <a16:creationId xmlns:a16="http://schemas.microsoft.com/office/drawing/2014/main" id="{DC286D3D-3081-433C-AA38-C4165B7FC3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BC9695-32ED-49F0-BDB2-47C69D888577}"/>
              </a:ext>
            </a:extLst>
          </p:cNvPr>
          <p:cNvSpPr>
            <a:spLocks noGrp="1"/>
          </p:cNvSpPr>
          <p:nvPr>
            <p:ph type="sldNum" sz="quarter" idx="12"/>
          </p:nvPr>
        </p:nvSpPr>
        <p:spPr/>
        <p:txBody>
          <a:bodyPr/>
          <a:lstStyle/>
          <a:p>
            <a:fld id="{719D0B4D-ED9A-42A3-A39F-E95CBF5D018D}" type="slidenum">
              <a:rPr lang="en-US" smtClean="0"/>
              <a:t>‹#›</a:t>
            </a:fld>
            <a:endParaRPr lang="en-US"/>
          </a:p>
        </p:txBody>
      </p:sp>
    </p:spTree>
    <p:extLst>
      <p:ext uri="{BB962C8B-B14F-4D97-AF65-F5344CB8AC3E}">
        <p14:creationId xmlns:p14="http://schemas.microsoft.com/office/powerpoint/2010/main" val="257147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BCDB-93F8-4D5E-9953-3082426FE5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D74C42-6315-49CD-9291-C3C5FB9CD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2CA33C-BB6D-4876-AFC4-0896A63DCE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8D01F5-1826-4E74-A02B-092258519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5347BA-1E1A-4C7C-BB48-E944635A22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E8A2-009F-4ADC-88E3-C1AF84986B7F}"/>
              </a:ext>
            </a:extLst>
          </p:cNvPr>
          <p:cNvSpPr>
            <a:spLocks noGrp="1"/>
          </p:cNvSpPr>
          <p:nvPr>
            <p:ph type="dt" sz="half" idx="10"/>
          </p:nvPr>
        </p:nvSpPr>
        <p:spPr/>
        <p:txBody>
          <a:bodyPr/>
          <a:lstStyle/>
          <a:p>
            <a:fld id="{8D3FE948-8B6A-4789-8DD2-5F9DF713A9BC}" type="datetimeFigureOut">
              <a:rPr lang="en-US" smtClean="0"/>
              <a:t>1/3/2022</a:t>
            </a:fld>
            <a:endParaRPr lang="en-US"/>
          </a:p>
        </p:txBody>
      </p:sp>
      <p:sp>
        <p:nvSpPr>
          <p:cNvPr id="8" name="Footer Placeholder 7">
            <a:extLst>
              <a:ext uri="{FF2B5EF4-FFF2-40B4-BE49-F238E27FC236}">
                <a16:creationId xmlns:a16="http://schemas.microsoft.com/office/drawing/2014/main" id="{BBA4BAB1-8C59-4402-B133-43FA1A651D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F9997C-61A3-41F3-BA69-95BA48EFD3E4}"/>
              </a:ext>
            </a:extLst>
          </p:cNvPr>
          <p:cNvSpPr>
            <a:spLocks noGrp="1"/>
          </p:cNvSpPr>
          <p:nvPr>
            <p:ph type="sldNum" sz="quarter" idx="12"/>
          </p:nvPr>
        </p:nvSpPr>
        <p:spPr/>
        <p:txBody>
          <a:bodyPr/>
          <a:lstStyle/>
          <a:p>
            <a:fld id="{719D0B4D-ED9A-42A3-A39F-E95CBF5D018D}" type="slidenum">
              <a:rPr lang="en-US" smtClean="0"/>
              <a:t>‹#›</a:t>
            </a:fld>
            <a:endParaRPr lang="en-US"/>
          </a:p>
        </p:txBody>
      </p:sp>
    </p:spTree>
    <p:extLst>
      <p:ext uri="{BB962C8B-B14F-4D97-AF65-F5344CB8AC3E}">
        <p14:creationId xmlns:p14="http://schemas.microsoft.com/office/powerpoint/2010/main" val="1177605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7189-56B2-403D-A9F1-C33AF56564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9F4D86-764F-4518-8191-FD5EFBAF1A5D}"/>
              </a:ext>
            </a:extLst>
          </p:cNvPr>
          <p:cNvSpPr>
            <a:spLocks noGrp="1"/>
          </p:cNvSpPr>
          <p:nvPr>
            <p:ph type="dt" sz="half" idx="10"/>
          </p:nvPr>
        </p:nvSpPr>
        <p:spPr/>
        <p:txBody>
          <a:bodyPr/>
          <a:lstStyle/>
          <a:p>
            <a:fld id="{8D3FE948-8B6A-4789-8DD2-5F9DF713A9BC}" type="datetimeFigureOut">
              <a:rPr lang="en-US" smtClean="0"/>
              <a:t>1/3/2022</a:t>
            </a:fld>
            <a:endParaRPr lang="en-US"/>
          </a:p>
        </p:txBody>
      </p:sp>
      <p:sp>
        <p:nvSpPr>
          <p:cNvPr id="4" name="Footer Placeholder 3">
            <a:extLst>
              <a:ext uri="{FF2B5EF4-FFF2-40B4-BE49-F238E27FC236}">
                <a16:creationId xmlns:a16="http://schemas.microsoft.com/office/drawing/2014/main" id="{09DC81E7-98BB-414C-9EEC-BC434FA29A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71A5D6-E45B-419E-BB23-C710C3BDF4A6}"/>
              </a:ext>
            </a:extLst>
          </p:cNvPr>
          <p:cNvSpPr>
            <a:spLocks noGrp="1"/>
          </p:cNvSpPr>
          <p:nvPr>
            <p:ph type="sldNum" sz="quarter" idx="12"/>
          </p:nvPr>
        </p:nvSpPr>
        <p:spPr/>
        <p:txBody>
          <a:bodyPr/>
          <a:lstStyle/>
          <a:p>
            <a:fld id="{719D0B4D-ED9A-42A3-A39F-E95CBF5D018D}" type="slidenum">
              <a:rPr lang="en-US" smtClean="0"/>
              <a:t>‹#›</a:t>
            </a:fld>
            <a:endParaRPr lang="en-US"/>
          </a:p>
        </p:txBody>
      </p:sp>
    </p:spTree>
    <p:extLst>
      <p:ext uri="{BB962C8B-B14F-4D97-AF65-F5344CB8AC3E}">
        <p14:creationId xmlns:p14="http://schemas.microsoft.com/office/powerpoint/2010/main" val="110329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EF8F3-5D77-4863-A909-093F1A8744CC}"/>
              </a:ext>
            </a:extLst>
          </p:cNvPr>
          <p:cNvSpPr>
            <a:spLocks noGrp="1"/>
          </p:cNvSpPr>
          <p:nvPr>
            <p:ph type="dt" sz="half" idx="10"/>
          </p:nvPr>
        </p:nvSpPr>
        <p:spPr/>
        <p:txBody>
          <a:bodyPr/>
          <a:lstStyle/>
          <a:p>
            <a:fld id="{8D3FE948-8B6A-4789-8DD2-5F9DF713A9BC}" type="datetimeFigureOut">
              <a:rPr lang="en-US" smtClean="0"/>
              <a:t>1/3/2022</a:t>
            </a:fld>
            <a:endParaRPr lang="en-US"/>
          </a:p>
        </p:txBody>
      </p:sp>
      <p:sp>
        <p:nvSpPr>
          <p:cNvPr id="3" name="Footer Placeholder 2">
            <a:extLst>
              <a:ext uri="{FF2B5EF4-FFF2-40B4-BE49-F238E27FC236}">
                <a16:creationId xmlns:a16="http://schemas.microsoft.com/office/drawing/2014/main" id="{1B707E14-5864-4455-91C3-4970DB4CDC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F958B9-8F8B-4C73-A4F9-BE38D98FDE73}"/>
              </a:ext>
            </a:extLst>
          </p:cNvPr>
          <p:cNvSpPr>
            <a:spLocks noGrp="1"/>
          </p:cNvSpPr>
          <p:nvPr>
            <p:ph type="sldNum" sz="quarter" idx="12"/>
          </p:nvPr>
        </p:nvSpPr>
        <p:spPr/>
        <p:txBody>
          <a:bodyPr/>
          <a:lstStyle/>
          <a:p>
            <a:fld id="{719D0B4D-ED9A-42A3-A39F-E95CBF5D018D}" type="slidenum">
              <a:rPr lang="en-US" smtClean="0"/>
              <a:t>‹#›</a:t>
            </a:fld>
            <a:endParaRPr lang="en-US"/>
          </a:p>
        </p:txBody>
      </p:sp>
    </p:spTree>
    <p:extLst>
      <p:ext uri="{BB962C8B-B14F-4D97-AF65-F5344CB8AC3E}">
        <p14:creationId xmlns:p14="http://schemas.microsoft.com/office/powerpoint/2010/main" val="51277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0A7D-59D3-4365-BDE1-7CA71F303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41E0D9-FFD0-43AA-A1FA-A5B17E6D49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5ABE80-8435-4B6C-908C-212473D16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49709-2279-4175-B73E-227B216E4D96}"/>
              </a:ext>
            </a:extLst>
          </p:cNvPr>
          <p:cNvSpPr>
            <a:spLocks noGrp="1"/>
          </p:cNvSpPr>
          <p:nvPr>
            <p:ph type="dt" sz="half" idx="10"/>
          </p:nvPr>
        </p:nvSpPr>
        <p:spPr/>
        <p:txBody>
          <a:bodyPr/>
          <a:lstStyle/>
          <a:p>
            <a:fld id="{8D3FE948-8B6A-4789-8DD2-5F9DF713A9BC}" type="datetimeFigureOut">
              <a:rPr lang="en-US" smtClean="0"/>
              <a:t>1/3/2022</a:t>
            </a:fld>
            <a:endParaRPr lang="en-US"/>
          </a:p>
        </p:txBody>
      </p:sp>
      <p:sp>
        <p:nvSpPr>
          <p:cNvPr id="6" name="Footer Placeholder 5">
            <a:extLst>
              <a:ext uri="{FF2B5EF4-FFF2-40B4-BE49-F238E27FC236}">
                <a16:creationId xmlns:a16="http://schemas.microsoft.com/office/drawing/2014/main" id="{7BB5F7B9-5EEE-40BC-937C-FBA4ED2D9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B08F6-8A0C-467A-9E06-E7047EE7AD5D}"/>
              </a:ext>
            </a:extLst>
          </p:cNvPr>
          <p:cNvSpPr>
            <a:spLocks noGrp="1"/>
          </p:cNvSpPr>
          <p:nvPr>
            <p:ph type="sldNum" sz="quarter" idx="12"/>
          </p:nvPr>
        </p:nvSpPr>
        <p:spPr/>
        <p:txBody>
          <a:bodyPr/>
          <a:lstStyle/>
          <a:p>
            <a:fld id="{719D0B4D-ED9A-42A3-A39F-E95CBF5D018D}" type="slidenum">
              <a:rPr lang="en-US" smtClean="0"/>
              <a:t>‹#›</a:t>
            </a:fld>
            <a:endParaRPr lang="en-US"/>
          </a:p>
        </p:txBody>
      </p:sp>
    </p:spTree>
    <p:extLst>
      <p:ext uri="{BB962C8B-B14F-4D97-AF65-F5344CB8AC3E}">
        <p14:creationId xmlns:p14="http://schemas.microsoft.com/office/powerpoint/2010/main" val="32393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7E0D-47CF-4D4B-86E2-7DB1E325B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0857A-86D3-4EA8-86D7-7FFAA8C2F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7B2200-EDB0-4067-9175-C465CABD0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1BEAE-5380-4BCC-B929-598B88158540}"/>
              </a:ext>
            </a:extLst>
          </p:cNvPr>
          <p:cNvSpPr>
            <a:spLocks noGrp="1"/>
          </p:cNvSpPr>
          <p:nvPr>
            <p:ph type="dt" sz="half" idx="10"/>
          </p:nvPr>
        </p:nvSpPr>
        <p:spPr/>
        <p:txBody>
          <a:bodyPr/>
          <a:lstStyle/>
          <a:p>
            <a:fld id="{8D3FE948-8B6A-4789-8DD2-5F9DF713A9BC}" type="datetimeFigureOut">
              <a:rPr lang="en-US" smtClean="0"/>
              <a:t>1/3/2022</a:t>
            </a:fld>
            <a:endParaRPr lang="en-US"/>
          </a:p>
        </p:txBody>
      </p:sp>
      <p:sp>
        <p:nvSpPr>
          <p:cNvPr id="6" name="Footer Placeholder 5">
            <a:extLst>
              <a:ext uri="{FF2B5EF4-FFF2-40B4-BE49-F238E27FC236}">
                <a16:creationId xmlns:a16="http://schemas.microsoft.com/office/drawing/2014/main" id="{F4E57314-43BE-42D9-9A1A-AA43A3DAB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C552F-81AA-4B97-944A-20C67C96242C}"/>
              </a:ext>
            </a:extLst>
          </p:cNvPr>
          <p:cNvSpPr>
            <a:spLocks noGrp="1"/>
          </p:cNvSpPr>
          <p:nvPr>
            <p:ph type="sldNum" sz="quarter" idx="12"/>
          </p:nvPr>
        </p:nvSpPr>
        <p:spPr/>
        <p:txBody>
          <a:bodyPr/>
          <a:lstStyle/>
          <a:p>
            <a:fld id="{719D0B4D-ED9A-42A3-A39F-E95CBF5D018D}" type="slidenum">
              <a:rPr lang="en-US" smtClean="0"/>
              <a:t>‹#›</a:t>
            </a:fld>
            <a:endParaRPr lang="en-US"/>
          </a:p>
        </p:txBody>
      </p:sp>
    </p:spTree>
    <p:extLst>
      <p:ext uri="{BB962C8B-B14F-4D97-AF65-F5344CB8AC3E}">
        <p14:creationId xmlns:p14="http://schemas.microsoft.com/office/powerpoint/2010/main" val="99349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E5F59-08E6-4E6F-820E-E7AC73655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15316-0FAE-4630-B6B8-FFE41D12F0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608A9-A040-4593-81CF-D17F67154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FE948-8B6A-4789-8DD2-5F9DF713A9BC}" type="datetimeFigureOut">
              <a:rPr lang="en-US" smtClean="0"/>
              <a:t>1/3/2022</a:t>
            </a:fld>
            <a:endParaRPr lang="en-US"/>
          </a:p>
        </p:txBody>
      </p:sp>
      <p:sp>
        <p:nvSpPr>
          <p:cNvPr id="5" name="Footer Placeholder 4">
            <a:extLst>
              <a:ext uri="{FF2B5EF4-FFF2-40B4-BE49-F238E27FC236}">
                <a16:creationId xmlns:a16="http://schemas.microsoft.com/office/drawing/2014/main" id="{CB435680-1D57-4413-960A-C8293D4F9D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D6D9FE-B14D-49F7-82C0-B7E684BF6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D0B4D-ED9A-42A3-A39F-E95CBF5D018D}" type="slidenum">
              <a:rPr lang="en-US" smtClean="0"/>
              <a:t>‹#›</a:t>
            </a:fld>
            <a:endParaRPr lang="en-US"/>
          </a:p>
        </p:txBody>
      </p:sp>
    </p:spTree>
    <p:extLst>
      <p:ext uri="{BB962C8B-B14F-4D97-AF65-F5344CB8AC3E}">
        <p14:creationId xmlns:p14="http://schemas.microsoft.com/office/powerpoint/2010/main" val="4157697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E4EEBC-AF16-4295-BF8D-B9FB0002BE5F}"/>
              </a:ext>
            </a:extLst>
          </p:cNvPr>
          <p:cNvSpPr>
            <a:spLocks noGrp="1"/>
          </p:cNvSpPr>
          <p:nvPr>
            <p:ph type="title"/>
          </p:nvPr>
        </p:nvSpPr>
        <p:spPr>
          <a:xfrm>
            <a:off x="838200" y="627772"/>
            <a:ext cx="10515600" cy="4099871"/>
          </a:xfrm>
        </p:spPr>
        <p:txBody>
          <a:bodyPr>
            <a:normAutofit/>
          </a:bodyPr>
          <a:lstStyle/>
          <a:p>
            <a:pPr algn="ctr"/>
            <a:r>
              <a:rPr lang="en-US" sz="5400" dirty="0">
                <a:solidFill>
                  <a:schemeClr val="accent1">
                    <a:lumMod val="50000"/>
                  </a:schemeClr>
                </a:solidFill>
                <a:latin typeface="Aharoni" panose="02010803020104030203" pitchFamily="2" charset="-79"/>
                <a:cs typeface="Aharoni" panose="02010803020104030203" pitchFamily="2" charset="-79"/>
              </a:rPr>
              <a:t>Parking Assistant</a:t>
            </a:r>
          </a:p>
        </p:txBody>
      </p:sp>
    </p:spTree>
    <p:extLst>
      <p:ext uri="{BB962C8B-B14F-4D97-AF65-F5344CB8AC3E}">
        <p14:creationId xmlns:p14="http://schemas.microsoft.com/office/powerpoint/2010/main" val="2155083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D65B-9A57-4B83-9DF0-1D183FF90354}"/>
              </a:ext>
            </a:extLst>
          </p:cNvPr>
          <p:cNvSpPr>
            <a:spLocks noGrp="1"/>
          </p:cNvSpPr>
          <p:nvPr>
            <p:ph type="title"/>
          </p:nvPr>
        </p:nvSpPr>
        <p:spPr>
          <a:xfrm>
            <a:off x="770106" y="130353"/>
            <a:ext cx="10515600" cy="1325563"/>
          </a:xfrm>
        </p:spPr>
        <p:txBody>
          <a:bodyPr/>
          <a:lstStyle/>
          <a:p>
            <a:r>
              <a:rPr lang="en-US" dirty="0">
                <a:solidFill>
                  <a:schemeClr val="accent1">
                    <a:lumMod val="50000"/>
                  </a:schemeClr>
                </a:solidFill>
                <a:latin typeface="Aharoni" panose="02010803020104030203" pitchFamily="2" charset="-79"/>
                <a:cs typeface="Aharoni" panose="02010803020104030203" pitchFamily="2" charset="-79"/>
              </a:rPr>
              <a:t>Time-phased budget</a:t>
            </a:r>
            <a:r>
              <a:rPr lang="en-US" sz="5400" dirty="0">
                <a:solidFill>
                  <a:schemeClr val="accent1">
                    <a:lumMod val="50000"/>
                  </a:schemeClr>
                </a:solidFill>
                <a:latin typeface="Aharoni" panose="02010803020104030203" pitchFamily="2" charset="-79"/>
                <a:cs typeface="Aharoni" panose="02010803020104030203" pitchFamily="2" charset="-79"/>
                <a:sym typeface="Wingdings" panose="05000000000000000000" pitchFamily="2" charset="2"/>
              </a:rPr>
              <a:t>:     </a:t>
            </a:r>
            <a:r>
              <a:rPr lang="en-US" sz="3600" dirty="0">
                <a:solidFill>
                  <a:schemeClr val="accent1">
                    <a:lumMod val="50000"/>
                  </a:schemeClr>
                </a:solidFill>
                <a:latin typeface="Aharoni" panose="02010803020104030203" pitchFamily="2" charset="-79"/>
                <a:cs typeface="Aharoni" panose="02010803020104030203" pitchFamily="2" charset="-79"/>
                <a:sym typeface="Wingdings" panose="05000000000000000000" pitchFamily="2" charset="2"/>
              </a:rPr>
              <a:t>($000)</a:t>
            </a:r>
            <a:endParaRPr lang="en-US" dirty="0">
              <a:solidFill>
                <a:schemeClr val="accent1">
                  <a:lumMod val="50000"/>
                </a:schemeClr>
              </a:solidFill>
              <a:latin typeface="Aharoni" panose="02010803020104030203" pitchFamily="2" charset="-79"/>
              <a:cs typeface="Aharoni" panose="02010803020104030203" pitchFamily="2" charset="-79"/>
            </a:endParaRPr>
          </a:p>
        </p:txBody>
      </p:sp>
      <p:graphicFrame>
        <p:nvGraphicFramePr>
          <p:cNvPr id="3" name="Table 7">
            <a:extLst>
              <a:ext uri="{FF2B5EF4-FFF2-40B4-BE49-F238E27FC236}">
                <a16:creationId xmlns:a16="http://schemas.microsoft.com/office/drawing/2014/main" id="{E9798A3F-2AB1-4224-AC45-3ECED604C948}"/>
              </a:ext>
            </a:extLst>
          </p:cNvPr>
          <p:cNvGraphicFramePr>
            <a:graphicFrameLocks noGrp="1"/>
          </p:cNvGraphicFramePr>
          <p:nvPr>
            <p:extLst>
              <p:ext uri="{D42A27DB-BD31-4B8C-83A1-F6EECF244321}">
                <p14:modId xmlns:p14="http://schemas.microsoft.com/office/powerpoint/2010/main" val="1651774969"/>
              </p:ext>
            </p:extLst>
          </p:nvPr>
        </p:nvGraphicFramePr>
        <p:xfrm>
          <a:off x="590144" y="1750978"/>
          <a:ext cx="11073316" cy="4976669"/>
        </p:xfrm>
        <a:graphic>
          <a:graphicData uri="http://schemas.openxmlformats.org/drawingml/2006/table">
            <a:tbl>
              <a:tblPr firstRow="1" bandRow="1">
                <a:tableStyleId>{5C22544A-7EE6-4342-B048-85BDC9FD1C3A}</a:tableStyleId>
              </a:tblPr>
              <a:tblGrid>
                <a:gridCol w="469540">
                  <a:extLst>
                    <a:ext uri="{9D8B030D-6E8A-4147-A177-3AD203B41FA5}">
                      <a16:colId xmlns:a16="http://schemas.microsoft.com/office/drawing/2014/main" val="542371311"/>
                    </a:ext>
                  </a:extLst>
                </a:gridCol>
                <a:gridCol w="2347189">
                  <a:extLst>
                    <a:ext uri="{9D8B030D-6E8A-4147-A177-3AD203B41FA5}">
                      <a16:colId xmlns:a16="http://schemas.microsoft.com/office/drawing/2014/main" val="2288426168"/>
                    </a:ext>
                  </a:extLst>
                </a:gridCol>
                <a:gridCol w="610261">
                  <a:extLst>
                    <a:ext uri="{9D8B030D-6E8A-4147-A177-3AD203B41FA5}">
                      <a16:colId xmlns:a16="http://schemas.microsoft.com/office/drawing/2014/main" val="3408207782"/>
                    </a:ext>
                  </a:extLst>
                </a:gridCol>
                <a:gridCol w="626053">
                  <a:extLst>
                    <a:ext uri="{9D8B030D-6E8A-4147-A177-3AD203B41FA5}">
                      <a16:colId xmlns:a16="http://schemas.microsoft.com/office/drawing/2014/main" val="1358977050"/>
                    </a:ext>
                  </a:extLst>
                </a:gridCol>
                <a:gridCol w="508669">
                  <a:extLst>
                    <a:ext uri="{9D8B030D-6E8A-4147-A177-3AD203B41FA5}">
                      <a16:colId xmlns:a16="http://schemas.microsoft.com/office/drawing/2014/main" val="1482779866"/>
                    </a:ext>
                  </a:extLst>
                </a:gridCol>
                <a:gridCol w="528232">
                  <a:extLst>
                    <a:ext uri="{9D8B030D-6E8A-4147-A177-3AD203B41FA5}">
                      <a16:colId xmlns:a16="http://schemas.microsoft.com/office/drawing/2014/main" val="210472315"/>
                    </a:ext>
                  </a:extLst>
                </a:gridCol>
                <a:gridCol w="518450">
                  <a:extLst>
                    <a:ext uri="{9D8B030D-6E8A-4147-A177-3AD203B41FA5}">
                      <a16:colId xmlns:a16="http://schemas.microsoft.com/office/drawing/2014/main" val="2306234657"/>
                    </a:ext>
                  </a:extLst>
                </a:gridCol>
                <a:gridCol w="518450">
                  <a:extLst>
                    <a:ext uri="{9D8B030D-6E8A-4147-A177-3AD203B41FA5}">
                      <a16:colId xmlns:a16="http://schemas.microsoft.com/office/drawing/2014/main" val="676242886"/>
                    </a:ext>
                  </a:extLst>
                </a:gridCol>
                <a:gridCol w="547797">
                  <a:extLst>
                    <a:ext uri="{9D8B030D-6E8A-4147-A177-3AD203B41FA5}">
                      <a16:colId xmlns:a16="http://schemas.microsoft.com/office/drawing/2014/main" val="779603626"/>
                    </a:ext>
                  </a:extLst>
                </a:gridCol>
                <a:gridCol w="545602">
                  <a:extLst>
                    <a:ext uri="{9D8B030D-6E8A-4147-A177-3AD203B41FA5}">
                      <a16:colId xmlns:a16="http://schemas.microsoft.com/office/drawing/2014/main" val="2708763023"/>
                    </a:ext>
                  </a:extLst>
                </a:gridCol>
                <a:gridCol w="550439">
                  <a:extLst>
                    <a:ext uri="{9D8B030D-6E8A-4147-A177-3AD203B41FA5}">
                      <a16:colId xmlns:a16="http://schemas.microsoft.com/office/drawing/2014/main" val="2012278613"/>
                    </a:ext>
                  </a:extLst>
                </a:gridCol>
                <a:gridCol w="550439">
                  <a:extLst>
                    <a:ext uri="{9D8B030D-6E8A-4147-A177-3AD203B41FA5}">
                      <a16:colId xmlns:a16="http://schemas.microsoft.com/office/drawing/2014/main" val="1104915213"/>
                    </a:ext>
                  </a:extLst>
                </a:gridCol>
                <a:gridCol w="550439">
                  <a:extLst>
                    <a:ext uri="{9D8B030D-6E8A-4147-A177-3AD203B41FA5}">
                      <a16:colId xmlns:a16="http://schemas.microsoft.com/office/drawing/2014/main" val="65429038"/>
                    </a:ext>
                  </a:extLst>
                </a:gridCol>
                <a:gridCol w="550439">
                  <a:extLst>
                    <a:ext uri="{9D8B030D-6E8A-4147-A177-3AD203B41FA5}">
                      <a16:colId xmlns:a16="http://schemas.microsoft.com/office/drawing/2014/main" val="4215743776"/>
                    </a:ext>
                  </a:extLst>
                </a:gridCol>
                <a:gridCol w="550439">
                  <a:extLst>
                    <a:ext uri="{9D8B030D-6E8A-4147-A177-3AD203B41FA5}">
                      <a16:colId xmlns:a16="http://schemas.microsoft.com/office/drawing/2014/main" val="3224398551"/>
                    </a:ext>
                  </a:extLst>
                </a:gridCol>
                <a:gridCol w="550439">
                  <a:extLst>
                    <a:ext uri="{9D8B030D-6E8A-4147-A177-3AD203B41FA5}">
                      <a16:colId xmlns:a16="http://schemas.microsoft.com/office/drawing/2014/main" val="3441668280"/>
                    </a:ext>
                  </a:extLst>
                </a:gridCol>
                <a:gridCol w="550439">
                  <a:extLst>
                    <a:ext uri="{9D8B030D-6E8A-4147-A177-3AD203B41FA5}">
                      <a16:colId xmlns:a16="http://schemas.microsoft.com/office/drawing/2014/main" val="3930477335"/>
                    </a:ext>
                  </a:extLst>
                </a:gridCol>
              </a:tblGrid>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ID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Activity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DUR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BD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2645162863"/>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400" dirty="0">
                          <a:solidFill>
                            <a:schemeClr val="accent1">
                              <a:lumMod val="50000"/>
                            </a:schemeClr>
                          </a:solidFill>
                          <a:latin typeface="Aharoni" panose="02010803020104030203" pitchFamily="2" charset="-79"/>
                          <a:cs typeface="Aharoni" panose="02010803020104030203" pitchFamily="2" charset="-79"/>
                        </a:rPr>
                        <a:t>Project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110197834"/>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B</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400" dirty="0">
                          <a:solidFill>
                            <a:schemeClr val="accent1">
                              <a:lumMod val="50000"/>
                            </a:schemeClr>
                          </a:solidFill>
                          <a:latin typeface="Aharoni" panose="02010803020104030203" pitchFamily="2" charset="-79"/>
                          <a:cs typeface="Aharoni" panose="02010803020104030203" pitchFamily="2" charset="-79"/>
                        </a:rPr>
                        <a:t>Building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74837584"/>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400" dirty="0">
                          <a:solidFill>
                            <a:schemeClr val="accent1">
                              <a:lumMod val="50000"/>
                            </a:schemeClr>
                          </a:solidFill>
                          <a:latin typeface="Aharoni" panose="02010803020104030203" pitchFamily="2" charset="-79"/>
                          <a:cs typeface="Aharoni" panose="02010803020104030203" pitchFamily="2" charset="-79"/>
                        </a:rPr>
                        <a:t>Importing sensors &amp; cams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330952147"/>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400" dirty="0">
                          <a:solidFill>
                            <a:schemeClr val="accent1">
                              <a:lumMod val="50000"/>
                            </a:schemeClr>
                          </a:solidFill>
                          <a:latin typeface="Aharoni" panose="02010803020104030203" pitchFamily="2" charset="-79"/>
                          <a:cs typeface="Aharoni" panose="02010803020104030203" pitchFamily="2" charset="-79"/>
                        </a:rPr>
                        <a:t>Drawing spaces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373671178"/>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400" dirty="0">
                          <a:solidFill>
                            <a:schemeClr val="accent1">
                              <a:lumMod val="50000"/>
                            </a:schemeClr>
                          </a:solidFill>
                          <a:latin typeface="Aharoni" panose="02010803020104030203" pitchFamily="2" charset="-79"/>
                          <a:cs typeface="Aharoni" panose="02010803020104030203" pitchFamily="2" charset="-79"/>
                        </a:rPr>
                        <a:t>Placing sensors &amp; cams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2463942813"/>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F</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400" dirty="0">
                          <a:solidFill>
                            <a:schemeClr val="accent1">
                              <a:lumMod val="50000"/>
                            </a:schemeClr>
                          </a:solidFill>
                          <a:latin typeface="Aharoni" panose="02010803020104030203" pitchFamily="2" charset="-79"/>
                          <a:cs typeface="Aharoni" panose="02010803020104030203" pitchFamily="2" charset="-79"/>
                        </a:rPr>
                        <a:t>App designing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676045775"/>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400" dirty="0">
                          <a:solidFill>
                            <a:schemeClr val="accent1">
                              <a:lumMod val="50000"/>
                            </a:schemeClr>
                          </a:solidFill>
                          <a:latin typeface="Aharoni" panose="02010803020104030203" pitchFamily="2" charset="-79"/>
                          <a:cs typeface="Aharoni" panose="02010803020104030203" pitchFamily="2" charset="-79"/>
                        </a:rPr>
                        <a:t>App encoding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351068939"/>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H</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400" dirty="0">
                          <a:solidFill>
                            <a:schemeClr val="accent1">
                              <a:lumMod val="50000"/>
                            </a:schemeClr>
                          </a:solidFill>
                          <a:latin typeface="Aharoni" panose="02010803020104030203" pitchFamily="2" charset="-79"/>
                          <a:cs typeface="Aharoni" panose="02010803020104030203" pitchFamily="2" charset="-79"/>
                        </a:rPr>
                        <a:t>Connecting between the app &amp; the building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35756440"/>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I</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400" dirty="0">
                          <a:solidFill>
                            <a:schemeClr val="accent1">
                              <a:lumMod val="50000"/>
                            </a:schemeClr>
                          </a:solidFill>
                          <a:latin typeface="Aharoni" panose="02010803020104030203" pitchFamily="2" charset="-79"/>
                          <a:cs typeface="Aharoni" panose="02010803020104030203" pitchFamily="2" charset="-79"/>
                        </a:rPr>
                        <a:t>Launching the app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extLst>
                  <a:ext uri="{0D108BD9-81ED-4DB2-BD59-A6C34878D82A}">
                    <a16:rowId xmlns:a16="http://schemas.microsoft.com/office/drawing/2014/main" val="1634043680"/>
                  </a:ext>
                </a:extLst>
              </a:tr>
              <a:tr h="405319">
                <a:tc gridSpan="3">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Total budget in half month</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hMerge="1">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hMerge="1">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1530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286947972"/>
                  </a:ext>
                </a:extLst>
              </a:tr>
              <a:tr h="405319">
                <a:tc gridSpan="4">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Cumulative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hMerge="1">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hMerge="1">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hMerge="1">
                  <a:txBody>
                    <a:bodyPr/>
                    <a:lstStyle/>
                    <a:p>
                      <a:pPr algn="ctr"/>
                      <a:endParaRPr lang="en-US" sz="16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1400" dirty="0">
                          <a:solidFill>
                            <a:schemeClr val="accent1">
                              <a:lumMod val="50000"/>
                            </a:schemeClr>
                          </a:solidFill>
                          <a:latin typeface="Aharoni" panose="02010803020104030203" pitchFamily="2" charset="-79"/>
                          <a:cs typeface="Aharoni" panose="02010803020104030203" pitchFamily="2" charset="-79"/>
                        </a:rPr>
                        <a:t>1060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1220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1280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1360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1390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1430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1430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1430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1510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1530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684718182"/>
                  </a:ext>
                </a:extLst>
              </a:tr>
            </a:tbl>
          </a:graphicData>
        </a:graphic>
      </p:graphicFrame>
      <p:sp>
        <p:nvSpPr>
          <p:cNvPr id="4" name="Rectangle 3">
            <a:extLst>
              <a:ext uri="{FF2B5EF4-FFF2-40B4-BE49-F238E27FC236}">
                <a16:creationId xmlns:a16="http://schemas.microsoft.com/office/drawing/2014/main" id="{FE183355-5D03-4B3E-8A13-2916A7DE3EAD}"/>
              </a:ext>
            </a:extLst>
          </p:cNvPr>
          <p:cNvSpPr/>
          <p:nvPr/>
        </p:nvSpPr>
        <p:spPr>
          <a:xfrm>
            <a:off x="3501957" y="1323300"/>
            <a:ext cx="8482519" cy="429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1">
                    <a:lumMod val="50000"/>
                  </a:schemeClr>
                </a:solidFill>
              </a:rPr>
              <a:t>                 </a:t>
            </a:r>
            <a:r>
              <a:rPr lang="en-US" sz="2000" dirty="0">
                <a:solidFill>
                  <a:schemeClr val="accent1">
                    <a:lumMod val="50000"/>
                  </a:schemeClr>
                </a:solidFill>
                <a:latin typeface="Aharoni" panose="02010803020104030203" pitchFamily="2" charset="-79"/>
                <a:cs typeface="Aharoni" panose="02010803020104030203" pitchFamily="2" charset="-79"/>
              </a:rPr>
              <a:t>0      0.5     1    1.5     2      2.5    3     3.5      4     4.5     5     5.5     6     6.5</a:t>
            </a:r>
            <a:endParaRPr lang="en-US" sz="2000" dirty="0">
              <a:solidFill>
                <a:schemeClr val="accent1">
                  <a:lumMod val="50000"/>
                </a:schemeClr>
              </a:solidFill>
            </a:endParaRPr>
          </a:p>
        </p:txBody>
      </p:sp>
    </p:spTree>
    <p:extLst>
      <p:ext uri="{BB962C8B-B14F-4D97-AF65-F5344CB8AC3E}">
        <p14:creationId xmlns:p14="http://schemas.microsoft.com/office/powerpoint/2010/main" val="276268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295D-6625-490D-A37A-818DCBC99796}"/>
              </a:ext>
            </a:extLst>
          </p:cNvPr>
          <p:cNvSpPr>
            <a:spLocks noGrp="1"/>
          </p:cNvSpPr>
          <p:nvPr>
            <p:ph type="title"/>
          </p:nvPr>
        </p:nvSpPr>
        <p:spPr>
          <a:xfrm>
            <a:off x="838200" y="0"/>
            <a:ext cx="10515600" cy="1325563"/>
          </a:xfrm>
        </p:spPr>
        <p:txBody>
          <a:bodyPr/>
          <a:lstStyle/>
          <a:p>
            <a:r>
              <a:rPr lang="en-US" dirty="0">
                <a:solidFill>
                  <a:schemeClr val="accent1">
                    <a:lumMod val="50000"/>
                  </a:schemeClr>
                </a:solidFill>
                <a:latin typeface="Aharoni" panose="02010803020104030203" pitchFamily="2" charset="-79"/>
                <a:cs typeface="Aharoni" panose="02010803020104030203" pitchFamily="2" charset="-79"/>
              </a:rPr>
              <a:t>Cumulative baseline budget</a:t>
            </a:r>
            <a:r>
              <a:rPr lang="en-US" sz="6000" dirty="0">
                <a:solidFill>
                  <a:schemeClr val="accent1">
                    <a:lumMod val="50000"/>
                  </a:schemeClr>
                </a:solidFill>
                <a:latin typeface="Aharoni" panose="02010803020104030203" pitchFamily="2" charset="-79"/>
                <a:cs typeface="Aharoni" panose="02010803020104030203" pitchFamily="2" charset="-79"/>
              </a:rPr>
              <a:t>:</a:t>
            </a:r>
            <a:endParaRPr lang="en-US" dirty="0">
              <a:solidFill>
                <a:schemeClr val="accent1">
                  <a:lumMod val="50000"/>
                </a:schemeClr>
              </a:solidFill>
              <a:latin typeface="Aharoni" panose="02010803020104030203" pitchFamily="2" charset="-79"/>
              <a:cs typeface="Aharoni" panose="02010803020104030203" pitchFamily="2" charset="-79"/>
            </a:endParaRPr>
          </a:p>
        </p:txBody>
      </p:sp>
      <p:graphicFrame>
        <p:nvGraphicFramePr>
          <p:cNvPr id="5" name="Chart 4">
            <a:extLst>
              <a:ext uri="{FF2B5EF4-FFF2-40B4-BE49-F238E27FC236}">
                <a16:creationId xmlns:a16="http://schemas.microsoft.com/office/drawing/2014/main" id="{14112E15-D835-4294-B8CB-0E8EACEFD0CF}"/>
              </a:ext>
            </a:extLst>
          </p:cNvPr>
          <p:cNvGraphicFramePr/>
          <p:nvPr>
            <p:extLst>
              <p:ext uri="{D42A27DB-BD31-4B8C-83A1-F6EECF244321}">
                <p14:modId xmlns:p14="http://schemas.microsoft.com/office/powerpoint/2010/main" val="1789411535"/>
              </p:ext>
            </p:extLst>
          </p:nvPr>
        </p:nvGraphicFramePr>
        <p:xfrm>
          <a:off x="2032000" y="1176866"/>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119107F7-D5AA-4EE4-90BF-FA33333B529B}"/>
              </a:ext>
            </a:extLst>
          </p:cNvPr>
          <p:cNvSpPr/>
          <p:nvPr/>
        </p:nvSpPr>
        <p:spPr>
          <a:xfrm rot="16200000">
            <a:off x="161858" y="3426567"/>
            <a:ext cx="3190672" cy="549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haroni" panose="02010803020104030203" pitchFamily="2" charset="-79"/>
                <a:cs typeface="Aharoni" panose="02010803020104030203" pitchFamily="2" charset="-79"/>
              </a:rPr>
              <a:t>Budget </a:t>
            </a:r>
            <a:r>
              <a:rPr lang="en-US" sz="2000" dirty="0">
                <a:solidFill>
                  <a:schemeClr val="accent1">
                    <a:lumMod val="50000"/>
                  </a:schemeClr>
                </a:solidFill>
                <a:latin typeface="Aharoni" panose="02010803020104030203" pitchFamily="2" charset="-79"/>
                <a:cs typeface="Aharoni" panose="02010803020104030203" pitchFamily="2" charset="-79"/>
              </a:rPr>
              <a:t>($000000)</a:t>
            </a:r>
            <a:endParaRPr lang="en-US" dirty="0">
              <a:solidFill>
                <a:schemeClr val="accent1">
                  <a:lumMod val="50000"/>
                </a:schemeClr>
              </a:solidFill>
              <a:latin typeface="Aharoni" panose="02010803020104030203" pitchFamily="2" charset="-79"/>
              <a:cs typeface="Aharoni" panose="02010803020104030203" pitchFamily="2" charset="-79"/>
            </a:endParaRPr>
          </a:p>
        </p:txBody>
      </p:sp>
      <p:sp>
        <p:nvSpPr>
          <p:cNvPr id="7" name="Rectangle 6">
            <a:extLst>
              <a:ext uri="{FF2B5EF4-FFF2-40B4-BE49-F238E27FC236}">
                <a16:creationId xmlns:a16="http://schemas.microsoft.com/office/drawing/2014/main" id="{EE5CD9A0-AEB4-45D8-870B-87CB8967EA91}"/>
              </a:ext>
            </a:extLst>
          </p:cNvPr>
          <p:cNvSpPr/>
          <p:nvPr/>
        </p:nvSpPr>
        <p:spPr>
          <a:xfrm>
            <a:off x="5214025" y="6400980"/>
            <a:ext cx="1994170" cy="389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haroni" panose="02010803020104030203" pitchFamily="2" charset="-79"/>
                <a:cs typeface="Aharoni" panose="02010803020104030203" pitchFamily="2" charset="-79"/>
              </a:rPr>
              <a:t>Month</a:t>
            </a:r>
          </a:p>
        </p:txBody>
      </p:sp>
    </p:spTree>
    <p:extLst>
      <p:ext uri="{BB962C8B-B14F-4D97-AF65-F5344CB8AC3E}">
        <p14:creationId xmlns:p14="http://schemas.microsoft.com/office/powerpoint/2010/main" val="374445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835E77-6A5D-4F0F-A31E-81C8839934A4}"/>
              </a:ext>
            </a:extLst>
          </p:cNvPr>
          <p:cNvSpPr>
            <a:spLocks noGrp="1"/>
          </p:cNvSpPr>
          <p:nvPr>
            <p:ph type="title"/>
          </p:nvPr>
        </p:nvSpPr>
        <p:spPr/>
        <p:txBody>
          <a:bodyPr/>
          <a:lstStyle/>
          <a:p>
            <a:r>
              <a:rPr lang="en-US" dirty="0">
                <a:solidFill>
                  <a:schemeClr val="accent1">
                    <a:lumMod val="50000"/>
                  </a:schemeClr>
                </a:solidFill>
                <a:latin typeface="Aharoni" panose="02010803020104030203" pitchFamily="2" charset="-79"/>
                <a:cs typeface="Aharoni" panose="02010803020104030203" pitchFamily="2" charset="-79"/>
              </a:rPr>
              <a:t>Benefits of the project</a:t>
            </a:r>
            <a:r>
              <a:rPr lang="en-US" sz="5400" dirty="0">
                <a:solidFill>
                  <a:schemeClr val="accent1">
                    <a:lumMod val="50000"/>
                  </a:schemeClr>
                </a:solidFill>
                <a:latin typeface="Aharoni" panose="02010803020104030203" pitchFamily="2" charset="-79"/>
                <a:cs typeface="Aharoni" panose="02010803020104030203" pitchFamily="2" charset="-79"/>
              </a:rPr>
              <a:t>:</a:t>
            </a:r>
            <a:endParaRPr lang="en-US" dirty="0">
              <a:solidFill>
                <a:schemeClr val="accent1">
                  <a:lumMod val="50000"/>
                </a:schemeClr>
              </a:solidFill>
              <a:latin typeface="Aharoni" panose="02010803020104030203" pitchFamily="2" charset="-79"/>
              <a:cs typeface="Aharoni" panose="02010803020104030203" pitchFamily="2" charset="-79"/>
            </a:endParaRPr>
          </a:p>
        </p:txBody>
      </p:sp>
      <p:sp>
        <p:nvSpPr>
          <p:cNvPr id="4" name="Content Placeholder 3">
            <a:extLst>
              <a:ext uri="{FF2B5EF4-FFF2-40B4-BE49-F238E27FC236}">
                <a16:creationId xmlns:a16="http://schemas.microsoft.com/office/drawing/2014/main" id="{37B692A3-47DA-4BD9-8ACC-0637C2DDD0EF}"/>
              </a:ext>
            </a:extLst>
          </p:cNvPr>
          <p:cNvSpPr>
            <a:spLocks noGrp="1"/>
          </p:cNvSpPr>
          <p:nvPr>
            <p:ph idx="1"/>
          </p:nvPr>
        </p:nvSpPr>
        <p:spPr/>
        <p:txBody>
          <a:bodyPr/>
          <a:lstStyle/>
          <a:p>
            <a:r>
              <a:rPr lang="en-US" dirty="0">
                <a:solidFill>
                  <a:schemeClr val="accent1">
                    <a:lumMod val="50000"/>
                  </a:schemeClr>
                </a:solidFill>
                <a:latin typeface="Aharoni" panose="02010803020104030203" pitchFamily="2" charset="-79"/>
                <a:cs typeface="Aharoni" panose="02010803020104030203" pitchFamily="2" charset="-79"/>
              </a:rPr>
              <a:t>Building a lot of parking both in multiple floors or underground that will increase the parking spaces. </a:t>
            </a:r>
          </a:p>
          <a:p>
            <a:r>
              <a:rPr lang="en-US" dirty="0">
                <a:solidFill>
                  <a:schemeClr val="accent1">
                    <a:lumMod val="50000"/>
                  </a:schemeClr>
                </a:solidFill>
                <a:latin typeface="Aharoni" panose="02010803020104030203" pitchFamily="2" charset="-79"/>
                <a:cs typeface="Aharoni" panose="02010803020104030203" pitchFamily="2" charset="-79"/>
              </a:rPr>
              <a:t>Creating an app that helps people find an empty car park easily. </a:t>
            </a:r>
          </a:p>
          <a:p>
            <a:r>
              <a:rPr lang="en-US" dirty="0">
                <a:solidFill>
                  <a:schemeClr val="accent1">
                    <a:lumMod val="50000"/>
                  </a:schemeClr>
                </a:solidFill>
                <a:latin typeface="Aharoni" panose="02010803020104030203" pitchFamily="2" charset="-79"/>
                <a:cs typeface="Aharoni" panose="02010803020104030203" pitchFamily="2" charset="-79"/>
              </a:rPr>
              <a:t>Paying attention to the streets and infrastructure of crowded cities.</a:t>
            </a:r>
          </a:p>
        </p:txBody>
      </p:sp>
    </p:spTree>
    <p:extLst>
      <p:ext uri="{BB962C8B-B14F-4D97-AF65-F5344CB8AC3E}">
        <p14:creationId xmlns:p14="http://schemas.microsoft.com/office/powerpoint/2010/main" val="99790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3FC13A-29BB-45E6-AD88-C23A68F8899E}"/>
              </a:ext>
            </a:extLst>
          </p:cNvPr>
          <p:cNvSpPr>
            <a:spLocks noGrp="1"/>
          </p:cNvSpPr>
          <p:nvPr>
            <p:ph type="title"/>
          </p:nvPr>
        </p:nvSpPr>
        <p:spPr/>
        <p:txBody>
          <a:bodyPr/>
          <a:lstStyle/>
          <a:p>
            <a:r>
              <a:rPr lang="en-US" dirty="0">
                <a:solidFill>
                  <a:schemeClr val="accent1">
                    <a:lumMod val="50000"/>
                  </a:schemeClr>
                </a:solidFill>
                <a:latin typeface="Aharoni" panose="02010803020104030203" pitchFamily="2" charset="-79"/>
                <a:cs typeface="Aharoni" panose="02010803020104030203" pitchFamily="2" charset="-79"/>
              </a:rPr>
              <a:t>Risks</a:t>
            </a:r>
            <a:r>
              <a:rPr lang="en-US" sz="5400" dirty="0">
                <a:solidFill>
                  <a:schemeClr val="accent1">
                    <a:lumMod val="50000"/>
                  </a:schemeClr>
                </a:solidFill>
                <a:latin typeface="Aharoni" panose="02010803020104030203" pitchFamily="2" charset="-79"/>
                <a:cs typeface="Aharoni" panose="02010803020104030203" pitchFamily="2" charset="-79"/>
              </a:rPr>
              <a:t>:</a:t>
            </a:r>
            <a:endParaRPr lang="en-US" dirty="0">
              <a:solidFill>
                <a:schemeClr val="accent1">
                  <a:lumMod val="50000"/>
                </a:schemeClr>
              </a:solidFill>
              <a:latin typeface="Aharoni" panose="02010803020104030203" pitchFamily="2" charset="-79"/>
              <a:cs typeface="Aharoni" panose="02010803020104030203" pitchFamily="2" charset="-79"/>
            </a:endParaRPr>
          </a:p>
        </p:txBody>
      </p:sp>
      <p:sp>
        <p:nvSpPr>
          <p:cNvPr id="4" name="Content Placeholder 3">
            <a:extLst>
              <a:ext uri="{FF2B5EF4-FFF2-40B4-BE49-F238E27FC236}">
                <a16:creationId xmlns:a16="http://schemas.microsoft.com/office/drawing/2014/main" id="{818B4654-5712-42C1-A153-B4F37EED33F6}"/>
              </a:ext>
            </a:extLst>
          </p:cNvPr>
          <p:cNvSpPr>
            <a:spLocks noGrp="1"/>
          </p:cNvSpPr>
          <p:nvPr>
            <p:ph idx="1"/>
          </p:nvPr>
        </p:nvSpPr>
        <p:spPr/>
        <p:txBody>
          <a:bodyPr>
            <a:normAutofit/>
          </a:bodyPr>
          <a:lstStyle/>
          <a:p>
            <a:pPr marL="0" indent="0">
              <a:buNone/>
            </a:pPr>
            <a:r>
              <a:rPr lang="en-US" dirty="0">
                <a:solidFill>
                  <a:schemeClr val="accent1">
                    <a:lumMod val="50000"/>
                  </a:schemeClr>
                </a:solidFill>
                <a:latin typeface="Aharoni" panose="02010803020104030203" pitchFamily="2" charset="-79"/>
                <a:cs typeface="Aharoni" panose="02010803020104030203" pitchFamily="2" charset="-79"/>
              </a:rPr>
              <a:t>-Here are some potential risks and how to deal with them:</a:t>
            </a:r>
          </a:p>
          <a:p>
            <a:pPr marL="0" indent="0">
              <a:buNone/>
            </a:pPr>
            <a:r>
              <a:rPr lang="en-US" sz="3600" dirty="0">
                <a:solidFill>
                  <a:schemeClr val="accent1">
                    <a:lumMod val="50000"/>
                  </a:schemeClr>
                </a:solidFill>
                <a:latin typeface="Aharoni" panose="02010803020104030203" pitchFamily="2" charset="-79"/>
                <a:cs typeface="Aharoni" panose="02010803020104030203" pitchFamily="2" charset="-79"/>
              </a:rPr>
              <a:t>1</a:t>
            </a:r>
            <a:r>
              <a:rPr lang="en-US" dirty="0">
                <a:solidFill>
                  <a:schemeClr val="accent1">
                    <a:lumMod val="50000"/>
                  </a:schemeClr>
                </a:solidFill>
                <a:latin typeface="Aharoni" panose="02010803020104030203" pitchFamily="2" charset="-79"/>
                <a:cs typeface="Aharoni" panose="02010803020104030203" pitchFamily="2" charset="-79"/>
              </a:rPr>
              <a:t>-A problems with the geographical location:</a:t>
            </a:r>
          </a:p>
          <a:p>
            <a:r>
              <a:rPr lang="en-US" sz="2400" dirty="0">
                <a:solidFill>
                  <a:schemeClr val="accent1">
                    <a:lumMod val="50000"/>
                  </a:schemeClr>
                </a:solidFill>
                <a:latin typeface="Aharoni" panose="02010803020104030203" pitchFamily="2" charset="-79"/>
                <a:cs typeface="Aharoni" panose="02010803020104030203" pitchFamily="2" charset="-79"/>
              </a:rPr>
              <a:t>There may be a problem with the geographical location, to avoid it, the site must be examined by the architect before completing the building design.</a:t>
            </a:r>
            <a:r>
              <a:rPr lang="en-US" dirty="0">
                <a:solidFill>
                  <a:schemeClr val="accent1">
                    <a:lumMod val="50000"/>
                  </a:schemeClr>
                </a:solidFill>
                <a:latin typeface="Aharoni" panose="02010803020104030203" pitchFamily="2" charset="-79"/>
                <a:cs typeface="Aharoni" panose="02010803020104030203" pitchFamily="2" charset="-79"/>
              </a:rPr>
              <a:t> </a:t>
            </a:r>
          </a:p>
          <a:p>
            <a:pPr marL="0" indent="0">
              <a:buNone/>
            </a:pPr>
            <a:r>
              <a:rPr lang="en-US" sz="3600" dirty="0">
                <a:solidFill>
                  <a:schemeClr val="accent1">
                    <a:lumMod val="50000"/>
                  </a:schemeClr>
                </a:solidFill>
                <a:latin typeface="Aharoni" panose="02010803020104030203" pitchFamily="2" charset="-79"/>
                <a:cs typeface="Aharoni" panose="02010803020104030203" pitchFamily="2" charset="-79"/>
              </a:rPr>
              <a:t>2</a:t>
            </a:r>
            <a:r>
              <a:rPr lang="en-US" dirty="0">
                <a:solidFill>
                  <a:schemeClr val="accent1">
                    <a:lumMod val="50000"/>
                  </a:schemeClr>
                </a:solidFill>
                <a:latin typeface="Aharoni" panose="02010803020104030203" pitchFamily="2" charset="-79"/>
                <a:cs typeface="Aharoni" panose="02010803020104030203" pitchFamily="2" charset="-79"/>
              </a:rPr>
              <a:t>-Lack of drivers who have the ability to use the application: </a:t>
            </a:r>
          </a:p>
          <a:p>
            <a:r>
              <a:rPr lang="en-US" sz="2400" dirty="0">
                <a:solidFill>
                  <a:schemeClr val="accent1">
                    <a:lumMod val="50000"/>
                  </a:schemeClr>
                </a:solidFill>
                <a:latin typeface="Aharoni" panose="02010803020104030203" pitchFamily="2" charset="-79"/>
                <a:cs typeface="Aharoni" panose="02010803020104030203" pitchFamily="2" charset="-79"/>
              </a:rPr>
              <a:t>In order to face this problem, we have allocated a month to train the drivers to understand how to use the application. Any driver can subscribe during this month and within a three days he will be able to use the application well.</a:t>
            </a:r>
          </a:p>
        </p:txBody>
      </p:sp>
    </p:spTree>
    <p:extLst>
      <p:ext uri="{BB962C8B-B14F-4D97-AF65-F5344CB8AC3E}">
        <p14:creationId xmlns:p14="http://schemas.microsoft.com/office/powerpoint/2010/main" val="1623587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E300ED8-CC2A-432E-8BE9-E8EC9AE9E762}"/>
              </a:ext>
            </a:extLst>
          </p:cNvPr>
          <p:cNvSpPr>
            <a:spLocks noGrp="1"/>
          </p:cNvSpPr>
          <p:nvPr>
            <p:ph idx="1"/>
          </p:nvPr>
        </p:nvSpPr>
        <p:spPr>
          <a:xfrm>
            <a:off x="838200" y="603115"/>
            <a:ext cx="10515600" cy="5573848"/>
          </a:xfrm>
        </p:spPr>
        <p:txBody>
          <a:bodyPr/>
          <a:lstStyle/>
          <a:p>
            <a:pPr marL="0" indent="0">
              <a:buNone/>
            </a:pPr>
            <a:r>
              <a:rPr lang="en-US" sz="4000" dirty="0">
                <a:solidFill>
                  <a:schemeClr val="accent1">
                    <a:lumMod val="50000"/>
                  </a:schemeClr>
                </a:solidFill>
                <a:latin typeface="Aharoni" panose="02010803020104030203" pitchFamily="2" charset="-79"/>
                <a:cs typeface="Aharoni" panose="02010803020104030203" pitchFamily="2" charset="-79"/>
              </a:rPr>
              <a:t>3</a:t>
            </a:r>
            <a:r>
              <a:rPr lang="en-US" sz="3200" dirty="0">
                <a:solidFill>
                  <a:schemeClr val="accent1">
                    <a:lumMod val="50000"/>
                  </a:schemeClr>
                </a:solidFill>
                <a:latin typeface="Aharoni" panose="02010803020104030203" pitchFamily="2" charset="-79"/>
                <a:cs typeface="Aharoni" panose="02010803020104030203" pitchFamily="2" charset="-79"/>
              </a:rPr>
              <a:t>-Hacking</a:t>
            </a:r>
            <a:r>
              <a:rPr lang="en-US" dirty="0">
                <a:solidFill>
                  <a:schemeClr val="accent1">
                    <a:lumMod val="50000"/>
                  </a:schemeClr>
                </a:solidFill>
                <a:latin typeface="Aharoni" panose="02010803020104030203" pitchFamily="2" charset="-79"/>
                <a:cs typeface="Aharoni" panose="02010803020104030203" pitchFamily="2" charset="-79"/>
              </a:rPr>
              <a:t> the system by unethical hacker: </a:t>
            </a:r>
          </a:p>
          <a:p>
            <a:r>
              <a:rPr lang="en-US" sz="2400" dirty="0">
                <a:solidFill>
                  <a:schemeClr val="accent1">
                    <a:lumMod val="50000"/>
                  </a:schemeClr>
                </a:solidFill>
                <a:latin typeface="Aharoni" panose="02010803020104030203" pitchFamily="2" charset="-79"/>
                <a:cs typeface="Aharoni" panose="02010803020104030203" pitchFamily="2" charset="-79"/>
              </a:rPr>
              <a:t>This would be a big trouble, so we assigned a software engineer who is responsible for securing the system and making it safe against hacking.</a:t>
            </a:r>
          </a:p>
          <a:p>
            <a:endParaRPr lang="en-US" dirty="0">
              <a:solidFill>
                <a:schemeClr val="accent1">
                  <a:lumMod val="50000"/>
                </a:schemeClr>
              </a:solidFill>
              <a:latin typeface="Aharoni" panose="02010803020104030203" pitchFamily="2" charset="-79"/>
              <a:cs typeface="Aharoni" panose="02010803020104030203" pitchFamily="2" charset="-79"/>
            </a:endParaRPr>
          </a:p>
          <a:p>
            <a:pPr marL="0" indent="0">
              <a:buNone/>
            </a:pPr>
            <a:r>
              <a:rPr lang="en-US" sz="3600" dirty="0">
                <a:solidFill>
                  <a:schemeClr val="accent1">
                    <a:lumMod val="50000"/>
                  </a:schemeClr>
                </a:solidFill>
                <a:latin typeface="Aharoni" panose="02010803020104030203" pitchFamily="2" charset="-79"/>
                <a:cs typeface="Aharoni" panose="02010803020104030203" pitchFamily="2" charset="-79"/>
              </a:rPr>
              <a:t>4</a:t>
            </a:r>
            <a:r>
              <a:rPr lang="en-US" dirty="0">
                <a:solidFill>
                  <a:schemeClr val="accent1">
                    <a:lumMod val="50000"/>
                  </a:schemeClr>
                </a:solidFill>
                <a:latin typeface="Aharoni" panose="02010803020104030203" pitchFamily="2" charset="-79"/>
                <a:cs typeface="Aharoni" panose="02010803020104030203" pitchFamily="2" charset="-79"/>
              </a:rPr>
              <a:t>-Sudden failure or fracture of any sensor:</a:t>
            </a:r>
          </a:p>
          <a:p>
            <a:r>
              <a:rPr lang="en-US" sz="2400" dirty="0">
                <a:solidFill>
                  <a:schemeClr val="accent1">
                    <a:lumMod val="50000"/>
                  </a:schemeClr>
                </a:solidFill>
                <a:latin typeface="Aharoni" panose="02010803020104030203" pitchFamily="2" charset="-79"/>
                <a:cs typeface="Aharoni" panose="02010803020104030203" pitchFamily="2" charset="-79"/>
              </a:rPr>
              <a:t>To solve this problem, we contact the company sponsoring the project to provide us with a responsible person to solve this problems with sensors.</a:t>
            </a:r>
          </a:p>
        </p:txBody>
      </p:sp>
    </p:spTree>
    <p:extLst>
      <p:ext uri="{BB962C8B-B14F-4D97-AF65-F5344CB8AC3E}">
        <p14:creationId xmlns:p14="http://schemas.microsoft.com/office/powerpoint/2010/main" val="412869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2473BE-2090-4408-9391-9C4ADBEFADBE}"/>
              </a:ext>
            </a:extLst>
          </p:cNvPr>
          <p:cNvSpPr>
            <a:spLocks noGrp="1"/>
          </p:cNvSpPr>
          <p:nvPr>
            <p:ph type="title"/>
          </p:nvPr>
        </p:nvSpPr>
        <p:spPr/>
        <p:txBody>
          <a:bodyPr/>
          <a:lstStyle/>
          <a:p>
            <a:r>
              <a:rPr lang="en-US" dirty="0">
                <a:solidFill>
                  <a:schemeClr val="accent1">
                    <a:lumMod val="50000"/>
                  </a:schemeClr>
                </a:solidFill>
                <a:latin typeface="Aharoni" panose="02010803020104030203" pitchFamily="2" charset="-79"/>
                <a:cs typeface="Aharoni" panose="02010803020104030203" pitchFamily="2" charset="-79"/>
              </a:rPr>
              <a:t>Project content</a:t>
            </a:r>
            <a:r>
              <a:rPr lang="en-US" sz="5400" dirty="0">
                <a:solidFill>
                  <a:schemeClr val="accent1">
                    <a:lumMod val="50000"/>
                  </a:schemeClr>
                </a:solidFill>
                <a:latin typeface="Aharoni" panose="02010803020104030203" pitchFamily="2" charset="-79"/>
                <a:cs typeface="Aharoni" panose="02010803020104030203" pitchFamily="2" charset="-79"/>
              </a:rPr>
              <a:t>:</a:t>
            </a:r>
            <a:endParaRPr lang="en-US" dirty="0">
              <a:solidFill>
                <a:schemeClr val="accent1">
                  <a:lumMod val="50000"/>
                </a:schemeClr>
              </a:solidFill>
              <a:latin typeface="Aharoni" panose="02010803020104030203" pitchFamily="2" charset="-79"/>
              <a:cs typeface="Aharoni" panose="02010803020104030203" pitchFamily="2" charset="-79"/>
            </a:endParaRPr>
          </a:p>
        </p:txBody>
      </p:sp>
      <p:sp>
        <p:nvSpPr>
          <p:cNvPr id="4" name="Content Placeholder 3">
            <a:extLst>
              <a:ext uri="{FF2B5EF4-FFF2-40B4-BE49-F238E27FC236}">
                <a16:creationId xmlns:a16="http://schemas.microsoft.com/office/drawing/2014/main" id="{056556F3-784D-42B1-AB4E-8ECA2503B422}"/>
              </a:ext>
            </a:extLst>
          </p:cNvPr>
          <p:cNvSpPr>
            <a:spLocks noGrp="1"/>
          </p:cNvSpPr>
          <p:nvPr>
            <p:ph idx="1"/>
          </p:nvPr>
        </p:nvSpPr>
        <p:spPr/>
        <p:txBody>
          <a:bodyPr>
            <a:normAutofit/>
          </a:bodyPr>
          <a:lstStyle/>
          <a:p>
            <a:r>
              <a:rPr lang="en-US" sz="2000" dirty="0">
                <a:solidFill>
                  <a:schemeClr val="accent1">
                    <a:lumMod val="50000"/>
                  </a:schemeClr>
                </a:solidFill>
                <a:latin typeface="Aharoni" panose="02010803020104030203" pitchFamily="2" charset="-79"/>
                <a:cs typeface="Aharoni" panose="02010803020104030203" pitchFamily="2" charset="-79"/>
              </a:rPr>
              <a:t>What’s parking assistant</a:t>
            </a:r>
            <a:r>
              <a:rPr lang="en-US" dirty="0">
                <a:solidFill>
                  <a:schemeClr val="accent1">
                    <a:lumMod val="50000"/>
                  </a:schemeClr>
                </a:solidFill>
                <a:latin typeface="Aharoni" panose="02010803020104030203" pitchFamily="2" charset="-79"/>
                <a:cs typeface="Aharoni" panose="02010803020104030203" pitchFamily="2" charset="-79"/>
              </a:rPr>
              <a:t>?</a:t>
            </a:r>
            <a:endParaRPr lang="en-US" sz="2000" dirty="0">
              <a:solidFill>
                <a:schemeClr val="accent1">
                  <a:lumMod val="50000"/>
                </a:schemeClr>
              </a:solidFill>
              <a:latin typeface="Aharoni" panose="02010803020104030203" pitchFamily="2" charset="-79"/>
              <a:cs typeface="Aharoni" panose="02010803020104030203" pitchFamily="2" charset="-79"/>
            </a:endParaRPr>
          </a:p>
          <a:p>
            <a:r>
              <a:rPr lang="en-US" sz="2000" dirty="0">
                <a:solidFill>
                  <a:schemeClr val="accent1">
                    <a:lumMod val="50000"/>
                  </a:schemeClr>
                </a:solidFill>
                <a:latin typeface="Aharoni" panose="02010803020104030203" pitchFamily="2" charset="-79"/>
                <a:cs typeface="Aharoni" panose="02010803020104030203" pitchFamily="2" charset="-79"/>
              </a:rPr>
              <a:t>Project scope.</a:t>
            </a:r>
          </a:p>
          <a:p>
            <a:r>
              <a:rPr lang="en-US" sz="2000" dirty="0">
                <a:solidFill>
                  <a:schemeClr val="accent1">
                    <a:lumMod val="50000"/>
                  </a:schemeClr>
                </a:solidFill>
                <a:latin typeface="Aharoni" panose="02010803020104030203" pitchFamily="2" charset="-79"/>
                <a:cs typeface="Aharoni" panose="02010803020104030203" pitchFamily="2" charset="-79"/>
              </a:rPr>
              <a:t>Project WBS.</a:t>
            </a:r>
          </a:p>
          <a:p>
            <a:r>
              <a:rPr lang="en-US" sz="2000" dirty="0">
                <a:solidFill>
                  <a:schemeClr val="accent1">
                    <a:lumMod val="50000"/>
                  </a:schemeClr>
                </a:solidFill>
                <a:latin typeface="Aharoni" panose="02010803020104030203" pitchFamily="2" charset="-79"/>
                <a:cs typeface="Aharoni" panose="02010803020104030203" pitchFamily="2" charset="-79"/>
              </a:rPr>
              <a:t>Responsibility matrix.</a:t>
            </a:r>
          </a:p>
          <a:p>
            <a:r>
              <a:rPr lang="en-US" sz="2000" dirty="0">
                <a:solidFill>
                  <a:schemeClr val="accent1">
                    <a:lumMod val="50000"/>
                  </a:schemeClr>
                </a:solidFill>
                <a:latin typeface="Aharoni" panose="02010803020104030203" pitchFamily="2" charset="-79"/>
                <a:cs typeface="Aharoni" panose="02010803020104030203" pitchFamily="2" charset="-79"/>
              </a:rPr>
              <a:t>Project network.</a:t>
            </a:r>
          </a:p>
          <a:p>
            <a:r>
              <a:rPr lang="en-US" sz="2000" dirty="0">
                <a:solidFill>
                  <a:schemeClr val="accent1">
                    <a:lumMod val="50000"/>
                  </a:schemeClr>
                </a:solidFill>
                <a:latin typeface="Aharoni" panose="02010803020104030203" pitchFamily="2" charset="-79"/>
                <a:cs typeface="Aharoni" panose="02010803020104030203" pitchFamily="2" charset="-79"/>
              </a:rPr>
              <a:t>Gantt chart.</a:t>
            </a:r>
          </a:p>
          <a:p>
            <a:r>
              <a:rPr lang="en-US" sz="2000" dirty="0">
                <a:solidFill>
                  <a:schemeClr val="accent1">
                    <a:lumMod val="50000"/>
                  </a:schemeClr>
                </a:solidFill>
                <a:latin typeface="Aharoni" panose="02010803020104030203" pitchFamily="2" charset="-79"/>
                <a:cs typeface="Aharoni" panose="02010803020104030203" pitchFamily="2" charset="-79"/>
              </a:rPr>
              <a:t>Resource-constrained schedule.</a:t>
            </a:r>
          </a:p>
          <a:p>
            <a:r>
              <a:rPr lang="en-US" sz="2000" dirty="0">
                <a:solidFill>
                  <a:schemeClr val="accent1">
                    <a:lumMod val="50000"/>
                  </a:schemeClr>
                </a:solidFill>
                <a:latin typeface="Aharoni" panose="02010803020104030203" pitchFamily="2" charset="-79"/>
                <a:cs typeface="Aharoni" panose="02010803020104030203" pitchFamily="2" charset="-79"/>
              </a:rPr>
              <a:t>Cumulative baseline budget.</a:t>
            </a:r>
          </a:p>
          <a:p>
            <a:r>
              <a:rPr lang="en-US" sz="2000" dirty="0">
                <a:solidFill>
                  <a:schemeClr val="accent1">
                    <a:lumMod val="50000"/>
                  </a:schemeClr>
                </a:solidFill>
                <a:latin typeface="Aharoni" panose="02010803020104030203" pitchFamily="2" charset="-79"/>
                <a:cs typeface="Aharoni" panose="02010803020104030203" pitchFamily="2" charset="-79"/>
              </a:rPr>
              <a:t>Benefits of the project.</a:t>
            </a:r>
          </a:p>
          <a:p>
            <a:r>
              <a:rPr lang="en-US" sz="2000" dirty="0">
                <a:solidFill>
                  <a:schemeClr val="accent1">
                    <a:lumMod val="50000"/>
                  </a:schemeClr>
                </a:solidFill>
                <a:latin typeface="Aharoni" panose="02010803020104030203" pitchFamily="2" charset="-79"/>
                <a:cs typeface="Aharoni" panose="02010803020104030203" pitchFamily="2" charset="-79"/>
              </a:rPr>
              <a:t>Risks.</a:t>
            </a:r>
          </a:p>
        </p:txBody>
      </p:sp>
    </p:spTree>
    <p:extLst>
      <p:ext uri="{BB962C8B-B14F-4D97-AF65-F5344CB8AC3E}">
        <p14:creationId xmlns:p14="http://schemas.microsoft.com/office/powerpoint/2010/main" val="208325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1C8959-588E-4FE6-B604-34B3EFB21DF3}"/>
              </a:ext>
            </a:extLst>
          </p:cNvPr>
          <p:cNvSpPr>
            <a:spLocks noGrp="1"/>
          </p:cNvSpPr>
          <p:nvPr>
            <p:ph type="title"/>
          </p:nvPr>
        </p:nvSpPr>
        <p:spPr/>
        <p:txBody>
          <a:bodyPr/>
          <a:lstStyle/>
          <a:p>
            <a:r>
              <a:rPr lang="en-US" dirty="0">
                <a:solidFill>
                  <a:schemeClr val="accent1">
                    <a:lumMod val="50000"/>
                  </a:schemeClr>
                </a:solidFill>
                <a:latin typeface="Aharoni" panose="02010803020104030203" pitchFamily="2" charset="-79"/>
                <a:cs typeface="Aharoni" panose="02010803020104030203" pitchFamily="2" charset="-79"/>
              </a:rPr>
              <a:t>What’s parking assistant</a:t>
            </a:r>
            <a:r>
              <a:rPr lang="en-US" sz="6000" dirty="0">
                <a:solidFill>
                  <a:schemeClr val="accent1">
                    <a:lumMod val="50000"/>
                  </a:schemeClr>
                </a:solidFill>
                <a:latin typeface="Aharoni" panose="02010803020104030203" pitchFamily="2" charset="-79"/>
                <a:cs typeface="Aharoni" panose="02010803020104030203" pitchFamily="2" charset="-79"/>
              </a:rPr>
              <a:t>?</a:t>
            </a:r>
            <a:endParaRPr lang="en-US" dirty="0">
              <a:solidFill>
                <a:schemeClr val="accent1">
                  <a:lumMod val="50000"/>
                </a:schemeClr>
              </a:solidFill>
              <a:latin typeface="Aharoni" panose="02010803020104030203" pitchFamily="2" charset="-79"/>
              <a:cs typeface="Aharoni" panose="02010803020104030203" pitchFamily="2" charset="-79"/>
            </a:endParaRPr>
          </a:p>
        </p:txBody>
      </p:sp>
      <p:sp>
        <p:nvSpPr>
          <p:cNvPr id="6" name="Content Placeholder 5">
            <a:extLst>
              <a:ext uri="{FF2B5EF4-FFF2-40B4-BE49-F238E27FC236}">
                <a16:creationId xmlns:a16="http://schemas.microsoft.com/office/drawing/2014/main" id="{FD084DB3-DC39-442A-9E8D-95BA24AD8E1B}"/>
              </a:ext>
            </a:extLst>
          </p:cNvPr>
          <p:cNvSpPr>
            <a:spLocks noGrp="1"/>
          </p:cNvSpPr>
          <p:nvPr>
            <p:ph idx="1"/>
          </p:nvPr>
        </p:nvSpPr>
        <p:spPr/>
        <p:txBody>
          <a:bodyPr>
            <a:normAutofit/>
          </a:bodyPr>
          <a:lstStyle/>
          <a:p>
            <a:r>
              <a:rPr lang="en-US" sz="2400" dirty="0">
                <a:solidFill>
                  <a:schemeClr val="accent1">
                    <a:lumMod val="50000"/>
                  </a:schemeClr>
                </a:solidFill>
                <a:latin typeface="Aharoni" panose="02010803020104030203" pitchFamily="2" charset="-79"/>
                <a:cs typeface="Aharoni" panose="02010803020104030203" pitchFamily="2" charset="-79"/>
              </a:rPr>
              <a:t>World is constantly increasing so finding a parking lot is no longer so easy. </a:t>
            </a:r>
          </a:p>
          <a:p>
            <a:r>
              <a:rPr lang="en-US" sz="2400" dirty="0">
                <a:solidFill>
                  <a:schemeClr val="accent1">
                    <a:lumMod val="50000"/>
                  </a:schemeClr>
                </a:solidFill>
                <a:latin typeface="Aharoni" panose="02010803020104030203" pitchFamily="2" charset="-79"/>
                <a:cs typeface="Aharoni" panose="02010803020104030203" pitchFamily="2" charset="-79"/>
              </a:rPr>
              <a:t>We faced this problem by our project that will help drivers to find a parking easily and we will finish this project in one year. </a:t>
            </a:r>
          </a:p>
          <a:p>
            <a:r>
              <a:rPr lang="en-US" sz="2400" dirty="0">
                <a:solidFill>
                  <a:schemeClr val="accent1">
                    <a:lumMod val="50000"/>
                  </a:schemeClr>
                </a:solidFill>
                <a:latin typeface="Aharoni" panose="02010803020104030203" pitchFamily="2" charset="-79"/>
                <a:cs typeface="Aharoni" panose="02010803020104030203" pitchFamily="2" charset="-79"/>
              </a:rPr>
              <a:t>Our project is an introducing a solution for the parking spaces problem by building a lot of parking both in multiple floors or underground ,creating an app that helps people find an empty parking spaces ,and pay attention to the streets and infrastructure of crowded cities.</a:t>
            </a:r>
          </a:p>
        </p:txBody>
      </p:sp>
    </p:spTree>
    <p:extLst>
      <p:ext uri="{BB962C8B-B14F-4D97-AF65-F5344CB8AC3E}">
        <p14:creationId xmlns:p14="http://schemas.microsoft.com/office/powerpoint/2010/main" val="99764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AA1B-93C4-4BC7-B79D-D10609163B59}"/>
              </a:ext>
            </a:extLst>
          </p:cNvPr>
          <p:cNvSpPr>
            <a:spLocks noGrp="1"/>
          </p:cNvSpPr>
          <p:nvPr>
            <p:ph type="title"/>
          </p:nvPr>
        </p:nvSpPr>
        <p:spPr>
          <a:xfrm>
            <a:off x="838200" y="0"/>
            <a:ext cx="10515600" cy="1325563"/>
          </a:xfrm>
        </p:spPr>
        <p:txBody>
          <a:bodyPr>
            <a:normAutofit/>
          </a:bodyPr>
          <a:lstStyle/>
          <a:p>
            <a:r>
              <a:rPr lang="en-US" sz="4800" dirty="0">
                <a:solidFill>
                  <a:schemeClr val="accent1">
                    <a:lumMod val="50000"/>
                  </a:schemeClr>
                </a:solidFill>
                <a:latin typeface="Aharoni" panose="02010803020104030203" pitchFamily="2" charset="-79"/>
                <a:cs typeface="Aharoni" panose="02010803020104030203" pitchFamily="2" charset="-79"/>
              </a:rPr>
              <a:t>Project scope</a:t>
            </a:r>
            <a:r>
              <a:rPr lang="en-US" sz="6000" dirty="0">
                <a:solidFill>
                  <a:schemeClr val="accent1">
                    <a:lumMod val="50000"/>
                  </a:schemeClr>
                </a:solidFill>
                <a:latin typeface="Aharoni" panose="02010803020104030203" pitchFamily="2" charset="-79"/>
                <a:cs typeface="Aharoni" panose="02010803020104030203" pitchFamily="2" charset="-79"/>
              </a:rPr>
              <a:t>:</a:t>
            </a:r>
            <a:endParaRPr lang="en-US" sz="4800" dirty="0">
              <a:solidFill>
                <a:schemeClr val="accent1">
                  <a:lumMod val="50000"/>
                </a:schemeClr>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B1F9216F-9E97-4E43-B807-0FAEEBF78641}"/>
              </a:ext>
            </a:extLst>
          </p:cNvPr>
          <p:cNvSpPr>
            <a:spLocks noGrp="1"/>
          </p:cNvSpPr>
          <p:nvPr>
            <p:ph idx="1"/>
          </p:nvPr>
        </p:nvSpPr>
        <p:spPr>
          <a:xfrm>
            <a:off x="838200" y="1194965"/>
            <a:ext cx="10515600" cy="5361478"/>
          </a:xfrm>
        </p:spPr>
        <p:txBody>
          <a:bodyPr>
            <a:normAutofit fontScale="92500" lnSpcReduction="20000"/>
          </a:bodyPr>
          <a:lstStyle/>
          <a:p>
            <a:pPr marL="0" indent="0">
              <a:buNone/>
            </a:pPr>
            <a:r>
              <a:rPr lang="en-US" dirty="0">
                <a:solidFill>
                  <a:schemeClr val="accent1">
                    <a:lumMod val="50000"/>
                  </a:schemeClr>
                </a:solidFill>
                <a:latin typeface="Aharoni" panose="02010803020104030203" pitchFamily="2" charset="-79"/>
                <a:cs typeface="Aharoni" panose="02010803020104030203" pitchFamily="2" charset="-79"/>
              </a:rPr>
              <a:t>The project helps drivers to get an easy parking.</a:t>
            </a:r>
          </a:p>
          <a:p>
            <a:pPr marL="0" indent="0">
              <a:buNone/>
            </a:pPr>
            <a:r>
              <a:rPr lang="en-US" dirty="0">
                <a:solidFill>
                  <a:schemeClr val="accent1">
                    <a:lumMod val="50000"/>
                  </a:schemeClr>
                </a:solidFill>
                <a:latin typeface="Aharoni" panose="02010803020104030203" pitchFamily="2" charset="-79"/>
                <a:cs typeface="Aharoni" panose="02010803020104030203" pitchFamily="2" charset="-79"/>
              </a:rPr>
              <a:t>Project in general</a:t>
            </a:r>
            <a:r>
              <a:rPr lang="en-US" sz="3900" dirty="0">
                <a:solidFill>
                  <a:schemeClr val="accent1">
                    <a:lumMod val="50000"/>
                  </a:schemeClr>
                </a:solidFill>
                <a:latin typeface="Aharoni" panose="02010803020104030203" pitchFamily="2" charset="-79"/>
                <a:cs typeface="Aharoni" panose="02010803020104030203" pitchFamily="2" charset="-79"/>
              </a:rPr>
              <a:t>:</a:t>
            </a:r>
            <a:endParaRPr lang="en-US" dirty="0">
              <a:solidFill>
                <a:schemeClr val="accent1">
                  <a:lumMod val="50000"/>
                </a:schemeClr>
              </a:solidFill>
              <a:latin typeface="Aharoni" panose="02010803020104030203" pitchFamily="2" charset="-79"/>
              <a:cs typeface="Aharoni" panose="02010803020104030203" pitchFamily="2" charset="-79"/>
            </a:endParaRPr>
          </a:p>
          <a:p>
            <a:r>
              <a:rPr lang="en-US" sz="2000" dirty="0">
                <a:solidFill>
                  <a:schemeClr val="accent1">
                    <a:lumMod val="50000"/>
                  </a:schemeClr>
                </a:solidFill>
                <a:latin typeface="Aharoni" panose="02010803020104030203" pitchFamily="2" charset="-79"/>
                <a:cs typeface="Aharoni" panose="02010803020104030203" pitchFamily="2" charset="-79"/>
              </a:rPr>
              <a:t>The project provides an easy and safe parking for drivers by an application that is connected with a sensors in the building which detected the free parking spaces in the building.</a:t>
            </a:r>
          </a:p>
          <a:p>
            <a:r>
              <a:rPr lang="en-US" sz="2000" dirty="0">
                <a:solidFill>
                  <a:schemeClr val="accent1">
                    <a:lumMod val="50000"/>
                  </a:schemeClr>
                </a:solidFill>
                <a:latin typeface="Aharoni" panose="02010803020104030203" pitchFamily="2" charset="-79"/>
                <a:cs typeface="Aharoni" panose="02010803020104030203" pitchFamily="2" charset="-79"/>
              </a:rPr>
              <a:t>The drivers can deal with the application easily.</a:t>
            </a:r>
          </a:p>
          <a:p>
            <a:endParaRPr lang="en-US" sz="2000" dirty="0">
              <a:solidFill>
                <a:schemeClr val="accent1">
                  <a:lumMod val="50000"/>
                </a:schemeClr>
              </a:solidFill>
              <a:latin typeface="Aharoni" panose="02010803020104030203" pitchFamily="2" charset="-79"/>
              <a:cs typeface="Aharoni" panose="02010803020104030203" pitchFamily="2" charset="-79"/>
            </a:endParaRPr>
          </a:p>
          <a:p>
            <a:pPr marL="0" indent="0">
              <a:buNone/>
            </a:pPr>
            <a:r>
              <a:rPr lang="en-US" dirty="0">
                <a:solidFill>
                  <a:schemeClr val="accent1">
                    <a:lumMod val="50000"/>
                  </a:schemeClr>
                </a:solidFill>
                <a:latin typeface="Aharoni" panose="02010803020104030203" pitchFamily="2" charset="-79"/>
                <a:cs typeface="Aharoni" panose="02010803020104030203" pitchFamily="2" charset="-79"/>
              </a:rPr>
              <a:t>Project constraints</a:t>
            </a:r>
            <a:r>
              <a:rPr lang="en-US" sz="4000" dirty="0">
                <a:solidFill>
                  <a:schemeClr val="accent1">
                    <a:lumMod val="50000"/>
                  </a:schemeClr>
                </a:solidFill>
                <a:latin typeface="Aharoni" panose="02010803020104030203" pitchFamily="2" charset="-79"/>
                <a:cs typeface="Aharoni" panose="02010803020104030203" pitchFamily="2" charset="-79"/>
              </a:rPr>
              <a:t>:</a:t>
            </a:r>
          </a:p>
          <a:p>
            <a:r>
              <a:rPr lang="en-US" sz="2000" dirty="0">
                <a:solidFill>
                  <a:schemeClr val="accent1">
                    <a:lumMod val="50000"/>
                  </a:schemeClr>
                </a:solidFill>
                <a:latin typeface="Aharoni" panose="02010803020104030203" pitchFamily="2" charset="-79"/>
                <a:cs typeface="Aharoni" panose="02010803020104030203" pitchFamily="2" charset="-79"/>
              </a:rPr>
              <a:t>The project should be available in one year of the project </a:t>
            </a:r>
            <a:r>
              <a:rPr lang="en-US" sz="2000" dirty="0" err="1">
                <a:solidFill>
                  <a:schemeClr val="accent1">
                    <a:lumMod val="50000"/>
                  </a:schemeClr>
                </a:solidFill>
                <a:latin typeface="Aharoni" panose="02010803020104030203" pitchFamily="2" charset="-79"/>
                <a:cs typeface="Aharoni" panose="02010803020104030203" pitchFamily="2" charset="-79"/>
              </a:rPr>
              <a:t>intiation</a:t>
            </a:r>
            <a:r>
              <a:rPr lang="en-US" sz="2000" dirty="0">
                <a:solidFill>
                  <a:schemeClr val="accent1">
                    <a:lumMod val="50000"/>
                  </a:schemeClr>
                </a:solidFill>
                <a:latin typeface="Aharoni" panose="02010803020104030203" pitchFamily="2" charset="-79"/>
                <a:cs typeface="Aharoni" panose="02010803020104030203" pitchFamily="2" charset="-79"/>
              </a:rPr>
              <a:t>.</a:t>
            </a:r>
          </a:p>
          <a:p>
            <a:r>
              <a:rPr lang="en-US" sz="2000" dirty="0">
                <a:solidFill>
                  <a:schemeClr val="accent1">
                    <a:lumMod val="50000"/>
                  </a:schemeClr>
                </a:solidFill>
                <a:latin typeface="Aharoni" panose="02010803020104030203" pitchFamily="2" charset="-79"/>
                <a:cs typeface="Aharoni" panose="02010803020104030203" pitchFamily="2" charset="-79"/>
              </a:rPr>
              <a:t>The cost is only 1.53 million dollars.</a:t>
            </a:r>
          </a:p>
          <a:p>
            <a:r>
              <a:rPr lang="en-US" sz="2000" dirty="0">
                <a:solidFill>
                  <a:schemeClr val="accent1">
                    <a:lumMod val="50000"/>
                  </a:schemeClr>
                </a:solidFill>
                <a:latin typeface="Aharoni" panose="02010803020104030203" pitchFamily="2" charset="-79"/>
                <a:cs typeface="Aharoni" panose="02010803020104030203" pitchFamily="2" charset="-79"/>
              </a:rPr>
              <a:t>We have just three teams: Architect, civil engineering, and software engineering team.</a:t>
            </a:r>
          </a:p>
          <a:p>
            <a:endParaRPr lang="en-US" sz="2000" dirty="0">
              <a:solidFill>
                <a:schemeClr val="accent1">
                  <a:lumMod val="50000"/>
                </a:schemeClr>
              </a:solidFill>
              <a:latin typeface="Aharoni" panose="02010803020104030203" pitchFamily="2" charset="-79"/>
              <a:cs typeface="Aharoni" panose="02010803020104030203" pitchFamily="2" charset="-79"/>
            </a:endParaRPr>
          </a:p>
          <a:p>
            <a:pPr marL="0" indent="0">
              <a:buNone/>
            </a:pPr>
            <a:r>
              <a:rPr lang="en-US" dirty="0">
                <a:solidFill>
                  <a:schemeClr val="accent1">
                    <a:lumMod val="50000"/>
                  </a:schemeClr>
                </a:solidFill>
                <a:latin typeface="Aharoni" panose="02010803020104030203" pitchFamily="2" charset="-79"/>
                <a:cs typeface="Aharoni" panose="02010803020104030203" pitchFamily="2" charset="-79"/>
              </a:rPr>
              <a:t>Project exclusions</a:t>
            </a:r>
            <a:r>
              <a:rPr lang="en-US" sz="3900" dirty="0">
                <a:solidFill>
                  <a:schemeClr val="accent1">
                    <a:lumMod val="50000"/>
                  </a:schemeClr>
                </a:solidFill>
                <a:latin typeface="Aharoni" panose="02010803020104030203" pitchFamily="2" charset="-79"/>
                <a:cs typeface="Aharoni" panose="02010803020104030203" pitchFamily="2" charset="-79"/>
              </a:rPr>
              <a:t>:</a:t>
            </a:r>
            <a:endParaRPr lang="en-US" sz="2000" dirty="0">
              <a:solidFill>
                <a:schemeClr val="accent1">
                  <a:lumMod val="50000"/>
                </a:schemeClr>
              </a:solidFill>
              <a:latin typeface="Aharoni" panose="02010803020104030203" pitchFamily="2" charset="-79"/>
              <a:cs typeface="Aharoni" panose="02010803020104030203" pitchFamily="2" charset="-79"/>
            </a:endParaRPr>
          </a:p>
          <a:p>
            <a:r>
              <a:rPr lang="en-US" sz="2000" dirty="0">
                <a:solidFill>
                  <a:schemeClr val="accent1">
                    <a:lumMod val="50000"/>
                  </a:schemeClr>
                </a:solidFill>
                <a:latin typeface="Aharoni" panose="02010803020104030203" pitchFamily="2" charset="-79"/>
                <a:cs typeface="Aharoni" panose="02010803020104030203" pitchFamily="2" charset="-79"/>
              </a:rPr>
              <a:t>Drivers are not able to reserve a parking space.</a:t>
            </a:r>
          </a:p>
          <a:p>
            <a:r>
              <a:rPr lang="en-US" sz="2000" dirty="0">
                <a:solidFill>
                  <a:schemeClr val="accent1">
                    <a:lumMod val="50000"/>
                  </a:schemeClr>
                </a:solidFill>
                <a:latin typeface="Aharoni" panose="02010803020104030203" pitchFamily="2" charset="-79"/>
                <a:cs typeface="Aharoni" panose="02010803020104030203" pitchFamily="2" charset="-79"/>
              </a:rPr>
              <a:t>There is no car service in the building.</a:t>
            </a:r>
          </a:p>
        </p:txBody>
      </p:sp>
    </p:spTree>
    <p:extLst>
      <p:ext uri="{BB962C8B-B14F-4D97-AF65-F5344CB8AC3E}">
        <p14:creationId xmlns:p14="http://schemas.microsoft.com/office/powerpoint/2010/main" val="192991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D6F1-141A-48E0-92CC-2D9B3AF090D3}"/>
              </a:ext>
            </a:extLst>
          </p:cNvPr>
          <p:cNvSpPr>
            <a:spLocks noGrp="1"/>
          </p:cNvSpPr>
          <p:nvPr>
            <p:ph type="title"/>
          </p:nvPr>
        </p:nvSpPr>
        <p:spPr>
          <a:xfrm>
            <a:off x="838200" y="-145915"/>
            <a:ext cx="10515600" cy="1325563"/>
          </a:xfrm>
        </p:spPr>
        <p:txBody>
          <a:bodyPr/>
          <a:lstStyle/>
          <a:p>
            <a:r>
              <a:rPr lang="en-US" dirty="0">
                <a:solidFill>
                  <a:schemeClr val="accent1">
                    <a:lumMod val="50000"/>
                  </a:schemeClr>
                </a:solidFill>
                <a:latin typeface="Aharoni" panose="02010803020104030203" pitchFamily="2" charset="-79"/>
                <a:cs typeface="Aharoni" panose="02010803020104030203" pitchFamily="2" charset="-79"/>
              </a:rPr>
              <a:t>Project WBS</a:t>
            </a:r>
            <a:r>
              <a:rPr lang="en-US" sz="5400" dirty="0">
                <a:solidFill>
                  <a:schemeClr val="accent1">
                    <a:lumMod val="50000"/>
                  </a:schemeClr>
                </a:solidFill>
                <a:latin typeface="Aharoni" panose="02010803020104030203" pitchFamily="2" charset="-79"/>
                <a:cs typeface="Aharoni" panose="02010803020104030203" pitchFamily="2" charset="-79"/>
              </a:rPr>
              <a:t>:</a:t>
            </a:r>
            <a:endParaRPr lang="en-US" dirty="0">
              <a:solidFill>
                <a:schemeClr val="accent1">
                  <a:lumMod val="50000"/>
                </a:schemeClr>
              </a:solidFill>
              <a:latin typeface="Aharoni" panose="02010803020104030203" pitchFamily="2" charset="-79"/>
              <a:cs typeface="Aharoni" panose="02010803020104030203" pitchFamily="2" charset="-79"/>
            </a:endParaRPr>
          </a:p>
        </p:txBody>
      </p:sp>
      <p:sp>
        <p:nvSpPr>
          <p:cNvPr id="5" name="Rectangle 4">
            <a:extLst>
              <a:ext uri="{FF2B5EF4-FFF2-40B4-BE49-F238E27FC236}">
                <a16:creationId xmlns:a16="http://schemas.microsoft.com/office/drawing/2014/main" id="{3FB0994C-38C9-463C-A589-3826006ABC86}"/>
              </a:ext>
            </a:extLst>
          </p:cNvPr>
          <p:cNvSpPr/>
          <p:nvPr/>
        </p:nvSpPr>
        <p:spPr>
          <a:xfrm>
            <a:off x="4844376" y="710118"/>
            <a:ext cx="2928026" cy="644627"/>
          </a:xfrm>
          <a:prstGeom prst="rect">
            <a:avLst/>
          </a:prstGeom>
          <a:noFill/>
          <a:ln w="38100">
            <a:solidFill>
              <a:schemeClr val="accent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50000"/>
                  </a:schemeClr>
                </a:solidFill>
                <a:latin typeface="Aharoni" panose="02010803020104030203" pitchFamily="2" charset="-79"/>
                <a:cs typeface="Aharoni" panose="02010803020104030203" pitchFamily="2" charset="-79"/>
              </a:rPr>
              <a:t>Parking assistant</a:t>
            </a:r>
          </a:p>
        </p:txBody>
      </p:sp>
      <p:sp>
        <p:nvSpPr>
          <p:cNvPr id="6" name="Rectangle 5">
            <a:extLst>
              <a:ext uri="{FF2B5EF4-FFF2-40B4-BE49-F238E27FC236}">
                <a16:creationId xmlns:a16="http://schemas.microsoft.com/office/drawing/2014/main" id="{C4DB0632-E2CB-4248-986E-E78AC0FCD1F7}"/>
              </a:ext>
            </a:extLst>
          </p:cNvPr>
          <p:cNvSpPr/>
          <p:nvPr/>
        </p:nvSpPr>
        <p:spPr>
          <a:xfrm>
            <a:off x="1151108" y="1857981"/>
            <a:ext cx="1593715" cy="544749"/>
          </a:xfrm>
          <a:prstGeom prst="rect">
            <a:avLst/>
          </a:prstGeom>
          <a:noFill/>
          <a:ln w="38100">
            <a:solidFill>
              <a:schemeClr val="accent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Building</a:t>
            </a:r>
          </a:p>
        </p:txBody>
      </p:sp>
      <p:sp>
        <p:nvSpPr>
          <p:cNvPr id="7" name="Rectangle 6">
            <a:extLst>
              <a:ext uri="{FF2B5EF4-FFF2-40B4-BE49-F238E27FC236}">
                <a16:creationId xmlns:a16="http://schemas.microsoft.com/office/drawing/2014/main" id="{BCCF132A-0B9F-4108-B734-90DF0A31571A}"/>
              </a:ext>
            </a:extLst>
          </p:cNvPr>
          <p:cNvSpPr/>
          <p:nvPr/>
        </p:nvSpPr>
        <p:spPr>
          <a:xfrm>
            <a:off x="5423172" y="1857981"/>
            <a:ext cx="1770434" cy="544749"/>
          </a:xfrm>
          <a:prstGeom prst="rect">
            <a:avLst/>
          </a:prstGeom>
          <a:noFill/>
          <a:ln w="38100">
            <a:solidFill>
              <a:schemeClr val="accent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Application</a:t>
            </a:r>
          </a:p>
        </p:txBody>
      </p:sp>
      <p:sp>
        <p:nvSpPr>
          <p:cNvPr id="8" name="Rectangle 7">
            <a:extLst>
              <a:ext uri="{FF2B5EF4-FFF2-40B4-BE49-F238E27FC236}">
                <a16:creationId xmlns:a16="http://schemas.microsoft.com/office/drawing/2014/main" id="{48A94B53-FCE9-49EA-9926-5FE392E727B1}"/>
              </a:ext>
            </a:extLst>
          </p:cNvPr>
          <p:cNvSpPr/>
          <p:nvPr/>
        </p:nvSpPr>
        <p:spPr>
          <a:xfrm>
            <a:off x="9490142" y="1857981"/>
            <a:ext cx="1593715" cy="544749"/>
          </a:xfrm>
          <a:prstGeom prst="rect">
            <a:avLst/>
          </a:prstGeom>
          <a:noFill/>
          <a:ln w="38100">
            <a:solidFill>
              <a:schemeClr val="accent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System</a:t>
            </a:r>
          </a:p>
        </p:txBody>
      </p:sp>
      <p:sp>
        <p:nvSpPr>
          <p:cNvPr id="9" name="Rectangle 8">
            <a:extLst>
              <a:ext uri="{FF2B5EF4-FFF2-40B4-BE49-F238E27FC236}">
                <a16:creationId xmlns:a16="http://schemas.microsoft.com/office/drawing/2014/main" id="{1626CECD-098E-49F5-8937-FFF5B25AA48B}"/>
              </a:ext>
            </a:extLst>
          </p:cNvPr>
          <p:cNvSpPr/>
          <p:nvPr/>
        </p:nvSpPr>
        <p:spPr>
          <a:xfrm>
            <a:off x="252919" y="2730230"/>
            <a:ext cx="3385225" cy="3242553"/>
          </a:xfrm>
          <a:prstGeom prst="rect">
            <a:avLst/>
          </a:prstGeom>
          <a:noFill/>
          <a:ln w="38100">
            <a:solidFill>
              <a:schemeClr val="accent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-Designing the building.</a:t>
            </a:r>
          </a:p>
          <a:p>
            <a:pPr algn="ctr"/>
            <a:r>
              <a:rPr lang="en-US" sz="2000" dirty="0">
                <a:solidFill>
                  <a:schemeClr val="accent1">
                    <a:lumMod val="50000"/>
                  </a:schemeClr>
                </a:solidFill>
                <a:latin typeface="Aharoni" panose="02010803020104030203" pitchFamily="2" charset="-79"/>
                <a:cs typeface="Aharoni" panose="02010803020104030203" pitchFamily="2" charset="-79"/>
              </a:rPr>
              <a:t>-Importing the IR sensors and security cams from a factory.</a:t>
            </a:r>
          </a:p>
          <a:p>
            <a:pPr algn="ctr"/>
            <a:r>
              <a:rPr lang="en-US" sz="2000" dirty="0">
                <a:solidFill>
                  <a:schemeClr val="accent1">
                    <a:lumMod val="50000"/>
                  </a:schemeClr>
                </a:solidFill>
                <a:latin typeface="Aharoni" panose="02010803020104030203" pitchFamily="2" charset="-79"/>
                <a:cs typeface="Aharoni" panose="02010803020104030203" pitchFamily="2" charset="-79"/>
              </a:rPr>
              <a:t>-Drawing the parking spaces in each floor.</a:t>
            </a:r>
          </a:p>
          <a:p>
            <a:pPr algn="ctr"/>
            <a:r>
              <a:rPr lang="en-US" sz="2000" dirty="0">
                <a:solidFill>
                  <a:schemeClr val="accent1">
                    <a:lumMod val="50000"/>
                  </a:schemeClr>
                </a:solidFill>
                <a:latin typeface="Aharoni" panose="02010803020104030203" pitchFamily="2" charset="-79"/>
                <a:cs typeface="Aharoni" panose="02010803020104030203" pitchFamily="2" charset="-79"/>
              </a:rPr>
              <a:t>-Placing the IR sensors in specific places.</a:t>
            </a:r>
          </a:p>
        </p:txBody>
      </p:sp>
      <p:sp>
        <p:nvSpPr>
          <p:cNvPr id="12" name="Rectangle 11">
            <a:extLst>
              <a:ext uri="{FF2B5EF4-FFF2-40B4-BE49-F238E27FC236}">
                <a16:creationId xmlns:a16="http://schemas.microsoft.com/office/drawing/2014/main" id="{BB0F1AC6-3B5D-455D-9130-8C0E678E5859}"/>
              </a:ext>
            </a:extLst>
          </p:cNvPr>
          <p:cNvSpPr/>
          <p:nvPr/>
        </p:nvSpPr>
        <p:spPr>
          <a:xfrm>
            <a:off x="4601184" y="2736715"/>
            <a:ext cx="3385224" cy="1325563"/>
          </a:xfrm>
          <a:prstGeom prst="rect">
            <a:avLst/>
          </a:prstGeom>
          <a:noFill/>
          <a:ln w="38100">
            <a:solidFill>
              <a:schemeClr val="accent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-Designing the application.</a:t>
            </a:r>
          </a:p>
          <a:p>
            <a:pPr algn="ctr"/>
            <a:r>
              <a:rPr lang="en-US" sz="2000" dirty="0">
                <a:solidFill>
                  <a:schemeClr val="accent1">
                    <a:lumMod val="50000"/>
                  </a:schemeClr>
                </a:solidFill>
                <a:latin typeface="Aharoni" panose="02010803020104030203" pitchFamily="2" charset="-79"/>
                <a:cs typeface="Aharoni" panose="02010803020104030203" pitchFamily="2" charset="-79"/>
              </a:rPr>
              <a:t>-Encoding the application</a:t>
            </a:r>
          </a:p>
        </p:txBody>
      </p:sp>
      <p:sp>
        <p:nvSpPr>
          <p:cNvPr id="13" name="Rectangle 12">
            <a:extLst>
              <a:ext uri="{FF2B5EF4-FFF2-40B4-BE49-F238E27FC236}">
                <a16:creationId xmlns:a16="http://schemas.microsoft.com/office/drawing/2014/main" id="{495BDD57-7B02-4ED5-AB41-E1A01D1D1A0E}"/>
              </a:ext>
            </a:extLst>
          </p:cNvPr>
          <p:cNvSpPr/>
          <p:nvPr/>
        </p:nvSpPr>
        <p:spPr>
          <a:xfrm>
            <a:off x="8861899" y="2736715"/>
            <a:ext cx="2850203" cy="2525949"/>
          </a:xfrm>
          <a:prstGeom prst="rect">
            <a:avLst/>
          </a:prstGeom>
          <a:noFill/>
          <a:ln w="38100">
            <a:solidFill>
              <a:schemeClr val="accent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-Connecting the application with the building.</a:t>
            </a:r>
          </a:p>
          <a:p>
            <a:pPr algn="ctr"/>
            <a:r>
              <a:rPr lang="en-US" sz="2000" dirty="0">
                <a:solidFill>
                  <a:schemeClr val="accent1">
                    <a:lumMod val="50000"/>
                  </a:schemeClr>
                </a:solidFill>
                <a:latin typeface="Aharoni" panose="02010803020104030203" pitchFamily="2" charset="-79"/>
                <a:cs typeface="Aharoni" panose="02010803020104030203" pitchFamily="2" charset="-79"/>
              </a:rPr>
              <a:t>-Launching the application to the public.</a:t>
            </a:r>
          </a:p>
        </p:txBody>
      </p:sp>
      <p:cxnSp>
        <p:nvCxnSpPr>
          <p:cNvPr id="18" name="Straight Connector 17">
            <a:extLst>
              <a:ext uri="{FF2B5EF4-FFF2-40B4-BE49-F238E27FC236}">
                <a16:creationId xmlns:a16="http://schemas.microsoft.com/office/drawing/2014/main" id="{368120AE-8D00-4818-8630-EED7AF5923E8}"/>
              </a:ext>
            </a:extLst>
          </p:cNvPr>
          <p:cNvCxnSpPr>
            <a:stCxn id="5" idx="2"/>
            <a:endCxn id="7" idx="0"/>
          </p:cNvCxnSpPr>
          <p:nvPr/>
        </p:nvCxnSpPr>
        <p:spPr>
          <a:xfrm>
            <a:off x="6308389" y="1354745"/>
            <a:ext cx="0" cy="503236"/>
          </a:xfrm>
          <a:prstGeom prst="line">
            <a:avLst/>
          </a:prstGeom>
          <a:ln w="285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C47C114-EB45-4FBC-860F-B8BEBE4853F6}"/>
              </a:ext>
            </a:extLst>
          </p:cNvPr>
          <p:cNvCxnSpPr>
            <a:cxnSpLocks/>
          </p:cNvCxnSpPr>
          <p:nvPr/>
        </p:nvCxnSpPr>
        <p:spPr>
          <a:xfrm flipH="1">
            <a:off x="1945531" y="1527243"/>
            <a:ext cx="8341468"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50A9145-C9C2-47A4-9468-3A4B776DBBC7}"/>
              </a:ext>
            </a:extLst>
          </p:cNvPr>
          <p:cNvCxnSpPr>
            <a:endCxn id="6" idx="0"/>
          </p:cNvCxnSpPr>
          <p:nvPr/>
        </p:nvCxnSpPr>
        <p:spPr>
          <a:xfrm>
            <a:off x="1945531" y="1527243"/>
            <a:ext cx="2435" cy="330738"/>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606D081-30AE-4866-8974-AA916135CAA6}"/>
              </a:ext>
            </a:extLst>
          </p:cNvPr>
          <p:cNvCxnSpPr>
            <a:endCxn id="8" idx="0"/>
          </p:cNvCxnSpPr>
          <p:nvPr/>
        </p:nvCxnSpPr>
        <p:spPr>
          <a:xfrm>
            <a:off x="10286999" y="1527243"/>
            <a:ext cx="1" cy="330738"/>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5E8B6EF-CACF-4943-9958-0D58C93326C7}"/>
              </a:ext>
            </a:extLst>
          </p:cNvPr>
          <p:cNvCxnSpPr>
            <a:stCxn id="6" idx="2"/>
            <a:endCxn id="9" idx="0"/>
          </p:cNvCxnSpPr>
          <p:nvPr/>
        </p:nvCxnSpPr>
        <p:spPr>
          <a:xfrm flipH="1">
            <a:off x="1945532" y="2402730"/>
            <a:ext cx="2434" cy="32750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4859E60-5A2B-4300-BE8D-CA82414B0980}"/>
              </a:ext>
            </a:extLst>
          </p:cNvPr>
          <p:cNvCxnSpPr/>
          <p:nvPr/>
        </p:nvCxnSpPr>
        <p:spPr>
          <a:xfrm flipH="1">
            <a:off x="6305955" y="2409215"/>
            <a:ext cx="2434" cy="32750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9BAA8C-6CD4-4F98-9793-A87E36C78175}"/>
              </a:ext>
            </a:extLst>
          </p:cNvPr>
          <p:cNvCxnSpPr/>
          <p:nvPr/>
        </p:nvCxnSpPr>
        <p:spPr>
          <a:xfrm flipH="1">
            <a:off x="10286999" y="2402730"/>
            <a:ext cx="2434" cy="32750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C275-C5D8-4605-A678-DE67746258DF}"/>
              </a:ext>
            </a:extLst>
          </p:cNvPr>
          <p:cNvSpPr>
            <a:spLocks noGrp="1"/>
          </p:cNvSpPr>
          <p:nvPr>
            <p:ph type="title"/>
          </p:nvPr>
        </p:nvSpPr>
        <p:spPr>
          <a:xfrm>
            <a:off x="838199" y="-136187"/>
            <a:ext cx="10515600" cy="1325563"/>
          </a:xfrm>
        </p:spPr>
        <p:txBody>
          <a:bodyPr/>
          <a:lstStyle/>
          <a:p>
            <a:r>
              <a:rPr lang="en-US" dirty="0">
                <a:solidFill>
                  <a:schemeClr val="accent1">
                    <a:lumMod val="50000"/>
                  </a:schemeClr>
                </a:solidFill>
                <a:latin typeface="Aharoni" panose="02010803020104030203" pitchFamily="2" charset="-79"/>
                <a:cs typeface="Aharoni" panose="02010803020104030203" pitchFamily="2" charset="-79"/>
              </a:rPr>
              <a:t>Responsibility matrix</a:t>
            </a:r>
            <a:r>
              <a:rPr lang="en-US" sz="5400" dirty="0">
                <a:solidFill>
                  <a:schemeClr val="accent1">
                    <a:lumMod val="50000"/>
                  </a:schemeClr>
                </a:solidFill>
                <a:latin typeface="Aharoni" panose="02010803020104030203" pitchFamily="2" charset="-79"/>
                <a:cs typeface="Aharoni" panose="02010803020104030203" pitchFamily="2" charset="-79"/>
              </a:rPr>
              <a:t>:</a:t>
            </a:r>
            <a:endParaRPr lang="en-US" dirty="0">
              <a:solidFill>
                <a:schemeClr val="accent1">
                  <a:lumMod val="50000"/>
                </a:schemeClr>
              </a:solidFill>
              <a:latin typeface="Aharoni" panose="02010803020104030203" pitchFamily="2" charset="-79"/>
              <a:cs typeface="Aharoni" panose="02010803020104030203" pitchFamily="2" charset="-79"/>
            </a:endParaRPr>
          </a:p>
        </p:txBody>
      </p:sp>
      <p:graphicFrame>
        <p:nvGraphicFramePr>
          <p:cNvPr id="4" name="Table 4">
            <a:extLst>
              <a:ext uri="{FF2B5EF4-FFF2-40B4-BE49-F238E27FC236}">
                <a16:creationId xmlns:a16="http://schemas.microsoft.com/office/drawing/2014/main" id="{93331E79-600F-4B71-BA3B-9F8141D9DCF1}"/>
              </a:ext>
            </a:extLst>
          </p:cNvPr>
          <p:cNvGraphicFramePr>
            <a:graphicFrameLocks noGrp="1"/>
          </p:cNvGraphicFramePr>
          <p:nvPr>
            <p:extLst>
              <p:ext uri="{D42A27DB-BD31-4B8C-83A1-F6EECF244321}">
                <p14:modId xmlns:p14="http://schemas.microsoft.com/office/powerpoint/2010/main" val="3847584946"/>
              </p:ext>
            </p:extLst>
          </p:nvPr>
        </p:nvGraphicFramePr>
        <p:xfrm>
          <a:off x="628242" y="1000024"/>
          <a:ext cx="10935515" cy="5603293"/>
        </p:xfrm>
        <a:graphic>
          <a:graphicData uri="http://schemas.openxmlformats.org/drawingml/2006/table">
            <a:tbl>
              <a:tblPr firstRow="1" bandRow="1">
                <a:tableStyleId>{5C22544A-7EE6-4342-B048-85BDC9FD1C3A}</a:tableStyleId>
              </a:tblPr>
              <a:tblGrid>
                <a:gridCol w="1758515">
                  <a:extLst>
                    <a:ext uri="{9D8B030D-6E8A-4147-A177-3AD203B41FA5}">
                      <a16:colId xmlns:a16="http://schemas.microsoft.com/office/drawing/2014/main" val="3777888535"/>
                    </a:ext>
                  </a:extLst>
                </a:gridCol>
                <a:gridCol w="1095745">
                  <a:extLst>
                    <a:ext uri="{9D8B030D-6E8A-4147-A177-3AD203B41FA5}">
                      <a16:colId xmlns:a16="http://schemas.microsoft.com/office/drawing/2014/main" val="3868001523"/>
                    </a:ext>
                  </a:extLst>
                </a:gridCol>
                <a:gridCol w="725154">
                  <a:extLst>
                    <a:ext uri="{9D8B030D-6E8A-4147-A177-3AD203B41FA5}">
                      <a16:colId xmlns:a16="http://schemas.microsoft.com/office/drawing/2014/main" val="2868813686"/>
                    </a:ext>
                  </a:extLst>
                </a:gridCol>
                <a:gridCol w="971147">
                  <a:extLst>
                    <a:ext uri="{9D8B030D-6E8A-4147-A177-3AD203B41FA5}">
                      <a16:colId xmlns:a16="http://schemas.microsoft.com/office/drawing/2014/main" val="3289584912"/>
                    </a:ext>
                  </a:extLst>
                </a:gridCol>
                <a:gridCol w="910449">
                  <a:extLst>
                    <a:ext uri="{9D8B030D-6E8A-4147-A177-3AD203B41FA5}">
                      <a16:colId xmlns:a16="http://schemas.microsoft.com/office/drawing/2014/main" val="2843497034"/>
                    </a:ext>
                  </a:extLst>
                </a:gridCol>
                <a:gridCol w="920566">
                  <a:extLst>
                    <a:ext uri="{9D8B030D-6E8A-4147-A177-3AD203B41FA5}">
                      <a16:colId xmlns:a16="http://schemas.microsoft.com/office/drawing/2014/main" val="3470066272"/>
                    </a:ext>
                  </a:extLst>
                </a:gridCol>
                <a:gridCol w="930682">
                  <a:extLst>
                    <a:ext uri="{9D8B030D-6E8A-4147-A177-3AD203B41FA5}">
                      <a16:colId xmlns:a16="http://schemas.microsoft.com/office/drawing/2014/main" val="2339130132"/>
                    </a:ext>
                  </a:extLst>
                </a:gridCol>
                <a:gridCol w="930681">
                  <a:extLst>
                    <a:ext uri="{9D8B030D-6E8A-4147-A177-3AD203B41FA5}">
                      <a16:colId xmlns:a16="http://schemas.microsoft.com/office/drawing/2014/main" val="4010919081"/>
                    </a:ext>
                  </a:extLst>
                </a:gridCol>
                <a:gridCol w="880102">
                  <a:extLst>
                    <a:ext uri="{9D8B030D-6E8A-4147-A177-3AD203B41FA5}">
                      <a16:colId xmlns:a16="http://schemas.microsoft.com/office/drawing/2014/main" val="1004542268"/>
                    </a:ext>
                  </a:extLst>
                </a:gridCol>
                <a:gridCol w="900333">
                  <a:extLst>
                    <a:ext uri="{9D8B030D-6E8A-4147-A177-3AD203B41FA5}">
                      <a16:colId xmlns:a16="http://schemas.microsoft.com/office/drawing/2014/main" val="3107782916"/>
                    </a:ext>
                  </a:extLst>
                </a:gridCol>
                <a:gridCol w="912141">
                  <a:extLst>
                    <a:ext uri="{9D8B030D-6E8A-4147-A177-3AD203B41FA5}">
                      <a16:colId xmlns:a16="http://schemas.microsoft.com/office/drawing/2014/main" val="3994931796"/>
                    </a:ext>
                  </a:extLst>
                </a:gridCol>
              </a:tblGrid>
              <a:tr h="443419">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Tasks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Abdelaziz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Arwa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1400" dirty="0" err="1">
                          <a:solidFill>
                            <a:schemeClr val="accent1">
                              <a:lumMod val="50000"/>
                            </a:schemeClr>
                          </a:solidFill>
                          <a:latin typeface="Aharoni" panose="02010803020104030203" pitchFamily="2" charset="-79"/>
                          <a:cs typeface="Aharoni" panose="02010803020104030203" pitchFamily="2" charset="-79"/>
                        </a:rPr>
                        <a:t>Aysel</a:t>
                      </a:r>
                      <a:endParaRPr lang="en-US" sz="14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Rawan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1400" dirty="0" err="1">
                          <a:solidFill>
                            <a:schemeClr val="accent1">
                              <a:lumMod val="50000"/>
                            </a:schemeClr>
                          </a:solidFill>
                          <a:latin typeface="Aharoni" panose="02010803020104030203" pitchFamily="2" charset="-79"/>
                          <a:cs typeface="Aharoni" panose="02010803020104030203" pitchFamily="2" charset="-79"/>
                        </a:rPr>
                        <a:t>Gaser</a:t>
                      </a:r>
                      <a:endParaRPr lang="en-US" sz="14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Omar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Oday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Rana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Selim</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2783276412"/>
                  </a:ext>
                </a:extLst>
              </a:tr>
              <a:tr h="443419">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Project planning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R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R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558723818"/>
                  </a:ext>
                </a:extLst>
              </a:tr>
              <a:tr h="443419">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Meeting protocols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2315136624"/>
                  </a:ext>
                </a:extLst>
              </a:tr>
              <a:tr h="443419">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Building design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58962377"/>
                  </a:ext>
                </a:extLst>
              </a:tr>
              <a:tr h="443419">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Importing IR sensors and security cams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019922028"/>
                  </a:ext>
                </a:extLst>
              </a:tr>
              <a:tr h="443419">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Drawing the spaces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237880722"/>
                  </a:ext>
                </a:extLst>
              </a:tr>
              <a:tr h="443419">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Placing the sensors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223938225"/>
                  </a:ext>
                </a:extLst>
              </a:tr>
              <a:tr h="443419">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App design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57095637"/>
                  </a:ext>
                </a:extLst>
              </a:tr>
              <a:tr h="443419">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App encoding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509037863"/>
                  </a:ext>
                </a:extLst>
              </a:tr>
              <a:tr h="443419">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Connecting the app with the building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324311580"/>
                  </a:ext>
                </a:extLst>
              </a:tr>
              <a:tr h="443419">
                <a:tc>
                  <a:txBody>
                    <a:bodyPr/>
                    <a:lstStyle/>
                    <a:p>
                      <a:r>
                        <a:rPr lang="en-US" sz="1400" dirty="0">
                          <a:solidFill>
                            <a:schemeClr val="accent1">
                              <a:lumMod val="50000"/>
                            </a:schemeClr>
                          </a:solidFill>
                          <a:latin typeface="Aharoni" panose="02010803020104030203" pitchFamily="2" charset="-79"/>
                          <a:cs typeface="Aharoni" panose="02010803020104030203" pitchFamily="2" charset="-79"/>
                        </a:rPr>
                        <a:t>Launching the app</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892112524"/>
                  </a:ext>
                </a:extLst>
              </a:tr>
            </a:tbl>
          </a:graphicData>
        </a:graphic>
      </p:graphicFrame>
    </p:spTree>
    <p:extLst>
      <p:ext uri="{BB962C8B-B14F-4D97-AF65-F5344CB8AC3E}">
        <p14:creationId xmlns:p14="http://schemas.microsoft.com/office/powerpoint/2010/main" val="9011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98DC1EF-5C2B-4246-8D9E-C07A03B504EA}"/>
              </a:ext>
            </a:extLst>
          </p:cNvPr>
          <p:cNvGraphicFramePr>
            <a:graphicFrameLocks noGrp="1"/>
          </p:cNvGraphicFramePr>
          <p:nvPr>
            <p:extLst>
              <p:ext uri="{D42A27DB-BD31-4B8C-83A1-F6EECF244321}">
                <p14:modId xmlns:p14="http://schemas.microsoft.com/office/powerpoint/2010/main" val="678920907"/>
              </p:ext>
            </p:extLst>
          </p:nvPr>
        </p:nvGraphicFramePr>
        <p:xfrm>
          <a:off x="61547" y="3429000"/>
          <a:ext cx="1336432" cy="1213340"/>
        </p:xfrm>
        <a:graphic>
          <a:graphicData uri="http://schemas.openxmlformats.org/drawingml/2006/table">
            <a:tbl>
              <a:tblPr rtl="1">
                <a:tableStyleId>{5C22544A-7EE6-4342-B048-85BDC9FD1C3A}</a:tableStyleId>
              </a:tblPr>
              <a:tblGrid>
                <a:gridCol w="394767">
                  <a:extLst>
                    <a:ext uri="{9D8B030D-6E8A-4147-A177-3AD203B41FA5}">
                      <a16:colId xmlns:a16="http://schemas.microsoft.com/office/drawing/2014/main" val="1416674922"/>
                    </a:ext>
                  </a:extLst>
                </a:gridCol>
                <a:gridCol w="510842">
                  <a:extLst>
                    <a:ext uri="{9D8B030D-6E8A-4147-A177-3AD203B41FA5}">
                      <a16:colId xmlns:a16="http://schemas.microsoft.com/office/drawing/2014/main" val="3951873562"/>
                    </a:ext>
                  </a:extLst>
                </a:gridCol>
                <a:gridCol w="430823">
                  <a:extLst>
                    <a:ext uri="{9D8B030D-6E8A-4147-A177-3AD203B41FA5}">
                      <a16:colId xmlns:a16="http://schemas.microsoft.com/office/drawing/2014/main" val="3697266823"/>
                    </a:ext>
                  </a:extLst>
                </a:gridCol>
              </a:tblGrid>
              <a:tr h="364200">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30</a:t>
                      </a: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1">
                        <a:lnSpc>
                          <a:spcPct val="107000"/>
                        </a:lnSpc>
                        <a:spcAft>
                          <a:spcPts val="800"/>
                        </a:spcAft>
                      </a:pPr>
                      <a:r>
                        <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0</a:t>
                      </a: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5906230"/>
                  </a:ext>
                </a:extLst>
              </a:tr>
              <a:tr h="504518">
                <a:tc gridSpan="2">
                  <a:txBody>
                    <a:bodyPr/>
                    <a:lstStyle/>
                    <a:p>
                      <a:pPr algn="ctr" rtl="1">
                        <a:lnSpc>
                          <a:spcPct val="107000"/>
                        </a:lnSpc>
                        <a:spcAft>
                          <a:spcPts val="800"/>
                        </a:spcAft>
                      </a:pPr>
                      <a:r>
                        <a:rPr lang="en-US" sz="11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Project planning</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0</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7494442"/>
                  </a:ext>
                </a:extLst>
              </a:tr>
              <a:tr h="344622">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30</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0</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43752977"/>
                  </a:ext>
                </a:extLst>
              </a:tr>
            </a:tbl>
          </a:graphicData>
        </a:graphic>
      </p:graphicFrame>
      <p:graphicFrame>
        <p:nvGraphicFramePr>
          <p:cNvPr id="11" name="Table 10">
            <a:extLst>
              <a:ext uri="{FF2B5EF4-FFF2-40B4-BE49-F238E27FC236}">
                <a16:creationId xmlns:a16="http://schemas.microsoft.com/office/drawing/2014/main" id="{77C7691E-E796-4B85-8368-511127806280}"/>
              </a:ext>
            </a:extLst>
          </p:cNvPr>
          <p:cNvGraphicFramePr>
            <a:graphicFrameLocks noGrp="1"/>
          </p:cNvGraphicFramePr>
          <p:nvPr>
            <p:extLst>
              <p:ext uri="{D42A27DB-BD31-4B8C-83A1-F6EECF244321}">
                <p14:modId xmlns:p14="http://schemas.microsoft.com/office/powerpoint/2010/main" val="1490885874"/>
              </p:ext>
            </p:extLst>
          </p:nvPr>
        </p:nvGraphicFramePr>
        <p:xfrm>
          <a:off x="1648511" y="3429000"/>
          <a:ext cx="1528445" cy="1223516"/>
        </p:xfrm>
        <a:graphic>
          <a:graphicData uri="http://schemas.openxmlformats.org/drawingml/2006/table">
            <a:tbl>
              <a:tblPr rtl="1">
                <a:tableStyleId>{5C22544A-7EE6-4342-B048-85BDC9FD1C3A}</a:tableStyleId>
              </a:tblPr>
              <a:tblGrid>
                <a:gridCol w="451485">
                  <a:extLst>
                    <a:ext uri="{9D8B030D-6E8A-4147-A177-3AD203B41FA5}">
                      <a16:colId xmlns:a16="http://schemas.microsoft.com/office/drawing/2014/main" val="738363459"/>
                    </a:ext>
                  </a:extLst>
                </a:gridCol>
                <a:gridCol w="517892">
                  <a:extLst>
                    <a:ext uri="{9D8B030D-6E8A-4147-A177-3AD203B41FA5}">
                      <a16:colId xmlns:a16="http://schemas.microsoft.com/office/drawing/2014/main" val="2164589507"/>
                    </a:ext>
                  </a:extLst>
                </a:gridCol>
                <a:gridCol w="559068">
                  <a:extLst>
                    <a:ext uri="{9D8B030D-6E8A-4147-A177-3AD203B41FA5}">
                      <a16:colId xmlns:a16="http://schemas.microsoft.com/office/drawing/2014/main" val="3744609118"/>
                    </a:ext>
                  </a:extLst>
                </a:gridCol>
              </a:tblGrid>
              <a:tr h="433831">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45</a:t>
                      </a:r>
                      <a:endParaRPr lang="en-US" sz="24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1">
                        <a:lnSpc>
                          <a:spcPct val="107000"/>
                        </a:lnSpc>
                        <a:spcAft>
                          <a:spcPts val="800"/>
                        </a:spcAft>
                      </a:pPr>
                      <a:r>
                        <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30</a:t>
                      </a:r>
                      <a:endPar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8948608"/>
                  </a:ext>
                </a:extLst>
              </a:tr>
              <a:tr h="345678">
                <a:tc gridSpan="2">
                  <a:txBody>
                    <a:bodyPr/>
                    <a:lstStyle/>
                    <a:p>
                      <a:pPr algn="l" rtl="1">
                        <a:lnSpc>
                          <a:spcPct val="107000"/>
                        </a:lnSpc>
                        <a:spcAft>
                          <a:spcPts val="800"/>
                        </a:spcAft>
                      </a:pPr>
                      <a:r>
                        <a:rPr lang="en-US" sz="11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Building design</a:t>
                      </a:r>
                      <a:endParaRPr lang="en-US" sz="14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0</a:t>
                      </a:r>
                      <a:endPar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4049034"/>
                  </a:ext>
                </a:extLst>
              </a:tr>
              <a:tr h="433831">
                <a:tc>
                  <a:txBody>
                    <a:bodyPr/>
                    <a:lstStyle/>
                    <a:p>
                      <a:pPr algn="l"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45</a:t>
                      </a:r>
                      <a:endPar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15</a:t>
                      </a:r>
                      <a:endPar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30</a:t>
                      </a:r>
                      <a:endPar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09514474"/>
                  </a:ext>
                </a:extLst>
              </a:tr>
            </a:tbl>
          </a:graphicData>
        </a:graphic>
      </p:graphicFrame>
      <p:graphicFrame>
        <p:nvGraphicFramePr>
          <p:cNvPr id="12" name="Table 11">
            <a:extLst>
              <a:ext uri="{FF2B5EF4-FFF2-40B4-BE49-F238E27FC236}">
                <a16:creationId xmlns:a16="http://schemas.microsoft.com/office/drawing/2014/main" id="{A9B7A3FD-A3A9-4248-A1F1-E593BC0F3CB8}"/>
              </a:ext>
            </a:extLst>
          </p:cNvPr>
          <p:cNvGraphicFramePr>
            <a:graphicFrameLocks noGrp="1"/>
          </p:cNvGraphicFramePr>
          <p:nvPr>
            <p:extLst>
              <p:ext uri="{D42A27DB-BD31-4B8C-83A1-F6EECF244321}">
                <p14:modId xmlns:p14="http://schemas.microsoft.com/office/powerpoint/2010/main" val="2983598888"/>
              </p:ext>
            </p:extLst>
          </p:nvPr>
        </p:nvGraphicFramePr>
        <p:xfrm>
          <a:off x="3412537" y="2592849"/>
          <a:ext cx="1528445" cy="1244064"/>
        </p:xfrm>
        <a:graphic>
          <a:graphicData uri="http://schemas.openxmlformats.org/drawingml/2006/table">
            <a:tbl>
              <a:tblPr rtl="1">
                <a:tableStyleId>{5C22544A-7EE6-4342-B048-85BDC9FD1C3A}</a:tableStyleId>
              </a:tblPr>
              <a:tblGrid>
                <a:gridCol w="451485">
                  <a:extLst>
                    <a:ext uri="{9D8B030D-6E8A-4147-A177-3AD203B41FA5}">
                      <a16:colId xmlns:a16="http://schemas.microsoft.com/office/drawing/2014/main" val="1416674922"/>
                    </a:ext>
                  </a:extLst>
                </a:gridCol>
                <a:gridCol w="584238">
                  <a:extLst>
                    <a:ext uri="{9D8B030D-6E8A-4147-A177-3AD203B41FA5}">
                      <a16:colId xmlns:a16="http://schemas.microsoft.com/office/drawing/2014/main" val="3951873562"/>
                    </a:ext>
                  </a:extLst>
                </a:gridCol>
                <a:gridCol w="492722">
                  <a:extLst>
                    <a:ext uri="{9D8B030D-6E8A-4147-A177-3AD203B41FA5}">
                      <a16:colId xmlns:a16="http://schemas.microsoft.com/office/drawing/2014/main" val="3697266823"/>
                    </a:ext>
                  </a:extLst>
                </a:gridCol>
              </a:tblGrid>
              <a:tr h="364200">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90</a:t>
                      </a: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1">
                        <a:lnSpc>
                          <a:spcPct val="107000"/>
                        </a:lnSpc>
                        <a:spcAft>
                          <a:spcPts val="800"/>
                        </a:spcAft>
                      </a:pPr>
                      <a:r>
                        <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45</a:t>
                      </a: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5906230"/>
                  </a:ext>
                </a:extLst>
              </a:tr>
              <a:tr h="504518">
                <a:tc gridSpan="2">
                  <a:txBody>
                    <a:bodyPr/>
                    <a:lstStyle/>
                    <a:p>
                      <a:pPr algn="ctr" rtl="1">
                        <a:lnSpc>
                          <a:spcPct val="107000"/>
                        </a:lnSpc>
                        <a:spcAft>
                          <a:spcPts val="800"/>
                        </a:spcAft>
                      </a:pPr>
                      <a:r>
                        <a:rPr lang="en-US" sz="11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Importing sensors and cams</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0</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7494442"/>
                  </a:ext>
                </a:extLst>
              </a:tr>
              <a:tr h="344622">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90</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45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45</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43752977"/>
                  </a:ext>
                </a:extLst>
              </a:tr>
            </a:tbl>
          </a:graphicData>
        </a:graphic>
      </p:graphicFrame>
      <p:graphicFrame>
        <p:nvGraphicFramePr>
          <p:cNvPr id="13" name="Table 12">
            <a:extLst>
              <a:ext uri="{FF2B5EF4-FFF2-40B4-BE49-F238E27FC236}">
                <a16:creationId xmlns:a16="http://schemas.microsoft.com/office/drawing/2014/main" id="{97961A0B-12A7-4527-90D6-2C55C16FEB2E}"/>
              </a:ext>
            </a:extLst>
          </p:cNvPr>
          <p:cNvGraphicFramePr>
            <a:graphicFrameLocks noGrp="1"/>
          </p:cNvGraphicFramePr>
          <p:nvPr>
            <p:extLst>
              <p:ext uri="{D42A27DB-BD31-4B8C-83A1-F6EECF244321}">
                <p14:modId xmlns:p14="http://schemas.microsoft.com/office/powerpoint/2010/main" val="3319526445"/>
              </p:ext>
            </p:extLst>
          </p:nvPr>
        </p:nvGraphicFramePr>
        <p:xfrm>
          <a:off x="5302922" y="2598274"/>
          <a:ext cx="1494948" cy="1213340"/>
        </p:xfrm>
        <a:graphic>
          <a:graphicData uri="http://schemas.openxmlformats.org/drawingml/2006/table">
            <a:tbl>
              <a:tblPr rtl="1">
                <a:tableStyleId>{5C22544A-7EE6-4342-B048-85BDC9FD1C3A}</a:tableStyleId>
              </a:tblPr>
              <a:tblGrid>
                <a:gridCol w="470083">
                  <a:extLst>
                    <a:ext uri="{9D8B030D-6E8A-4147-A177-3AD203B41FA5}">
                      <a16:colId xmlns:a16="http://schemas.microsoft.com/office/drawing/2014/main" val="1416674922"/>
                    </a:ext>
                  </a:extLst>
                </a:gridCol>
                <a:gridCol w="608305">
                  <a:extLst>
                    <a:ext uri="{9D8B030D-6E8A-4147-A177-3AD203B41FA5}">
                      <a16:colId xmlns:a16="http://schemas.microsoft.com/office/drawing/2014/main" val="3951873562"/>
                    </a:ext>
                  </a:extLst>
                </a:gridCol>
                <a:gridCol w="416560">
                  <a:extLst>
                    <a:ext uri="{9D8B030D-6E8A-4147-A177-3AD203B41FA5}">
                      <a16:colId xmlns:a16="http://schemas.microsoft.com/office/drawing/2014/main" val="3697266823"/>
                    </a:ext>
                  </a:extLst>
                </a:gridCol>
              </a:tblGrid>
              <a:tr h="364200">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30</a:t>
                      </a: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1">
                        <a:lnSpc>
                          <a:spcPct val="107000"/>
                        </a:lnSpc>
                        <a:spcAft>
                          <a:spcPts val="800"/>
                        </a:spcAft>
                      </a:pPr>
                      <a:r>
                        <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90</a:t>
                      </a: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5906230"/>
                  </a:ext>
                </a:extLst>
              </a:tr>
              <a:tr h="504518">
                <a:tc gridSpan="2">
                  <a:txBody>
                    <a:bodyPr/>
                    <a:lstStyle/>
                    <a:p>
                      <a:pPr algn="ctr" rtl="1">
                        <a:lnSpc>
                          <a:spcPct val="107000"/>
                        </a:lnSpc>
                        <a:spcAft>
                          <a:spcPts val="800"/>
                        </a:spcAft>
                      </a:pPr>
                      <a:r>
                        <a:rPr lang="en-US" sz="11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Drawing spaces</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0</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7494442"/>
                  </a:ext>
                </a:extLst>
              </a:tr>
              <a:tr h="344622">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105</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90</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43752977"/>
                  </a:ext>
                </a:extLst>
              </a:tr>
            </a:tbl>
          </a:graphicData>
        </a:graphic>
      </p:graphicFrame>
      <p:graphicFrame>
        <p:nvGraphicFramePr>
          <p:cNvPr id="14" name="Table 13">
            <a:extLst>
              <a:ext uri="{FF2B5EF4-FFF2-40B4-BE49-F238E27FC236}">
                <a16:creationId xmlns:a16="http://schemas.microsoft.com/office/drawing/2014/main" id="{B7CD64AD-E0C0-40AD-8DFF-3B6BC99BD5D7}"/>
              </a:ext>
            </a:extLst>
          </p:cNvPr>
          <p:cNvGraphicFramePr>
            <a:graphicFrameLocks noGrp="1"/>
          </p:cNvGraphicFramePr>
          <p:nvPr>
            <p:extLst>
              <p:ext uri="{D42A27DB-BD31-4B8C-83A1-F6EECF244321}">
                <p14:modId xmlns:p14="http://schemas.microsoft.com/office/powerpoint/2010/main" val="3661531392"/>
              </p:ext>
            </p:extLst>
          </p:nvPr>
        </p:nvGraphicFramePr>
        <p:xfrm>
          <a:off x="7048401" y="2598274"/>
          <a:ext cx="1528445" cy="1213340"/>
        </p:xfrm>
        <a:graphic>
          <a:graphicData uri="http://schemas.openxmlformats.org/drawingml/2006/table">
            <a:tbl>
              <a:tblPr rtl="1">
                <a:tableStyleId>{5C22544A-7EE6-4342-B048-85BDC9FD1C3A}</a:tableStyleId>
              </a:tblPr>
              <a:tblGrid>
                <a:gridCol w="451485">
                  <a:extLst>
                    <a:ext uri="{9D8B030D-6E8A-4147-A177-3AD203B41FA5}">
                      <a16:colId xmlns:a16="http://schemas.microsoft.com/office/drawing/2014/main" val="1416674922"/>
                    </a:ext>
                  </a:extLst>
                </a:gridCol>
                <a:gridCol w="584238">
                  <a:extLst>
                    <a:ext uri="{9D8B030D-6E8A-4147-A177-3AD203B41FA5}">
                      <a16:colId xmlns:a16="http://schemas.microsoft.com/office/drawing/2014/main" val="3951873562"/>
                    </a:ext>
                  </a:extLst>
                </a:gridCol>
                <a:gridCol w="492722">
                  <a:extLst>
                    <a:ext uri="{9D8B030D-6E8A-4147-A177-3AD203B41FA5}">
                      <a16:colId xmlns:a16="http://schemas.microsoft.com/office/drawing/2014/main" val="3697266823"/>
                    </a:ext>
                  </a:extLst>
                </a:gridCol>
              </a:tblGrid>
              <a:tr h="364200">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135</a:t>
                      </a: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1">
                        <a:lnSpc>
                          <a:spcPct val="107000"/>
                        </a:lnSpc>
                        <a:spcAft>
                          <a:spcPts val="800"/>
                        </a:spcAft>
                      </a:pPr>
                      <a:r>
                        <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105</a:t>
                      </a: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5906230"/>
                  </a:ext>
                </a:extLst>
              </a:tr>
              <a:tr h="504518">
                <a:tc gridSpan="2">
                  <a:txBody>
                    <a:bodyPr/>
                    <a:lstStyle/>
                    <a:p>
                      <a:pPr algn="ctr" rtl="1">
                        <a:lnSpc>
                          <a:spcPct val="107000"/>
                        </a:lnSpc>
                        <a:spcAft>
                          <a:spcPts val="800"/>
                        </a:spcAft>
                      </a:pPr>
                      <a:r>
                        <a:rPr lang="en-US" sz="11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Placing the sensors</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0</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7494442"/>
                  </a:ext>
                </a:extLst>
              </a:tr>
              <a:tr h="344622">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135</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105</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43752977"/>
                  </a:ext>
                </a:extLst>
              </a:tr>
            </a:tbl>
          </a:graphicData>
        </a:graphic>
      </p:graphicFrame>
      <p:graphicFrame>
        <p:nvGraphicFramePr>
          <p:cNvPr id="15" name="Table 14">
            <a:extLst>
              <a:ext uri="{FF2B5EF4-FFF2-40B4-BE49-F238E27FC236}">
                <a16:creationId xmlns:a16="http://schemas.microsoft.com/office/drawing/2014/main" id="{3C68FC0D-BFB6-4E5B-B9C0-67B1F4704D67}"/>
              </a:ext>
            </a:extLst>
          </p:cNvPr>
          <p:cNvGraphicFramePr>
            <a:graphicFrameLocks noGrp="1"/>
          </p:cNvGraphicFramePr>
          <p:nvPr>
            <p:extLst>
              <p:ext uri="{D42A27DB-BD31-4B8C-83A1-F6EECF244321}">
                <p14:modId xmlns:p14="http://schemas.microsoft.com/office/powerpoint/2010/main" val="2724914527"/>
              </p:ext>
            </p:extLst>
          </p:nvPr>
        </p:nvGraphicFramePr>
        <p:xfrm>
          <a:off x="4054673" y="4246685"/>
          <a:ext cx="1528444" cy="1213340"/>
        </p:xfrm>
        <a:graphic>
          <a:graphicData uri="http://schemas.openxmlformats.org/drawingml/2006/table">
            <a:tbl>
              <a:tblPr rtl="1">
                <a:tableStyleId>{5C22544A-7EE6-4342-B048-85BDC9FD1C3A}</a:tableStyleId>
              </a:tblPr>
              <a:tblGrid>
                <a:gridCol w="451485">
                  <a:extLst>
                    <a:ext uri="{9D8B030D-6E8A-4147-A177-3AD203B41FA5}">
                      <a16:colId xmlns:a16="http://schemas.microsoft.com/office/drawing/2014/main" val="1416674922"/>
                    </a:ext>
                  </a:extLst>
                </a:gridCol>
                <a:gridCol w="584237">
                  <a:extLst>
                    <a:ext uri="{9D8B030D-6E8A-4147-A177-3AD203B41FA5}">
                      <a16:colId xmlns:a16="http://schemas.microsoft.com/office/drawing/2014/main" val="3951873562"/>
                    </a:ext>
                  </a:extLst>
                </a:gridCol>
                <a:gridCol w="492722">
                  <a:extLst>
                    <a:ext uri="{9D8B030D-6E8A-4147-A177-3AD203B41FA5}">
                      <a16:colId xmlns:a16="http://schemas.microsoft.com/office/drawing/2014/main" val="3697266823"/>
                    </a:ext>
                  </a:extLst>
                </a:gridCol>
              </a:tblGrid>
              <a:tr h="364200">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75</a:t>
                      </a: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1">
                        <a:lnSpc>
                          <a:spcPct val="107000"/>
                        </a:lnSpc>
                        <a:spcAft>
                          <a:spcPts val="800"/>
                        </a:spcAft>
                      </a:pPr>
                      <a:r>
                        <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45</a:t>
                      </a: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5906230"/>
                  </a:ext>
                </a:extLst>
              </a:tr>
              <a:tr h="504518">
                <a:tc gridSpan="2">
                  <a:txBody>
                    <a:bodyPr/>
                    <a:lstStyle/>
                    <a:p>
                      <a:pPr algn="ctr" rtl="1">
                        <a:lnSpc>
                          <a:spcPct val="107000"/>
                        </a:lnSpc>
                        <a:spcAft>
                          <a:spcPts val="800"/>
                        </a:spcAft>
                      </a:pPr>
                      <a:r>
                        <a:rPr lang="en-US" sz="11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App designing</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30</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7494442"/>
                  </a:ext>
                </a:extLst>
              </a:tr>
              <a:tr h="344622">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105</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75</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43752977"/>
                  </a:ext>
                </a:extLst>
              </a:tr>
            </a:tbl>
          </a:graphicData>
        </a:graphic>
      </p:graphicFrame>
      <p:graphicFrame>
        <p:nvGraphicFramePr>
          <p:cNvPr id="16" name="Table 15">
            <a:extLst>
              <a:ext uri="{FF2B5EF4-FFF2-40B4-BE49-F238E27FC236}">
                <a16:creationId xmlns:a16="http://schemas.microsoft.com/office/drawing/2014/main" id="{2451D66D-BEEB-4BE5-BF58-EF2040F6DD5D}"/>
              </a:ext>
            </a:extLst>
          </p:cNvPr>
          <p:cNvGraphicFramePr>
            <a:graphicFrameLocks noGrp="1"/>
          </p:cNvGraphicFramePr>
          <p:nvPr>
            <p:extLst>
              <p:ext uri="{D42A27DB-BD31-4B8C-83A1-F6EECF244321}">
                <p14:modId xmlns:p14="http://schemas.microsoft.com/office/powerpoint/2010/main" val="1388138456"/>
              </p:ext>
            </p:extLst>
          </p:nvPr>
        </p:nvGraphicFramePr>
        <p:xfrm>
          <a:off x="6476190" y="4246685"/>
          <a:ext cx="1528443" cy="1213340"/>
        </p:xfrm>
        <a:graphic>
          <a:graphicData uri="http://schemas.openxmlformats.org/drawingml/2006/table">
            <a:tbl>
              <a:tblPr rtl="1">
                <a:tableStyleId>{5C22544A-7EE6-4342-B048-85BDC9FD1C3A}</a:tableStyleId>
              </a:tblPr>
              <a:tblGrid>
                <a:gridCol w="451485">
                  <a:extLst>
                    <a:ext uri="{9D8B030D-6E8A-4147-A177-3AD203B41FA5}">
                      <a16:colId xmlns:a16="http://schemas.microsoft.com/office/drawing/2014/main" val="1416674922"/>
                    </a:ext>
                  </a:extLst>
                </a:gridCol>
                <a:gridCol w="584237">
                  <a:extLst>
                    <a:ext uri="{9D8B030D-6E8A-4147-A177-3AD203B41FA5}">
                      <a16:colId xmlns:a16="http://schemas.microsoft.com/office/drawing/2014/main" val="3951873562"/>
                    </a:ext>
                  </a:extLst>
                </a:gridCol>
                <a:gridCol w="492721">
                  <a:extLst>
                    <a:ext uri="{9D8B030D-6E8A-4147-A177-3AD203B41FA5}">
                      <a16:colId xmlns:a16="http://schemas.microsoft.com/office/drawing/2014/main" val="3697266823"/>
                    </a:ext>
                  </a:extLst>
                </a:gridCol>
              </a:tblGrid>
              <a:tr h="364200">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105</a:t>
                      </a: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1">
                        <a:lnSpc>
                          <a:spcPct val="107000"/>
                        </a:lnSpc>
                        <a:spcAft>
                          <a:spcPts val="800"/>
                        </a:spcAft>
                      </a:pPr>
                      <a:r>
                        <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75</a:t>
                      </a: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5906230"/>
                  </a:ext>
                </a:extLst>
              </a:tr>
              <a:tr h="504518">
                <a:tc gridSpan="2">
                  <a:txBody>
                    <a:bodyPr/>
                    <a:lstStyle/>
                    <a:p>
                      <a:pPr algn="ctr" rtl="1">
                        <a:lnSpc>
                          <a:spcPct val="107000"/>
                        </a:lnSpc>
                        <a:spcAft>
                          <a:spcPts val="800"/>
                        </a:spcAft>
                      </a:pPr>
                      <a:r>
                        <a:rPr lang="en-US" sz="11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Encoding the app</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30</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7494442"/>
                  </a:ext>
                </a:extLst>
              </a:tr>
              <a:tr h="344622">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135</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105</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43752977"/>
                  </a:ext>
                </a:extLst>
              </a:tr>
            </a:tbl>
          </a:graphicData>
        </a:graphic>
      </p:graphicFrame>
      <p:graphicFrame>
        <p:nvGraphicFramePr>
          <p:cNvPr id="17" name="Table 16">
            <a:extLst>
              <a:ext uri="{FF2B5EF4-FFF2-40B4-BE49-F238E27FC236}">
                <a16:creationId xmlns:a16="http://schemas.microsoft.com/office/drawing/2014/main" id="{753593BE-5D8A-4BC0-ABC7-FA422991874A}"/>
              </a:ext>
            </a:extLst>
          </p:cNvPr>
          <p:cNvGraphicFramePr>
            <a:graphicFrameLocks noGrp="1"/>
          </p:cNvGraphicFramePr>
          <p:nvPr>
            <p:extLst>
              <p:ext uri="{D42A27DB-BD31-4B8C-83A1-F6EECF244321}">
                <p14:modId xmlns:p14="http://schemas.microsoft.com/office/powerpoint/2010/main" val="1834389123"/>
              </p:ext>
            </p:extLst>
          </p:nvPr>
        </p:nvGraphicFramePr>
        <p:xfrm>
          <a:off x="8827377" y="3429000"/>
          <a:ext cx="1528443" cy="1244064"/>
        </p:xfrm>
        <a:graphic>
          <a:graphicData uri="http://schemas.openxmlformats.org/drawingml/2006/table">
            <a:tbl>
              <a:tblPr rtl="1">
                <a:tableStyleId>{5C22544A-7EE6-4342-B048-85BDC9FD1C3A}</a:tableStyleId>
              </a:tblPr>
              <a:tblGrid>
                <a:gridCol w="451485">
                  <a:extLst>
                    <a:ext uri="{9D8B030D-6E8A-4147-A177-3AD203B41FA5}">
                      <a16:colId xmlns:a16="http://schemas.microsoft.com/office/drawing/2014/main" val="1416674922"/>
                    </a:ext>
                  </a:extLst>
                </a:gridCol>
                <a:gridCol w="584237">
                  <a:extLst>
                    <a:ext uri="{9D8B030D-6E8A-4147-A177-3AD203B41FA5}">
                      <a16:colId xmlns:a16="http://schemas.microsoft.com/office/drawing/2014/main" val="3951873562"/>
                    </a:ext>
                  </a:extLst>
                </a:gridCol>
                <a:gridCol w="492721">
                  <a:extLst>
                    <a:ext uri="{9D8B030D-6E8A-4147-A177-3AD203B41FA5}">
                      <a16:colId xmlns:a16="http://schemas.microsoft.com/office/drawing/2014/main" val="3697266823"/>
                    </a:ext>
                  </a:extLst>
                </a:gridCol>
              </a:tblGrid>
              <a:tr h="364200">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180</a:t>
                      </a: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1">
                        <a:lnSpc>
                          <a:spcPct val="107000"/>
                        </a:lnSpc>
                        <a:spcAft>
                          <a:spcPts val="800"/>
                        </a:spcAft>
                      </a:pPr>
                      <a:r>
                        <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135</a:t>
                      </a: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5906230"/>
                  </a:ext>
                </a:extLst>
              </a:tr>
              <a:tr h="504518">
                <a:tc gridSpan="2">
                  <a:txBody>
                    <a:bodyPr/>
                    <a:lstStyle/>
                    <a:p>
                      <a:pPr algn="ctr" rtl="1">
                        <a:lnSpc>
                          <a:spcPct val="107000"/>
                        </a:lnSpc>
                        <a:spcAft>
                          <a:spcPts val="800"/>
                        </a:spcAft>
                      </a:pPr>
                      <a:r>
                        <a:rPr lang="en-US" sz="11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Connecting the app with the building</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0</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7494442"/>
                  </a:ext>
                </a:extLst>
              </a:tr>
              <a:tr h="344622">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180</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45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135</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43752977"/>
                  </a:ext>
                </a:extLst>
              </a:tr>
            </a:tbl>
          </a:graphicData>
        </a:graphic>
      </p:graphicFrame>
      <p:graphicFrame>
        <p:nvGraphicFramePr>
          <p:cNvPr id="18" name="Table 17">
            <a:extLst>
              <a:ext uri="{FF2B5EF4-FFF2-40B4-BE49-F238E27FC236}">
                <a16:creationId xmlns:a16="http://schemas.microsoft.com/office/drawing/2014/main" id="{0603CCBF-1266-40FD-9A1D-5ED41ACE9E8B}"/>
              </a:ext>
            </a:extLst>
          </p:cNvPr>
          <p:cNvGraphicFramePr>
            <a:graphicFrameLocks noGrp="1"/>
          </p:cNvGraphicFramePr>
          <p:nvPr>
            <p:extLst>
              <p:ext uri="{D42A27DB-BD31-4B8C-83A1-F6EECF244321}">
                <p14:modId xmlns:p14="http://schemas.microsoft.com/office/powerpoint/2010/main" val="5774415"/>
              </p:ext>
            </p:extLst>
          </p:nvPr>
        </p:nvGraphicFramePr>
        <p:xfrm>
          <a:off x="10580676" y="3439176"/>
          <a:ext cx="1528443" cy="1213340"/>
        </p:xfrm>
        <a:graphic>
          <a:graphicData uri="http://schemas.openxmlformats.org/drawingml/2006/table">
            <a:tbl>
              <a:tblPr rtl="1">
                <a:tableStyleId>{5C22544A-7EE6-4342-B048-85BDC9FD1C3A}</a:tableStyleId>
              </a:tblPr>
              <a:tblGrid>
                <a:gridCol w="451485">
                  <a:extLst>
                    <a:ext uri="{9D8B030D-6E8A-4147-A177-3AD203B41FA5}">
                      <a16:colId xmlns:a16="http://schemas.microsoft.com/office/drawing/2014/main" val="1416674922"/>
                    </a:ext>
                  </a:extLst>
                </a:gridCol>
                <a:gridCol w="584237">
                  <a:extLst>
                    <a:ext uri="{9D8B030D-6E8A-4147-A177-3AD203B41FA5}">
                      <a16:colId xmlns:a16="http://schemas.microsoft.com/office/drawing/2014/main" val="3951873562"/>
                    </a:ext>
                  </a:extLst>
                </a:gridCol>
                <a:gridCol w="492721">
                  <a:extLst>
                    <a:ext uri="{9D8B030D-6E8A-4147-A177-3AD203B41FA5}">
                      <a16:colId xmlns:a16="http://schemas.microsoft.com/office/drawing/2014/main" val="3697266823"/>
                    </a:ext>
                  </a:extLst>
                </a:gridCol>
              </a:tblGrid>
              <a:tr h="364200">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195</a:t>
                      </a: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1">
                        <a:lnSpc>
                          <a:spcPct val="107000"/>
                        </a:lnSpc>
                        <a:spcAft>
                          <a:spcPts val="800"/>
                        </a:spcAft>
                      </a:pPr>
                      <a:r>
                        <a:rPr lang="en-US" sz="16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180</a:t>
                      </a: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5906230"/>
                  </a:ext>
                </a:extLst>
              </a:tr>
              <a:tr h="504518">
                <a:tc gridSpan="2">
                  <a:txBody>
                    <a:bodyPr/>
                    <a:lstStyle/>
                    <a:p>
                      <a:pPr algn="ctr" rtl="1">
                        <a:lnSpc>
                          <a:spcPct val="107000"/>
                        </a:lnSpc>
                        <a:spcAft>
                          <a:spcPts val="800"/>
                        </a:spcAft>
                      </a:pPr>
                      <a:r>
                        <a:rPr lang="en-US" sz="11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Launching the app</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0</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7494442"/>
                  </a:ext>
                </a:extLst>
              </a:tr>
              <a:tr h="344622">
                <a:tc>
                  <a:txBody>
                    <a:bodyPr/>
                    <a:lstStyle/>
                    <a:p>
                      <a:pPr algn="ctr" rtl="1">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195</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a:lnSpc>
                          <a:spcPct val="107000"/>
                        </a:lnSpc>
                        <a:spcAft>
                          <a:spcPts val="800"/>
                        </a:spcAft>
                      </a:pPr>
                      <a:r>
                        <a:rPr lang="en-US" sz="2000" dirty="0">
                          <a:solidFill>
                            <a:schemeClr val="accent1">
                              <a:lumMod val="50000"/>
                            </a:schemeClr>
                          </a:solidFill>
                          <a:effectLst/>
                          <a:latin typeface="Aharoni" panose="02010803020104030203" pitchFamily="2" charset="-79"/>
                          <a:ea typeface="Calibri" panose="020F0502020204030204" pitchFamily="34" charset="0"/>
                          <a:cs typeface="Aharoni" panose="02010803020104030203" pitchFamily="2" charset="-79"/>
                        </a:rPr>
                        <a:t>180</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43752977"/>
                  </a:ext>
                </a:extLst>
              </a:tr>
            </a:tbl>
          </a:graphicData>
        </a:graphic>
      </p:graphicFrame>
      <p:sp>
        <p:nvSpPr>
          <p:cNvPr id="19" name="Title 18">
            <a:extLst>
              <a:ext uri="{FF2B5EF4-FFF2-40B4-BE49-F238E27FC236}">
                <a16:creationId xmlns:a16="http://schemas.microsoft.com/office/drawing/2014/main" id="{D46EACC9-18FF-422B-B74D-85E4436565EF}"/>
              </a:ext>
            </a:extLst>
          </p:cNvPr>
          <p:cNvSpPr>
            <a:spLocks noGrp="1"/>
          </p:cNvSpPr>
          <p:nvPr>
            <p:ph type="title"/>
          </p:nvPr>
        </p:nvSpPr>
        <p:spPr/>
        <p:txBody>
          <a:bodyPr/>
          <a:lstStyle/>
          <a:p>
            <a:r>
              <a:rPr lang="en-US" dirty="0">
                <a:solidFill>
                  <a:schemeClr val="accent1">
                    <a:lumMod val="50000"/>
                  </a:schemeClr>
                </a:solidFill>
                <a:latin typeface="Aharoni" panose="02010803020104030203" pitchFamily="2" charset="-79"/>
                <a:cs typeface="Aharoni" panose="02010803020104030203" pitchFamily="2" charset="-79"/>
              </a:rPr>
              <a:t>Project network</a:t>
            </a:r>
            <a:r>
              <a:rPr lang="en-US" sz="5400" dirty="0">
                <a:solidFill>
                  <a:schemeClr val="accent1">
                    <a:lumMod val="50000"/>
                  </a:schemeClr>
                </a:solidFill>
                <a:latin typeface="Aharoni" panose="02010803020104030203" pitchFamily="2" charset="-79"/>
                <a:cs typeface="Aharoni" panose="02010803020104030203" pitchFamily="2" charset="-79"/>
              </a:rPr>
              <a:t>:</a:t>
            </a:r>
            <a:endParaRPr lang="en-US" dirty="0">
              <a:solidFill>
                <a:schemeClr val="accent1">
                  <a:lumMod val="50000"/>
                </a:schemeClr>
              </a:solidFill>
              <a:latin typeface="Aharoni" panose="02010803020104030203" pitchFamily="2" charset="-79"/>
              <a:cs typeface="Aharoni" panose="02010803020104030203" pitchFamily="2" charset="-79"/>
            </a:endParaRPr>
          </a:p>
        </p:txBody>
      </p:sp>
      <p:cxnSp>
        <p:nvCxnSpPr>
          <p:cNvPr id="22" name="Straight Arrow Connector 21">
            <a:extLst>
              <a:ext uri="{FF2B5EF4-FFF2-40B4-BE49-F238E27FC236}">
                <a16:creationId xmlns:a16="http://schemas.microsoft.com/office/drawing/2014/main" id="{4FA10AE0-7DC7-4B4A-A057-97E2F81DF001}"/>
              </a:ext>
            </a:extLst>
          </p:cNvPr>
          <p:cNvCxnSpPr>
            <a:endCxn id="11" idx="1"/>
          </p:cNvCxnSpPr>
          <p:nvPr/>
        </p:nvCxnSpPr>
        <p:spPr>
          <a:xfrm>
            <a:off x="1397979" y="4035670"/>
            <a:ext cx="250532" cy="50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5EE117-8686-45DE-B286-451841FA22AB}"/>
              </a:ext>
            </a:extLst>
          </p:cNvPr>
          <p:cNvCxnSpPr>
            <a:endCxn id="12" idx="1"/>
          </p:cNvCxnSpPr>
          <p:nvPr/>
        </p:nvCxnSpPr>
        <p:spPr>
          <a:xfrm flipV="1">
            <a:off x="3162006" y="3214881"/>
            <a:ext cx="250531" cy="8153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838A92-DACF-4877-9D56-C392DFCD2FEF}"/>
              </a:ext>
            </a:extLst>
          </p:cNvPr>
          <p:cNvCxnSpPr>
            <a:cxnSpLocks/>
            <a:stCxn id="12" idx="3"/>
            <a:endCxn id="13" idx="1"/>
          </p:cNvCxnSpPr>
          <p:nvPr/>
        </p:nvCxnSpPr>
        <p:spPr>
          <a:xfrm flipV="1">
            <a:off x="4940982" y="3204944"/>
            <a:ext cx="361940" cy="99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57290EB-9C5E-41E8-82C9-F280680B144C}"/>
              </a:ext>
            </a:extLst>
          </p:cNvPr>
          <p:cNvCxnSpPr>
            <a:endCxn id="14" idx="1"/>
          </p:cNvCxnSpPr>
          <p:nvPr/>
        </p:nvCxnSpPr>
        <p:spPr>
          <a:xfrm>
            <a:off x="6797870" y="3204944"/>
            <a:ext cx="25053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0449A67-FDB0-455E-8A07-4E922CBA9AB6}"/>
              </a:ext>
            </a:extLst>
          </p:cNvPr>
          <p:cNvCxnSpPr>
            <a:endCxn id="17" idx="1"/>
          </p:cNvCxnSpPr>
          <p:nvPr/>
        </p:nvCxnSpPr>
        <p:spPr>
          <a:xfrm>
            <a:off x="8576846" y="3214881"/>
            <a:ext cx="250531" cy="8361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2CA4F47-60D1-437D-947C-139528E1900A}"/>
              </a:ext>
            </a:extLst>
          </p:cNvPr>
          <p:cNvCxnSpPr>
            <a:endCxn id="18" idx="1"/>
          </p:cNvCxnSpPr>
          <p:nvPr/>
        </p:nvCxnSpPr>
        <p:spPr>
          <a:xfrm>
            <a:off x="10355820" y="4045846"/>
            <a:ext cx="22485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622E09D-20B6-495E-BFBC-4F85B7934D64}"/>
              </a:ext>
            </a:extLst>
          </p:cNvPr>
          <p:cNvCxnSpPr>
            <a:endCxn id="15" idx="1"/>
          </p:cNvCxnSpPr>
          <p:nvPr/>
        </p:nvCxnSpPr>
        <p:spPr>
          <a:xfrm>
            <a:off x="3162006" y="4030245"/>
            <a:ext cx="892667" cy="823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65091A7-8A44-436A-AE7F-B9A883B7FE66}"/>
              </a:ext>
            </a:extLst>
          </p:cNvPr>
          <p:cNvCxnSpPr>
            <a:endCxn id="16" idx="1"/>
          </p:cNvCxnSpPr>
          <p:nvPr/>
        </p:nvCxnSpPr>
        <p:spPr>
          <a:xfrm>
            <a:off x="5583117" y="4853355"/>
            <a:ext cx="8930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879ABC6-EB42-4DFC-BDD9-E96A45E95E75}"/>
              </a:ext>
            </a:extLst>
          </p:cNvPr>
          <p:cNvCxnSpPr>
            <a:endCxn id="17" idx="1"/>
          </p:cNvCxnSpPr>
          <p:nvPr/>
        </p:nvCxnSpPr>
        <p:spPr>
          <a:xfrm flipV="1">
            <a:off x="8004633" y="4051032"/>
            <a:ext cx="822744" cy="80232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B664A913-AAD4-46E6-A639-C29EE24F5912}"/>
              </a:ext>
            </a:extLst>
          </p:cNvPr>
          <p:cNvSpPr/>
          <p:nvPr/>
        </p:nvSpPr>
        <p:spPr>
          <a:xfrm>
            <a:off x="729763" y="5460025"/>
            <a:ext cx="3324910" cy="1026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haroni" panose="02010803020104030203" pitchFamily="2" charset="-79"/>
                <a:cs typeface="Aharoni" panose="02010803020104030203" pitchFamily="2" charset="-79"/>
              </a:rPr>
              <a:t>Critical path:</a:t>
            </a:r>
          </a:p>
          <a:p>
            <a:pPr algn="ctr"/>
            <a:r>
              <a:rPr lang="en-US" dirty="0">
                <a:solidFill>
                  <a:schemeClr val="accent1">
                    <a:lumMod val="50000"/>
                  </a:schemeClr>
                </a:solidFill>
                <a:latin typeface="Aharoni" panose="02010803020104030203" pitchFamily="2" charset="-79"/>
                <a:cs typeface="Aharoni" panose="02010803020104030203" pitchFamily="2" charset="-79"/>
              </a:rPr>
              <a:t>A, B, C, D, E, H, I</a:t>
            </a:r>
          </a:p>
        </p:txBody>
      </p:sp>
    </p:spTree>
    <p:extLst>
      <p:ext uri="{BB962C8B-B14F-4D97-AF65-F5344CB8AC3E}">
        <p14:creationId xmlns:p14="http://schemas.microsoft.com/office/powerpoint/2010/main" val="114109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364D-822B-4D10-8DF4-5BF7F353F558}"/>
              </a:ext>
            </a:extLst>
          </p:cNvPr>
          <p:cNvSpPr>
            <a:spLocks noGrp="1"/>
          </p:cNvSpPr>
          <p:nvPr>
            <p:ph type="title"/>
          </p:nvPr>
        </p:nvSpPr>
        <p:spPr>
          <a:xfrm>
            <a:off x="838200" y="112206"/>
            <a:ext cx="10515600" cy="1325563"/>
          </a:xfrm>
        </p:spPr>
        <p:txBody>
          <a:bodyPr/>
          <a:lstStyle/>
          <a:p>
            <a:r>
              <a:rPr lang="en-US" dirty="0">
                <a:solidFill>
                  <a:schemeClr val="accent1">
                    <a:lumMod val="50000"/>
                  </a:schemeClr>
                </a:solidFill>
                <a:latin typeface="Aharoni" panose="02010803020104030203" pitchFamily="2" charset="-79"/>
                <a:cs typeface="Aharoni" panose="02010803020104030203" pitchFamily="2" charset="-79"/>
              </a:rPr>
              <a:t>Gantt chart</a:t>
            </a:r>
            <a:r>
              <a:rPr lang="en-US" sz="6000" dirty="0">
                <a:solidFill>
                  <a:schemeClr val="accent1">
                    <a:lumMod val="50000"/>
                  </a:schemeClr>
                </a:solidFill>
                <a:latin typeface="Aharoni" panose="02010803020104030203" pitchFamily="2" charset="-79"/>
                <a:cs typeface="Aharoni" panose="02010803020104030203" pitchFamily="2" charset="-79"/>
              </a:rPr>
              <a:t>:</a:t>
            </a:r>
            <a:endParaRPr lang="en-US" dirty="0">
              <a:solidFill>
                <a:schemeClr val="accent1">
                  <a:lumMod val="50000"/>
                </a:schemeClr>
              </a:solidFill>
              <a:latin typeface="Aharoni" panose="02010803020104030203" pitchFamily="2" charset="-79"/>
              <a:cs typeface="Aharoni" panose="02010803020104030203" pitchFamily="2" charset="-79"/>
            </a:endParaRPr>
          </a:p>
        </p:txBody>
      </p:sp>
      <p:cxnSp>
        <p:nvCxnSpPr>
          <p:cNvPr id="10" name="Straight Arrow Connector 9">
            <a:extLst>
              <a:ext uri="{FF2B5EF4-FFF2-40B4-BE49-F238E27FC236}">
                <a16:creationId xmlns:a16="http://schemas.microsoft.com/office/drawing/2014/main" id="{A9BC43DA-CF36-41FC-89CE-6D3B502D8F87}"/>
              </a:ext>
            </a:extLst>
          </p:cNvPr>
          <p:cNvCxnSpPr/>
          <p:nvPr/>
        </p:nvCxnSpPr>
        <p:spPr>
          <a:xfrm flipV="1">
            <a:off x="1138136" y="1457224"/>
            <a:ext cx="0" cy="5070036"/>
          </a:xfrm>
          <a:prstGeom prst="straightConnector1">
            <a:avLst/>
          </a:prstGeom>
          <a:ln w="19050">
            <a:solidFill>
              <a:schemeClr val="tx1">
                <a:lumMod val="95000"/>
                <a:lumOff val="5000"/>
              </a:schemeClr>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D4FCF2-ED12-43C1-97A0-731DC70D23FA}"/>
              </a:ext>
            </a:extLst>
          </p:cNvPr>
          <p:cNvCxnSpPr/>
          <p:nvPr/>
        </p:nvCxnSpPr>
        <p:spPr>
          <a:xfrm>
            <a:off x="838200" y="6215975"/>
            <a:ext cx="99416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28FCD61-564C-41BA-BB90-96BE7E83A6D6}"/>
              </a:ext>
            </a:extLst>
          </p:cNvPr>
          <p:cNvSpPr/>
          <p:nvPr/>
        </p:nvSpPr>
        <p:spPr>
          <a:xfrm>
            <a:off x="838200" y="6215975"/>
            <a:ext cx="10377791" cy="311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1">
                    <a:lumMod val="50000"/>
                  </a:schemeClr>
                </a:solidFill>
                <a:latin typeface="Aharoni" panose="02010803020104030203" pitchFamily="2" charset="-79"/>
                <a:cs typeface="Aharoni" panose="02010803020104030203" pitchFamily="2" charset="-79"/>
              </a:rPr>
              <a:t>0        15     30     45     60     75     90    105    120   135    150    165   180    195    210</a:t>
            </a:r>
          </a:p>
        </p:txBody>
      </p:sp>
      <p:sp>
        <p:nvSpPr>
          <p:cNvPr id="15" name="Rectangle: Rounded Corners 14">
            <a:extLst>
              <a:ext uri="{FF2B5EF4-FFF2-40B4-BE49-F238E27FC236}">
                <a16:creationId xmlns:a16="http://schemas.microsoft.com/office/drawing/2014/main" id="{004379E1-ACEA-4F91-84C6-3C2722714846}"/>
              </a:ext>
            </a:extLst>
          </p:cNvPr>
          <p:cNvSpPr/>
          <p:nvPr/>
        </p:nvSpPr>
        <p:spPr>
          <a:xfrm>
            <a:off x="1138136" y="1522097"/>
            <a:ext cx="1352131" cy="52071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8A942F3-63C8-4554-8F9D-C7D7AAB29FF2}"/>
              </a:ext>
            </a:extLst>
          </p:cNvPr>
          <p:cNvSpPr/>
          <p:nvPr/>
        </p:nvSpPr>
        <p:spPr>
          <a:xfrm>
            <a:off x="2490267" y="2042809"/>
            <a:ext cx="700396" cy="520711"/>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C301F2F7-655E-4098-AC7B-FB0F7ABD6D01}"/>
              </a:ext>
            </a:extLst>
          </p:cNvPr>
          <p:cNvSpPr/>
          <p:nvPr/>
        </p:nvSpPr>
        <p:spPr>
          <a:xfrm>
            <a:off x="3190663" y="2563520"/>
            <a:ext cx="2042806" cy="520710"/>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FA7113A-FC14-47FC-B356-F1A1AF86818A}"/>
              </a:ext>
            </a:extLst>
          </p:cNvPr>
          <p:cNvSpPr/>
          <p:nvPr/>
        </p:nvSpPr>
        <p:spPr>
          <a:xfrm>
            <a:off x="5209163" y="3084234"/>
            <a:ext cx="700390" cy="520707"/>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1801706-73B7-4474-B537-AD6C94A7F5CC}"/>
              </a:ext>
            </a:extLst>
          </p:cNvPr>
          <p:cNvSpPr/>
          <p:nvPr/>
        </p:nvSpPr>
        <p:spPr>
          <a:xfrm>
            <a:off x="5909553" y="3604941"/>
            <a:ext cx="1366729" cy="520705"/>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835DE86-2C30-4122-9E2D-DC7E7E4B62B1}"/>
              </a:ext>
            </a:extLst>
          </p:cNvPr>
          <p:cNvSpPr/>
          <p:nvPr/>
        </p:nvSpPr>
        <p:spPr>
          <a:xfrm>
            <a:off x="3190663" y="4117037"/>
            <a:ext cx="2718889" cy="520710"/>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AEEA4515-96CB-49EF-BF9B-5CB53E749CB5}"/>
              </a:ext>
            </a:extLst>
          </p:cNvPr>
          <p:cNvSpPr/>
          <p:nvPr/>
        </p:nvSpPr>
        <p:spPr>
          <a:xfrm>
            <a:off x="4537954" y="4662458"/>
            <a:ext cx="2718885" cy="520710"/>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FC73357-4E39-4536-901D-977FE2662B93}"/>
              </a:ext>
            </a:extLst>
          </p:cNvPr>
          <p:cNvSpPr/>
          <p:nvPr/>
        </p:nvSpPr>
        <p:spPr>
          <a:xfrm>
            <a:off x="7276282" y="5174555"/>
            <a:ext cx="2042806" cy="520710"/>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480BB948-0A90-4841-8E2C-762AA19EF194}"/>
              </a:ext>
            </a:extLst>
          </p:cNvPr>
          <p:cNvSpPr/>
          <p:nvPr/>
        </p:nvSpPr>
        <p:spPr>
          <a:xfrm>
            <a:off x="9309350" y="5695263"/>
            <a:ext cx="700396" cy="520711"/>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5">
            <a:extLst>
              <a:ext uri="{FF2B5EF4-FFF2-40B4-BE49-F238E27FC236}">
                <a16:creationId xmlns:a16="http://schemas.microsoft.com/office/drawing/2014/main" id="{8D5CEBF3-692A-49BC-8ABA-E5D16D6EC768}"/>
              </a:ext>
            </a:extLst>
          </p:cNvPr>
          <p:cNvGraphicFramePr>
            <a:graphicFrameLocks noGrp="1"/>
          </p:cNvGraphicFramePr>
          <p:nvPr>
            <p:extLst>
              <p:ext uri="{D42A27DB-BD31-4B8C-83A1-F6EECF244321}">
                <p14:modId xmlns:p14="http://schemas.microsoft.com/office/powerpoint/2010/main" val="4241203202"/>
              </p:ext>
            </p:extLst>
          </p:nvPr>
        </p:nvGraphicFramePr>
        <p:xfrm>
          <a:off x="640960" y="1522096"/>
          <a:ext cx="482578" cy="4674420"/>
        </p:xfrm>
        <a:graphic>
          <a:graphicData uri="http://schemas.openxmlformats.org/drawingml/2006/table">
            <a:tbl>
              <a:tblPr firstRow="1" bandRow="1">
                <a:tableStyleId>{5C22544A-7EE6-4342-B048-85BDC9FD1C3A}</a:tableStyleId>
              </a:tblPr>
              <a:tblGrid>
                <a:gridCol w="482578">
                  <a:extLst>
                    <a:ext uri="{9D8B030D-6E8A-4147-A177-3AD203B41FA5}">
                      <a16:colId xmlns:a16="http://schemas.microsoft.com/office/drawing/2014/main" val="2076409646"/>
                    </a:ext>
                  </a:extLst>
                </a:gridCol>
              </a:tblGrid>
              <a:tr h="519380">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54034088"/>
                  </a:ext>
                </a:extLst>
              </a:tr>
              <a:tr h="519380">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76747735"/>
                  </a:ext>
                </a:extLst>
              </a:tr>
              <a:tr h="519380">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22947113"/>
                  </a:ext>
                </a:extLst>
              </a:tr>
              <a:tr h="519380">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75440892"/>
                  </a:ext>
                </a:extLst>
              </a:tr>
              <a:tr h="519380">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63538886"/>
                  </a:ext>
                </a:extLst>
              </a:tr>
              <a:tr h="519380">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7203163"/>
                  </a:ext>
                </a:extLst>
              </a:tr>
              <a:tr h="519380">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6338339"/>
                  </a:ext>
                </a:extLst>
              </a:tr>
              <a:tr h="519380">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6664092"/>
                  </a:ext>
                </a:extLst>
              </a:tr>
              <a:tr h="519380">
                <a:tc>
                  <a:txBody>
                    <a:bodyPr/>
                    <a:lstStyle/>
                    <a:p>
                      <a:pPr algn="ctr"/>
                      <a:r>
                        <a:rPr lang="en-US" dirty="0">
                          <a:solidFill>
                            <a:schemeClr val="accent1">
                              <a:lumMod val="50000"/>
                            </a:schemeClr>
                          </a:solidFill>
                          <a:latin typeface="Aharoni" panose="02010803020104030203" pitchFamily="2" charset="-79"/>
                          <a:cs typeface="Aharoni" panose="02010803020104030203" pitchFamily="2" charset="-79"/>
                        </a:rPr>
                        <a:t>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22237558"/>
                  </a:ext>
                </a:extLst>
              </a:tr>
            </a:tbl>
          </a:graphicData>
        </a:graphic>
      </p:graphicFrame>
    </p:spTree>
    <p:extLst>
      <p:ext uri="{BB962C8B-B14F-4D97-AF65-F5344CB8AC3E}">
        <p14:creationId xmlns:p14="http://schemas.microsoft.com/office/powerpoint/2010/main" val="69517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E96013-9F7F-4938-A7CC-CCFC025E6E06}"/>
              </a:ext>
            </a:extLst>
          </p:cNvPr>
          <p:cNvSpPr>
            <a:spLocks noGrp="1"/>
          </p:cNvSpPr>
          <p:nvPr>
            <p:ph type="title"/>
          </p:nvPr>
        </p:nvSpPr>
        <p:spPr>
          <a:xfrm>
            <a:off x="838200" y="53840"/>
            <a:ext cx="10515600" cy="1325563"/>
          </a:xfrm>
        </p:spPr>
        <p:txBody>
          <a:bodyPr/>
          <a:lstStyle/>
          <a:p>
            <a:r>
              <a:rPr lang="en-US" dirty="0">
                <a:solidFill>
                  <a:schemeClr val="accent1">
                    <a:lumMod val="50000"/>
                  </a:schemeClr>
                </a:solidFill>
                <a:latin typeface="Aharoni" panose="02010803020104030203" pitchFamily="2" charset="-79"/>
                <a:cs typeface="Aharoni" panose="02010803020104030203" pitchFamily="2" charset="-79"/>
              </a:rPr>
              <a:t>Resource-constrained schedule</a:t>
            </a:r>
            <a:r>
              <a:rPr lang="en-US" sz="5400" dirty="0">
                <a:solidFill>
                  <a:schemeClr val="accent1">
                    <a:lumMod val="50000"/>
                  </a:schemeClr>
                </a:solidFill>
                <a:latin typeface="Aharoni" panose="02010803020104030203" pitchFamily="2" charset="-79"/>
                <a:cs typeface="Aharoni" panose="02010803020104030203" pitchFamily="2" charset="-79"/>
              </a:rPr>
              <a:t>:</a:t>
            </a:r>
            <a:endParaRPr lang="en-US" dirty="0">
              <a:solidFill>
                <a:schemeClr val="accent1">
                  <a:lumMod val="50000"/>
                </a:schemeClr>
              </a:solidFill>
              <a:latin typeface="Aharoni" panose="02010803020104030203" pitchFamily="2" charset="-79"/>
              <a:cs typeface="Aharoni" panose="02010803020104030203" pitchFamily="2" charset="-79"/>
            </a:endParaRPr>
          </a:p>
        </p:txBody>
      </p:sp>
      <p:graphicFrame>
        <p:nvGraphicFramePr>
          <p:cNvPr id="7" name="Table 7">
            <a:extLst>
              <a:ext uri="{FF2B5EF4-FFF2-40B4-BE49-F238E27FC236}">
                <a16:creationId xmlns:a16="http://schemas.microsoft.com/office/drawing/2014/main" id="{B9219871-EA81-401A-9C34-255649A8FE7C}"/>
              </a:ext>
            </a:extLst>
          </p:cNvPr>
          <p:cNvGraphicFramePr>
            <a:graphicFrameLocks noGrp="1"/>
          </p:cNvGraphicFramePr>
          <p:nvPr>
            <p:extLst>
              <p:ext uri="{D42A27DB-BD31-4B8C-83A1-F6EECF244321}">
                <p14:modId xmlns:p14="http://schemas.microsoft.com/office/powerpoint/2010/main" val="4021601492"/>
              </p:ext>
            </p:extLst>
          </p:nvPr>
        </p:nvGraphicFramePr>
        <p:xfrm>
          <a:off x="826851" y="1809345"/>
          <a:ext cx="10435784" cy="4863828"/>
        </p:xfrm>
        <a:graphic>
          <a:graphicData uri="http://schemas.openxmlformats.org/drawingml/2006/table">
            <a:tbl>
              <a:tblPr firstRow="1" bandRow="1">
                <a:tableStyleId>{5C22544A-7EE6-4342-B048-85BDC9FD1C3A}</a:tableStyleId>
              </a:tblPr>
              <a:tblGrid>
                <a:gridCol w="564803">
                  <a:extLst>
                    <a:ext uri="{9D8B030D-6E8A-4147-A177-3AD203B41FA5}">
                      <a16:colId xmlns:a16="http://schemas.microsoft.com/office/drawing/2014/main" val="542371311"/>
                    </a:ext>
                  </a:extLst>
                </a:gridCol>
                <a:gridCol w="553453">
                  <a:extLst>
                    <a:ext uri="{9D8B030D-6E8A-4147-A177-3AD203B41FA5}">
                      <a16:colId xmlns:a16="http://schemas.microsoft.com/office/drawing/2014/main" val="2288426168"/>
                    </a:ext>
                  </a:extLst>
                </a:gridCol>
                <a:gridCol w="553453">
                  <a:extLst>
                    <a:ext uri="{9D8B030D-6E8A-4147-A177-3AD203B41FA5}">
                      <a16:colId xmlns:a16="http://schemas.microsoft.com/office/drawing/2014/main" val="1583572344"/>
                    </a:ext>
                  </a:extLst>
                </a:gridCol>
                <a:gridCol w="553453">
                  <a:extLst>
                    <a:ext uri="{9D8B030D-6E8A-4147-A177-3AD203B41FA5}">
                      <a16:colId xmlns:a16="http://schemas.microsoft.com/office/drawing/2014/main" val="240541826"/>
                    </a:ext>
                  </a:extLst>
                </a:gridCol>
                <a:gridCol w="644498">
                  <a:extLst>
                    <a:ext uri="{9D8B030D-6E8A-4147-A177-3AD203B41FA5}">
                      <a16:colId xmlns:a16="http://schemas.microsoft.com/office/drawing/2014/main" val="3408207782"/>
                    </a:ext>
                  </a:extLst>
                </a:gridCol>
                <a:gridCol w="462408">
                  <a:extLst>
                    <a:ext uri="{9D8B030D-6E8A-4147-A177-3AD203B41FA5}">
                      <a16:colId xmlns:a16="http://schemas.microsoft.com/office/drawing/2014/main" val="1358977050"/>
                    </a:ext>
                  </a:extLst>
                </a:gridCol>
                <a:gridCol w="553453">
                  <a:extLst>
                    <a:ext uri="{9D8B030D-6E8A-4147-A177-3AD203B41FA5}">
                      <a16:colId xmlns:a16="http://schemas.microsoft.com/office/drawing/2014/main" val="1482779866"/>
                    </a:ext>
                  </a:extLst>
                </a:gridCol>
                <a:gridCol w="553453">
                  <a:extLst>
                    <a:ext uri="{9D8B030D-6E8A-4147-A177-3AD203B41FA5}">
                      <a16:colId xmlns:a16="http://schemas.microsoft.com/office/drawing/2014/main" val="210472315"/>
                    </a:ext>
                  </a:extLst>
                </a:gridCol>
                <a:gridCol w="553453">
                  <a:extLst>
                    <a:ext uri="{9D8B030D-6E8A-4147-A177-3AD203B41FA5}">
                      <a16:colId xmlns:a16="http://schemas.microsoft.com/office/drawing/2014/main" val="2306234657"/>
                    </a:ext>
                  </a:extLst>
                </a:gridCol>
                <a:gridCol w="553453">
                  <a:extLst>
                    <a:ext uri="{9D8B030D-6E8A-4147-A177-3AD203B41FA5}">
                      <a16:colId xmlns:a16="http://schemas.microsoft.com/office/drawing/2014/main" val="676242886"/>
                    </a:ext>
                  </a:extLst>
                </a:gridCol>
                <a:gridCol w="462280">
                  <a:extLst>
                    <a:ext uri="{9D8B030D-6E8A-4147-A177-3AD203B41FA5}">
                      <a16:colId xmlns:a16="http://schemas.microsoft.com/office/drawing/2014/main" val="779603626"/>
                    </a:ext>
                  </a:extLst>
                </a:gridCol>
                <a:gridCol w="553453">
                  <a:extLst>
                    <a:ext uri="{9D8B030D-6E8A-4147-A177-3AD203B41FA5}">
                      <a16:colId xmlns:a16="http://schemas.microsoft.com/office/drawing/2014/main" val="2708763023"/>
                    </a:ext>
                  </a:extLst>
                </a:gridCol>
                <a:gridCol w="553453">
                  <a:extLst>
                    <a:ext uri="{9D8B030D-6E8A-4147-A177-3AD203B41FA5}">
                      <a16:colId xmlns:a16="http://schemas.microsoft.com/office/drawing/2014/main" val="2012278613"/>
                    </a:ext>
                  </a:extLst>
                </a:gridCol>
                <a:gridCol w="553453">
                  <a:extLst>
                    <a:ext uri="{9D8B030D-6E8A-4147-A177-3AD203B41FA5}">
                      <a16:colId xmlns:a16="http://schemas.microsoft.com/office/drawing/2014/main" val="1104915213"/>
                    </a:ext>
                  </a:extLst>
                </a:gridCol>
                <a:gridCol w="553453">
                  <a:extLst>
                    <a:ext uri="{9D8B030D-6E8A-4147-A177-3AD203B41FA5}">
                      <a16:colId xmlns:a16="http://schemas.microsoft.com/office/drawing/2014/main" val="65429038"/>
                    </a:ext>
                  </a:extLst>
                </a:gridCol>
                <a:gridCol w="553453">
                  <a:extLst>
                    <a:ext uri="{9D8B030D-6E8A-4147-A177-3AD203B41FA5}">
                      <a16:colId xmlns:a16="http://schemas.microsoft.com/office/drawing/2014/main" val="4215743776"/>
                    </a:ext>
                  </a:extLst>
                </a:gridCol>
                <a:gridCol w="553453">
                  <a:extLst>
                    <a:ext uri="{9D8B030D-6E8A-4147-A177-3AD203B41FA5}">
                      <a16:colId xmlns:a16="http://schemas.microsoft.com/office/drawing/2014/main" val="3224398551"/>
                    </a:ext>
                  </a:extLst>
                </a:gridCol>
                <a:gridCol w="553453">
                  <a:extLst>
                    <a:ext uri="{9D8B030D-6E8A-4147-A177-3AD203B41FA5}">
                      <a16:colId xmlns:a16="http://schemas.microsoft.com/office/drawing/2014/main" val="3441668280"/>
                    </a:ext>
                  </a:extLst>
                </a:gridCol>
                <a:gridCol w="553453">
                  <a:extLst>
                    <a:ext uri="{9D8B030D-6E8A-4147-A177-3AD203B41FA5}">
                      <a16:colId xmlns:a16="http://schemas.microsoft.com/office/drawing/2014/main" val="3930477335"/>
                    </a:ext>
                  </a:extLst>
                </a:gridCol>
              </a:tblGrid>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ID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LF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DUR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SL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16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2645162863"/>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110197834"/>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B</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74837584"/>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330952147"/>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373671178"/>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2463942813"/>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F</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1">
                        <a:lumMod val="60000"/>
                        <a:lumOff val="40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1">
                        <a:lumMod val="60000"/>
                        <a:lumOff val="40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676045775"/>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1">
                        <a:lumMod val="60000"/>
                        <a:lumOff val="40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1">
                        <a:lumMod val="60000"/>
                        <a:lumOff val="40000"/>
                      </a:schemeClr>
                    </a:solid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351068939"/>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H</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35756440"/>
                  </a:ext>
                </a:extLst>
              </a:tr>
              <a:tr h="405319">
                <a:tc>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I</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endParaRPr lang="en-US" sz="20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lumMod val="75000"/>
                      </a:schemeClr>
                    </a:solidFill>
                  </a:tcPr>
                </a:tc>
                <a:extLst>
                  <a:ext uri="{0D108BD9-81ED-4DB2-BD59-A6C34878D82A}">
                    <a16:rowId xmlns:a16="http://schemas.microsoft.com/office/drawing/2014/main" val="1634043680"/>
                  </a:ext>
                </a:extLst>
              </a:tr>
              <a:tr h="405319">
                <a:tc gridSpan="6">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Total resources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hMerge="1">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hMerge="1">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hMerge="1">
                  <a:txBody>
                    <a:bodyPr/>
                    <a:lstStyle/>
                    <a:p>
                      <a:pPr algn="ctr"/>
                      <a:endParaRPr lang="en-US" sz="16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hMerge="1">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hMerge="1">
                  <a:txBody>
                    <a:bodyPr/>
                    <a:lstStyle/>
                    <a:p>
                      <a:pPr algn="ctr"/>
                      <a:endParaRPr lang="en-US" sz="16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286947972"/>
                  </a:ext>
                </a:extLst>
              </a:tr>
              <a:tr h="405319">
                <a:tc gridSpan="6">
                  <a:txBody>
                    <a:bodyPr/>
                    <a:lstStyle/>
                    <a:p>
                      <a:pPr algn="ctr"/>
                      <a:r>
                        <a:rPr lang="en-US" sz="1600" dirty="0">
                          <a:solidFill>
                            <a:schemeClr val="accent1">
                              <a:lumMod val="50000"/>
                            </a:schemeClr>
                          </a:solidFill>
                          <a:latin typeface="Aharoni" panose="02010803020104030203" pitchFamily="2" charset="-79"/>
                          <a:cs typeface="Aharoni" panose="02010803020104030203" pitchFamily="2" charset="-79"/>
                        </a:rPr>
                        <a:t>Reference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hMerge="1">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hMerge="1">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hMerge="1">
                  <a:txBody>
                    <a:bodyPr/>
                    <a:lstStyle/>
                    <a:p>
                      <a:pPr algn="ctr"/>
                      <a:endParaRPr lang="en-US" sz="16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hMerge="1">
                  <a:txBody>
                    <a:bodyPr/>
                    <a:lstStyle/>
                    <a:p>
                      <a:pPr algn="ctr"/>
                      <a:endParaRPr lang="en-US" sz="160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hMerge="1">
                  <a:txBody>
                    <a:bodyPr/>
                    <a:lstStyle/>
                    <a:p>
                      <a:pPr algn="ctr"/>
                      <a:endParaRPr lang="en-US" sz="1600" dirty="0">
                        <a:solidFill>
                          <a:schemeClr val="accent1">
                            <a:lumMod val="50000"/>
                          </a:schemeClr>
                        </a:solidFill>
                        <a:latin typeface="Aharoni" panose="02010803020104030203" pitchFamily="2" charset="-79"/>
                        <a:cs typeface="Aharoni" panose="02010803020104030203" pitchFamily="2"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tc>
                  <a:txBody>
                    <a:bodyPr/>
                    <a:lstStyle/>
                    <a:p>
                      <a:pPr algn="ctr"/>
                      <a:r>
                        <a:rPr lang="en-US" sz="2000" dirty="0">
                          <a:solidFill>
                            <a:schemeClr val="accent1">
                              <a:lumMod val="50000"/>
                            </a:schemeClr>
                          </a:solidFill>
                          <a:latin typeface="Aharoni" panose="02010803020104030203" pitchFamily="2" charset="-79"/>
                          <a:cs typeface="Aharoni" panose="02010803020104030203" pitchFamily="2" charset="-79"/>
                        </a:rPr>
                        <a:t>10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684718182"/>
                  </a:ext>
                </a:extLst>
              </a:tr>
            </a:tbl>
          </a:graphicData>
        </a:graphic>
      </p:graphicFrame>
      <p:sp>
        <p:nvSpPr>
          <p:cNvPr id="8" name="Rectangle 7">
            <a:extLst>
              <a:ext uri="{FF2B5EF4-FFF2-40B4-BE49-F238E27FC236}">
                <a16:creationId xmlns:a16="http://schemas.microsoft.com/office/drawing/2014/main" id="{2AC36D00-02FB-45E1-B70E-89FD686549D7}"/>
              </a:ext>
            </a:extLst>
          </p:cNvPr>
          <p:cNvSpPr/>
          <p:nvPr/>
        </p:nvSpPr>
        <p:spPr>
          <a:xfrm>
            <a:off x="3239311" y="1379403"/>
            <a:ext cx="8482519" cy="429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1">
                    <a:lumMod val="50000"/>
                  </a:schemeClr>
                </a:solidFill>
              </a:rPr>
              <a:t>             </a:t>
            </a:r>
            <a:r>
              <a:rPr lang="en-US" sz="2000" dirty="0">
                <a:solidFill>
                  <a:schemeClr val="accent1">
                    <a:lumMod val="50000"/>
                  </a:schemeClr>
                </a:solidFill>
                <a:latin typeface="Aharoni" panose="02010803020104030203" pitchFamily="2" charset="-79"/>
                <a:cs typeface="Aharoni" panose="02010803020104030203" pitchFamily="2" charset="-79"/>
              </a:rPr>
              <a:t>0      0.5     1     1.5     2     2.5     3     3.5     4      4.5     5     5.5      6     6.5</a:t>
            </a:r>
            <a:endParaRPr lang="en-US" sz="2000" dirty="0">
              <a:solidFill>
                <a:schemeClr val="accent1">
                  <a:lumMod val="50000"/>
                </a:schemeClr>
              </a:solidFill>
            </a:endParaRPr>
          </a:p>
        </p:txBody>
      </p:sp>
    </p:spTree>
    <p:extLst>
      <p:ext uri="{BB962C8B-B14F-4D97-AF65-F5344CB8AC3E}">
        <p14:creationId xmlns:p14="http://schemas.microsoft.com/office/powerpoint/2010/main" val="1011496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1038</Words>
  <Application>Microsoft Office PowerPoint</Application>
  <PresentationFormat>Widescreen</PresentationFormat>
  <Paragraphs>412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Aharoni</vt:lpstr>
      <vt:lpstr>Arial</vt:lpstr>
      <vt:lpstr>Calibri</vt:lpstr>
      <vt:lpstr>Calibri Light</vt:lpstr>
      <vt:lpstr>Office Theme</vt:lpstr>
      <vt:lpstr>Parking Assistant</vt:lpstr>
      <vt:lpstr>Project content:</vt:lpstr>
      <vt:lpstr>What’s parking assistant?</vt:lpstr>
      <vt:lpstr>Project scope:</vt:lpstr>
      <vt:lpstr>Project WBS:</vt:lpstr>
      <vt:lpstr>Responsibility matrix:</vt:lpstr>
      <vt:lpstr>Project network:</vt:lpstr>
      <vt:lpstr>Gantt chart:</vt:lpstr>
      <vt:lpstr>Resource-constrained schedule:</vt:lpstr>
      <vt:lpstr>Time-phased budget:     ($000)</vt:lpstr>
      <vt:lpstr>Cumulative baseline budget:</vt:lpstr>
      <vt:lpstr>Benefits of the project:</vt:lpstr>
      <vt:lpstr>Risks: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Assistant</dc:title>
  <dc:creator>Abdel  Azeez Alsaed</dc:creator>
  <cp:lastModifiedBy>Abdel  Azeez Alsaed</cp:lastModifiedBy>
  <cp:revision>1</cp:revision>
  <dcterms:created xsi:type="dcterms:W3CDTF">2022-01-03T18:26:23Z</dcterms:created>
  <dcterms:modified xsi:type="dcterms:W3CDTF">2022-01-03T23:32:05Z</dcterms:modified>
</cp:coreProperties>
</file>