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DM Sans Medium" panose="020B0604020202020204" charset="0"/>
      <p:regular r:id="rId11"/>
    </p:embeddedFont>
    <p:embeddedFont>
      <p:font typeface="Calibri" panose="020F0502020204030204" pitchFamily="34" charset="0"/>
      <p:regular r:id="rId12"/>
      <p:bold r:id="rId13"/>
      <p:italic r:id="rId14"/>
      <p:boldItalic r:id="rId15"/>
    </p:embeddedFont>
    <p:embeddedFont>
      <p:font typeface="Inter" panose="020B0604020202020204" charset="0"/>
      <p:regular r:id="rId16"/>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78" d="100"/>
          <a:sy n="78" d="100"/>
        </p:scale>
        <p:origin x="2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9476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1213"/>
          </a:solidFill>
          <a:ln/>
        </p:spPr>
      </p:sp>
      <p:sp>
        <p:nvSpPr>
          <p:cNvPr id="3" name="Shape 1"/>
          <p:cNvSpPr/>
          <p:nvPr/>
        </p:nvSpPr>
        <p:spPr>
          <a:xfrm>
            <a:off x="0" y="0"/>
            <a:ext cx="14630400" cy="8229600"/>
          </a:xfrm>
          <a:prstGeom prst="rect">
            <a:avLst/>
          </a:prstGeom>
          <a:solidFill>
            <a:srgbClr val="2D31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2D3133">
              <a:alpha val="80000"/>
            </a:srgbClr>
          </a:solidFill>
          <a:ln/>
        </p:spPr>
      </p:sp>
      <p:sp>
        <p:nvSpPr>
          <p:cNvPr id="4" name="Text 1"/>
          <p:cNvSpPr/>
          <p:nvPr/>
        </p:nvSpPr>
        <p:spPr>
          <a:xfrm>
            <a:off x="864037" y="1429941"/>
            <a:ext cx="12902327" cy="2314575"/>
          </a:xfrm>
          <a:prstGeom prst="rect">
            <a:avLst/>
          </a:prstGeom>
          <a:noFill/>
          <a:ln/>
        </p:spPr>
        <p:txBody>
          <a:bodyPr wrap="square" lIns="0" tIns="0" rIns="0" bIns="0" rtlCol="0" anchor="t"/>
          <a:lstStyle/>
          <a:p>
            <a:pPr marL="0" indent="0" algn="l">
              <a:lnSpc>
                <a:spcPts val="6050"/>
              </a:lnSpc>
              <a:buNone/>
            </a:pPr>
            <a:r>
              <a:rPr lang="en-US" sz="4850" dirty="0">
                <a:solidFill>
                  <a:srgbClr val="F7F7F8"/>
                </a:solidFill>
                <a:latin typeface="DM Sans Medium" pitchFamily="34" charset="0"/>
                <a:ea typeface="DM Sans Medium" pitchFamily="34" charset="-122"/>
                <a:cs typeface="DM Sans Medium" pitchFamily="34" charset="-120"/>
              </a:rPr>
              <a:t>Software Functional Design (SFD) Document: Role-Based Task Management System</a:t>
            </a:r>
            <a:endParaRPr lang="en-US" sz="4850" dirty="0"/>
          </a:p>
        </p:txBody>
      </p:sp>
      <p:sp>
        <p:nvSpPr>
          <p:cNvPr id="5" name="Text 2"/>
          <p:cNvSpPr/>
          <p:nvPr/>
        </p:nvSpPr>
        <p:spPr>
          <a:xfrm>
            <a:off x="864037" y="3215211"/>
            <a:ext cx="12902327" cy="1975247"/>
          </a:xfrm>
          <a:prstGeom prst="rect">
            <a:avLst/>
          </a:prstGeom>
          <a:noFill/>
          <a:ln/>
        </p:spPr>
        <p:txBody>
          <a:bodyPr wrap="square" lIns="0" tIns="0" rIns="0" bIns="0" rtlCol="0" anchor="t"/>
          <a:lstStyle/>
          <a:p>
            <a:pPr marL="0" indent="0" algn="l">
              <a:lnSpc>
                <a:spcPts val="3100"/>
              </a:lnSpc>
              <a:buNone/>
            </a:pPr>
            <a:r>
              <a:rPr lang="en-US" sz="1900" dirty="0">
                <a:solidFill>
                  <a:srgbClr val="D6D9D7"/>
                </a:solidFill>
                <a:latin typeface="Inter" pitchFamily="34" charset="0"/>
                <a:ea typeface="Inter" pitchFamily="34" charset="-122"/>
                <a:cs typeface="Inter" pitchFamily="34" charset="-120"/>
              </a:rPr>
              <a:t>This document provides a comprehensive functional design for a role-based task management system. It outlines the system's architecture, components, roles, permissions, authentication, authorization, task management flow, and security considerations. The system leverages Keycloak for authentication, CASL for authorization, NestJS for the backend, MongoDB for the database, and Next.js with NextAuth for the frontend, ensuring a secure, scalable, and flexible solution for managing tasks within an organization.</a:t>
            </a:r>
            <a:endParaRPr lang="en-US" sz="1900" dirty="0"/>
          </a:p>
        </p:txBody>
      </p:sp>
      <p:sp>
        <p:nvSpPr>
          <p:cNvPr id="6" name="Shape 3"/>
          <p:cNvSpPr/>
          <p:nvPr/>
        </p:nvSpPr>
        <p:spPr>
          <a:xfrm>
            <a:off x="864037" y="6386155"/>
            <a:ext cx="394930" cy="394930"/>
          </a:xfrm>
          <a:prstGeom prst="roundRect">
            <a:avLst>
              <a:gd name="adj" fmla="val 23151155"/>
            </a:avLst>
          </a:prstGeom>
          <a:noFill/>
          <a:ln w="7620">
            <a:solidFill>
              <a:srgbClr val="3C3838"/>
            </a:solidFill>
            <a:prstDash val="solid"/>
          </a:ln>
        </p:spPr>
      </p:sp>
      <p:sp>
        <p:nvSpPr>
          <p:cNvPr id="8" name="Text 4"/>
          <p:cNvSpPr/>
          <p:nvPr/>
        </p:nvSpPr>
        <p:spPr>
          <a:xfrm>
            <a:off x="864037" y="5954196"/>
            <a:ext cx="5476950" cy="431959"/>
          </a:xfrm>
          <a:prstGeom prst="rect">
            <a:avLst/>
          </a:prstGeom>
          <a:noFill/>
          <a:ln/>
        </p:spPr>
        <p:txBody>
          <a:bodyPr wrap="none" lIns="0" tIns="0" rIns="0" bIns="0" rtlCol="0" anchor="t"/>
          <a:lstStyle/>
          <a:p>
            <a:pPr>
              <a:lnSpc>
                <a:spcPts val="3400"/>
              </a:lnSpc>
            </a:pPr>
            <a:r>
              <a:rPr lang="fr-FR" sz="2400" b="1" dirty="0" err="1">
                <a:solidFill>
                  <a:srgbClr val="F7F7F8"/>
                </a:solidFill>
                <a:latin typeface="DM Sans Medium" pitchFamily="34" charset="0"/>
                <a:ea typeface="DM Sans Medium" pitchFamily="34" charset="-122"/>
                <a:cs typeface="DM Sans Medium" pitchFamily="34" charset="-120"/>
              </a:rPr>
              <a:t>Development</a:t>
            </a:r>
            <a:r>
              <a:rPr lang="fr-FR" sz="2400" b="1" dirty="0">
                <a:solidFill>
                  <a:srgbClr val="F7F7F8"/>
                </a:solidFill>
                <a:latin typeface="DM Sans Medium" pitchFamily="34" charset="0"/>
                <a:ea typeface="DM Sans Medium" pitchFamily="34" charset="-122"/>
                <a:cs typeface="DM Sans Medium" pitchFamily="34" charset="-120"/>
              </a:rPr>
              <a:t> Team &amp; Project mangers :</a:t>
            </a:r>
            <a:br>
              <a:rPr lang="fr-FR" sz="2400" b="1" dirty="0">
                <a:solidFill>
                  <a:srgbClr val="F7F7F8"/>
                </a:solidFill>
                <a:latin typeface="DM Sans Medium" pitchFamily="34" charset="0"/>
                <a:ea typeface="DM Sans Medium" pitchFamily="34" charset="-122"/>
                <a:cs typeface="DM Sans Medium" pitchFamily="34" charset="-120"/>
              </a:rPr>
            </a:br>
            <a:r>
              <a:rPr lang="fr-FR" sz="2400" b="1" dirty="0">
                <a:solidFill>
                  <a:srgbClr val="D6D9D7"/>
                </a:solidFill>
                <a:latin typeface="Inter Bold" pitchFamily="34" charset="0"/>
                <a:ea typeface="Inter Bold" pitchFamily="34" charset="-122"/>
                <a:cs typeface="Inter Bold" pitchFamily="34" charset="-120"/>
              </a:rPr>
              <a:t> </a:t>
            </a:r>
            <a:r>
              <a:rPr lang="fr-FR" sz="2400" b="1" dirty="0" smtClean="0">
                <a:solidFill>
                  <a:srgbClr val="D6D9D7"/>
                </a:solidFill>
                <a:latin typeface="Inter Bold" pitchFamily="34" charset="0"/>
                <a:ea typeface="Inter Bold" pitchFamily="34" charset="-122"/>
                <a:cs typeface="Inter Bold" pitchFamily="34" charset="-120"/>
              </a:rPr>
              <a:t> - </a:t>
            </a:r>
            <a:r>
              <a:rPr lang="fr-FR" sz="2000" dirty="0" smtClean="0">
                <a:solidFill>
                  <a:srgbClr val="D6D9D7"/>
                </a:solidFill>
                <a:latin typeface="Inter Bold" pitchFamily="34" charset="0"/>
                <a:ea typeface="Inter Bold" pitchFamily="34" charset="-122"/>
                <a:cs typeface="Inter Bold" pitchFamily="34" charset="-120"/>
              </a:rPr>
              <a:t>Mohamed</a:t>
            </a:r>
            <a:r>
              <a:rPr lang="fr-FR" sz="2400" b="1" dirty="0" smtClean="0">
                <a:solidFill>
                  <a:srgbClr val="D6D9D7"/>
                </a:solidFill>
                <a:latin typeface="Inter Bold" pitchFamily="34" charset="0"/>
                <a:ea typeface="Inter Bold" pitchFamily="34" charset="-122"/>
                <a:cs typeface="Inter Bold" pitchFamily="34" charset="-120"/>
              </a:rPr>
              <a:t> </a:t>
            </a:r>
            <a:r>
              <a:rPr lang="fr-FR" sz="2000" dirty="0" err="1" smtClean="0">
                <a:solidFill>
                  <a:srgbClr val="D6D9D7"/>
                </a:solidFill>
                <a:latin typeface="Inter Bold" pitchFamily="34" charset="0"/>
                <a:ea typeface="Inter Bold" pitchFamily="34" charset="-122"/>
                <a:cs typeface="Inter Bold" pitchFamily="34" charset="-120"/>
              </a:rPr>
              <a:t>Lazraq</a:t>
            </a:r>
            <a:endParaRPr lang="fr-FR" sz="2400" dirty="0">
              <a:solidFill>
                <a:srgbClr val="D6D9D7"/>
              </a:solidFill>
              <a:latin typeface="Inter Bold" pitchFamily="34" charset="0"/>
              <a:ea typeface="Inter Bold" pitchFamily="34" charset="-122"/>
              <a:cs typeface="Inter Bold" pitchFamily="34" charset="-120"/>
            </a:endParaRPr>
          </a:p>
          <a:p>
            <a:pPr>
              <a:lnSpc>
                <a:spcPts val="3400"/>
              </a:lnSpc>
            </a:pPr>
            <a:r>
              <a:rPr lang="fr-FR" sz="2400" b="1" dirty="0">
                <a:solidFill>
                  <a:srgbClr val="D6D9D7"/>
                </a:solidFill>
                <a:latin typeface="Inter Bold" pitchFamily="34" charset="0"/>
                <a:ea typeface="Inter Bold" pitchFamily="34" charset="-122"/>
                <a:cs typeface="Inter Bold" pitchFamily="34" charset="-120"/>
              </a:rPr>
              <a:t> </a:t>
            </a:r>
            <a:r>
              <a:rPr lang="fr-FR" sz="2400" b="1" dirty="0" smtClean="0">
                <a:solidFill>
                  <a:srgbClr val="D6D9D7"/>
                </a:solidFill>
                <a:latin typeface="Inter Bold" pitchFamily="34" charset="0"/>
                <a:ea typeface="Inter Bold" pitchFamily="34" charset="-122"/>
                <a:cs typeface="Inter Bold" pitchFamily="34" charset="-120"/>
              </a:rPr>
              <a:t> - </a:t>
            </a:r>
            <a:r>
              <a:rPr lang="fr-FR" sz="2000" dirty="0" err="1" smtClean="0">
                <a:solidFill>
                  <a:srgbClr val="D6D9D7"/>
                </a:solidFill>
                <a:latin typeface="Inter Bold" pitchFamily="34" charset="0"/>
                <a:ea typeface="Inter Bold" pitchFamily="34" charset="-122"/>
                <a:cs typeface="Inter Bold" pitchFamily="34" charset="-120"/>
              </a:rPr>
              <a:t>Fadwa</a:t>
            </a:r>
            <a:r>
              <a:rPr lang="fr-FR" sz="2400" b="1" dirty="0" smtClean="0">
                <a:solidFill>
                  <a:srgbClr val="D6D9D7"/>
                </a:solidFill>
                <a:latin typeface="Inter Bold" pitchFamily="34" charset="0"/>
                <a:ea typeface="Inter Bold" pitchFamily="34" charset="-122"/>
                <a:cs typeface="Inter Bold" pitchFamily="34" charset="-120"/>
              </a:rPr>
              <a:t> </a:t>
            </a:r>
            <a:r>
              <a:rPr lang="fr-FR" sz="2000" dirty="0" smtClean="0">
                <a:solidFill>
                  <a:srgbClr val="D6D9D7"/>
                </a:solidFill>
                <a:latin typeface="Inter Bold" pitchFamily="34" charset="0"/>
                <a:ea typeface="Inter Bold" pitchFamily="34" charset="-122"/>
                <a:cs typeface="Inter Bold" pitchFamily="34" charset="-120"/>
              </a:rPr>
              <a:t>Ait</a:t>
            </a:r>
            <a:r>
              <a:rPr lang="fr-FR" sz="2400" b="1" dirty="0" smtClean="0">
                <a:solidFill>
                  <a:srgbClr val="D6D9D7"/>
                </a:solidFill>
                <a:latin typeface="Inter Bold" pitchFamily="34" charset="0"/>
                <a:ea typeface="Inter Bold" pitchFamily="34" charset="-122"/>
                <a:cs typeface="Inter Bold" pitchFamily="34" charset="-120"/>
              </a:rPr>
              <a:t> </a:t>
            </a:r>
            <a:r>
              <a:rPr lang="fr-FR" sz="2000" dirty="0" err="1" smtClean="0">
                <a:solidFill>
                  <a:srgbClr val="D6D9D7"/>
                </a:solidFill>
                <a:latin typeface="Inter Bold" pitchFamily="34" charset="0"/>
                <a:ea typeface="Inter Bold" pitchFamily="34" charset="-122"/>
                <a:cs typeface="Inter Bold" pitchFamily="34" charset="-120"/>
              </a:rPr>
              <a:t>Baali</a:t>
            </a:r>
            <a:endParaRPr lang="fr-FR" sz="2400" dirty="0" smtClean="0">
              <a:solidFill>
                <a:srgbClr val="D6D9D7"/>
              </a:solidFill>
              <a:latin typeface="Inter Bold" pitchFamily="34" charset="0"/>
              <a:ea typeface="Inter Bold" pitchFamily="34" charset="-122"/>
              <a:cs typeface="Inter Bold" pitchFamily="34" charset="-120"/>
            </a:endParaRPr>
          </a:p>
          <a:p>
            <a:pPr>
              <a:lnSpc>
                <a:spcPts val="3400"/>
              </a:lnSpc>
            </a:pPr>
            <a:r>
              <a:rPr lang="fr-FR" sz="2400" b="1" dirty="0">
                <a:solidFill>
                  <a:srgbClr val="D6D9D7"/>
                </a:solidFill>
                <a:latin typeface="Inter Bold" pitchFamily="34" charset="0"/>
                <a:ea typeface="Inter Bold" pitchFamily="34" charset="-122"/>
                <a:cs typeface="Inter Bold" pitchFamily="34" charset="-120"/>
              </a:rPr>
              <a:t> </a:t>
            </a:r>
            <a:r>
              <a:rPr lang="fr-FR" sz="2400" b="1" dirty="0" smtClean="0">
                <a:solidFill>
                  <a:srgbClr val="D6D9D7"/>
                </a:solidFill>
                <a:latin typeface="Inter Bold" pitchFamily="34" charset="0"/>
                <a:ea typeface="Inter Bold" pitchFamily="34" charset="-122"/>
                <a:cs typeface="Inter Bold" pitchFamily="34" charset="-120"/>
              </a:rPr>
              <a:t> - </a:t>
            </a:r>
            <a:r>
              <a:rPr lang="fr-FR" sz="2000" dirty="0" smtClean="0">
                <a:solidFill>
                  <a:srgbClr val="D6D9D7"/>
                </a:solidFill>
                <a:latin typeface="Inter Bold" pitchFamily="34" charset="0"/>
                <a:ea typeface="Inter Bold" pitchFamily="34" charset="-122"/>
                <a:cs typeface="Inter Bold" pitchFamily="34" charset="-120"/>
              </a:rPr>
              <a:t>Abdelaziz</a:t>
            </a:r>
            <a:r>
              <a:rPr lang="fr-FR" sz="2400" b="1" dirty="0" smtClean="0">
                <a:solidFill>
                  <a:srgbClr val="D6D9D7"/>
                </a:solidFill>
                <a:latin typeface="Inter Bold" pitchFamily="34" charset="0"/>
                <a:ea typeface="Inter Bold" pitchFamily="34" charset="-122"/>
                <a:cs typeface="Inter Bold" pitchFamily="34" charset="-120"/>
              </a:rPr>
              <a:t> </a:t>
            </a:r>
            <a:r>
              <a:rPr lang="fr-FR" sz="2000" dirty="0" err="1" smtClean="0">
                <a:solidFill>
                  <a:srgbClr val="D6D9D7"/>
                </a:solidFill>
                <a:latin typeface="Inter Bold" pitchFamily="34" charset="0"/>
                <a:ea typeface="Inter Bold" pitchFamily="34" charset="-122"/>
                <a:cs typeface="Inter Bold" pitchFamily="34" charset="-120"/>
              </a:rPr>
              <a:t>Kazoum</a:t>
            </a:r>
            <a:endParaRPr lang="fr-FR" sz="2400" dirty="0" smtClean="0">
              <a:solidFill>
                <a:srgbClr val="D6D9D7"/>
              </a:solidFill>
              <a:latin typeface="Inter Bold" pitchFamily="34" charset="0"/>
              <a:ea typeface="Inter Bold" pitchFamily="34" charset="-122"/>
              <a:cs typeface="Inter Bold"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00933" y="825579"/>
            <a:ext cx="8790742" cy="715089"/>
          </a:xfrm>
          <a:prstGeom prst="rect">
            <a:avLst/>
          </a:prstGeom>
          <a:noFill/>
          <a:ln/>
        </p:spPr>
        <p:txBody>
          <a:bodyPr wrap="none" lIns="0" tIns="0" rIns="0" bIns="0" rtlCol="0" anchor="t"/>
          <a:lstStyle/>
          <a:p>
            <a:pPr marL="0" indent="0" algn="l">
              <a:lnSpc>
                <a:spcPts val="5600"/>
              </a:lnSpc>
              <a:buNone/>
            </a:pPr>
            <a:r>
              <a:rPr lang="en-US" sz="4500" dirty="0">
                <a:solidFill>
                  <a:srgbClr val="F7F7F8"/>
                </a:solidFill>
                <a:latin typeface="DM Sans Medium" pitchFamily="34" charset="0"/>
                <a:ea typeface="DM Sans Medium" pitchFamily="34" charset="-122"/>
                <a:cs typeface="DM Sans Medium" pitchFamily="34" charset="-120"/>
              </a:rPr>
              <a:t>Project Overview and Objectives</a:t>
            </a:r>
            <a:endParaRPr lang="en-US" sz="4500" dirty="0"/>
          </a:p>
        </p:txBody>
      </p:sp>
      <p:sp>
        <p:nvSpPr>
          <p:cNvPr id="3" name="Text 1"/>
          <p:cNvSpPr/>
          <p:nvPr/>
        </p:nvSpPr>
        <p:spPr>
          <a:xfrm>
            <a:off x="800933" y="1998345"/>
            <a:ext cx="13028533" cy="1830586"/>
          </a:xfrm>
          <a:prstGeom prst="rect">
            <a:avLst/>
          </a:prstGeom>
          <a:noFill/>
          <a:ln/>
        </p:spPr>
        <p:txBody>
          <a:bodyPr wrap="square" lIns="0" tIns="0" rIns="0" bIns="0" rtlCol="0" anchor="t"/>
          <a:lstStyle/>
          <a:p>
            <a:pPr marL="0" indent="0" algn="l">
              <a:lnSpc>
                <a:spcPts val="2850"/>
              </a:lnSpc>
              <a:buNone/>
            </a:pPr>
            <a:r>
              <a:rPr lang="en-US" sz="1800" dirty="0">
                <a:solidFill>
                  <a:srgbClr val="D6D9D7"/>
                </a:solidFill>
                <a:latin typeface="Inter" pitchFamily="34" charset="0"/>
                <a:ea typeface="Inter" pitchFamily="34" charset="-122"/>
                <a:cs typeface="Inter" pitchFamily="34" charset="-120"/>
              </a:rPr>
              <a:t>The Role-Based Task Management System is designed to efficiently manage tasks assigned to employees within an organization. This system implements role-based access control (RBAC) to ensure that users have appropriate access levels based on their roles. The system integrates several key technologies: </a:t>
            </a:r>
            <a:r>
              <a:rPr lang="en-US" sz="1800" b="1" dirty="0">
                <a:solidFill>
                  <a:srgbClr val="D6D9D7"/>
                </a:solidFill>
                <a:latin typeface="Inter" pitchFamily="34" charset="0"/>
                <a:ea typeface="Inter" pitchFamily="34" charset="-122"/>
                <a:cs typeface="Inter" pitchFamily="34" charset="-120"/>
              </a:rPr>
              <a:t>Keycloak</a:t>
            </a:r>
            <a:r>
              <a:rPr lang="en-US" sz="1800" dirty="0">
                <a:solidFill>
                  <a:srgbClr val="D6D9D7"/>
                </a:solidFill>
                <a:latin typeface="Inter" pitchFamily="34" charset="0"/>
                <a:ea typeface="Inter" pitchFamily="34" charset="-122"/>
                <a:cs typeface="Inter" pitchFamily="34" charset="-120"/>
              </a:rPr>
              <a:t> for authentication, </a:t>
            </a:r>
            <a:r>
              <a:rPr lang="en-US" sz="1800" b="1" dirty="0">
                <a:solidFill>
                  <a:srgbClr val="D6D9D7"/>
                </a:solidFill>
                <a:latin typeface="Inter" pitchFamily="34" charset="0"/>
                <a:ea typeface="Inter" pitchFamily="34" charset="-122"/>
                <a:cs typeface="Inter" pitchFamily="34" charset="-120"/>
              </a:rPr>
              <a:t>CASL</a:t>
            </a:r>
            <a:r>
              <a:rPr lang="en-US" sz="1800" dirty="0">
                <a:solidFill>
                  <a:srgbClr val="D6D9D7"/>
                </a:solidFill>
                <a:latin typeface="Inter" pitchFamily="34" charset="0"/>
                <a:ea typeface="Inter" pitchFamily="34" charset="-122"/>
                <a:cs typeface="Inter" pitchFamily="34" charset="-120"/>
              </a:rPr>
              <a:t> for authorization, </a:t>
            </a:r>
            <a:r>
              <a:rPr lang="en-US" sz="1800" b="1" dirty="0">
                <a:solidFill>
                  <a:srgbClr val="D6D9D7"/>
                </a:solidFill>
                <a:latin typeface="Inter" pitchFamily="34" charset="0"/>
                <a:ea typeface="Inter" pitchFamily="34" charset="-122"/>
                <a:cs typeface="Inter" pitchFamily="34" charset="-120"/>
              </a:rPr>
              <a:t>NestJS</a:t>
            </a:r>
            <a:r>
              <a:rPr lang="en-US" sz="1800" dirty="0">
                <a:solidFill>
                  <a:srgbClr val="D6D9D7"/>
                </a:solidFill>
                <a:latin typeface="Inter" pitchFamily="34" charset="0"/>
                <a:ea typeface="Inter" pitchFamily="34" charset="-122"/>
                <a:cs typeface="Inter" pitchFamily="34" charset="-120"/>
              </a:rPr>
              <a:t> as the backend framework, </a:t>
            </a:r>
            <a:r>
              <a:rPr lang="en-US" sz="1800" b="1" dirty="0">
                <a:solidFill>
                  <a:srgbClr val="D6D9D7"/>
                </a:solidFill>
                <a:latin typeface="Inter" pitchFamily="34" charset="0"/>
                <a:ea typeface="Inter" pitchFamily="34" charset="-122"/>
                <a:cs typeface="Inter" pitchFamily="34" charset="-120"/>
              </a:rPr>
              <a:t>MongoDB</a:t>
            </a:r>
            <a:r>
              <a:rPr lang="en-US" sz="1800" dirty="0">
                <a:solidFill>
                  <a:srgbClr val="D6D9D7"/>
                </a:solidFill>
                <a:latin typeface="Inter" pitchFamily="34" charset="0"/>
                <a:ea typeface="Inter" pitchFamily="34" charset="-122"/>
                <a:cs typeface="Inter" pitchFamily="34" charset="-120"/>
              </a:rPr>
              <a:t> as the database solution, and </a:t>
            </a:r>
            <a:r>
              <a:rPr lang="en-US" sz="1800" b="1" dirty="0">
                <a:solidFill>
                  <a:srgbClr val="D6D9D7"/>
                </a:solidFill>
                <a:latin typeface="Inter" pitchFamily="34" charset="0"/>
                <a:ea typeface="Inter" pitchFamily="34" charset="-122"/>
                <a:cs typeface="Inter" pitchFamily="34" charset="-120"/>
              </a:rPr>
              <a:t>Next.js with NextAuth</a:t>
            </a:r>
            <a:r>
              <a:rPr lang="en-US" sz="1800" dirty="0">
                <a:solidFill>
                  <a:srgbClr val="D6D9D7"/>
                </a:solidFill>
                <a:latin typeface="Inter" pitchFamily="34" charset="0"/>
                <a:ea typeface="Inter" pitchFamily="34" charset="-122"/>
                <a:cs typeface="Inter" pitchFamily="34" charset="-120"/>
              </a:rPr>
              <a:t> as the frontend framework.</a:t>
            </a:r>
            <a:endParaRPr lang="en-US" sz="1800" dirty="0"/>
          </a:p>
        </p:txBody>
      </p:sp>
      <p:sp>
        <p:nvSpPr>
          <p:cNvPr id="4" name="Text 2"/>
          <p:cNvSpPr/>
          <p:nvPr/>
        </p:nvSpPr>
        <p:spPr>
          <a:xfrm>
            <a:off x="800933" y="4086344"/>
            <a:ext cx="13028533" cy="366117"/>
          </a:xfrm>
          <a:prstGeom prst="rect">
            <a:avLst/>
          </a:prstGeom>
          <a:noFill/>
          <a:ln/>
        </p:spPr>
        <p:txBody>
          <a:bodyPr wrap="none" lIns="0" tIns="0" rIns="0" bIns="0" rtlCol="0" anchor="t"/>
          <a:lstStyle/>
          <a:p>
            <a:pPr marL="0" indent="0" algn="l">
              <a:lnSpc>
                <a:spcPts val="2850"/>
              </a:lnSpc>
              <a:buNone/>
            </a:pPr>
            <a:r>
              <a:rPr lang="en-US" sz="1800" dirty="0">
                <a:solidFill>
                  <a:srgbClr val="D6D9D7"/>
                </a:solidFill>
                <a:latin typeface="Inter" pitchFamily="34" charset="0"/>
                <a:ea typeface="Inter" pitchFamily="34" charset="-122"/>
                <a:cs typeface="Inter" pitchFamily="34" charset="-120"/>
              </a:rPr>
              <a:t>The primary objectives of this project include:</a:t>
            </a:r>
            <a:endParaRPr lang="en-US" sz="1800" dirty="0"/>
          </a:p>
        </p:txBody>
      </p:sp>
      <p:sp>
        <p:nvSpPr>
          <p:cNvPr id="5" name="Text 3"/>
          <p:cNvSpPr/>
          <p:nvPr/>
        </p:nvSpPr>
        <p:spPr>
          <a:xfrm>
            <a:off x="800933" y="4709874"/>
            <a:ext cx="13028533" cy="366117"/>
          </a:xfrm>
          <a:prstGeom prst="rect">
            <a:avLst/>
          </a:prstGeom>
          <a:noFill/>
          <a:ln/>
        </p:spPr>
        <p:txBody>
          <a:bodyPr wrap="none" lIns="0" tIns="0" rIns="0" bIns="0" rtlCol="0" anchor="t"/>
          <a:lstStyle/>
          <a:p>
            <a:pPr marL="342900" indent="-342900" algn="l">
              <a:lnSpc>
                <a:spcPts val="2850"/>
              </a:lnSpc>
              <a:buSzPct val="100000"/>
              <a:buChar char="•"/>
            </a:pPr>
            <a:r>
              <a:rPr lang="en-US" sz="1800" dirty="0">
                <a:solidFill>
                  <a:srgbClr val="D6D9D7"/>
                </a:solidFill>
                <a:latin typeface="Inter" pitchFamily="34" charset="0"/>
                <a:ea typeface="Inter" pitchFamily="34" charset="-122"/>
                <a:cs typeface="Inter" pitchFamily="34" charset="-120"/>
              </a:rPr>
              <a:t>Secure authentication using Keycloak to verify user identities and manage login sessions.</a:t>
            </a:r>
            <a:endParaRPr lang="en-US" sz="1800" dirty="0"/>
          </a:p>
        </p:txBody>
      </p:sp>
      <p:sp>
        <p:nvSpPr>
          <p:cNvPr id="6" name="Text 4"/>
          <p:cNvSpPr/>
          <p:nvPr/>
        </p:nvSpPr>
        <p:spPr>
          <a:xfrm>
            <a:off x="800933" y="5156002"/>
            <a:ext cx="13028533" cy="366117"/>
          </a:xfrm>
          <a:prstGeom prst="rect">
            <a:avLst/>
          </a:prstGeom>
          <a:noFill/>
          <a:ln/>
        </p:spPr>
        <p:txBody>
          <a:bodyPr wrap="none" lIns="0" tIns="0" rIns="0" bIns="0" rtlCol="0" anchor="t"/>
          <a:lstStyle/>
          <a:p>
            <a:pPr marL="342900" indent="-342900" algn="l">
              <a:lnSpc>
                <a:spcPts val="2850"/>
              </a:lnSpc>
              <a:buSzPct val="100000"/>
              <a:buChar char="•"/>
            </a:pPr>
            <a:r>
              <a:rPr lang="en-US" sz="1800" dirty="0">
                <a:solidFill>
                  <a:srgbClr val="D6D9D7"/>
                </a:solidFill>
                <a:latin typeface="Inter" pitchFamily="34" charset="0"/>
                <a:ea typeface="Inter" pitchFamily="34" charset="-122"/>
                <a:cs typeface="Inter" pitchFamily="34" charset="-120"/>
              </a:rPr>
              <a:t>Role-based authorization using CASL to control access to various system functionalities based on user roles.</a:t>
            </a:r>
            <a:endParaRPr lang="en-US" sz="1800" dirty="0"/>
          </a:p>
        </p:txBody>
      </p:sp>
      <p:sp>
        <p:nvSpPr>
          <p:cNvPr id="7" name="Text 5"/>
          <p:cNvSpPr/>
          <p:nvPr/>
        </p:nvSpPr>
        <p:spPr>
          <a:xfrm>
            <a:off x="800933" y="5602129"/>
            <a:ext cx="13028533" cy="366117"/>
          </a:xfrm>
          <a:prstGeom prst="rect">
            <a:avLst/>
          </a:prstGeom>
          <a:noFill/>
          <a:ln/>
        </p:spPr>
        <p:txBody>
          <a:bodyPr wrap="none" lIns="0" tIns="0" rIns="0" bIns="0" rtlCol="0" anchor="t"/>
          <a:lstStyle/>
          <a:p>
            <a:pPr marL="342900" indent="-342900" algn="l">
              <a:lnSpc>
                <a:spcPts val="2850"/>
              </a:lnSpc>
              <a:buSzPct val="100000"/>
              <a:buChar char="•"/>
            </a:pPr>
            <a:r>
              <a:rPr lang="en-US" sz="1800" dirty="0">
                <a:solidFill>
                  <a:srgbClr val="D6D9D7"/>
                </a:solidFill>
                <a:latin typeface="Inter" pitchFamily="34" charset="0"/>
                <a:ea typeface="Inter" pitchFamily="34" charset="-122"/>
                <a:cs typeface="Inter" pitchFamily="34" charset="-120"/>
              </a:rPr>
              <a:t>Efficient task assignment and tracking to ensure tasks are properly distributed and monitored.</a:t>
            </a:r>
            <a:endParaRPr lang="en-US" sz="1800" dirty="0"/>
          </a:p>
        </p:txBody>
      </p:sp>
      <p:sp>
        <p:nvSpPr>
          <p:cNvPr id="8" name="Text 6"/>
          <p:cNvSpPr/>
          <p:nvPr/>
        </p:nvSpPr>
        <p:spPr>
          <a:xfrm>
            <a:off x="800933" y="6048256"/>
            <a:ext cx="13028533" cy="366117"/>
          </a:xfrm>
          <a:prstGeom prst="rect">
            <a:avLst/>
          </a:prstGeom>
          <a:noFill/>
          <a:ln/>
        </p:spPr>
        <p:txBody>
          <a:bodyPr wrap="none" lIns="0" tIns="0" rIns="0" bIns="0" rtlCol="0" anchor="t"/>
          <a:lstStyle/>
          <a:p>
            <a:pPr marL="342900" indent="-342900" algn="l">
              <a:lnSpc>
                <a:spcPts val="2850"/>
              </a:lnSpc>
              <a:buSzPct val="100000"/>
              <a:buChar char="•"/>
            </a:pPr>
            <a:r>
              <a:rPr lang="en-US" sz="1800" dirty="0">
                <a:solidFill>
                  <a:srgbClr val="D6D9D7"/>
                </a:solidFill>
                <a:latin typeface="Inter" pitchFamily="34" charset="0"/>
                <a:ea typeface="Inter" pitchFamily="34" charset="-122"/>
                <a:cs typeface="Inter" pitchFamily="34" charset="-120"/>
              </a:rPr>
              <a:t>Dynamic role and permission management to allow administrators to easily update and manage user access rights.</a:t>
            </a:r>
            <a:endParaRPr lang="en-US" sz="1800" dirty="0"/>
          </a:p>
        </p:txBody>
      </p:sp>
      <p:sp>
        <p:nvSpPr>
          <p:cNvPr id="9" name="Text 7"/>
          <p:cNvSpPr/>
          <p:nvPr/>
        </p:nvSpPr>
        <p:spPr>
          <a:xfrm>
            <a:off x="800933" y="6671786"/>
            <a:ext cx="13028533" cy="732234"/>
          </a:xfrm>
          <a:prstGeom prst="rect">
            <a:avLst/>
          </a:prstGeom>
          <a:noFill/>
          <a:ln/>
        </p:spPr>
        <p:txBody>
          <a:bodyPr wrap="square" lIns="0" tIns="0" rIns="0" bIns="0" rtlCol="0" anchor="t"/>
          <a:lstStyle/>
          <a:p>
            <a:pPr marL="0" indent="0" algn="l">
              <a:lnSpc>
                <a:spcPts val="2850"/>
              </a:lnSpc>
              <a:buNone/>
            </a:pPr>
            <a:r>
              <a:rPr lang="en-US" sz="1800" dirty="0">
                <a:solidFill>
                  <a:srgbClr val="D6D9D7"/>
                </a:solidFill>
                <a:latin typeface="Inter" pitchFamily="34" charset="0"/>
                <a:ea typeface="Inter" pitchFamily="34" charset="-122"/>
                <a:cs typeface="Inter" pitchFamily="34" charset="-120"/>
              </a:rPr>
              <a:t>By achieving these objectives, the system aims to provide a robust and user-friendly platform for managing tasks within the organization while maintaining high levels of security and control.</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72465" y="529471"/>
            <a:ext cx="8705017" cy="600432"/>
          </a:xfrm>
          <a:prstGeom prst="rect">
            <a:avLst/>
          </a:prstGeom>
          <a:noFill/>
          <a:ln/>
        </p:spPr>
        <p:txBody>
          <a:bodyPr wrap="none" lIns="0" tIns="0" rIns="0" bIns="0" rtlCol="0" anchor="t"/>
          <a:lstStyle/>
          <a:p>
            <a:pPr marL="0" indent="0" algn="l">
              <a:lnSpc>
                <a:spcPts val="4700"/>
              </a:lnSpc>
              <a:buNone/>
            </a:pPr>
            <a:r>
              <a:rPr lang="en-US" sz="3750" dirty="0">
                <a:solidFill>
                  <a:srgbClr val="F7F7F8"/>
                </a:solidFill>
                <a:latin typeface="DM Sans Medium" pitchFamily="34" charset="0"/>
                <a:ea typeface="DM Sans Medium" pitchFamily="34" charset="-122"/>
                <a:cs typeface="DM Sans Medium" pitchFamily="34" charset="-120"/>
              </a:rPr>
              <a:t>System Architecture and Components</a:t>
            </a:r>
            <a:endParaRPr lang="en-US" sz="3750" dirty="0"/>
          </a:p>
        </p:txBody>
      </p:sp>
      <p:sp>
        <p:nvSpPr>
          <p:cNvPr id="3" name="Text 1"/>
          <p:cNvSpPr/>
          <p:nvPr/>
        </p:nvSpPr>
        <p:spPr>
          <a:xfrm>
            <a:off x="672465" y="1514118"/>
            <a:ext cx="13285470" cy="614839"/>
          </a:xfrm>
          <a:prstGeom prst="rect">
            <a:avLst/>
          </a:prstGeom>
          <a:noFill/>
          <a:ln/>
        </p:spPr>
        <p:txBody>
          <a:bodyPr wrap="square" lIns="0" tIns="0" rIns="0" bIns="0" rtlCol="0" anchor="t"/>
          <a:lstStyle/>
          <a:p>
            <a:pPr marL="0" indent="0" algn="l">
              <a:lnSpc>
                <a:spcPts val="2400"/>
              </a:lnSpc>
              <a:buNone/>
            </a:pPr>
            <a:r>
              <a:rPr lang="en-US" sz="1500" dirty="0">
                <a:solidFill>
                  <a:srgbClr val="D6D9D7"/>
                </a:solidFill>
                <a:latin typeface="Inter" pitchFamily="34" charset="0"/>
                <a:ea typeface="Inter" pitchFamily="34" charset="-122"/>
                <a:cs typeface="Inter" pitchFamily="34" charset="-120"/>
              </a:rPr>
              <a:t>The system architecture is designed to provide a clear separation of concerns, with distinct components handling specific functionalities. This modular design enhances maintainability and scalability.</a:t>
            </a:r>
            <a:endParaRPr lang="en-US" sz="1500" dirty="0"/>
          </a:p>
        </p:txBody>
      </p:sp>
      <p:sp>
        <p:nvSpPr>
          <p:cNvPr id="4" name="Text 2"/>
          <p:cNvSpPr/>
          <p:nvPr/>
        </p:nvSpPr>
        <p:spPr>
          <a:xfrm>
            <a:off x="672465" y="2345055"/>
            <a:ext cx="13285470" cy="307419"/>
          </a:xfrm>
          <a:prstGeom prst="rect">
            <a:avLst/>
          </a:prstGeom>
          <a:noFill/>
          <a:ln/>
        </p:spPr>
        <p:txBody>
          <a:bodyPr wrap="none" lIns="0" tIns="0" rIns="0" bIns="0" rtlCol="0" anchor="t"/>
          <a:lstStyle/>
          <a:p>
            <a:pPr marL="0" indent="0" algn="l">
              <a:lnSpc>
                <a:spcPts val="2400"/>
              </a:lnSpc>
              <a:buNone/>
            </a:pPr>
            <a:r>
              <a:rPr lang="en-US" sz="1500" dirty="0">
                <a:solidFill>
                  <a:srgbClr val="D6D9D7"/>
                </a:solidFill>
                <a:latin typeface="Inter" pitchFamily="34" charset="0"/>
                <a:ea typeface="Inter" pitchFamily="34" charset="-122"/>
                <a:cs typeface="Inter" pitchFamily="34" charset="-120"/>
              </a:rPr>
              <a:t>The technology stack includes:</a:t>
            </a:r>
            <a:endParaRPr lang="en-US" sz="1500" dirty="0"/>
          </a:p>
        </p:txBody>
      </p:sp>
      <p:sp>
        <p:nvSpPr>
          <p:cNvPr id="5" name="Text 3"/>
          <p:cNvSpPr/>
          <p:nvPr/>
        </p:nvSpPr>
        <p:spPr>
          <a:xfrm>
            <a:off x="672465" y="2868573"/>
            <a:ext cx="13285470" cy="307419"/>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D6D9D7"/>
                </a:solidFill>
                <a:latin typeface="Inter" pitchFamily="34" charset="0"/>
                <a:ea typeface="Inter" pitchFamily="34" charset="-122"/>
                <a:cs typeface="Inter" pitchFamily="34" charset="-120"/>
              </a:rPr>
              <a:t>Backend:</a:t>
            </a:r>
            <a:r>
              <a:rPr lang="en-US" sz="1500" dirty="0">
                <a:solidFill>
                  <a:srgbClr val="D6D9D7"/>
                </a:solidFill>
                <a:latin typeface="Inter" pitchFamily="34" charset="0"/>
                <a:ea typeface="Inter" pitchFamily="34" charset="-122"/>
                <a:cs typeface="Inter" pitchFamily="34" charset="-120"/>
              </a:rPr>
              <a:t> NestJS, Keycloak, MongoDB, CASL</a:t>
            </a:r>
            <a:endParaRPr lang="en-US" sz="1500" dirty="0"/>
          </a:p>
        </p:txBody>
      </p:sp>
      <p:sp>
        <p:nvSpPr>
          <p:cNvPr id="6" name="Text 4"/>
          <p:cNvSpPr/>
          <p:nvPr/>
        </p:nvSpPr>
        <p:spPr>
          <a:xfrm>
            <a:off x="672465" y="3243143"/>
            <a:ext cx="13285470" cy="307419"/>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D6D9D7"/>
                </a:solidFill>
                <a:latin typeface="Inter" pitchFamily="34" charset="0"/>
                <a:ea typeface="Inter" pitchFamily="34" charset="-122"/>
                <a:cs typeface="Inter" pitchFamily="34" charset="-120"/>
              </a:rPr>
              <a:t>Frontend:</a:t>
            </a:r>
            <a:r>
              <a:rPr lang="en-US" sz="1500" dirty="0">
                <a:solidFill>
                  <a:srgbClr val="D6D9D7"/>
                </a:solidFill>
                <a:latin typeface="Inter" pitchFamily="34" charset="0"/>
                <a:ea typeface="Inter" pitchFamily="34" charset="-122"/>
                <a:cs typeface="Inter" pitchFamily="34" charset="-120"/>
              </a:rPr>
              <a:t> Next.js, NextAuth</a:t>
            </a:r>
            <a:endParaRPr lang="en-US" sz="1500" dirty="0"/>
          </a:p>
        </p:txBody>
      </p:sp>
      <p:sp>
        <p:nvSpPr>
          <p:cNvPr id="7" name="Text 5"/>
          <p:cNvSpPr/>
          <p:nvPr/>
        </p:nvSpPr>
        <p:spPr>
          <a:xfrm>
            <a:off x="672465" y="3617714"/>
            <a:ext cx="13285470" cy="307419"/>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D6D9D7"/>
                </a:solidFill>
                <a:latin typeface="Inter" pitchFamily="34" charset="0"/>
                <a:ea typeface="Inter" pitchFamily="34" charset="-122"/>
                <a:cs typeface="Inter" pitchFamily="34" charset="-120"/>
              </a:rPr>
              <a:t>Authentication:</a:t>
            </a:r>
            <a:r>
              <a:rPr lang="en-US" sz="1500" dirty="0">
                <a:solidFill>
                  <a:srgbClr val="D6D9D7"/>
                </a:solidFill>
                <a:latin typeface="Inter" pitchFamily="34" charset="0"/>
                <a:ea typeface="Inter" pitchFamily="34" charset="-122"/>
                <a:cs typeface="Inter" pitchFamily="34" charset="-120"/>
              </a:rPr>
              <a:t> Keycloak</a:t>
            </a:r>
            <a:endParaRPr lang="en-US" sz="1500" dirty="0"/>
          </a:p>
        </p:txBody>
      </p:sp>
      <p:sp>
        <p:nvSpPr>
          <p:cNvPr id="8" name="Text 6"/>
          <p:cNvSpPr/>
          <p:nvPr/>
        </p:nvSpPr>
        <p:spPr>
          <a:xfrm>
            <a:off x="672465" y="3992285"/>
            <a:ext cx="13285470" cy="307419"/>
          </a:xfrm>
          <a:prstGeom prst="rect">
            <a:avLst/>
          </a:prstGeom>
          <a:noFill/>
          <a:ln/>
        </p:spPr>
        <p:txBody>
          <a:bodyPr wrap="none" lIns="0" tIns="0" rIns="0" bIns="0" rtlCol="0" anchor="t"/>
          <a:lstStyle/>
          <a:p>
            <a:pPr marL="342900" indent="-342900" algn="l">
              <a:lnSpc>
                <a:spcPts val="2400"/>
              </a:lnSpc>
              <a:buSzPct val="100000"/>
              <a:buChar char="•"/>
            </a:pPr>
            <a:r>
              <a:rPr lang="en-US" sz="1500" b="1" dirty="0">
                <a:solidFill>
                  <a:srgbClr val="D6D9D7"/>
                </a:solidFill>
                <a:latin typeface="Inter" pitchFamily="34" charset="0"/>
                <a:ea typeface="Inter" pitchFamily="34" charset="-122"/>
                <a:cs typeface="Inter" pitchFamily="34" charset="-120"/>
              </a:rPr>
              <a:t>Authorization:</a:t>
            </a:r>
            <a:r>
              <a:rPr lang="en-US" sz="1500" dirty="0">
                <a:solidFill>
                  <a:srgbClr val="D6D9D7"/>
                </a:solidFill>
                <a:latin typeface="Inter" pitchFamily="34" charset="0"/>
                <a:ea typeface="Inter" pitchFamily="34" charset="-122"/>
                <a:cs typeface="Inter" pitchFamily="34" charset="-120"/>
              </a:rPr>
              <a:t> CASL</a:t>
            </a:r>
            <a:endParaRPr lang="en-US" sz="1500" dirty="0"/>
          </a:p>
        </p:txBody>
      </p:sp>
      <p:sp>
        <p:nvSpPr>
          <p:cNvPr id="9" name="Text 7"/>
          <p:cNvSpPr/>
          <p:nvPr/>
        </p:nvSpPr>
        <p:spPr>
          <a:xfrm>
            <a:off x="672465" y="4515803"/>
            <a:ext cx="13285470" cy="307419"/>
          </a:xfrm>
          <a:prstGeom prst="rect">
            <a:avLst/>
          </a:prstGeom>
          <a:noFill/>
          <a:ln/>
        </p:spPr>
        <p:txBody>
          <a:bodyPr wrap="none" lIns="0" tIns="0" rIns="0" bIns="0" rtlCol="0" anchor="t"/>
          <a:lstStyle/>
          <a:p>
            <a:pPr marL="0" indent="0" algn="l">
              <a:lnSpc>
                <a:spcPts val="2400"/>
              </a:lnSpc>
              <a:buNone/>
            </a:pPr>
            <a:r>
              <a:rPr lang="en-US" sz="1500" dirty="0">
                <a:solidFill>
                  <a:srgbClr val="D6D9D7"/>
                </a:solidFill>
                <a:latin typeface="Inter" pitchFamily="34" charset="0"/>
                <a:ea typeface="Inter" pitchFamily="34" charset="-122"/>
                <a:cs typeface="Inter" pitchFamily="34" charset="-120"/>
              </a:rPr>
              <a:t>The main system components are:</a:t>
            </a:r>
            <a:endParaRPr lang="en-US" sz="1500" dirty="0"/>
          </a:p>
        </p:txBody>
      </p:sp>
      <p:sp>
        <p:nvSpPr>
          <p:cNvPr id="10" name="Text 8"/>
          <p:cNvSpPr/>
          <p:nvPr/>
        </p:nvSpPr>
        <p:spPr>
          <a:xfrm>
            <a:off x="672465" y="5039320"/>
            <a:ext cx="13285470" cy="614839"/>
          </a:xfrm>
          <a:prstGeom prst="rect">
            <a:avLst/>
          </a:prstGeom>
          <a:noFill/>
          <a:ln/>
        </p:spPr>
        <p:txBody>
          <a:bodyPr wrap="square" lIns="0" tIns="0" rIns="0" bIns="0" rtlCol="0" anchor="t"/>
          <a:lstStyle/>
          <a:p>
            <a:pPr marL="342900" indent="-342900" algn="l">
              <a:lnSpc>
                <a:spcPts val="2400"/>
              </a:lnSpc>
              <a:buSzPct val="100000"/>
              <a:buFont typeface="+mj-lt"/>
              <a:buAutoNum type="arabicPeriod"/>
            </a:pPr>
            <a:r>
              <a:rPr lang="en-US" sz="1500" b="1" dirty="0">
                <a:solidFill>
                  <a:srgbClr val="D6D9D7"/>
                </a:solidFill>
                <a:latin typeface="Inter" pitchFamily="34" charset="0"/>
                <a:ea typeface="Inter" pitchFamily="34" charset="-122"/>
                <a:cs typeface="Inter" pitchFamily="34" charset="-120"/>
              </a:rPr>
              <a:t>Authentication Service (Keycloak):</a:t>
            </a:r>
            <a:r>
              <a:rPr lang="en-US" sz="1500" dirty="0">
                <a:solidFill>
                  <a:srgbClr val="D6D9D7"/>
                </a:solidFill>
                <a:latin typeface="Inter" pitchFamily="34" charset="0"/>
                <a:ea typeface="Inter" pitchFamily="34" charset="-122"/>
                <a:cs typeface="Inter" pitchFamily="34" charset="-120"/>
              </a:rPr>
              <a:t> This component handles user authentication, including login, logout, and user management. Keycloak provides a centralized authentication solution, ensuring consistent security policies across the system.</a:t>
            </a:r>
            <a:endParaRPr lang="en-US" sz="1500" dirty="0"/>
          </a:p>
        </p:txBody>
      </p:sp>
      <p:sp>
        <p:nvSpPr>
          <p:cNvPr id="11" name="Text 9"/>
          <p:cNvSpPr/>
          <p:nvPr/>
        </p:nvSpPr>
        <p:spPr>
          <a:xfrm>
            <a:off x="672465" y="5721310"/>
            <a:ext cx="13285470" cy="614839"/>
          </a:xfrm>
          <a:prstGeom prst="rect">
            <a:avLst/>
          </a:prstGeom>
          <a:noFill/>
          <a:ln/>
        </p:spPr>
        <p:txBody>
          <a:bodyPr wrap="square" lIns="0" tIns="0" rIns="0" bIns="0" rtlCol="0" anchor="t"/>
          <a:lstStyle/>
          <a:p>
            <a:pPr marL="342900" indent="-342900" algn="l">
              <a:lnSpc>
                <a:spcPts val="2400"/>
              </a:lnSpc>
              <a:buSzPct val="100000"/>
              <a:buFont typeface="+mj-lt"/>
              <a:buAutoNum type="arabicPeriod" startAt="2"/>
            </a:pPr>
            <a:r>
              <a:rPr lang="en-US" sz="1500" b="1" dirty="0">
                <a:solidFill>
                  <a:srgbClr val="D6D9D7"/>
                </a:solidFill>
                <a:latin typeface="Inter" pitchFamily="34" charset="0"/>
                <a:ea typeface="Inter" pitchFamily="34" charset="-122"/>
                <a:cs typeface="Inter" pitchFamily="34" charset="-120"/>
              </a:rPr>
              <a:t>Task Management Service (NestJS):</a:t>
            </a:r>
            <a:r>
              <a:rPr lang="en-US" sz="1500" dirty="0">
                <a:solidFill>
                  <a:srgbClr val="D6D9D7"/>
                </a:solidFill>
                <a:latin typeface="Inter" pitchFamily="34" charset="0"/>
                <a:ea typeface="Inter" pitchFamily="34" charset="-122"/>
                <a:cs typeface="Inter" pitchFamily="34" charset="-120"/>
              </a:rPr>
              <a:t> This service is responsible for managing tasks, including task creation, assignment, and status updates. Built with NestJS, it provides a scalable and maintainable backend for handling task-related operations.</a:t>
            </a:r>
            <a:endParaRPr lang="en-US" sz="1500" dirty="0"/>
          </a:p>
        </p:txBody>
      </p:sp>
      <p:sp>
        <p:nvSpPr>
          <p:cNvPr id="12" name="Text 10"/>
          <p:cNvSpPr/>
          <p:nvPr/>
        </p:nvSpPr>
        <p:spPr>
          <a:xfrm>
            <a:off x="672465" y="6403300"/>
            <a:ext cx="13285470" cy="614839"/>
          </a:xfrm>
          <a:prstGeom prst="rect">
            <a:avLst/>
          </a:prstGeom>
          <a:noFill/>
          <a:ln/>
        </p:spPr>
        <p:txBody>
          <a:bodyPr wrap="square" lIns="0" tIns="0" rIns="0" bIns="0" rtlCol="0" anchor="t"/>
          <a:lstStyle/>
          <a:p>
            <a:pPr marL="342900" indent="-342900" algn="l">
              <a:lnSpc>
                <a:spcPts val="2400"/>
              </a:lnSpc>
              <a:buSzPct val="100000"/>
              <a:buFont typeface="+mj-lt"/>
              <a:buAutoNum type="arabicPeriod" startAt="3"/>
            </a:pPr>
            <a:r>
              <a:rPr lang="en-US" sz="1500" b="1" dirty="0">
                <a:solidFill>
                  <a:srgbClr val="D6D9D7"/>
                </a:solidFill>
                <a:latin typeface="Inter" pitchFamily="34" charset="0"/>
                <a:ea typeface="Inter" pitchFamily="34" charset="-122"/>
                <a:cs typeface="Inter" pitchFamily="34" charset="-120"/>
              </a:rPr>
              <a:t>Role &amp; Permission Management (Keycloak + CASL):</a:t>
            </a:r>
            <a:r>
              <a:rPr lang="en-US" sz="1500" dirty="0">
                <a:solidFill>
                  <a:srgbClr val="D6D9D7"/>
                </a:solidFill>
                <a:latin typeface="Inter" pitchFamily="34" charset="0"/>
                <a:ea typeface="Inter" pitchFamily="34" charset="-122"/>
                <a:cs typeface="Inter" pitchFamily="34" charset="-120"/>
              </a:rPr>
              <a:t> This component controls access to various parts of the system based on user roles and permissions. Keycloak manages the roles, while CASL enforces the permissions within the application logic.</a:t>
            </a:r>
            <a:endParaRPr lang="en-US" sz="1500" dirty="0"/>
          </a:p>
        </p:txBody>
      </p:sp>
      <p:sp>
        <p:nvSpPr>
          <p:cNvPr id="13" name="Text 11"/>
          <p:cNvSpPr/>
          <p:nvPr/>
        </p:nvSpPr>
        <p:spPr>
          <a:xfrm>
            <a:off x="672465" y="7085290"/>
            <a:ext cx="13285470" cy="614839"/>
          </a:xfrm>
          <a:prstGeom prst="rect">
            <a:avLst/>
          </a:prstGeom>
          <a:noFill/>
          <a:ln/>
        </p:spPr>
        <p:txBody>
          <a:bodyPr wrap="square" lIns="0" tIns="0" rIns="0" bIns="0" rtlCol="0" anchor="t"/>
          <a:lstStyle/>
          <a:p>
            <a:pPr marL="342900" indent="-342900" algn="l">
              <a:lnSpc>
                <a:spcPts val="2400"/>
              </a:lnSpc>
              <a:buSzPct val="100000"/>
              <a:buFont typeface="+mj-lt"/>
              <a:buAutoNum type="arabicPeriod" startAt="4"/>
            </a:pPr>
            <a:r>
              <a:rPr lang="en-US" sz="1500" b="1" dirty="0">
                <a:solidFill>
                  <a:srgbClr val="D6D9D7"/>
                </a:solidFill>
                <a:latin typeface="Inter" pitchFamily="34" charset="0"/>
                <a:ea typeface="Inter" pitchFamily="34" charset="-122"/>
                <a:cs typeface="Inter" pitchFamily="34" charset="-120"/>
              </a:rPr>
              <a:t>Frontend Interface (Next.js):</a:t>
            </a:r>
            <a:r>
              <a:rPr lang="en-US" sz="1500" dirty="0">
                <a:solidFill>
                  <a:srgbClr val="D6D9D7"/>
                </a:solidFill>
                <a:latin typeface="Inter" pitchFamily="34" charset="0"/>
                <a:ea typeface="Inter" pitchFamily="34" charset="-122"/>
                <a:cs typeface="Inter" pitchFamily="34" charset="-120"/>
              </a:rPr>
              <a:t> The frontend provides a user interface for users to manage tasks and roles. Built with Next.js, it offers a responsive and interactive user experience.</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72095" y="516374"/>
            <a:ext cx="3276600" cy="392311"/>
          </a:xfrm>
          <a:prstGeom prst="rect">
            <a:avLst/>
          </a:prstGeom>
          <a:noFill/>
          <a:ln/>
        </p:spPr>
        <p:txBody>
          <a:bodyPr wrap="none" lIns="0" tIns="0" rIns="0" bIns="0" rtlCol="0" anchor="t"/>
          <a:lstStyle/>
          <a:p>
            <a:pPr marL="0" indent="0" algn="l">
              <a:lnSpc>
                <a:spcPts val="3050"/>
              </a:lnSpc>
              <a:buNone/>
            </a:pPr>
            <a:r>
              <a:rPr lang="en-US" sz="2450" dirty="0">
                <a:solidFill>
                  <a:srgbClr val="F7F7F8"/>
                </a:solidFill>
                <a:latin typeface="DM Sans Medium" pitchFamily="34" charset="0"/>
                <a:ea typeface="DM Sans Medium" pitchFamily="34" charset="-122"/>
                <a:cs typeface="DM Sans Medium" pitchFamily="34" charset="-120"/>
              </a:rPr>
              <a:t>Roles and Permissions</a:t>
            </a:r>
            <a:endParaRPr lang="en-US" sz="2450" dirty="0"/>
          </a:p>
        </p:txBody>
      </p:sp>
      <p:sp>
        <p:nvSpPr>
          <p:cNvPr id="3" name="Text 1"/>
          <p:cNvSpPr/>
          <p:nvPr/>
        </p:nvSpPr>
        <p:spPr>
          <a:xfrm>
            <a:off x="572095" y="1159669"/>
            <a:ext cx="13486209"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The system defines several roles, each with specific permissions to ensure that users have appropriate access levels. Here's a detailed breakdown of the roles and their corresponding permissions:</a:t>
            </a:r>
            <a:endParaRPr lang="en-US" sz="950" dirty="0"/>
          </a:p>
        </p:txBody>
      </p:sp>
      <p:sp>
        <p:nvSpPr>
          <p:cNvPr id="4" name="Shape 2"/>
          <p:cNvSpPr/>
          <p:nvPr/>
        </p:nvSpPr>
        <p:spPr>
          <a:xfrm>
            <a:off x="572095" y="1501616"/>
            <a:ext cx="13486209" cy="2048351"/>
          </a:xfrm>
          <a:prstGeom prst="roundRect">
            <a:avLst>
              <a:gd name="adj" fmla="val 919"/>
            </a:avLst>
          </a:prstGeom>
          <a:noFill/>
          <a:ln w="7620">
            <a:solidFill>
              <a:srgbClr val="FFFFFF">
                <a:alpha val="24000"/>
              </a:srgbClr>
            </a:solidFill>
            <a:prstDash val="solid"/>
          </a:ln>
        </p:spPr>
      </p:sp>
      <p:sp>
        <p:nvSpPr>
          <p:cNvPr id="5" name="Shape 3"/>
          <p:cNvSpPr/>
          <p:nvPr/>
        </p:nvSpPr>
        <p:spPr>
          <a:xfrm>
            <a:off x="579715" y="1509236"/>
            <a:ext cx="13469541" cy="366474"/>
          </a:xfrm>
          <a:prstGeom prst="rect">
            <a:avLst/>
          </a:prstGeom>
          <a:solidFill>
            <a:srgbClr val="FFFFFF">
              <a:alpha val="4000"/>
            </a:srgbClr>
          </a:solidFill>
          <a:ln/>
        </p:spPr>
      </p:sp>
      <p:sp>
        <p:nvSpPr>
          <p:cNvPr id="6" name="Text 4"/>
          <p:cNvSpPr/>
          <p:nvPr/>
        </p:nvSpPr>
        <p:spPr>
          <a:xfrm>
            <a:off x="706636" y="1592104"/>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Role</a:t>
            </a:r>
            <a:endParaRPr lang="en-US" sz="950" dirty="0"/>
          </a:p>
        </p:txBody>
      </p:sp>
      <p:sp>
        <p:nvSpPr>
          <p:cNvPr id="7" name="Text 5"/>
          <p:cNvSpPr/>
          <p:nvPr/>
        </p:nvSpPr>
        <p:spPr>
          <a:xfrm>
            <a:off x="5199817" y="1592104"/>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Description</a:t>
            </a:r>
            <a:endParaRPr lang="en-US" sz="950" dirty="0"/>
          </a:p>
        </p:txBody>
      </p:sp>
      <p:sp>
        <p:nvSpPr>
          <p:cNvPr id="8" name="Text 6"/>
          <p:cNvSpPr/>
          <p:nvPr/>
        </p:nvSpPr>
        <p:spPr>
          <a:xfrm>
            <a:off x="9689187" y="1592104"/>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Permissions</a:t>
            </a:r>
            <a:endParaRPr lang="en-US" sz="950" dirty="0"/>
          </a:p>
        </p:txBody>
      </p:sp>
      <p:sp>
        <p:nvSpPr>
          <p:cNvPr id="9" name="Shape 7"/>
          <p:cNvSpPr/>
          <p:nvPr/>
        </p:nvSpPr>
        <p:spPr>
          <a:xfrm>
            <a:off x="579715" y="1875711"/>
            <a:ext cx="13469541" cy="567214"/>
          </a:xfrm>
          <a:prstGeom prst="rect">
            <a:avLst/>
          </a:prstGeom>
          <a:solidFill>
            <a:srgbClr val="000000">
              <a:alpha val="4000"/>
            </a:srgbClr>
          </a:solidFill>
          <a:ln/>
        </p:spPr>
      </p:sp>
      <p:sp>
        <p:nvSpPr>
          <p:cNvPr id="10" name="Text 8"/>
          <p:cNvSpPr/>
          <p:nvPr/>
        </p:nvSpPr>
        <p:spPr>
          <a:xfrm>
            <a:off x="706636" y="1958578"/>
            <a:ext cx="4234577" cy="200739"/>
          </a:xfrm>
          <a:prstGeom prst="rect">
            <a:avLst/>
          </a:prstGeom>
          <a:noFill/>
          <a:ln/>
        </p:spPr>
        <p:txBody>
          <a:bodyPr wrap="none" lIns="0" tIns="0" rIns="0" bIns="0" rtlCol="0" anchor="t"/>
          <a:lstStyle/>
          <a:p>
            <a:pPr marL="0" indent="0" algn="l">
              <a:lnSpc>
                <a:spcPts val="1550"/>
              </a:lnSpc>
              <a:buNone/>
            </a:pPr>
            <a:r>
              <a:rPr lang="en-US" sz="950" b="1" dirty="0">
                <a:solidFill>
                  <a:srgbClr val="D6D9D7"/>
                </a:solidFill>
                <a:latin typeface="Inter" pitchFamily="34" charset="0"/>
                <a:ea typeface="Inter" pitchFamily="34" charset="-122"/>
                <a:cs typeface="Inter" pitchFamily="34" charset="-120"/>
              </a:rPr>
              <a:t>Admin</a:t>
            </a:r>
            <a:endParaRPr lang="en-US" sz="950" dirty="0"/>
          </a:p>
        </p:txBody>
      </p:sp>
      <p:sp>
        <p:nvSpPr>
          <p:cNvPr id="11" name="Text 9"/>
          <p:cNvSpPr/>
          <p:nvPr/>
        </p:nvSpPr>
        <p:spPr>
          <a:xfrm>
            <a:off x="5199817" y="1958578"/>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Full control over the system</a:t>
            </a:r>
            <a:endParaRPr lang="en-US" sz="950" dirty="0"/>
          </a:p>
        </p:txBody>
      </p:sp>
      <p:sp>
        <p:nvSpPr>
          <p:cNvPr id="12" name="Text 10"/>
          <p:cNvSpPr/>
          <p:nvPr/>
        </p:nvSpPr>
        <p:spPr>
          <a:xfrm>
            <a:off x="9689187" y="1958578"/>
            <a:ext cx="4234577" cy="401479"/>
          </a:xfrm>
          <a:prstGeom prst="rect">
            <a:avLst/>
          </a:prstGeom>
          <a:noFill/>
          <a:ln/>
        </p:spPr>
        <p:txBody>
          <a:bodyPr wrap="squar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Manage users, roles, and permissions, assign tasks, view all data, delete/edit anything</a:t>
            </a:r>
            <a:endParaRPr lang="en-US" sz="950" dirty="0"/>
          </a:p>
        </p:txBody>
      </p:sp>
      <p:sp>
        <p:nvSpPr>
          <p:cNvPr id="13" name="Shape 11"/>
          <p:cNvSpPr/>
          <p:nvPr/>
        </p:nvSpPr>
        <p:spPr>
          <a:xfrm>
            <a:off x="579715" y="2442924"/>
            <a:ext cx="13469541" cy="366474"/>
          </a:xfrm>
          <a:prstGeom prst="rect">
            <a:avLst/>
          </a:prstGeom>
          <a:solidFill>
            <a:srgbClr val="FFFFFF">
              <a:alpha val="4000"/>
            </a:srgbClr>
          </a:solidFill>
          <a:ln/>
        </p:spPr>
      </p:sp>
      <p:sp>
        <p:nvSpPr>
          <p:cNvPr id="14" name="Text 12"/>
          <p:cNvSpPr/>
          <p:nvPr/>
        </p:nvSpPr>
        <p:spPr>
          <a:xfrm>
            <a:off x="706636" y="2525792"/>
            <a:ext cx="4234577" cy="200739"/>
          </a:xfrm>
          <a:prstGeom prst="rect">
            <a:avLst/>
          </a:prstGeom>
          <a:noFill/>
          <a:ln/>
        </p:spPr>
        <p:txBody>
          <a:bodyPr wrap="none" lIns="0" tIns="0" rIns="0" bIns="0" rtlCol="0" anchor="t"/>
          <a:lstStyle/>
          <a:p>
            <a:pPr marL="0" indent="0" algn="l">
              <a:lnSpc>
                <a:spcPts val="1550"/>
              </a:lnSpc>
              <a:buNone/>
            </a:pPr>
            <a:r>
              <a:rPr lang="en-US" sz="950" b="1" dirty="0">
                <a:solidFill>
                  <a:srgbClr val="D6D9D7"/>
                </a:solidFill>
                <a:latin typeface="Inter" pitchFamily="34" charset="0"/>
                <a:ea typeface="Inter" pitchFamily="34" charset="-122"/>
                <a:cs typeface="Inter" pitchFamily="34" charset="-120"/>
              </a:rPr>
              <a:t>Manager</a:t>
            </a:r>
            <a:endParaRPr lang="en-US" sz="950" dirty="0"/>
          </a:p>
        </p:txBody>
      </p:sp>
      <p:sp>
        <p:nvSpPr>
          <p:cNvPr id="15" name="Text 13"/>
          <p:cNvSpPr/>
          <p:nvPr/>
        </p:nvSpPr>
        <p:spPr>
          <a:xfrm>
            <a:off x="5199817" y="2525792"/>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Oversees a specific team/department</a:t>
            </a:r>
            <a:endParaRPr lang="en-US" sz="950" dirty="0"/>
          </a:p>
        </p:txBody>
      </p:sp>
      <p:sp>
        <p:nvSpPr>
          <p:cNvPr id="16" name="Text 14"/>
          <p:cNvSpPr/>
          <p:nvPr/>
        </p:nvSpPr>
        <p:spPr>
          <a:xfrm>
            <a:off x="9689187" y="2525792"/>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Assign and review tasks, view reports, manage team members</a:t>
            </a:r>
            <a:endParaRPr lang="en-US" sz="950" dirty="0"/>
          </a:p>
        </p:txBody>
      </p:sp>
      <p:sp>
        <p:nvSpPr>
          <p:cNvPr id="17" name="Shape 15"/>
          <p:cNvSpPr/>
          <p:nvPr/>
        </p:nvSpPr>
        <p:spPr>
          <a:xfrm>
            <a:off x="579715" y="2809399"/>
            <a:ext cx="13469541" cy="366474"/>
          </a:xfrm>
          <a:prstGeom prst="rect">
            <a:avLst/>
          </a:prstGeom>
          <a:solidFill>
            <a:srgbClr val="000000">
              <a:alpha val="4000"/>
            </a:srgbClr>
          </a:solidFill>
          <a:ln/>
        </p:spPr>
      </p:sp>
      <p:sp>
        <p:nvSpPr>
          <p:cNvPr id="18" name="Text 16"/>
          <p:cNvSpPr/>
          <p:nvPr/>
        </p:nvSpPr>
        <p:spPr>
          <a:xfrm>
            <a:off x="706636" y="2892266"/>
            <a:ext cx="4234577" cy="200739"/>
          </a:xfrm>
          <a:prstGeom prst="rect">
            <a:avLst/>
          </a:prstGeom>
          <a:noFill/>
          <a:ln/>
        </p:spPr>
        <p:txBody>
          <a:bodyPr wrap="none" lIns="0" tIns="0" rIns="0" bIns="0" rtlCol="0" anchor="t"/>
          <a:lstStyle/>
          <a:p>
            <a:pPr marL="0" indent="0" algn="l">
              <a:lnSpc>
                <a:spcPts val="1550"/>
              </a:lnSpc>
              <a:buNone/>
            </a:pPr>
            <a:r>
              <a:rPr lang="en-US" sz="950" b="1" dirty="0">
                <a:solidFill>
                  <a:srgbClr val="D6D9D7"/>
                </a:solidFill>
                <a:latin typeface="Inter" pitchFamily="34" charset="0"/>
                <a:ea typeface="Inter" pitchFamily="34" charset="-122"/>
                <a:cs typeface="Inter" pitchFamily="34" charset="-120"/>
              </a:rPr>
              <a:t>Employee</a:t>
            </a:r>
            <a:endParaRPr lang="en-US" sz="950" dirty="0"/>
          </a:p>
        </p:txBody>
      </p:sp>
      <p:sp>
        <p:nvSpPr>
          <p:cNvPr id="19" name="Text 17"/>
          <p:cNvSpPr/>
          <p:nvPr/>
        </p:nvSpPr>
        <p:spPr>
          <a:xfrm>
            <a:off x="5199817" y="2892266"/>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Works on assigned tasks</a:t>
            </a:r>
            <a:endParaRPr lang="en-US" sz="950" dirty="0"/>
          </a:p>
        </p:txBody>
      </p:sp>
      <p:sp>
        <p:nvSpPr>
          <p:cNvPr id="20" name="Text 18"/>
          <p:cNvSpPr/>
          <p:nvPr/>
        </p:nvSpPr>
        <p:spPr>
          <a:xfrm>
            <a:off x="9689187" y="2892266"/>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View tasks, update status, request assistance</a:t>
            </a:r>
            <a:endParaRPr lang="en-US" sz="950" dirty="0"/>
          </a:p>
        </p:txBody>
      </p:sp>
      <p:sp>
        <p:nvSpPr>
          <p:cNvPr id="21" name="Shape 19"/>
          <p:cNvSpPr/>
          <p:nvPr/>
        </p:nvSpPr>
        <p:spPr>
          <a:xfrm>
            <a:off x="579715" y="3175873"/>
            <a:ext cx="13469541" cy="366474"/>
          </a:xfrm>
          <a:prstGeom prst="rect">
            <a:avLst/>
          </a:prstGeom>
          <a:solidFill>
            <a:srgbClr val="FFFFFF">
              <a:alpha val="4000"/>
            </a:srgbClr>
          </a:solidFill>
          <a:ln/>
        </p:spPr>
      </p:sp>
      <p:sp>
        <p:nvSpPr>
          <p:cNvPr id="22" name="Text 20"/>
          <p:cNvSpPr/>
          <p:nvPr/>
        </p:nvSpPr>
        <p:spPr>
          <a:xfrm>
            <a:off x="706636" y="3258741"/>
            <a:ext cx="4234577" cy="200739"/>
          </a:xfrm>
          <a:prstGeom prst="rect">
            <a:avLst/>
          </a:prstGeom>
          <a:noFill/>
          <a:ln/>
        </p:spPr>
        <p:txBody>
          <a:bodyPr wrap="none" lIns="0" tIns="0" rIns="0" bIns="0" rtlCol="0" anchor="t"/>
          <a:lstStyle/>
          <a:p>
            <a:pPr marL="0" indent="0" algn="l">
              <a:lnSpc>
                <a:spcPts val="1550"/>
              </a:lnSpc>
              <a:buNone/>
            </a:pPr>
            <a:r>
              <a:rPr lang="en-US" sz="950" b="1" dirty="0">
                <a:solidFill>
                  <a:srgbClr val="D6D9D7"/>
                </a:solidFill>
                <a:latin typeface="Inter" pitchFamily="34" charset="0"/>
                <a:ea typeface="Inter" pitchFamily="34" charset="-122"/>
                <a:cs typeface="Inter" pitchFamily="34" charset="-120"/>
              </a:rPr>
              <a:t>Guest</a:t>
            </a:r>
            <a:endParaRPr lang="en-US" sz="950" dirty="0"/>
          </a:p>
        </p:txBody>
      </p:sp>
      <p:sp>
        <p:nvSpPr>
          <p:cNvPr id="23" name="Text 21"/>
          <p:cNvSpPr/>
          <p:nvPr/>
        </p:nvSpPr>
        <p:spPr>
          <a:xfrm>
            <a:off x="5199817" y="3258741"/>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Has limited access</a:t>
            </a:r>
            <a:endParaRPr lang="en-US" sz="950" dirty="0"/>
          </a:p>
        </p:txBody>
      </p:sp>
      <p:sp>
        <p:nvSpPr>
          <p:cNvPr id="24" name="Text 22"/>
          <p:cNvSpPr/>
          <p:nvPr/>
        </p:nvSpPr>
        <p:spPr>
          <a:xfrm>
            <a:off x="9689187" y="3258741"/>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View public job offers, register</a:t>
            </a:r>
            <a:endParaRPr lang="en-US" sz="950" dirty="0"/>
          </a:p>
        </p:txBody>
      </p:sp>
      <p:sp>
        <p:nvSpPr>
          <p:cNvPr id="25" name="Text 23"/>
          <p:cNvSpPr/>
          <p:nvPr/>
        </p:nvSpPr>
        <p:spPr>
          <a:xfrm>
            <a:off x="572095" y="3691176"/>
            <a:ext cx="13486209"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The following table outlines the permission mapping, detailing which roles are assigned to each permission:</a:t>
            </a:r>
            <a:endParaRPr lang="en-US" sz="950" dirty="0"/>
          </a:p>
        </p:txBody>
      </p:sp>
      <p:sp>
        <p:nvSpPr>
          <p:cNvPr id="26" name="Shape 24"/>
          <p:cNvSpPr/>
          <p:nvPr/>
        </p:nvSpPr>
        <p:spPr>
          <a:xfrm>
            <a:off x="572095" y="4033123"/>
            <a:ext cx="13486209" cy="3679984"/>
          </a:xfrm>
          <a:prstGeom prst="roundRect">
            <a:avLst>
              <a:gd name="adj" fmla="val 512"/>
            </a:avLst>
          </a:prstGeom>
          <a:noFill/>
          <a:ln w="7620">
            <a:solidFill>
              <a:srgbClr val="FFFFFF">
                <a:alpha val="24000"/>
              </a:srgbClr>
            </a:solidFill>
            <a:prstDash val="solid"/>
          </a:ln>
        </p:spPr>
      </p:sp>
      <p:sp>
        <p:nvSpPr>
          <p:cNvPr id="27" name="Shape 25"/>
          <p:cNvSpPr/>
          <p:nvPr/>
        </p:nvSpPr>
        <p:spPr>
          <a:xfrm>
            <a:off x="579715" y="4040743"/>
            <a:ext cx="13469541" cy="366474"/>
          </a:xfrm>
          <a:prstGeom prst="rect">
            <a:avLst/>
          </a:prstGeom>
          <a:solidFill>
            <a:srgbClr val="FFFFFF">
              <a:alpha val="4000"/>
            </a:srgbClr>
          </a:solidFill>
          <a:ln/>
        </p:spPr>
      </p:sp>
      <p:sp>
        <p:nvSpPr>
          <p:cNvPr id="28" name="Text 26"/>
          <p:cNvSpPr/>
          <p:nvPr/>
        </p:nvSpPr>
        <p:spPr>
          <a:xfrm>
            <a:off x="706636" y="4123611"/>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Permission</a:t>
            </a:r>
            <a:endParaRPr lang="en-US" sz="950" dirty="0"/>
          </a:p>
        </p:txBody>
      </p:sp>
      <p:sp>
        <p:nvSpPr>
          <p:cNvPr id="29" name="Text 27"/>
          <p:cNvSpPr/>
          <p:nvPr/>
        </p:nvSpPr>
        <p:spPr>
          <a:xfrm>
            <a:off x="5199817" y="4123611"/>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Description</a:t>
            </a:r>
            <a:endParaRPr lang="en-US" sz="950" dirty="0"/>
          </a:p>
        </p:txBody>
      </p:sp>
      <p:sp>
        <p:nvSpPr>
          <p:cNvPr id="30" name="Text 28"/>
          <p:cNvSpPr/>
          <p:nvPr/>
        </p:nvSpPr>
        <p:spPr>
          <a:xfrm>
            <a:off x="9689187" y="4123611"/>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Assigned Roles</a:t>
            </a:r>
            <a:endParaRPr lang="en-US" sz="950" dirty="0"/>
          </a:p>
        </p:txBody>
      </p:sp>
      <p:sp>
        <p:nvSpPr>
          <p:cNvPr id="31" name="Shape 29"/>
          <p:cNvSpPr/>
          <p:nvPr/>
        </p:nvSpPr>
        <p:spPr>
          <a:xfrm>
            <a:off x="579715" y="4407218"/>
            <a:ext cx="13469541" cy="366474"/>
          </a:xfrm>
          <a:prstGeom prst="rect">
            <a:avLst/>
          </a:prstGeom>
          <a:solidFill>
            <a:srgbClr val="000000">
              <a:alpha val="4000"/>
            </a:srgbClr>
          </a:solidFill>
          <a:ln/>
        </p:spPr>
      </p:sp>
      <p:sp>
        <p:nvSpPr>
          <p:cNvPr id="32" name="Text 30"/>
          <p:cNvSpPr/>
          <p:nvPr/>
        </p:nvSpPr>
        <p:spPr>
          <a:xfrm>
            <a:off x="706636" y="4490085"/>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manage_users</a:t>
            </a:r>
            <a:endParaRPr lang="en-US" sz="950" dirty="0"/>
          </a:p>
        </p:txBody>
      </p:sp>
      <p:sp>
        <p:nvSpPr>
          <p:cNvPr id="33" name="Text 31"/>
          <p:cNvSpPr/>
          <p:nvPr/>
        </p:nvSpPr>
        <p:spPr>
          <a:xfrm>
            <a:off x="5199817" y="4490085"/>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Create, update, delete users</a:t>
            </a:r>
            <a:endParaRPr lang="en-US" sz="950" dirty="0"/>
          </a:p>
        </p:txBody>
      </p:sp>
      <p:sp>
        <p:nvSpPr>
          <p:cNvPr id="34" name="Text 32"/>
          <p:cNvSpPr/>
          <p:nvPr/>
        </p:nvSpPr>
        <p:spPr>
          <a:xfrm>
            <a:off x="9689187" y="4490085"/>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Admin</a:t>
            </a:r>
            <a:endParaRPr lang="en-US" sz="950" dirty="0"/>
          </a:p>
        </p:txBody>
      </p:sp>
      <p:sp>
        <p:nvSpPr>
          <p:cNvPr id="35" name="Shape 33"/>
          <p:cNvSpPr/>
          <p:nvPr/>
        </p:nvSpPr>
        <p:spPr>
          <a:xfrm>
            <a:off x="579715" y="4773692"/>
            <a:ext cx="13469541" cy="366474"/>
          </a:xfrm>
          <a:prstGeom prst="rect">
            <a:avLst/>
          </a:prstGeom>
          <a:solidFill>
            <a:srgbClr val="FFFFFF">
              <a:alpha val="4000"/>
            </a:srgbClr>
          </a:solidFill>
          <a:ln/>
        </p:spPr>
      </p:sp>
      <p:sp>
        <p:nvSpPr>
          <p:cNvPr id="36" name="Text 34"/>
          <p:cNvSpPr/>
          <p:nvPr/>
        </p:nvSpPr>
        <p:spPr>
          <a:xfrm>
            <a:off x="706636" y="4856559"/>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manage_roles</a:t>
            </a:r>
            <a:endParaRPr lang="en-US" sz="950" dirty="0"/>
          </a:p>
        </p:txBody>
      </p:sp>
      <p:sp>
        <p:nvSpPr>
          <p:cNvPr id="37" name="Text 35"/>
          <p:cNvSpPr/>
          <p:nvPr/>
        </p:nvSpPr>
        <p:spPr>
          <a:xfrm>
            <a:off x="5199817" y="4856559"/>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Assign roles and permissions</a:t>
            </a:r>
            <a:endParaRPr lang="en-US" sz="950" dirty="0"/>
          </a:p>
        </p:txBody>
      </p:sp>
      <p:sp>
        <p:nvSpPr>
          <p:cNvPr id="38" name="Text 36"/>
          <p:cNvSpPr/>
          <p:nvPr/>
        </p:nvSpPr>
        <p:spPr>
          <a:xfrm>
            <a:off x="9689187" y="4856559"/>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Admin</a:t>
            </a:r>
            <a:endParaRPr lang="en-US" sz="950" dirty="0"/>
          </a:p>
        </p:txBody>
      </p:sp>
      <p:sp>
        <p:nvSpPr>
          <p:cNvPr id="39" name="Shape 37"/>
          <p:cNvSpPr/>
          <p:nvPr/>
        </p:nvSpPr>
        <p:spPr>
          <a:xfrm>
            <a:off x="579715" y="5140166"/>
            <a:ext cx="13469541" cy="366474"/>
          </a:xfrm>
          <a:prstGeom prst="rect">
            <a:avLst/>
          </a:prstGeom>
          <a:solidFill>
            <a:srgbClr val="000000">
              <a:alpha val="4000"/>
            </a:srgbClr>
          </a:solidFill>
          <a:ln/>
        </p:spPr>
      </p:sp>
      <p:sp>
        <p:nvSpPr>
          <p:cNvPr id="40" name="Text 38"/>
          <p:cNvSpPr/>
          <p:nvPr/>
        </p:nvSpPr>
        <p:spPr>
          <a:xfrm>
            <a:off x="706636" y="5223034"/>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assign_tasks</a:t>
            </a:r>
            <a:endParaRPr lang="en-US" sz="950" dirty="0"/>
          </a:p>
        </p:txBody>
      </p:sp>
      <p:sp>
        <p:nvSpPr>
          <p:cNvPr id="41" name="Text 39"/>
          <p:cNvSpPr/>
          <p:nvPr/>
        </p:nvSpPr>
        <p:spPr>
          <a:xfrm>
            <a:off x="5199817" y="5223034"/>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Assign tasks to employees</a:t>
            </a:r>
            <a:endParaRPr lang="en-US" sz="950" dirty="0"/>
          </a:p>
        </p:txBody>
      </p:sp>
      <p:sp>
        <p:nvSpPr>
          <p:cNvPr id="42" name="Text 40"/>
          <p:cNvSpPr/>
          <p:nvPr/>
        </p:nvSpPr>
        <p:spPr>
          <a:xfrm>
            <a:off x="9689187" y="5223034"/>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Admin, Manager</a:t>
            </a:r>
            <a:endParaRPr lang="en-US" sz="950" dirty="0"/>
          </a:p>
        </p:txBody>
      </p:sp>
      <p:sp>
        <p:nvSpPr>
          <p:cNvPr id="43" name="Shape 41"/>
          <p:cNvSpPr/>
          <p:nvPr/>
        </p:nvSpPr>
        <p:spPr>
          <a:xfrm>
            <a:off x="579715" y="5506641"/>
            <a:ext cx="13469541" cy="366474"/>
          </a:xfrm>
          <a:prstGeom prst="rect">
            <a:avLst/>
          </a:prstGeom>
          <a:solidFill>
            <a:srgbClr val="FFFFFF">
              <a:alpha val="4000"/>
            </a:srgbClr>
          </a:solidFill>
          <a:ln/>
        </p:spPr>
      </p:sp>
      <p:sp>
        <p:nvSpPr>
          <p:cNvPr id="44" name="Text 42"/>
          <p:cNvSpPr/>
          <p:nvPr/>
        </p:nvSpPr>
        <p:spPr>
          <a:xfrm>
            <a:off x="706636" y="5589508"/>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edit_tasks</a:t>
            </a:r>
            <a:endParaRPr lang="en-US" sz="950" dirty="0"/>
          </a:p>
        </p:txBody>
      </p:sp>
      <p:sp>
        <p:nvSpPr>
          <p:cNvPr id="45" name="Text 43"/>
          <p:cNvSpPr/>
          <p:nvPr/>
        </p:nvSpPr>
        <p:spPr>
          <a:xfrm>
            <a:off x="5199817" y="5589508"/>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Modify task details</a:t>
            </a:r>
            <a:endParaRPr lang="en-US" sz="950" dirty="0"/>
          </a:p>
        </p:txBody>
      </p:sp>
      <p:sp>
        <p:nvSpPr>
          <p:cNvPr id="46" name="Text 44"/>
          <p:cNvSpPr/>
          <p:nvPr/>
        </p:nvSpPr>
        <p:spPr>
          <a:xfrm>
            <a:off x="9689187" y="5589508"/>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Admin, Manager</a:t>
            </a:r>
            <a:endParaRPr lang="en-US" sz="950" dirty="0"/>
          </a:p>
        </p:txBody>
      </p:sp>
      <p:sp>
        <p:nvSpPr>
          <p:cNvPr id="47" name="Shape 45"/>
          <p:cNvSpPr/>
          <p:nvPr/>
        </p:nvSpPr>
        <p:spPr>
          <a:xfrm>
            <a:off x="579715" y="5873115"/>
            <a:ext cx="13469541" cy="366474"/>
          </a:xfrm>
          <a:prstGeom prst="rect">
            <a:avLst/>
          </a:prstGeom>
          <a:solidFill>
            <a:srgbClr val="000000">
              <a:alpha val="4000"/>
            </a:srgbClr>
          </a:solidFill>
          <a:ln/>
        </p:spPr>
      </p:sp>
      <p:sp>
        <p:nvSpPr>
          <p:cNvPr id="48" name="Text 46"/>
          <p:cNvSpPr/>
          <p:nvPr/>
        </p:nvSpPr>
        <p:spPr>
          <a:xfrm>
            <a:off x="706636" y="5955983"/>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view_tasks</a:t>
            </a:r>
            <a:endParaRPr lang="en-US" sz="950" dirty="0"/>
          </a:p>
        </p:txBody>
      </p:sp>
      <p:sp>
        <p:nvSpPr>
          <p:cNvPr id="49" name="Text 47"/>
          <p:cNvSpPr/>
          <p:nvPr/>
        </p:nvSpPr>
        <p:spPr>
          <a:xfrm>
            <a:off x="5199817" y="5955983"/>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View assigned tasks</a:t>
            </a:r>
            <a:endParaRPr lang="en-US" sz="950" dirty="0"/>
          </a:p>
        </p:txBody>
      </p:sp>
      <p:sp>
        <p:nvSpPr>
          <p:cNvPr id="50" name="Text 48"/>
          <p:cNvSpPr/>
          <p:nvPr/>
        </p:nvSpPr>
        <p:spPr>
          <a:xfrm>
            <a:off x="9689187" y="5955983"/>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Admin, Manager, Employee</a:t>
            </a:r>
            <a:endParaRPr lang="en-US" sz="950" dirty="0"/>
          </a:p>
        </p:txBody>
      </p:sp>
      <p:sp>
        <p:nvSpPr>
          <p:cNvPr id="51" name="Shape 49"/>
          <p:cNvSpPr/>
          <p:nvPr/>
        </p:nvSpPr>
        <p:spPr>
          <a:xfrm>
            <a:off x="579715" y="6239589"/>
            <a:ext cx="13469541" cy="366474"/>
          </a:xfrm>
          <a:prstGeom prst="rect">
            <a:avLst/>
          </a:prstGeom>
          <a:solidFill>
            <a:srgbClr val="FFFFFF">
              <a:alpha val="4000"/>
            </a:srgbClr>
          </a:solidFill>
          <a:ln/>
        </p:spPr>
      </p:sp>
      <p:sp>
        <p:nvSpPr>
          <p:cNvPr id="52" name="Text 50"/>
          <p:cNvSpPr/>
          <p:nvPr/>
        </p:nvSpPr>
        <p:spPr>
          <a:xfrm>
            <a:off x="706636" y="6322457"/>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update_task_status</a:t>
            </a:r>
            <a:endParaRPr lang="en-US" sz="950" dirty="0"/>
          </a:p>
        </p:txBody>
      </p:sp>
      <p:sp>
        <p:nvSpPr>
          <p:cNvPr id="53" name="Text 51"/>
          <p:cNvSpPr/>
          <p:nvPr/>
        </p:nvSpPr>
        <p:spPr>
          <a:xfrm>
            <a:off x="5199817" y="6322457"/>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Mark tasks as completed/in-progress</a:t>
            </a:r>
            <a:endParaRPr lang="en-US" sz="950" dirty="0"/>
          </a:p>
        </p:txBody>
      </p:sp>
      <p:sp>
        <p:nvSpPr>
          <p:cNvPr id="54" name="Text 52"/>
          <p:cNvSpPr/>
          <p:nvPr/>
        </p:nvSpPr>
        <p:spPr>
          <a:xfrm>
            <a:off x="9689187" y="6322457"/>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Employee</a:t>
            </a:r>
            <a:endParaRPr lang="en-US" sz="950" dirty="0"/>
          </a:p>
        </p:txBody>
      </p:sp>
      <p:sp>
        <p:nvSpPr>
          <p:cNvPr id="55" name="Shape 53"/>
          <p:cNvSpPr/>
          <p:nvPr/>
        </p:nvSpPr>
        <p:spPr>
          <a:xfrm>
            <a:off x="579715" y="6606064"/>
            <a:ext cx="13469541" cy="366474"/>
          </a:xfrm>
          <a:prstGeom prst="rect">
            <a:avLst/>
          </a:prstGeom>
          <a:solidFill>
            <a:srgbClr val="000000">
              <a:alpha val="4000"/>
            </a:srgbClr>
          </a:solidFill>
          <a:ln/>
        </p:spPr>
      </p:sp>
      <p:sp>
        <p:nvSpPr>
          <p:cNvPr id="56" name="Text 54"/>
          <p:cNvSpPr/>
          <p:nvPr/>
        </p:nvSpPr>
        <p:spPr>
          <a:xfrm>
            <a:off x="706636" y="6688931"/>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view_reports</a:t>
            </a:r>
            <a:endParaRPr lang="en-US" sz="950" dirty="0"/>
          </a:p>
        </p:txBody>
      </p:sp>
      <p:sp>
        <p:nvSpPr>
          <p:cNvPr id="57" name="Text 55"/>
          <p:cNvSpPr/>
          <p:nvPr/>
        </p:nvSpPr>
        <p:spPr>
          <a:xfrm>
            <a:off x="5199817" y="6688931"/>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Access reports and statistics</a:t>
            </a:r>
            <a:endParaRPr lang="en-US" sz="950" dirty="0"/>
          </a:p>
        </p:txBody>
      </p:sp>
      <p:sp>
        <p:nvSpPr>
          <p:cNvPr id="58" name="Text 56"/>
          <p:cNvSpPr/>
          <p:nvPr/>
        </p:nvSpPr>
        <p:spPr>
          <a:xfrm>
            <a:off x="9689187" y="6688931"/>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Admin, Manager</a:t>
            </a:r>
            <a:endParaRPr lang="en-US" sz="950" dirty="0"/>
          </a:p>
        </p:txBody>
      </p:sp>
      <p:sp>
        <p:nvSpPr>
          <p:cNvPr id="59" name="Shape 57"/>
          <p:cNvSpPr/>
          <p:nvPr/>
        </p:nvSpPr>
        <p:spPr>
          <a:xfrm>
            <a:off x="579715" y="6972538"/>
            <a:ext cx="13469541" cy="366474"/>
          </a:xfrm>
          <a:prstGeom prst="rect">
            <a:avLst/>
          </a:prstGeom>
          <a:solidFill>
            <a:srgbClr val="FFFFFF">
              <a:alpha val="4000"/>
            </a:srgbClr>
          </a:solidFill>
          <a:ln/>
        </p:spPr>
      </p:sp>
      <p:sp>
        <p:nvSpPr>
          <p:cNvPr id="60" name="Text 58"/>
          <p:cNvSpPr/>
          <p:nvPr/>
        </p:nvSpPr>
        <p:spPr>
          <a:xfrm>
            <a:off x="706636" y="7055406"/>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profile_management</a:t>
            </a:r>
            <a:endParaRPr lang="en-US" sz="950" dirty="0"/>
          </a:p>
        </p:txBody>
      </p:sp>
      <p:sp>
        <p:nvSpPr>
          <p:cNvPr id="61" name="Text 59"/>
          <p:cNvSpPr/>
          <p:nvPr/>
        </p:nvSpPr>
        <p:spPr>
          <a:xfrm>
            <a:off x="5199817" y="7055406"/>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Edit personal details</a:t>
            </a:r>
            <a:endParaRPr lang="en-US" sz="950" dirty="0"/>
          </a:p>
        </p:txBody>
      </p:sp>
      <p:sp>
        <p:nvSpPr>
          <p:cNvPr id="62" name="Text 60"/>
          <p:cNvSpPr/>
          <p:nvPr/>
        </p:nvSpPr>
        <p:spPr>
          <a:xfrm>
            <a:off x="9689187" y="7055406"/>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Admin, Manager, Employee</a:t>
            </a:r>
            <a:endParaRPr lang="en-US" sz="950" dirty="0"/>
          </a:p>
        </p:txBody>
      </p:sp>
      <p:sp>
        <p:nvSpPr>
          <p:cNvPr id="63" name="Shape 61"/>
          <p:cNvSpPr/>
          <p:nvPr/>
        </p:nvSpPr>
        <p:spPr>
          <a:xfrm>
            <a:off x="579715" y="7339013"/>
            <a:ext cx="13469541" cy="366474"/>
          </a:xfrm>
          <a:prstGeom prst="rect">
            <a:avLst/>
          </a:prstGeom>
          <a:solidFill>
            <a:srgbClr val="000000">
              <a:alpha val="4000"/>
            </a:srgbClr>
          </a:solidFill>
          <a:ln/>
        </p:spPr>
      </p:sp>
      <p:sp>
        <p:nvSpPr>
          <p:cNvPr id="64" name="Text 62"/>
          <p:cNvSpPr/>
          <p:nvPr/>
        </p:nvSpPr>
        <p:spPr>
          <a:xfrm>
            <a:off x="706636" y="7421880"/>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view_public_content</a:t>
            </a:r>
            <a:endParaRPr lang="en-US" sz="950" dirty="0"/>
          </a:p>
        </p:txBody>
      </p:sp>
      <p:sp>
        <p:nvSpPr>
          <p:cNvPr id="65" name="Text 63"/>
          <p:cNvSpPr/>
          <p:nvPr/>
        </p:nvSpPr>
        <p:spPr>
          <a:xfrm>
            <a:off x="5199817" y="7421880"/>
            <a:ext cx="423076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View public job offers</a:t>
            </a:r>
            <a:endParaRPr lang="en-US" sz="950" dirty="0"/>
          </a:p>
        </p:txBody>
      </p:sp>
      <p:sp>
        <p:nvSpPr>
          <p:cNvPr id="66" name="Text 64"/>
          <p:cNvSpPr/>
          <p:nvPr/>
        </p:nvSpPr>
        <p:spPr>
          <a:xfrm>
            <a:off x="9689187" y="7421880"/>
            <a:ext cx="4234577" cy="200739"/>
          </a:xfrm>
          <a:prstGeom prst="rect">
            <a:avLst/>
          </a:prstGeom>
          <a:noFill/>
          <a:ln/>
        </p:spPr>
        <p:txBody>
          <a:bodyPr wrap="none" lIns="0" tIns="0" rIns="0" bIns="0" rtlCol="0" anchor="t"/>
          <a:lstStyle/>
          <a:p>
            <a:pPr marL="0" indent="0" algn="l">
              <a:lnSpc>
                <a:spcPts val="1550"/>
              </a:lnSpc>
              <a:buNone/>
            </a:pPr>
            <a:r>
              <a:rPr lang="en-US" sz="950" dirty="0">
                <a:solidFill>
                  <a:srgbClr val="D6D9D7"/>
                </a:solidFill>
                <a:latin typeface="Inter" pitchFamily="34" charset="0"/>
                <a:ea typeface="Inter" pitchFamily="34" charset="-122"/>
                <a:cs typeface="Inter" pitchFamily="34" charset="-120"/>
              </a:rPr>
              <a:t>Guest</a:t>
            </a:r>
            <a:endParaRPr lang="en-US" sz="9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97468" y="867013"/>
            <a:ext cx="10117693" cy="622697"/>
          </a:xfrm>
          <a:prstGeom prst="rect">
            <a:avLst/>
          </a:prstGeom>
          <a:noFill/>
          <a:ln/>
        </p:spPr>
        <p:txBody>
          <a:bodyPr wrap="none" lIns="0" tIns="0" rIns="0" bIns="0" rtlCol="0" anchor="t"/>
          <a:lstStyle/>
          <a:p>
            <a:pPr marL="0" indent="0" algn="l">
              <a:lnSpc>
                <a:spcPts val="4900"/>
              </a:lnSpc>
              <a:buNone/>
            </a:pPr>
            <a:r>
              <a:rPr lang="en-US" sz="3900" dirty="0">
                <a:solidFill>
                  <a:srgbClr val="F7F7F8"/>
                </a:solidFill>
                <a:latin typeface="DM Sans Medium" pitchFamily="34" charset="0"/>
                <a:ea typeface="DM Sans Medium" pitchFamily="34" charset="-122"/>
                <a:cs typeface="DM Sans Medium" pitchFamily="34" charset="-120"/>
              </a:rPr>
              <a:t>Authentication and Authorization Workflow</a:t>
            </a:r>
            <a:endParaRPr lang="en-US" sz="3900" dirty="0"/>
          </a:p>
        </p:txBody>
      </p:sp>
      <p:sp>
        <p:nvSpPr>
          <p:cNvPr id="3" name="Text 1"/>
          <p:cNvSpPr/>
          <p:nvPr/>
        </p:nvSpPr>
        <p:spPr>
          <a:xfrm>
            <a:off x="697468" y="1888212"/>
            <a:ext cx="13235464" cy="637699"/>
          </a:xfrm>
          <a:prstGeom prst="rect">
            <a:avLst/>
          </a:prstGeom>
          <a:noFill/>
          <a:ln/>
        </p:spPr>
        <p:txBody>
          <a:bodyPr wrap="square" lIns="0" tIns="0" rIns="0" bIns="0" rtlCol="0" anchor="t"/>
          <a:lstStyle/>
          <a:p>
            <a:pPr marL="0" indent="0" algn="l">
              <a:lnSpc>
                <a:spcPts val="2500"/>
              </a:lnSpc>
              <a:buNone/>
            </a:pPr>
            <a:r>
              <a:rPr lang="en-US" sz="1550" dirty="0">
                <a:solidFill>
                  <a:srgbClr val="D6D9D7"/>
                </a:solidFill>
                <a:latin typeface="Inter" pitchFamily="34" charset="0"/>
                <a:ea typeface="Inter" pitchFamily="34" charset="-122"/>
                <a:cs typeface="Inter" pitchFamily="34" charset="-120"/>
              </a:rPr>
              <a:t>The authentication and authorization processes are critical for ensuring the security of the system. Keycloak and CASL are used in tandem to manage user access and permissions effectively.</a:t>
            </a:r>
            <a:endParaRPr lang="en-US" sz="1550" dirty="0"/>
          </a:p>
        </p:txBody>
      </p:sp>
      <p:sp>
        <p:nvSpPr>
          <p:cNvPr id="4" name="Text 2"/>
          <p:cNvSpPr/>
          <p:nvPr/>
        </p:nvSpPr>
        <p:spPr>
          <a:xfrm>
            <a:off x="697468" y="2749987"/>
            <a:ext cx="13235464" cy="318849"/>
          </a:xfrm>
          <a:prstGeom prst="rect">
            <a:avLst/>
          </a:prstGeom>
          <a:noFill/>
          <a:ln/>
        </p:spPr>
        <p:txBody>
          <a:bodyPr wrap="none" lIns="0" tIns="0" rIns="0" bIns="0" rtlCol="0" anchor="t"/>
          <a:lstStyle/>
          <a:p>
            <a:pPr marL="0" indent="0" algn="l">
              <a:lnSpc>
                <a:spcPts val="2500"/>
              </a:lnSpc>
              <a:buNone/>
            </a:pPr>
            <a:r>
              <a:rPr lang="en-US" sz="1550" b="1" dirty="0">
                <a:solidFill>
                  <a:srgbClr val="D6D9D7"/>
                </a:solidFill>
                <a:latin typeface="Inter" pitchFamily="34" charset="0"/>
                <a:ea typeface="Inter" pitchFamily="34" charset="-122"/>
                <a:cs typeface="Inter" pitchFamily="34" charset="-120"/>
              </a:rPr>
              <a:t>Authentication with Keycloak</a:t>
            </a:r>
            <a:endParaRPr lang="en-US" sz="1550" dirty="0"/>
          </a:p>
        </p:txBody>
      </p:sp>
      <p:sp>
        <p:nvSpPr>
          <p:cNvPr id="5" name="Text 3"/>
          <p:cNvSpPr/>
          <p:nvPr/>
        </p:nvSpPr>
        <p:spPr>
          <a:xfrm>
            <a:off x="697468" y="3292912"/>
            <a:ext cx="13235464" cy="318849"/>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6D9D7"/>
                </a:solidFill>
                <a:latin typeface="Inter" pitchFamily="34" charset="0"/>
                <a:ea typeface="Inter" pitchFamily="34" charset="-122"/>
                <a:cs typeface="Inter" pitchFamily="34" charset="-120"/>
              </a:rPr>
              <a:t>Users authenticate via Keycloak, which manages user credentials and authentication sessions.</a:t>
            </a:r>
            <a:endParaRPr lang="en-US" sz="1550" dirty="0"/>
          </a:p>
        </p:txBody>
      </p:sp>
      <p:sp>
        <p:nvSpPr>
          <p:cNvPr id="6" name="Text 4"/>
          <p:cNvSpPr/>
          <p:nvPr/>
        </p:nvSpPr>
        <p:spPr>
          <a:xfrm>
            <a:off x="697468" y="3681413"/>
            <a:ext cx="13235464" cy="318849"/>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6D9D7"/>
                </a:solidFill>
                <a:latin typeface="Inter" pitchFamily="34" charset="0"/>
                <a:ea typeface="Inter" pitchFamily="34" charset="-122"/>
                <a:cs typeface="Inter" pitchFamily="34" charset="-120"/>
              </a:rPr>
              <a:t>Upon successful authentication, Keycloak issues a JWT (JSON Web Token) containing user roles and other relevant information.</a:t>
            </a:r>
            <a:endParaRPr lang="en-US" sz="1550" dirty="0"/>
          </a:p>
        </p:txBody>
      </p:sp>
      <p:sp>
        <p:nvSpPr>
          <p:cNvPr id="7" name="Text 5"/>
          <p:cNvSpPr/>
          <p:nvPr/>
        </p:nvSpPr>
        <p:spPr>
          <a:xfrm>
            <a:off x="697468" y="4069913"/>
            <a:ext cx="13235464" cy="63769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D6D9D7"/>
                </a:solidFill>
                <a:latin typeface="Inter" pitchFamily="34" charset="0"/>
                <a:ea typeface="Inter" pitchFamily="34" charset="-122"/>
                <a:cs typeface="Inter" pitchFamily="34" charset="-120"/>
              </a:rPr>
              <a:t>The frontend uses NextAuth to store and manage authentication sessions securely. NextAuth integrates seamlessly with Keycloak to handle token storage and session management.</a:t>
            </a:r>
            <a:endParaRPr lang="en-US" sz="1550" dirty="0"/>
          </a:p>
        </p:txBody>
      </p:sp>
      <p:sp>
        <p:nvSpPr>
          <p:cNvPr id="8" name="Text 6"/>
          <p:cNvSpPr/>
          <p:nvPr/>
        </p:nvSpPr>
        <p:spPr>
          <a:xfrm>
            <a:off x="697468" y="4931688"/>
            <a:ext cx="13235464" cy="318849"/>
          </a:xfrm>
          <a:prstGeom prst="rect">
            <a:avLst/>
          </a:prstGeom>
          <a:noFill/>
          <a:ln/>
        </p:spPr>
        <p:txBody>
          <a:bodyPr wrap="none" lIns="0" tIns="0" rIns="0" bIns="0" rtlCol="0" anchor="t"/>
          <a:lstStyle/>
          <a:p>
            <a:pPr marL="0" indent="0" algn="l">
              <a:lnSpc>
                <a:spcPts val="2500"/>
              </a:lnSpc>
              <a:buNone/>
            </a:pPr>
            <a:r>
              <a:rPr lang="en-US" sz="1550" b="1" dirty="0">
                <a:solidFill>
                  <a:srgbClr val="D6D9D7"/>
                </a:solidFill>
                <a:latin typeface="Inter" pitchFamily="34" charset="0"/>
                <a:ea typeface="Inter" pitchFamily="34" charset="-122"/>
                <a:cs typeface="Inter" pitchFamily="34" charset="-120"/>
              </a:rPr>
              <a:t>Authorization with CASL</a:t>
            </a:r>
            <a:endParaRPr lang="en-US" sz="1550" dirty="0"/>
          </a:p>
        </p:txBody>
      </p:sp>
      <p:sp>
        <p:nvSpPr>
          <p:cNvPr id="9" name="Text 7"/>
          <p:cNvSpPr/>
          <p:nvPr/>
        </p:nvSpPr>
        <p:spPr>
          <a:xfrm>
            <a:off x="697468" y="5474613"/>
            <a:ext cx="13235464" cy="63769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D6D9D7"/>
                </a:solidFill>
                <a:latin typeface="Inter" pitchFamily="34" charset="0"/>
                <a:ea typeface="Inter" pitchFamily="34" charset="-122"/>
                <a:cs typeface="Inter" pitchFamily="34" charset="-120"/>
              </a:rPr>
              <a:t>CASL (Client-side Authorization Library) is used in NestJS to control backend access, ensuring that only authorized users can access specific resources and functionalities.</a:t>
            </a:r>
            <a:endParaRPr lang="en-US" sz="1550" dirty="0"/>
          </a:p>
        </p:txBody>
      </p:sp>
      <p:sp>
        <p:nvSpPr>
          <p:cNvPr id="10" name="Text 8"/>
          <p:cNvSpPr/>
          <p:nvPr/>
        </p:nvSpPr>
        <p:spPr>
          <a:xfrm>
            <a:off x="697468" y="6181963"/>
            <a:ext cx="13235464" cy="318849"/>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D6D9D7"/>
                </a:solidFill>
                <a:latin typeface="Inter" pitchFamily="34" charset="0"/>
                <a:ea typeface="Inter" pitchFamily="34" charset="-122"/>
                <a:cs typeface="Inter" pitchFamily="34" charset="-120"/>
              </a:rPr>
              <a:t>CASL is also implemented in Next.js to hide UI elements from unauthorized users, providing a seamless and secure user experience.</a:t>
            </a:r>
            <a:endParaRPr lang="en-US" sz="1550" dirty="0"/>
          </a:p>
        </p:txBody>
      </p:sp>
      <p:sp>
        <p:nvSpPr>
          <p:cNvPr id="11" name="Text 9"/>
          <p:cNvSpPr/>
          <p:nvPr/>
        </p:nvSpPr>
        <p:spPr>
          <a:xfrm>
            <a:off x="697468" y="6724888"/>
            <a:ext cx="13235464" cy="637699"/>
          </a:xfrm>
          <a:prstGeom prst="rect">
            <a:avLst/>
          </a:prstGeom>
          <a:noFill/>
          <a:ln/>
        </p:spPr>
        <p:txBody>
          <a:bodyPr wrap="square" lIns="0" tIns="0" rIns="0" bIns="0" rtlCol="0" anchor="t"/>
          <a:lstStyle/>
          <a:p>
            <a:pPr marL="0" indent="0" algn="l">
              <a:lnSpc>
                <a:spcPts val="2500"/>
              </a:lnSpc>
              <a:buNone/>
            </a:pPr>
            <a:r>
              <a:rPr lang="en-US" sz="1550" dirty="0">
                <a:solidFill>
                  <a:srgbClr val="D6D9D7"/>
                </a:solidFill>
                <a:latin typeface="Inter" pitchFamily="34" charset="0"/>
                <a:ea typeface="Inter" pitchFamily="34" charset="-122"/>
                <a:cs typeface="Inter" pitchFamily="34" charset="-120"/>
              </a:rPr>
              <a:t>This dual-layer approach ensures that both the frontend and backend enforce role-based access control, minimizing the risk of unauthorized access and enhancing overall system security.</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20447" y="566738"/>
            <a:ext cx="8916829" cy="643295"/>
          </a:xfrm>
          <a:prstGeom prst="rect">
            <a:avLst/>
          </a:prstGeom>
          <a:noFill/>
          <a:ln/>
        </p:spPr>
        <p:txBody>
          <a:bodyPr wrap="none" lIns="0" tIns="0" rIns="0" bIns="0" rtlCol="0" anchor="t"/>
          <a:lstStyle/>
          <a:p>
            <a:pPr marL="0" indent="0" algn="l">
              <a:lnSpc>
                <a:spcPts val="5050"/>
              </a:lnSpc>
              <a:buNone/>
            </a:pPr>
            <a:r>
              <a:rPr lang="en-US" sz="4050" dirty="0">
                <a:solidFill>
                  <a:srgbClr val="F7F7F8"/>
                </a:solidFill>
                <a:latin typeface="DM Sans Medium" pitchFamily="34" charset="0"/>
                <a:ea typeface="DM Sans Medium" pitchFamily="34" charset="-122"/>
                <a:cs typeface="DM Sans Medium" pitchFamily="34" charset="-120"/>
              </a:rPr>
              <a:t>Task Management Flow and Statuses</a:t>
            </a:r>
            <a:endParaRPr lang="en-US" sz="4050" dirty="0"/>
          </a:p>
        </p:txBody>
      </p:sp>
      <p:sp>
        <p:nvSpPr>
          <p:cNvPr id="3" name="Text 1"/>
          <p:cNvSpPr/>
          <p:nvPr/>
        </p:nvSpPr>
        <p:spPr>
          <a:xfrm>
            <a:off x="720447" y="1621750"/>
            <a:ext cx="13189506" cy="658654"/>
          </a:xfrm>
          <a:prstGeom prst="rect">
            <a:avLst/>
          </a:prstGeom>
          <a:noFill/>
          <a:ln/>
        </p:spPr>
        <p:txBody>
          <a:bodyPr wrap="squar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The task management flow outlines the lifecycle of a task from creation to completion, ensuring that tasks are properly assigned, executed, and reviewed. The following steps define the task lifecycle:</a:t>
            </a:r>
            <a:endParaRPr lang="en-US" sz="1600" dirty="0"/>
          </a:p>
        </p:txBody>
      </p:sp>
      <p:sp>
        <p:nvSpPr>
          <p:cNvPr id="4" name="Text 2"/>
          <p:cNvSpPr/>
          <p:nvPr/>
        </p:nvSpPr>
        <p:spPr>
          <a:xfrm>
            <a:off x="720447" y="2511981"/>
            <a:ext cx="13189506" cy="329327"/>
          </a:xfrm>
          <a:prstGeom prst="rect">
            <a:avLst/>
          </a:prstGeom>
          <a:noFill/>
          <a:ln/>
        </p:spPr>
        <p:txBody>
          <a:bodyPr wrap="none" lIns="0" tIns="0" rIns="0" bIns="0" rtlCol="0" anchor="t"/>
          <a:lstStyle/>
          <a:p>
            <a:pPr marL="342900" indent="-342900" algn="l">
              <a:lnSpc>
                <a:spcPts val="2550"/>
              </a:lnSpc>
              <a:buSzPct val="100000"/>
              <a:buFont typeface="+mj-lt"/>
              <a:buAutoNum type="arabicPeriod"/>
            </a:pPr>
            <a:r>
              <a:rPr lang="en-US" sz="1600" b="1" dirty="0">
                <a:solidFill>
                  <a:srgbClr val="D6D9D7"/>
                </a:solidFill>
                <a:latin typeface="Inter" pitchFamily="34" charset="0"/>
                <a:ea typeface="Inter" pitchFamily="34" charset="-122"/>
                <a:cs typeface="Inter" pitchFamily="34" charset="-120"/>
              </a:rPr>
              <a:t>Task Creation:</a:t>
            </a:r>
            <a:r>
              <a:rPr lang="en-US" sz="1600" dirty="0">
                <a:solidFill>
                  <a:srgbClr val="D6D9D7"/>
                </a:solidFill>
                <a:latin typeface="Inter" pitchFamily="34" charset="0"/>
                <a:ea typeface="Inter" pitchFamily="34" charset="-122"/>
                <a:cs typeface="Inter" pitchFamily="34" charset="-120"/>
              </a:rPr>
              <a:t> An Admin or Manager creates a new task with relevant details such as description, priority, and due date.</a:t>
            </a:r>
            <a:endParaRPr lang="en-US" sz="1600" dirty="0"/>
          </a:p>
        </p:txBody>
      </p:sp>
      <p:sp>
        <p:nvSpPr>
          <p:cNvPr id="5" name="Text 3"/>
          <p:cNvSpPr/>
          <p:nvPr/>
        </p:nvSpPr>
        <p:spPr>
          <a:xfrm>
            <a:off x="720447" y="2913340"/>
            <a:ext cx="13189506" cy="329327"/>
          </a:xfrm>
          <a:prstGeom prst="rect">
            <a:avLst/>
          </a:prstGeom>
          <a:noFill/>
          <a:ln/>
        </p:spPr>
        <p:txBody>
          <a:bodyPr wrap="none" lIns="0" tIns="0" rIns="0" bIns="0" rtlCol="0" anchor="t"/>
          <a:lstStyle/>
          <a:p>
            <a:pPr marL="342900" indent="-342900" algn="l">
              <a:lnSpc>
                <a:spcPts val="2550"/>
              </a:lnSpc>
              <a:buSzPct val="100000"/>
              <a:buFont typeface="+mj-lt"/>
              <a:buAutoNum type="arabicPeriod" startAt="2"/>
            </a:pPr>
            <a:r>
              <a:rPr lang="en-US" sz="1600" b="1" dirty="0">
                <a:solidFill>
                  <a:srgbClr val="D6D9D7"/>
                </a:solidFill>
                <a:latin typeface="Inter" pitchFamily="34" charset="0"/>
                <a:ea typeface="Inter" pitchFamily="34" charset="-122"/>
                <a:cs typeface="Inter" pitchFamily="34" charset="-120"/>
              </a:rPr>
              <a:t>Task Assignment:</a:t>
            </a:r>
            <a:r>
              <a:rPr lang="en-US" sz="1600" dirty="0">
                <a:solidFill>
                  <a:srgbClr val="D6D9D7"/>
                </a:solidFill>
                <a:latin typeface="Inter" pitchFamily="34" charset="0"/>
                <a:ea typeface="Inter" pitchFamily="34" charset="-122"/>
                <a:cs typeface="Inter" pitchFamily="34" charset="-120"/>
              </a:rPr>
              <a:t> The task is assigned to an employee who is responsible for its execution.</a:t>
            </a:r>
            <a:endParaRPr lang="en-US" sz="1600" dirty="0"/>
          </a:p>
        </p:txBody>
      </p:sp>
      <p:sp>
        <p:nvSpPr>
          <p:cNvPr id="6" name="Text 4"/>
          <p:cNvSpPr/>
          <p:nvPr/>
        </p:nvSpPr>
        <p:spPr>
          <a:xfrm>
            <a:off x="720447" y="3314700"/>
            <a:ext cx="13189506" cy="329327"/>
          </a:xfrm>
          <a:prstGeom prst="rect">
            <a:avLst/>
          </a:prstGeom>
          <a:noFill/>
          <a:ln/>
        </p:spPr>
        <p:txBody>
          <a:bodyPr wrap="none" lIns="0" tIns="0" rIns="0" bIns="0" rtlCol="0" anchor="t"/>
          <a:lstStyle/>
          <a:p>
            <a:pPr marL="342900" indent="-342900" algn="l">
              <a:lnSpc>
                <a:spcPts val="2550"/>
              </a:lnSpc>
              <a:buSzPct val="100000"/>
              <a:buFont typeface="+mj-lt"/>
              <a:buAutoNum type="arabicPeriod" startAt="3"/>
            </a:pPr>
            <a:r>
              <a:rPr lang="en-US" sz="1600" b="1" dirty="0">
                <a:solidFill>
                  <a:srgbClr val="D6D9D7"/>
                </a:solidFill>
                <a:latin typeface="Inter" pitchFamily="34" charset="0"/>
                <a:ea typeface="Inter" pitchFamily="34" charset="-122"/>
                <a:cs typeface="Inter" pitchFamily="34" charset="-120"/>
              </a:rPr>
              <a:t>Task Execution:</a:t>
            </a:r>
            <a:r>
              <a:rPr lang="en-US" sz="1600" dirty="0">
                <a:solidFill>
                  <a:srgbClr val="D6D9D7"/>
                </a:solidFill>
                <a:latin typeface="Inter" pitchFamily="34" charset="0"/>
                <a:ea typeface="Inter" pitchFamily="34" charset="-122"/>
                <a:cs typeface="Inter" pitchFamily="34" charset="-120"/>
              </a:rPr>
              <a:t> The assigned employee works on the task and updates the task status as they progress.</a:t>
            </a:r>
            <a:endParaRPr lang="en-US" sz="1600" dirty="0"/>
          </a:p>
        </p:txBody>
      </p:sp>
      <p:sp>
        <p:nvSpPr>
          <p:cNvPr id="7" name="Text 5"/>
          <p:cNvSpPr/>
          <p:nvPr/>
        </p:nvSpPr>
        <p:spPr>
          <a:xfrm>
            <a:off x="720447" y="3716060"/>
            <a:ext cx="13189506" cy="329327"/>
          </a:xfrm>
          <a:prstGeom prst="rect">
            <a:avLst/>
          </a:prstGeom>
          <a:noFill/>
          <a:ln/>
        </p:spPr>
        <p:txBody>
          <a:bodyPr wrap="none" lIns="0" tIns="0" rIns="0" bIns="0" rtlCol="0" anchor="t"/>
          <a:lstStyle/>
          <a:p>
            <a:pPr marL="342900" indent="-342900" algn="l">
              <a:lnSpc>
                <a:spcPts val="2550"/>
              </a:lnSpc>
              <a:buSzPct val="100000"/>
              <a:buFont typeface="+mj-lt"/>
              <a:buAutoNum type="arabicPeriod" startAt="4"/>
            </a:pPr>
            <a:r>
              <a:rPr lang="en-US" sz="1600" b="1" dirty="0">
                <a:solidFill>
                  <a:srgbClr val="D6D9D7"/>
                </a:solidFill>
                <a:latin typeface="Inter" pitchFamily="34" charset="0"/>
                <a:ea typeface="Inter" pitchFamily="34" charset="-122"/>
                <a:cs typeface="Inter" pitchFamily="34" charset="-120"/>
              </a:rPr>
              <a:t>Task Review:</a:t>
            </a:r>
            <a:r>
              <a:rPr lang="en-US" sz="1600" dirty="0">
                <a:solidFill>
                  <a:srgbClr val="D6D9D7"/>
                </a:solidFill>
                <a:latin typeface="Inter" pitchFamily="34" charset="0"/>
                <a:ea typeface="Inter" pitchFamily="34" charset="-122"/>
                <a:cs typeface="Inter" pitchFamily="34" charset="-120"/>
              </a:rPr>
              <a:t> A Manager or Admin reviews the completed task to ensure it meets the required standards.</a:t>
            </a:r>
            <a:endParaRPr lang="en-US" sz="1600" dirty="0"/>
          </a:p>
        </p:txBody>
      </p:sp>
      <p:sp>
        <p:nvSpPr>
          <p:cNvPr id="8" name="Text 6"/>
          <p:cNvSpPr/>
          <p:nvPr/>
        </p:nvSpPr>
        <p:spPr>
          <a:xfrm>
            <a:off x="720447" y="4117419"/>
            <a:ext cx="13189506" cy="329327"/>
          </a:xfrm>
          <a:prstGeom prst="rect">
            <a:avLst/>
          </a:prstGeom>
          <a:noFill/>
          <a:ln/>
        </p:spPr>
        <p:txBody>
          <a:bodyPr wrap="none" lIns="0" tIns="0" rIns="0" bIns="0" rtlCol="0" anchor="t"/>
          <a:lstStyle/>
          <a:p>
            <a:pPr marL="342900" indent="-342900" algn="l">
              <a:lnSpc>
                <a:spcPts val="2550"/>
              </a:lnSpc>
              <a:buSzPct val="100000"/>
              <a:buFont typeface="+mj-lt"/>
              <a:buAutoNum type="arabicPeriod" startAt="5"/>
            </a:pPr>
            <a:r>
              <a:rPr lang="en-US" sz="1600" b="1" dirty="0">
                <a:solidFill>
                  <a:srgbClr val="D6D9D7"/>
                </a:solidFill>
                <a:latin typeface="Inter" pitchFamily="34" charset="0"/>
                <a:ea typeface="Inter" pitchFamily="34" charset="-122"/>
                <a:cs typeface="Inter" pitchFamily="34" charset="-120"/>
              </a:rPr>
              <a:t>Task Completion:</a:t>
            </a:r>
            <a:r>
              <a:rPr lang="en-US" sz="1600" dirty="0">
                <a:solidFill>
                  <a:srgbClr val="D6D9D7"/>
                </a:solidFill>
                <a:latin typeface="Inter" pitchFamily="34" charset="0"/>
                <a:ea typeface="Inter" pitchFamily="34" charset="-122"/>
                <a:cs typeface="Inter" pitchFamily="34" charset="-120"/>
              </a:rPr>
              <a:t> Once the task is approved, it is marked as completed.</a:t>
            </a:r>
            <a:endParaRPr lang="en-US" sz="1600" dirty="0"/>
          </a:p>
        </p:txBody>
      </p:sp>
      <p:sp>
        <p:nvSpPr>
          <p:cNvPr id="9" name="Text 7"/>
          <p:cNvSpPr/>
          <p:nvPr/>
        </p:nvSpPr>
        <p:spPr>
          <a:xfrm>
            <a:off x="720447" y="4678323"/>
            <a:ext cx="13189506" cy="329327"/>
          </a:xfrm>
          <a:prstGeom prst="rect">
            <a:avLst/>
          </a:prstGeom>
          <a:noFill/>
          <a:ln/>
        </p:spPr>
        <p:txBody>
          <a:bodyPr wrap="non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The system defines several task statuses to track the progress of each task:</a:t>
            </a:r>
            <a:endParaRPr lang="en-US" sz="1600" dirty="0"/>
          </a:p>
        </p:txBody>
      </p:sp>
      <p:sp>
        <p:nvSpPr>
          <p:cNvPr id="10" name="Text 8"/>
          <p:cNvSpPr/>
          <p:nvPr/>
        </p:nvSpPr>
        <p:spPr>
          <a:xfrm>
            <a:off x="720447" y="5239226"/>
            <a:ext cx="13189506" cy="329327"/>
          </a:xfrm>
          <a:prstGeom prst="rect">
            <a:avLst/>
          </a:prstGeom>
          <a:noFill/>
          <a:ln/>
        </p:spPr>
        <p:txBody>
          <a:bodyPr wrap="none" lIns="0" tIns="0" rIns="0" bIns="0" rtlCol="0" anchor="t"/>
          <a:lstStyle/>
          <a:p>
            <a:pPr marL="342900" indent="-342900" algn="l">
              <a:lnSpc>
                <a:spcPts val="2550"/>
              </a:lnSpc>
              <a:buSzPct val="100000"/>
              <a:buChar char="•"/>
            </a:pPr>
            <a:r>
              <a:rPr lang="en-US" sz="1600" b="1" dirty="0">
                <a:solidFill>
                  <a:srgbClr val="D6D9D7"/>
                </a:solidFill>
                <a:latin typeface="Inter" pitchFamily="34" charset="0"/>
                <a:ea typeface="Inter" pitchFamily="34" charset="-122"/>
                <a:cs typeface="Inter" pitchFamily="34" charset="-120"/>
              </a:rPr>
              <a:t>Pending:</a:t>
            </a:r>
            <a:r>
              <a:rPr lang="en-US" sz="1600" dirty="0">
                <a:solidFill>
                  <a:srgbClr val="D6D9D7"/>
                </a:solidFill>
                <a:latin typeface="Inter" pitchFamily="34" charset="0"/>
                <a:ea typeface="Inter" pitchFamily="34" charset="-122"/>
                <a:cs typeface="Inter" pitchFamily="34" charset="-120"/>
              </a:rPr>
              <a:t> The task has been assigned but not yet started.</a:t>
            </a:r>
            <a:endParaRPr lang="en-US" sz="1600" dirty="0"/>
          </a:p>
        </p:txBody>
      </p:sp>
      <p:sp>
        <p:nvSpPr>
          <p:cNvPr id="11" name="Text 9"/>
          <p:cNvSpPr/>
          <p:nvPr/>
        </p:nvSpPr>
        <p:spPr>
          <a:xfrm>
            <a:off x="720447" y="5640586"/>
            <a:ext cx="13189506" cy="329327"/>
          </a:xfrm>
          <a:prstGeom prst="rect">
            <a:avLst/>
          </a:prstGeom>
          <a:noFill/>
          <a:ln/>
        </p:spPr>
        <p:txBody>
          <a:bodyPr wrap="none" lIns="0" tIns="0" rIns="0" bIns="0" rtlCol="0" anchor="t"/>
          <a:lstStyle/>
          <a:p>
            <a:pPr marL="342900" indent="-342900" algn="l">
              <a:lnSpc>
                <a:spcPts val="2550"/>
              </a:lnSpc>
              <a:buSzPct val="100000"/>
              <a:buChar char="•"/>
            </a:pPr>
            <a:r>
              <a:rPr lang="en-US" sz="1600" b="1" dirty="0">
                <a:solidFill>
                  <a:srgbClr val="D6D9D7"/>
                </a:solidFill>
                <a:latin typeface="Inter" pitchFamily="34" charset="0"/>
                <a:ea typeface="Inter" pitchFamily="34" charset="-122"/>
                <a:cs typeface="Inter" pitchFamily="34" charset="-120"/>
              </a:rPr>
              <a:t>In Progress:</a:t>
            </a:r>
            <a:r>
              <a:rPr lang="en-US" sz="1600" dirty="0">
                <a:solidFill>
                  <a:srgbClr val="D6D9D7"/>
                </a:solidFill>
                <a:latin typeface="Inter" pitchFamily="34" charset="0"/>
                <a:ea typeface="Inter" pitchFamily="34" charset="-122"/>
                <a:cs typeface="Inter" pitchFamily="34" charset="-120"/>
              </a:rPr>
              <a:t> The task is currently being worked on.</a:t>
            </a:r>
            <a:endParaRPr lang="en-US" sz="1600" dirty="0"/>
          </a:p>
        </p:txBody>
      </p:sp>
      <p:sp>
        <p:nvSpPr>
          <p:cNvPr id="12" name="Text 10"/>
          <p:cNvSpPr/>
          <p:nvPr/>
        </p:nvSpPr>
        <p:spPr>
          <a:xfrm>
            <a:off x="720447" y="6041946"/>
            <a:ext cx="13189506" cy="329327"/>
          </a:xfrm>
          <a:prstGeom prst="rect">
            <a:avLst/>
          </a:prstGeom>
          <a:noFill/>
          <a:ln/>
        </p:spPr>
        <p:txBody>
          <a:bodyPr wrap="none" lIns="0" tIns="0" rIns="0" bIns="0" rtlCol="0" anchor="t"/>
          <a:lstStyle/>
          <a:p>
            <a:pPr marL="342900" indent="-342900" algn="l">
              <a:lnSpc>
                <a:spcPts val="2550"/>
              </a:lnSpc>
              <a:buSzPct val="100000"/>
              <a:buChar char="•"/>
            </a:pPr>
            <a:r>
              <a:rPr lang="en-US" sz="1600" b="1" dirty="0">
                <a:solidFill>
                  <a:srgbClr val="D6D9D7"/>
                </a:solidFill>
                <a:latin typeface="Inter" pitchFamily="34" charset="0"/>
                <a:ea typeface="Inter" pitchFamily="34" charset="-122"/>
                <a:cs typeface="Inter" pitchFamily="34" charset="-120"/>
              </a:rPr>
              <a:t>Completed:</a:t>
            </a:r>
            <a:r>
              <a:rPr lang="en-US" sz="1600" dirty="0">
                <a:solidFill>
                  <a:srgbClr val="D6D9D7"/>
                </a:solidFill>
                <a:latin typeface="Inter" pitchFamily="34" charset="0"/>
                <a:ea typeface="Inter" pitchFamily="34" charset="-122"/>
                <a:cs typeface="Inter" pitchFamily="34" charset="-120"/>
              </a:rPr>
              <a:t> The task has been finished by the employee.</a:t>
            </a:r>
            <a:endParaRPr lang="en-US" sz="1600" dirty="0"/>
          </a:p>
        </p:txBody>
      </p:sp>
      <p:sp>
        <p:nvSpPr>
          <p:cNvPr id="13" name="Text 11"/>
          <p:cNvSpPr/>
          <p:nvPr/>
        </p:nvSpPr>
        <p:spPr>
          <a:xfrm>
            <a:off x="720447" y="6443305"/>
            <a:ext cx="13189506" cy="329327"/>
          </a:xfrm>
          <a:prstGeom prst="rect">
            <a:avLst/>
          </a:prstGeom>
          <a:noFill/>
          <a:ln/>
        </p:spPr>
        <p:txBody>
          <a:bodyPr wrap="none" lIns="0" tIns="0" rIns="0" bIns="0" rtlCol="0" anchor="t"/>
          <a:lstStyle/>
          <a:p>
            <a:pPr marL="342900" indent="-342900" algn="l">
              <a:lnSpc>
                <a:spcPts val="2550"/>
              </a:lnSpc>
              <a:buSzPct val="100000"/>
              <a:buChar char="•"/>
            </a:pPr>
            <a:r>
              <a:rPr lang="en-US" sz="1600" b="1" dirty="0">
                <a:solidFill>
                  <a:srgbClr val="D6D9D7"/>
                </a:solidFill>
                <a:latin typeface="Inter" pitchFamily="34" charset="0"/>
                <a:ea typeface="Inter" pitchFamily="34" charset="-122"/>
                <a:cs typeface="Inter" pitchFamily="34" charset="-120"/>
              </a:rPr>
              <a:t>Reviewed:</a:t>
            </a:r>
            <a:r>
              <a:rPr lang="en-US" sz="1600" dirty="0">
                <a:solidFill>
                  <a:srgbClr val="D6D9D7"/>
                </a:solidFill>
                <a:latin typeface="Inter" pitchFamily="34" charset="0"/>
                <a:ea typeface="Inter" pitchFamily="34" charset="-122"/>
                <a:cs typeface="Inter" pitchFamily="34" charset="-120"/>
              </a:rPr>
              <a:t> The task has been reviewed and approved by a Manager or Admin.</a:t>
            </a:r>
            <a:endParaRPr lang="en-US" sz="1600" dirty="0"/>
          </a:p>
        </p:txBody>
      </p:sp>
      <p:sp>
        <p:nvSpPr>
          <p:cNvPr id="14" name="Text 12"/>
          <p:cNvSpPr/>
          <p:nvPr/>
        </p:nvSpPr>
        <p:spPr>
          <a:xfrm>
            <a:off x="720447" y="7004209"/>
            <a:ext cx="13189506" cy="658654"/>
          </a:xfrm>
          <a:prstGeom prst="rect">
            <a:avLst/>
          </a:prstGeom>
          <a:noFill/>
          <a:ln/>
        </p:spPr>
        <p:txBody>
          <a:bodyPr wrap="square" lIns="0" tIns="0" rIns="0" bIns="0" rtlCol="0" anchor="t"/>
          <a:lstStyle/>
          <a:p>
            <a:pPr marL="0" indent="0" algn="l">
              <a:lnSpc>
                <a:spcPts val="2550"/>
              </a:lnSpc>
              <a:buNone/>
            </a:pPr>
            <a:r>
              <a:rPr lang="en-US" sz="1600" dirty="0">
                <a:solidFill>
                  <a:srgbClr val="D6D9D7"/>
                </a:solidFill>
                <a:latin typeface="Inter" pitchFamily="34" charset="0"/>
                <a:ea typeface="Inter" pitchFamily="34" charset="-122"/>
                <a:cs typeface="Inter" pitchFamily="34" charset="-120"/>
              </a:rPr>
              <a:t>These statuses provide a clear and concise overview of the task's current state, allowing for efficient monitoring and management of tasks within the system.</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72095" y="502444"/>
            <a:ext cx="8336161" cy="442317"/>
          </a:xfrm>
          <a:prstGeom prst="rect">
            <a:avLst/>
          </a:prstGeom>
          <a:noFill/>
          <a:ln/>
        </p:spPr>
        <p:txBody>
          <a:bodyPr wrap="none" lIns="0" tIns="0" rIns="0" bIns="0" rtlCol="0" anchor="t"/>
          <a:lstStyle/>
          <a:p>
            <a:pPr marL="0" indent="0" algn="l">
              <a:lnSpc>
                <a:spcPts val="3450"/>
              </a:lnSpc>
              <a:buNone/>
            </a:pPr>
            <a:r>
              <a:rPr lang="en-US" sz="2750" dirty="0">
                <a:solidFill>
                  <a:srgbClr val="F7F7F8"/>
                </a:solidFill>
                <a:latin typeface="DM Sans Medium" pitchFamily="34" charset="0"/>
                <a:ea typeface="DM Sans Medium" pitchFamily="34" charset="-122"/>
                <a:cs typeface="DM Sans Medium" pitchFamily="34" charset="-120"/>
              </a:rPr>
              <a:t>Role and Permission Management Implementation</a:t>
            </a:r>
            <a:endParaRPr lang="en-US" sz="2750" dirty="0"/>
          </a:p>
        </p:txBody>
      </p:sp>
      <p:sp>
        <p:nvSpPr>
          <p:cNvPr id="3" name="Text 1"/>
          <p:cNvSpPr/>
          <p:nvPr/>
        </p:nvSpPr>
        <p:spPr>
          <a:xfrm>
            <a:off x="572095" y="1227773"/>
            <a:ext cx="13486209" cy="226457"/>
          </a:xfrm>
          <a:prstGeom prst="rect">
            <a:avLst/>
          </a:prstGeom>
          <a:noFill/>
          <a:ln/>
        </p:spPr>
        <p:txBody>
          <a:bodyPr wrap="none" lIns="0" tIns="0" rIns="0" bIns="0" rtlCol="0" anchor="t"/>
          <a:lstStyle/>
          <a:p>
            <a:pPr marL="0" indent="0" algn="l">
              <a:lnSpc>
                <a:spcPts val="1750"/>
              </a:lnSpc>
              <a:buNone/>
            </a:pPr>
            <a:r>
              <a:rPr lang="en-US" sz="1100" dirty="0">
                <a:solidFill>
                  <a:srgbClr val="D6D9D7"/>
                </a:solidFill>
                <a:latin typeface="Inter" pitchFamily="34" charset="0"/>
                <a:ea typeface="Inter" pitchFamily="34" charset="-122"/>
                <a:cs typeface="Inter" pitchFamily="34" charset="-120"/>
              </a:rPr>
              <a:t>The system provides robust mechanisms for managing roles and permissions, allowing administrators to dynamically adjust user access rights. The implementation involves several key steps:</a:t>
            </a:r>
            <a:endParaRPr lang="en-US" sz="1100" dirty="0"/>
          </a:p>
        </p:txBody>
      </p:sp>
      <p:sp>
        <p:nvSpPr>
          <p:cNvPr id="4" name="Text 2"/>
          <p:cNvSpPr/>
          <p:nvPr/>
        </p:nvSpPr>
        <p:spPr>
          <a:xfrm>
            <a:off x="572095" y="1613416"/>
            <a:ext cx="13486209" cy="226457"/>
          </a:xfrm>
          <a:prstGeom prst="rect">
            <a:avLst/>
          </a:prstGeom>
          <a:noFill/>
          <a:ln/>
        </p:spPr>
        <p:txBody>
          <a:bodyPr wrap="none" lIns="0" tIns="0" rIns="0" bIns="0" rtlCol="0" anchor="t"/>
          <a:lstStyle/>
          <a:p>
            <a:pPr marL="0" indent="0" algn="l">
              <a:lnSpc>
                <a:spcPts val="1750"/>
              </a:lnSpc>
              <a:buNone/>
            </a:pPr>
            <a:r>
              <a:rPr lang="en-US" sz="1100" b="1" dirty="0">
                <a:solidFill>
                  <a:srgbClr val="D6D9D7"/>
                </a:solidFill>
                <a:latin typeface="Inter" pitchFamily="34" charset="0"/>
                <a:ea typeface="Inter" pitchFamily="34" charset="-122"/>
                <a:cs typeface="Inter" pitchFamily="34" charset="-120"/>
              </a:rPr>
              <a:t>Assigning Roles in Keycloak</a:t>
            </a:r>
            <a:endParaRPr lang="en-US" sz="1100" dirty="0"/>
          </a:p>
        </p:txBody>
      </p:sp>
      <p:sp>
        <p:nvSpPr>
          <p:cNvPr id="5" name="Text 3"/>
          <p:cNvSpPr/>
          <p:nvPr/>
        </p:nvSpPr>
        <p:spPr>
          <a:xfrm>
            <a:off x="572095" y="1999059"/>
            <a:ext cx="13486209" cy="226457"/>
          </a:xfrm>
          <a:prstGeom prst="rect">
            <a:avLst/>
          </a:prstGeom>
          <a:noFill/>
          <a:ln/>
        </p:spPr>
        <p:txBody>
          <a:bodyPr wrap="none" lIns="0" tIns="0" rIns="0" bIns="0" rtlCol="0" anchor="t"/>
          <a:lstStyle/>
          <a:p>
            <a:pPr marL="342900" indent="-342900" algn="l">
              <a:lnSpc>
                <a:spcPts val="1750"/>
              </a:lnSpc>
              <a:buSzPct val="100000"/>
              <a:buChar char="•"/>
            </a:pPr>
            <a:r>
              <a:rPr lang="en-US" sz="1100" dirty="0">
                <a:solidFill>
                  <a:srgbClr val="D6D9D7"/>
                </a:solidFill>
                <a:latin typeface="Inter" pitchFamily="34" charset="0"/>
                <a:ea typeface="Inter" pitchFamily="34" charset="-122"/>
                <a:cs typeface="Inter" pitchFamily="34" charset="-120"/>
              </a:rPr>
              <a:t>Administrators use the Keycloak Admin Panel to assign roles to users. The Keycloak Admin Panel provides a user-friendly interface for managing users and their roles.</a:t>
            </a:r>
            <a:endParaRPr lang="en-US" sz="1100" dirty="0"/>
          </a:p>
        </p:txBody>
      </p:sp>
      <p:sp>
        <p:nvSpPr>
          <p:cNvPr id="6" name="Text 4"/>
          <p:cNvSpPr/>
          <p:nvPr/>
        </p:nvSpPr>
        <p:spPr>
          <a:xfrm>
            <a:off x="572095" y="2275046"/>
            <a:ext cx="13486209" cy="226457"/>
          </a:xfrm>
          <a:prstGeom prst="rect">
            <a:avLst/>
          </a:prstGeom>
          <a:noFill/>
          <a:ln/>
        </p:spPr>
        <p:txBody>
          <a:bodyPr wrap="none" lIns="0" tIns="0" rIns="0" bIns="0" rtlCol="0" anchor="t"/>
          <a:lstStyle/>
          <a:p>
            <a:pPr marL="342900" indent="-342900" algn="l">
              <a:lnSpc>
                <a:spcPts val="1750"/>
              </a:lnSpc>
              <a:buSzPct val="100000"/>
              <a:buChar char="•"/>
            </a:pPr>
            <a:r>
              <a:rPr lang="en-US" sz="1100" dirty="0">
                <a:solidFill>
                  <a:srgbClr val="D6D9D7"/>
                </a:solidFill>
                <a:latin typeface="Inter" pitchFamily="34" charset="0"/>
                <a:ea typeface="Inter" pitchFamily="34" charset="-122"/>
                <a:cs typeface="Inter" pitchFamily="34" charset="-120"/>
              </a:rPr>
              <a:t>Roles are stored in Keycloak and fetched via API when needed. This ensures that role information is centralized and consistent across the system.</a:t>
            </a:r>
            <a:endParaRPr lang="en-US" sz="1100" dirty="0"/>
          </a:p>
        </p:txBody>
      </p:sp>
      <p:sp>
        <p:nvSpPr>
          <p:cNvPr id="7" name="Text 5"/>
          <p:cNvSpPr/>
          <p:nvPr/>
        </p:nvSpPr>
        <p:spPr>
          <a:xfrm>
            <a:off x="572095" y="2660690"/>
            <a:ext cx="13486209" cy="226457"/>
          </a:xfrm>
          <a:prstGeom prst="rect">
            <a:avLst/>
          </a:prstGeom>
          <a:noFill/>
          <a:ln/>
        </p:spPr>
        <p:txBody>
          <a:bodyPr wrap="none" lIns="0" tIns="0" rIns="0" bIns="0" rtlCol="0" anchor="t"/>
          <a:lstStyle/>
          <a:p>
            <a:pPr marL="0" indent="0" algn="l">
              <a:lnSpc>
                <a:spcPts val="1750"/>
              </a:lnSpc>
              <a:buNone/>
            </a:pPr>
            <a:r>
              <a:rPr lang="en-US" sz="1100" b="1" dirty="0">
                <a:solidFill>
                  <a:srgbClr val="D6D9D7"/>
                </a:solidFill>
                <a:latin typeface="Inter" pitchFamily="34" charset="0"/>
                <a:ea typeface="Inter" pitchFamily="34" charset="-122"/>
                <a:cs typeface="Inter" pitchFamily="34" charset="-120"/>
              </a:rPr>
              <a:t>Fetching User Roles in Next.js (NextAuth)</a:t>
            </a:r>
            <a:endParaRPr lang="en-US" sz="1100" dirty="0"/>
          </a:p>
        </p:txBody>
      </p:sp>
      <p:sp>
        <p:nvSpPr>
          <p:cNvPr id="8" name="Text 6"/>
          <p:cNvSpPr/>
          <p:nvPr/>
        </p:nvSpPr>
        <p:spPr>
          <a:xfrm>
            <a:off x="572095" y="3046333"/>
            <a:ext cx="13486209" cy="226457"/>
          </a:xfrm>
          <a:prstGeom prst="rect">
            <a:avLst/>
          </a:prstGeom>
          <a:noFill/>
          <a:ln/>
        </p:spPr>
        <p:txBody>
          <a:bodyPr wrap="none" lIns="0" tIns="0" rIns="0" bIns="0" rtlCol="0" anchor="t"/>
          <a:lstStyle/>
          <a:p>
            <a:pPr marL="342900" indent="-342900" algn="l">
              <a:lnSpc>
                <a:spcPts val="1750"/>
              </a:lnSpc>
              <a:buSzPct val="100000"/>
              <a:buChar char="•"/>
            </a:pPr>
            <a:r>
              <a:rPr lang="en-US" sz="1100" dirty="0">
                <a:solidFill>
                  <a:srgbClr val="D6D9D7"/>
                </a:solidFill>
                <a:latin typeface="Inter" pitchFamily="34" charset="0"/>
                <a:ea typeface="Inter" pitchFamily="34" charset="-122"/>
                <a:cs typeface="Inter" pitchFamily="34" charset="-120"/>
              </a:rPr>
              <a:t>After a user logs in via Keycloak, NextAuth retrieves the user's roles from the JWT token.</a:t>
            </a:r>
            <a:endParaRPr lang="en-US" sz="1100" dirty="0"/>
          </a:p>
        </p:txBody>
      </p:sp>
      <p:sp>
        <p:nvSpPr>
          <p:cNvPr id="9" name="Text 7"/>
          <p:cNvSpPr/>
          <p:nvPr/>
        </p:nvSpPr>
        <p:spPr>
          <a:xfrm>
            <a:off x="572095" y="3322320"/>
            <a:ext cx="13486209" cy="226457"/>
          </a:xfrm>
          <a:prstGeom prst="rect">
            <a:avLst/>
          </a:prstGeom>
          <a:noFill/>
          <a:ln/>
        </p:spPr>
        <p:txBody>
          <a:bodyPr wrap="none" lIns="0" tIns="0" rIns="0" bIns="0" rtlCol="0" anchor="t"/>
          <a:lstStyle/>
          <a:p>
            <a:pPr marL="342900" indent="-342900" algn="l">
              <a:lnSpc>
                <a:spcPts val="1750"/>
              </a:lnSpc>
              <a:buSzPct val="100000"/>
              <a:buChar char="•"/>
            </a:pPr>
            <a:r>
              <a:rPr lang="en-US" sz="1100" dirty="0">
                <a:solidFill>
                  <a:srgbClr val="D6D9D7"/>
                </a:solidFill>
                <a:latin typeface="Inter" pitchFamily="34" charset="0"/>
                <a:ea typeface="Inter" pitchFamily="34" charset="-122"/>
                <a:cs typeface="Inter" pitchFamily="34" charset="-120"/>
              </a:rPr>
              <a:t>The JWT token contains the role data, which is securely transmitted from Keycloak to the frontend.</a:t>
            </a:r>
            <a:endParaRPr lang="en-US" sz="1100" dirty="0"/>
          </a:p>
        </p:txBody>
      </p:sp>
      <p:sp>
        <p:nvSpPr>
          <p:cNvPr id="10" name="Text 8"/>
          <p:cNvSpPr/>
          <p:nvPr/>
        </p:nvSpPr>
        <p:spPr>
          <a:xfrm>
            <a:off x="572095" y="3707963"/>
            <a:ext cx="13486209" cy="226457"/>
          </a:xfrm>
          <a:prstGeom prst="rect">
            <a:avLst/>
          </a:prstGeom>
          <a:noFill/>
          <a:ln/>
        </p:spPr>
        <p:txBody>
          <a:bodyPr wrap="none" lIns="0" tIns="0" rIns="0" bIns="0" rtlCol="0" anchor="t"/>
          <a:lstStyle/>
          <a:p>
            <a:pPr marL="0" indent="0" algn="l">
              <a:lnSpc>
                <a:spcPts val="1750"/>
              </a:lnSpc>
              <a:buNone/>
            </a:pPr>
            <a:r>
              <a:rPr lang="en-US" sz="1100" b="1" dirty="0">
                <a:solidFill>
                  <a:srgbClr val="D6D9D7"/>
                </a:solidFill>
                <a:latin typeface="Inter" pitchFamily="34" charset="0"/>
                <a:ea typeface="Inter" pitchFamily="34" charset="-122"/>
                <a:cs typeface="Inter" pitchFamily="34" charset="-120"/>
              </a:rPr>
              <a:t>Role-Based UI Management in Next.js (CASL)</a:t>
            </a:r>
            <a:endParaRPr lang="en-US" sz="1100" dirty="0"/>
          </a:p>
        </p:txBody>
      </p:sp>
      <p:sp>
        <p:nvSpPr>
          <p:cNvPr id="11" name="Text 9"/>
          <p:cNvSpPr/>
          <p:nvPr/>
        </p:nvSpPr>
        <p:spPr>
          <a:xfrm>
            <a:off x="572095" y="4093607"/>
            <a:ext cx="13486209" cy="226457"/>
          </a:xfrm>
          <a:prstGeom prst="rect">
            <a:avLst/>
          </a:prstGeom>
          <a:noFill/>
          <a:ln/>
        </p:spPr>
        <p:txBody>
          <a:bodyPr wrap="none" lIns="0" tIns="0" rIns="0" bIns="0" rtlCol="0" anchor="t"/>
          <a:lstStyle/>
          <a:p>
            <a:pPr marL="342900" indent="-342900" algn="l">
              <a:lnSpc>
                <a:spcPts val="1750"/>
              </a:lnSpc>
              <a:buSzPct val="100000"/>
              <a:buChar char="•"/>
            </a:pPr>
            <a:r>
              <a:rPr lang="en-US" sz="1100" dirty="0">
                <a:solidFill>
                  <a:srgbClr val="D6D9D7"/>
                </a:solidFill>
                <a:latin typeface="Inter" pitchFamily="34" charset="0"/>
                <a:ea typeface="Inter" pitchFamily="34" charset="-122"/>
                <a:cs typeface="Inter" pitchFamily="34" charset="-120"/>
              </a:rPr>
              <a:t>CASL is used to hide UI elements for unauthorized users, providing a tailored user experience based on their roles. For example:</a:t>
            </a:r>
            <a:endParaRPr lang="en-US" sz="1100" dirty="0"/>
          </a:p>
        </p:txBody>
      </p:sp>
      <p:sp>
        <p:nvSpPr>
          <p:cNvPr id="12" name="Text 10"/>
          <p:cNvSpPr/>
          <p:nvPr/>
        </p:nvSpPr>
        <p:spPr>
          <a:xfrm>
            <a:off x="784384" y="4638437"/>
            <a:ext cx="13273921" cy="452914"/>
          </a:xfrm>
          <a:prstGeom prst="rect">
            <a:avLst/>
          </a:prstGeom>
          <a:noFill/>
          <a:ln/>
        </p:spPr>
        <p:txBody>
          <a:bodyPr wrap="square" lIns="0" tIns="0" rIns="0" bIns="0" rtlCol="0" anchor="t"/>
          <a:lstStyle/>
          <a:p>
            <a:pPr marL="0" indent="0" algn="l">
              <a:lnSpc>
                <a:spcPts val="1750"/>
              </a:lnSpc>
              <a:buNone/>
            </a:pPr>
            <a:r>
              <a:rPr lang="en-US" sz="1100" dirty="0">
                <a:solidFill>
                  <a:srgbClr val="D6D9D7"/>
                </a:solidFill>
                <a:latin typeface="Inter" pitchFamily="34" charset="0"/>
                <a:ea typeface="Inter" pitchFamily="34" charset="-122"/>
                <a:cs typeface="Inter" pitchFamily="34" charset="-120"/>
              </a:rPr>
              <a:t>import { useAbility } from '@casl/react'; import { AbilityContext } from '@/lib/ability'; const TaskButton = () =&gt; { const ability = useAbility(AbilityContext); if (!ability.can('assign\_tasks', 'Task')) { return null; } return</a:t>
            </a:r>
            <a:endParaRPr lang="en-US" sz="1100" dirty="0"/>
          </a:p>
        </p:txBody>
      </p:sp>
      <p:pic>
        <p:nvPicPr>
          <p:cNvPr id="13" name="Image 0" descr="preencoded.png"/>
          <p:cNvPicPr>
            <a:picLocks noChangeAspect="1"/>
          </p:cNvPicPr>
          <p:nvPr/>
        </p:nvPicPr>
        <p:blipFill>
          <a:blip r:embed="rId3"/>
          <a:stretch>
            <a:fillRect/>
          </a:stretch>
        </p:blipFill>
        <p:spPr>
          <a:xfrm>
            <a:off x="784384" y="5250537"/>
            <a:ext cx="1110377" cy="389096"/>
          </a:xfrm>
          <a:prstGeom prst="rect">
            <a:avLst/>
          </a:prstGeom>
        </p:spPr>
      </p:pic>
      <p:pic>
        <p:nvPicPr>
          <p:cNvPr id="14" name="Image 1" descr="preencoded.png"/>
          <p:cNvPicPr>
            <a:picLocks noChangeAspect="1"/>
          </p:cNvPicPr>
          <p:nvPr/>
        </p:nvPicPr>
        <p:blipFill>
          <a:blip r:embed="rId4"/>
          <a:stretch>
            <a:fillRect/>
          </a:stretch>
        </p:blipFill>
        <p:spPr>
          <a:xfrm>
            <a:off x="1965484" y="5250537"/>
            <a:ext cx="476012" cy="389096"/>
          </a:xfrm>
          <a:prstGeom prst="rect">
            <a:avLst/>
          </a:prstGeom>
        </p:spPr>
      </p:pic>
      <p:sp>
        <p:nvSpPr>
          <p:cNvPr id="15" name="Shape 11"/>
          <p:cNvSpPr/>
          <p:nvPr/>
        </p:nvSpPr>
        <p:spPr>
          <a:xfrm>
            <a:off x="572095" y="4479250"/>
            <a:ext cx="15240" cy="1319570"/>
          </a:xfrm>
          <a:prstGeom prst="rect">
            <a:avLst/>
          </a:prstGeom>
          <a:solidFill>
            <a:srgbClr val="AC9EF5"/>
          </a:solidFill>
          <a:ln/>
        </p:spPr>
      </p:sp>
      <p:sp>
        <p:nvSpPr>
          <p:cNvPr id="16" name="Text 12"/>
          <p:cNvSpPr/>
          <p:nvPr/>
        </p:nvSpPr>
        <p:spPr>
          <a:xfrm>
            <a:off x="572095" y="5958007"/>
            <a:ext cx="13486209" cy="226457"/>
          </a:xfrm>
          <a:prstGeom prst="rect">
            <a:avLst/>
          </a:prstGeom>
          <a:noFill/>
          <a:ln/>
        </p:spPr>
        <p:txBody>
          <a:bodyPr wrap="none" lIns="0" tIns="0" rIns="0" bIns="0" rtlCol="0" anchor="t"/>
          <a:lstStyle/>
          <a:p>
            <a:pPr marL="0" indent="0" algn="l">
              <a:lnSpc>
                <a:spcPts val="1750"/>
              </a:lnSpc>
              <a:buNone/>
            </a:pPr>
            <a:r>
              <a:rPr lang="en-US" sz="1100" b="1" dirty="0">
                <a:solidFill>
                  <a:srgbClr val="D6D9D7"/>
                </a:solidFill>
                <a:latin typeface="Inter" pitchFamily="34" charset="0"/>
                <a:ea typeface="Inter" pitchFamily="34" charset="-122"/>
                <a:cs typeface="Inter" pitchFamily="34" charset="-120"/>
              </a:rPr>
              <a:t>Role-Based API Protection in NestJS (CASL)</a:t>
            </a:r>
            <a:endParaRPr lang="en-US" sz="1100" dirty="0"/>
          </a:p>
        </p:txBody>
      </p:sp>
      <p:sp>
        <p:nvSpPr>
          <p:cNvPr id="17" name="Text 13"/>
          <p:cNvSpPr/>
          <p:nvPr/>
        </p:nvSpPr>
        <p:spPr>
          <a:xfrm>
            <a:off x="572095" y="6343650"/>
            <a:ext cx="13486209" cy="226457"/>
          </a:xfrm>
          <a:prstGeom prst="rect">
            <a:avLst/>
          </a:prstGeom>
          <a:noFill/>
          <a:ln/>
        </p:spPr>
        <p:txBody>
          <a:bodyPr wrap="none" lIns="0" tIns="0" rIns="0" bIns="0" rtlCol="0" anchor="t"/>
          <a:lstStyle/>
          <a:p>
            <a:pPr marL="342900" indent="-342900" algn="l">
              <a:lnSpc>
                <a:spcPts val="1750"/>
              </a:lnSpc>
              <a:buSzPct val="100000"/>
              <a:buChar char="•"/>
            </a:pPr>
            <a:r>
              <a:rPr lang="en-US" sz="1100" dirty="0">
                <a:solidFill>
                  <a:srgbClr val="D6D9D7"/>
                </a:solidFill>
                <a:latin typeface="Inter" pitchFamily="34" charset="0"/>
                <a:ea typeface="Inter" pitchFamily="34" charset="-122"/>
                <a:cs typeface="Inter" pitchFamily="34" charset="-120"/>
              </a:rPr>
              <a:t>CASL is also used to restrict API access in NestJS, ensuring that only authorized users can access specific endpoints. For example:</a:t>
            </a:r>
            <a:endParaRPr lang="en-US" sz="1100" dirty="0"/>
          </a:p>
        </p:txBody>
      </p:sp>
      <p:sp>
        <p:nvSpPr>
          <p:cNvPr id="18" name="Text 14"/>
          <p:cNvSpPr/>
          <p:nvPr/>
        </p:nvSpPr>
        <p:spPr>
          <a:xfrm>
            <a:off x="784384" y="6888480"/>
            <a:ext cx="13273921" cy="679371"/>
          </a:xfrm>
          <a:prstGeom prst="rect">
            <a:avLst/>
          </a:prstGeom>
          <a:noFill/>
          <a:ln/>
        </p:spPr>
        <p:txBody>
          <a:bodyPr wrap="square" lIns="0" tIns="0" rIns="0" bIns="0" rtlCol="0" anchor="t"/>
          <a:lstStyle/>
          <a:p>
            <a:pPr marL="0" indent="0" algn="l">
              <a:lnSpc>
                <a:spcPts val="1750"/>
              </a:lnSpc>
              <a:buNone/>
            </a:pPr>
            <a:r>
              <a:rPr lang="en-US" sz="1100" dirty="0">
                <a:solidFill>
                  <a:srgbClr val="D6D9D7"/>
                </a:solidFill>
                <a:latin typeface="Inter" pitchFamily="34" charset="0"/>
                <a:ea typeface="Inter" pitchFamily="34" charset="-122"/>
                <a:cs typeface="Inter" pitchFamily="34" charset="-120"/>
              </a:rPr>
              <a:t>import { CanActivate, ExecutionContext, Injectable } from '@nestjs/common'; import { AbilityFactory } from './ability.factory'; @Injectable() export class PermissionsGuard implements CanActivate { constructor(private abilityFactory: AbilityFactory) {} canActivate(context: ExecutionContext): boolean { const request = context.switchToHttp().getRequest(); const user = request.user; const ability = this.abilityFactory.defineAbility(user); return ability.can('assign\_tasks', 'Task'); } }</a:t>
            </a:r>
            <a:endParaRPr lang="en-US" sz="1100" dirty="0"/>
          </a:p>
        </p:txBody>
      </p:sp>
      <p:sp>
        <p:nvSpPr>
          <p:cNvPr id="19" name="Shape 15"/>
          <p:cNvSpPr/>
          <p:nvPr/>
        </p:nvSpPr>
        <p:spPr>
          <a:xfrm>
            <a:off x="572095" y="6729293"/>
            <a:ext cx="15240" cy="997744"/>
          </a:xfrm>
          <a:prstGeom prst="rect">
            <a:avLst/>
          </a:prstGeom>
          <a:solidFill>
            <a:srgbClr val="AC9EF5"/>
          </a:solidFill>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05577" y="847368"/>
            <a:ext cx="10886123" cy="719257"/>
          </a:xfrm>
          <a:prstGeom prst="rect">
            <a:avLst/>
          </a:prstGeom>
          <a:noFill/>
          <a:ln/>
        </p:spPr>
        <p:txBody>
          <a:bodyPr wrap="none" lIns="0" tIns="0" rIns="0" bIns="0" rtlCol="0" anchor="t"/>
          <a:lstStyle/>
          <a:p>
            <a:pPr marL="0" indent="0" algn="l">
              <a:lnSpc>
                <a:spcPts val="5650"/>
              </a:lnSpc>
              <a:buNone/>
            </a:pPr>
            <a:r>
              <a:rPr lang="en-US" sz="4500" dirty="0">
                <a:solidFill>
                  <a:srgbClr val="F7F7F8"/>
                </a:solidFill>
                <a:latin typeface="DM Sans Medium" pitchFamily="34" charset="0"/>
                <a:ea typeface="DM Sans Medium" pitchFamily="34" charset="-122"/>
                <a:cs typeface="DM Sans Medium" pitchFamily="34" charset="-120"/>
              </a:rPr>
              <a:t>Security Considerations and Conclusion</a:t>
            </a:r>
            <a:endParaRPr lang="en-US" sz="4500" dirty="0"/>
          </a:p>
        </p:txBody>
      </p:sp>
      <p:sp>
        <p:nvSpPr>
          <p:cNvPr id="3" name="Text 1"/>
          <p:cNvSpPr/>
          <p:nvPr/>
        </p:nvSpPr>
        <p:spPr>
          <a:xfrm>
            <a:off x="805577" y="2026920"/>
            <a:ext cx="13019246" cy="736283"/>
          </a:xfrm>
          <a:prstGeom prst="rect">
            <a:avLst/>
          </a:prstGeom>
          <a:noFill/>
          <a:ln/>
        </p:spPr>
        <p:txBody>
          <a:bodyPr wrap="square" lIns="0" tIns="0" rIns="0" bIns="0" rtlCol="0" anchor="t"/>
          <a:lstStyle/>
          <a:p>
            <a:pPr marL="0" indent="0" algn="l">
              <a:lnSpc>
                <a:spcPts val="2850"/>
              </a:lnSpc>
              <a:buNone/>
            </a:pPr>
            <a:r>
              <a:rPr lang="en-US" sz="1800" dirty="0">
                <a:solidFill>
                  <a:srgbClr val="D6D9D7"/>
                </a:solidFill>
                <a:latin typeface="Inter" pitchFamily="34" charset="0"/>
                <a:ea typeface="Inter" pitchFamily="34" charset="-122"/>
                <a:cs typeface="Inter" pitchFamily="34" charset="-120"/>
              </a:rPr>
              <a:t>Security is a paramount concern in the design and implementation of the Role-Based Task Management System. Several measures are in place to ensure the confidentiality, integrity, and availability of the system and its data.</a:t>
            </a:r>
            <a:endParaRPr lang="en-US" sz="1800" dirty="0"/>
          </a:p>
        </p:txBody>
      </p:sp>
      <p:sp>
        <p:nvSpPr>
          <p:cNvPr id="4" name="Text 2"/>
          <p:cNvSpPr/>
          <p:nvPr/>
        </p:nvSpPr>
        <p:spPr>
          <a:xfrm>
            <a:off x="805577" y="3022044"/>
            <a:ext cx="13019246" cy="368141"/>
          </a:xfrm>
          <a:prstGeom prst="rect">
            <a:avLst/>
          </a:prstGeom>
          <a:noFill/>
          <a:ln/>
        </p:spPr>
        <p:txBody>
          <a:bodyPr wrap="none" lIns="0" tIns="0" rIns="0" bIns="0" rtlCol="0" anchor="t"/>
          <a:lstStyle/>
          <a:p>
            <a:pPr marL="0" indent="0" algn="l">
              <a:lnSpc>
                <a:spcPts val="2850"/>
              </a:lnSpc>
              <a:buNone/>
            </a:pPr>
            <a:r>
              <a:rPr lang="en-US" sz="1800" dirty="0">
                <a:solidFill>
                  <a:srgbClr val="D6D9D7"/>
                </a:solidFill>
                <a:latin typeface="Inter" pitchFamily="34" charset="0"/>
                <a:ea typeface="Inter" pitchFamily="34" charset="-122"/>
                <a:cs typeface="Inter" pitchFamily="34" charset="-120"/>
              </a:rPr>
              <a:t>Key security considerations include:</a:t>
            </a:r>
            <a:endParaRPr lang="en-US" sz="1800" dirty="0"/>
          </a:p>
        </p:txBody>
      </p:sp>
      <p:sp>
        <p:nvSpPr>
          <p:cNvPr id="5" name="Text 3"/>
          <p:cNvSpPr/>
          <p:nvPr/>
        </p:nvSpPr>
        <p:spPr>
          <a:xfrm>
            <a:off x="805577" y="3649028"/>
            <a:ext cx="13019246" cy="368141"/>
          </a:xfrm>
          <a:prstGeom prst="rect">
            <a:avLst/>
          </a:prstGeom>
          <a:noFill/>
          <a:ln/>
        </p:spPr>
        <p:txBody>
          <a:bodyPr wrap="none" lIns="0" tIns="0" rIns="0" bIns="0" rtlCol="0" anchor="t"/>
          <a:lstStyle/>
          <a:p>
            <a:pPr marL="342900" indent="-342900" algn="l">
              <a:lnSpc>
                <a:spcPts val="2850"/>
              </a:lnSpc>
              <a:buSzPct val="100000"/>
              <a:buChar char="•"/>
            </a:pPr>
            <a:r>
              <a:rPr lang="en-US" sz="1800" b="1" dirty="0">
                <a:solidFill>
                  <a:srgbClr val="D6D9D7"/>
                </a:solidFill>
                <a:latin typeface="Inter" pitchFamily="34" charset="0"/>
                <a:ea typeface="Inter" pitchFamily="34" charset="-122"/>
                <a:cs typeface="Inter" pitchFamily="34" charset="-120"/>
              </a:rPr>
              <a:t>Use HTTPS:</a:t>
            </a:r>
            <a:r>
              <a:rPr lang="en-US" sz="1800" dirty="0">
                <a:solidFill>
                  <a:srgbClr val="D6D9D7"/>
                </a:solidFill>
                <a:latin typeface="Inter" pitchFamily="34" charset="0"/>
                <a:ea typeface="Inter" pitchFamily="34" charset="-122"/>
                <a:cs typeface="Inter" pitchFamily="34" charset="-120"/>
              </a:rPr>
              <a:t> All API calls must be secured using HTTPS to prevent eavesdropping and man-in-the-middle attacks.</a:t>
            </a:r>
            <a:endParaRPr lang="en-US" sz="1800" dirty="0"/>
          </a:p>
        </p:txBody>
      </p:sp>
      <p:sp>
        <p:nvSpPr>
          <p:cNvPr id="6" name="Text 4"/>
          <p:cNvSpPr/>
          <p:nvPr/>
        </p:nvSpPr>
        <p:spPr>
          <a:xfrm>
            <a:off x="805577" y="4097655"/>
            <a:ext cx="13019246" cy="736283"/>
          </a:xfrm>
          <a:prstGeom prst="rect">
            <a:avLst/>
          </a:prstGeom>
          <a:noFill/>
          <a:ln/>
        </p:spPr>
        <p:txBody>
          <a:bodyPr wrap="square" lIns="0" tIns="0" rIns="0" bIns="0" rtlCol="0" anchor="t"/>
          <a:lstStyle/>
          <a:p>
            <a:pPr marL="342900" indent="-342900" algn="l">
              <a:lnSpc>
                <a:spcPts val="2850"/>
              </a:lnSpc>
              <a:buSzPct val="100000"/>
              <a:buChar char="•"/>
            </a:pPr>
            <a:r>
              <a:rPr lang="en-US" sz="1800" b="1" dirty="0">
                <a:solidFill>
                  <a:srgbClr val="D6D9D7"/>
                </a:solidFill>
                <a:latin typeface="Inter" pitchFamily="34" charset="0"/>
                <a:ea typeface="Inter" pitchFamily="34" charset="-122"/>
                <a:cs typeface="Inter" pitchFamily="34" charset="-120"/>
              </a:rPr>
              <a:t>Store Tokens Securely:</a:t>
            </a:r>
            <a:r>
              <a:rPr lang="en-US" sz="1800" dirty="0">
                <a:solidFill>
                  <a:srgbClr val="D6D9D7"/>
                </a:solidFill>
                <a:latin typeface="Inter" pitchFamily="34" charset="0"/>
                <a:ea typeface="Inter" pitchFamily="34" charset="-122"/>
                <a:cs typeface="Inter" pitchFamily="34" charset="-120"/>
              </a:rPr>
              <a:t> JWT tokens should be stored securely using HttpOnly cookies in NextAuth to prevent cross-site scripting (XSS) attacks.</a:t>
            </a:r>
            <a:endParaRPr lang="en-US" sz="1800" dirty="0"/>
          </a:p>
        </p:txBody>
      </p:sp>
      <p:sp>
        <p:nvSpPr>
          <p:cNvPr id="7" name="Text 5"/>
          <p:cNvSpPr/>
          <p:nvPr/>
        </p:nvSpPr>
        <p:spPr>
          <a:xfrm>
            <a:off x="805577" y="4914424"/>
            <a:ext cx="13019246" cy="736283"/>
          </a:xfrm>
          <a:prstGeom prst="rect">
            <a:avLst/>
          </a:prstGeom>
          <a:noFill/>
          <a:ln/>
        </p:spPr>
        <p:txBody>
          <a:bodyPr wrap="square" lIns="0" tIns="0" rIns="0" bIns="0" rtlCol="0" anchor="t"/>
          <a:lstStyle/>
          <a:p>
            <a:pPr marL="342900" indent="-342900" algn="l">
              <a:lnSpc>
                <a:spcPts val="2850"/>
              </a:lnSpc>
              <a:buSzPct val="100000"/>
              <a:buChar char="•"/>
            </a:pPr>
            <a:r>
              <a:rPr lang="en-US" sz="1800" b="1" dirty="0">
                <a:solidFill>
                  <a:srgbClr val="D6D9D7"/>
                </a:solidFill>
                <a:latin typeface="Inter" pitchFamily="34" charset="0"/>
                <a:ea typeface="Inter" pitchFamily="34" charset="-122"/>
                <a:cs typeface="Inter" pitchFamily="34" charset="-120"/>
              </a:rPr>
              <a:t>Enforce Strong Password Policies:</a:t>
            </a:r>
            <a:r>
              <a:rPr lang="en-US" sz="1800" dirty="0">
                <a:solidFill>
                  <a:srgbClr val="D6D9D7"/>
                </a:solidFill>
                <a:latin typeface="Inter" pitchFamily="34" charset="0"/>
                <a:ea typeface="Inter" pitchFamily="34" charset="-122"/>
                <a:cs typeface="Inter" pitchFamily="34" charset="-120"/>
              </a:rPr>
              <a:t> Keycloak should be configured to enforce strong password policies to reduce the risk of unauthorized access due to weak passwords.</a:t>
            </a:r>
            <a:endParaRPr lang="en-US" sz="1800" dirty="0"/>
          </a:p>
        </p:txBody>
      </p:sp>
      <p:sp>
        <p:nvSpPr>
          <p:cNvPr id="8" name="Text 6"/>
          <p:cNvSpPr/>
          <p:nvPr/>
        </p:nvSpPr>
        <p:spPr>
          <a:xfrm>
            <a:off x="805577" y="5909548"/>
            <a:ext cx="13019246" cy="1472565"/>
          </a:xfrm>
          <a:prstGeom prst="rect">
            <a:avLst/>
          </a:prstGeom>
          <a:noFill/>
          <a:ln/>
        </p:spPr>
        <p:txBody>
          <a:bodyPr wrap="square" lIns="0" tIns="0" rIns="0" bIns="0" rtlCol="0" anchor="t"/>
          <a:lstStyle/>
          <a:p>
            <a:pPr marL="0" indent="0" algn="l">
              <a:lnSpc>
                <a:spcPts val="2850"/>
              </a:lnSpc>
              <a:buNone/>
            </a:pPr>
            <a:r>
              <a:rPr lang="en-US" sz="1800" dirty="0">
                <a:solidFill>
                  <a:srgbClr val="D6D9D7"/>
                </a:solidFill>
                <a:latin typeface="Inter" pitchFamily="34" charset="0"/>
                <a:ea typeface="Inter" pitchFamily="34" charset="-122"/>
                <a:cs typeface="Inter" pitchFamily="34" charset="-120"/>
              </a:rPr>
              <a:t>In conclusion, this Software Functional Design (SFD) document provides a complete guide for implementing authentication, authorization, role-based access, and task management using NestJS, MongoDB, Keycloak, CASL, and NextAuth. The system is designed to ensure security, scalability, and flexibility in role management, providing a robust and user-friendly platform for managing tasks within an organization.</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1588</Words>
  <Application>Microsoft Office PowerPoint</Application>
  <PresentationFormat>Custom</PresentationFormat>
  <Paragraphs>125</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Inter Bold</vt:lpstr>
      <vt:lpstr>DM Sans Medium</vt:lpstr>
      <vt:lpstr>Calibri</vt:lpstr>
      <vt:lpstr>Inter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ABDELAZIZ KAZOUM</cp:lastModifiedBy>
  <cp:revision>3</cp:revision>
  <dcterms:created xsi:type="dcterms:W3CDTF">2025-04-07T21:02:25Z</dcterms:created>
  <dcterms:modified xsi:type="dcterms:W3CDTF">2025-04-07T21:13:54Z</dcterms:modified>
</cp:coreProperties>
</file>