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4630400" cy="8229600"/>
  <p:notesSz cx="8229600" cy="14630400"/>
  <p:embeddedFontLst>
    <p:embeddedFont>
      <p:font typeface="Montserrat Bold" panose="00000800000000000000" pitchFamily="2" charset="0"/>
      <p:bold r:id="rId10"/>
    </p:embeddedFon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Source Sans Pro" panose="020B0503030403020204" pitchFamily="34" charset="0"/>
      <p:regular r:id="rId15"/>
      <p:bold r:id="rId16"/>
      <p:italic r:id="rId17"/>
      <p:boldItalic r:id="rId18"/>
    </p:embeddedFont>
  </p:embeddedFont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>
        <p:scale>
          <a:sx n="78" d="100"/>
          <a:sy n="78" d="100"/>
        </p:scale>
        <p:origin x="2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3282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50198" y="1601748"/>
            <a:ext cx="7416403" cy="28051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b="1" kern="0" spc="-44" dirty="0">
                <a:solidFill>
                  <a:srgbClr val="000000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Role-Based Task Management System: Sprint 1 Analysis and Design</a:t>
            </a:r>
            <a:endParaRPr lang="en-US" sz="4400" dirty="0"/>
          </a:p>
        </p:txBody>
      </p:sp>
      <p:sp>
        <p:nvSpPr>
          <p:cNvPr id="4" name="Text 1"/>
          <p:cNvSpPr/>
          <p:nvPr/>
        </p:nvSpPr>
        <p:spPr>
          <a:xfrm>
            <a:off x="6350198" y="4777026"/>
            <a:ext cx="7416403" cy="185082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This document outlines the analysis and design components for Sprint 1 of the Role-Based Task Management System. It covers authentication setup using Keycloak, project and task creation, and RBAC implementation. Key diagrams and descriptions provide a solid technical foundation.</a:t>
            </a:r>
            <a:endParaRPr lang="en-US" sz="1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54963" y="515541"/>
            <a:ext cx="4253389" cy="5316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150"/>
              </a:lnSpc>
              <a:buNone/>
            </a:pPr>
            <a:r>
              <a:rPr lang="en-US" sz="3300" b="1" kern="0" spc="-33" dirty="0">
                <a:solidFill>
                  <a:srgbClr val="000000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Use Case Diagram</a:t>
            </a:r>
            <a:endParaRPr lang="en-US" sz="3300" dirty="0"/>
          </a:p>
        </p:txBody>
      </p:sp>
      <p:sp>
        <p:nvSpPr>
          <p:cNvPr id="3" name="Text 1"/>
          <p:cNvSpPr/>
          <p:nvPr/>
        </p:nvSpPr>
        <p:spPr>
          <a:xfrm>
            <a:off x="654963" y="1327785"/>
            <a:ext cx="13320474" cy="2807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45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This diagram shows the interactions between actors (Admin, Keycloak Admin) and the system during Sprint 1.</a:t>
            </a:r>
            <a:endParaRPr lang="en-US" sz="1450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0809" y="1819037"/>
            <a:ext cx="9414272" cy="58950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31840" y="339328"/>
            <a:ext cx="7282101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22" dirty="0">
                <a:solidFill>
                  <a:srgbClr val="000000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Sequence Diagram: Auth + Project &amp; Task Creation</a:t>
            </a:r>
            <a:endParaRPr lang="en-US" sz="2200" dirty="0"/>
          </a:p>
        </p:txBody>
      </p:sp>
      <p:sp>
        <p:nvSpPr>
          <p:cNvPr id="3" name="Text 1"/>
          <p:cNvSpPr/>
          <p:nvPr/>
        </p:nvSpPr>
        <p:spPr>
          <a:xfrm>
            <a:off x="431840" y="874990"/>
            <a:ext cx="13766721" cy="1851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450"/>
              </a:lnSpc>
              <a:buNone/>
            </a:pPr>
            <a:r>
              <a:rPr lang="en-US" sz="95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This diagram illustrates the flow of user authentication via Keycloak, creating a project, and creating a task under the project.</a:t>
            </a:r>
            <a:endParaRPr lang="en-US" sz="950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8460" y="1198959"/>
            <a:ext cx="9302095" cy="62233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69357" y="447318"/>
            <a:ext cx="7935754" cy="4622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600"/>
              </a:lnSpc>
              <a:buNone/>
            </a:pPr>
            <a:r>
              <a:rPr lang="en-US" sz="2900" b="1" kern="0" spc="-29" dirty="0">
                <a:solidFill>
                  <a:srgbClr val="000000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Sequence Diagram: Keycloak Admin Flow</a:t>
            </a:r>
            <a:endParaRPr lang="en-US" sz="2900" dirty="0"/>
          </a:p>
        </p:txBody>
      </p:sp>
      <p:sp>
        <p:nvSpPr>
          <p:cNvPr id="3" name="Text 1"/>
          <p:cNvSpPr/>
          <p:nvPr/>
        </p:nvSpPr>
        <p:spPr>
          <a:xfrm>
            <a:off x="569357" y="1234797"/>
            <a:ext cx="13491686" cy="2439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25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This diagram illustrates how the Keycloak admin creates users and assigns them roles.</a:t>
            </a:r>
            <a:endParaRPr lang="en-US" sz="1250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9602" y="1553600"/>
            <a:ext cx="8378428" cy="61211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42236" y="583406"/>
            <a:ext cx="7786688" cy="6024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700"/>
              </a:lnSpc>
              <a:buNone/>
            </a:pPr>
            <a:r>
              <a:rPr lang="en-US" sz="3750" b="1" kern="0" spc="-38" dirty="0">
                <a:solidFill>
                  <a:srgbClr val="000000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Class Diagram: Domain Entities</a:t>
            </a:r>
            <a:endParaRPr lang="en-US" sz="3750" dirty="0"/>
          </a:p>
        </p:txBody>
      </p:sp>
      <p:sp>
        <p:nvSpPr>
          <p:cNvPr id="3" name="Text 1"/>
          <p:cNvSpPr/>
          <p:nvPr/>
        </p:nvSpPr>
        <p:spPr>
          <a:xfrm>
            <a:off x="742236" y="1503878"/>
            <a:ext cx="13145929" cy="3180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65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This diagram outlines the core domain entities and their relationships within the system in the sprint 1</a:t>
            </a:r>
            <a:endParaRPr lang="en-US" sz="165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484" y="2015613"/>
            <a:ext cx="4079925" cy="54667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30672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33053" y="665202"/>
            <a:ext cx="5497711" cy="6872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400"/>
              </a:lnSpc>
              <a:buNone/>
            </a:pPr>
            <a:r>
              <a:rPr lang="en-US" sz="4300" b="1" kern="0" spc="-43" dirty="0">
                <a:solidFill>
                  <a:srgbClr val="000000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Sprint 1 Summary</a:t>
            </a:r>
            <a:endParaRPr lang="en-US" sz="4300" dirty="0"/>
          </a:p>
        </p:txBody>
      </p:sp>
      <p:sp>
        <p:nvSpPr>
          <p:cNvPr id="4" name="Text 1"/>
          <p:cNvSpPr/>
          <p:nvPr/>
        </p:nvSpPr>
        <p:spPr>
          <a:xfrm>
            <a:off x="6333053" y="1715214"/>
            <a:ext cx="745069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Key diagrams defining user interactions, clarifying authentication, and detailing entity implementation.</a:t>
            </a:r>
            <a:endParaRPr lang="en-US" sz="1900" dirty="0"/>
          </a:p>
        </p:txBody>
      </p:sp>
      <p:sp>
        <p:nvSpPr>
          <p:cNvPr id="5" name="Shape 2"/>
          <p:cNvSpPr/>
          <p:nvPr/>
        </p:nvSpPr>
        <p:spPr>
          <a:xfrm>
            <a:off x="6605111" y="2713077"/>
            <a:ext cx="30480" cy="4852392"/>
          </a:xfrm>
          <a:prstGeom prst="roundRect">
            <a:avLst>
              <a:gd name="adj" fmla="val 119047"/>
            </a:avLst>
          </a:prstGeom>
          <a:solidFill>
            <a:srgbClr val="D8D4D4"/>
          </a:solidFill>
          <a:ln/>
        </p:spPr>
      </p:sp>
      <p:sp>
        <p:nvSpPr>
          <p:cNvPr id="6" name="Shape 3"/>
          <p:cNvSpPr/>
          <p:nvPr/>
        </p:nvSpPr>
        <p:spPr>
          <a:xfrm>
            <a:off x="6846749" y="3241953"/>
            <a:ext cx="725686" cy="30480"/>
          </a:xfrm>
          <a:prstGeom prst="roundRect">
            <a:avLst>
              <a:gd name="adj" fmla="val 119047"/>
            </a:avLst>
          </a:prstGeom>
          <a:solidFill>
            <a:srgbClr val="D8D4D4"/>
          </a:solidFill>
          <a:ln/>
        </p:spPr>
      </p:sp>
      <p:sp>
        <p:nvSpPr>
          <p:cNvPr id="7" name="Shape 4"/>
          <p:cNvSpPr/>
          <p:nvPr/>
        </p:nvSpPr>
        <p:spPr>
          <a:xfrm>
            <a:off x="6332994" y="2985135"/>
            <a:ext cx="544235" cy="544235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sp>
        <p:nvSpPr>
          <p:cNvPr id="8" name="Text 5"/>
          <p:cNvSpPr/>
          <p:nvPr/>
        </p:nvSpPr>
        <p:spPr>
          <a:xfrm>
            <a:off x="6440150" y="3051036"/>
            <a:ext cx="329803" cy="4123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50"/>
              </a:lnSpc>
              <a:buNone/>
            </a:pPr>
            <a:r>
              <a:rPr lang="en-US" sz="2550" b="1" kern="0" spc="-26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1</a:t>
            </a:r>
            <a:endParaRPr lang="en-US" sz="2550" dirty="0"/>
          </a:p>
        </p:txBody>
      </p:sp>
      <p:sp>
        <p:nvSpPr>
          <p:cNvPr id="9" name="Text 6"/>
          <p:cNvSpPr/>
          <p:nvPr/>
        </p:nvSpPr>
        <p:spPr>
          <a:xfrm>
            <a:off x="7814667" y="2954893"/>
            <a:ext cx="2748796" cy="3436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kern="0" spc="-22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Use Case</a:t>
            </a:r>
            <a:endParaRPr lang="en-US" sz="2150" dirty="0"/>
          </a:p>
        </p:txBody>
      </p:sp>
      <p:sp>
        <p:nvSpPr>
          <p:cNvPr id="10" name="Text 7"/>
          <p:cNvSpPr/>
          <p:nvPr/>
        </p:nvSpPr>
        <p:spPr>
          <a:xfrm>
            <a:off x="7814667" y="3443645"/>
            <a:ext cx="596907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Defines user interactions scoped to Sprint 1.</a:t>
            </a:r>
            <a:endParaRPr lang="en-US" sz="1900" dirty="0"/>
          </a:p>
        </p:txBody>
      </p:sp>
      <p:sp>
        <p:nvSpPr>
          <p:cNvPr id="11" name="Shape 8"/>
          <p:cNvSpPr/>
          <p:nvPr/>
        </p:nvSpPr>
        <p:spPr>
          <a:xfrm>
            <a:off x="6846749" y="4819055"/>
            <a:ext cx="725686" cy="30480"/>
          </a:xfrm>
          <a:prstGeom prst="roundRect">
            <a:avLst>
              <a:gd name="adj" fmla="val 119047"/>
            </a:avLst>
          </a:prstGeom>
          <a:solidFill>
            <a:srgbClr val="D8D4D4"/>
          </a:solidFill>
          <a:ln/>
        </p:spPr>
      </p:sp>
      <p:sp>
        <p:nvSpPr>
          <p:cNvPr id="12" name="Shape 9"/>
          <p:cNvSpPr/>
          <p:nvPr/>
        </p:nvSpPr>
        <p:spPr>
          <a:xfrm>
            <a:off x="6332994" y="4562237"/>
            <a:ext cx="544235" cy="544235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sp>
        <p:nvSpPr>
          <p:cNvPr id="13" name="Text 10"/>
          <p:cNvSpPr/>
          <p:nvPr/>
        </p:nvSpPr>
        <p:spPr>
          <a:xfrm>
            <a:off x="6440150" y="4628138"/>
            <a:ext cx="329803" cy="4123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50"/>
              </a:lnSpc>
              <a:buNone/>
            </a:pPr>
            <a:r>
              <a:rPr lang="en-US" sz="2550" b="1" kern="0" spc="-26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2</a:t>
            </a:r>
            <a:endParaRPr lang="en-US" sz="2550" dirty="0"/>
          </a:p>
        </p:txBody>
      </p:sp>
      <p:sp>
        <p:nvSpPr>
          <p:cNvPr id="14" name="Text 11"/>
          <p:cNvSpPr/>
          <p:nvPr/>
        </p:nvSpPr>
        <p:spPr>
          <a:xfrm>
            <a:off x="7814667" y="4531995"/>
            <a:ext cx="2748796" cy="3436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kern="0" spc="-22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Sequence</a:t>
            </a:r>
            <a:endParaRPr lang="en-US" sz="2150" dirty="0"/>
          </a:p>
        </p:txBody>
      </p:sp>
      <p:sp>
        <p:nvSpPr>
          <p:cNvPr id="15" name="Text 12"/>
          <p:cNvSpPr/>
          <p:nvPr/>
        </p:nvSpPr>
        <p:spPr>
          <a:xfrm>
            <a:off x="7814667" y="5020747"/>
            <a:ext cx="596907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Clarifies authentication, user management, and creation flows.</a:t>
            </a:r>
            <a:endParaRPr lang="en-US" sz="1900" dirty="0"/>
          </a:p>
        </p:txBody>
      </p:sp>
      <p:sp>
        <p:nvSpPr>
          <p:cNvPr id="16" name="Shape 13"/>
          <p:cNvSpPr/>
          <p:nvPr/>
        </p:nvSpPr>
        <p:spPr>
          <a:xfrm>
            <a:off x="6846749" y="6759059"/>
            <a:ext cx="725686" cy="30480"/>
          </a:xfrm>
          <a:prstGeom prst="roundRect">
            <a:avLst>
              <a:gd name="adj" fmla="val 119047"/>
            </a:avLst>
          </a:prstGeom>
          <a:solidFill>
            <a:srgbClr val="D8D4D4"/>
          </a:solidFill>
          <a:ln/>
        </p:spPr>
      </p:sp>
      <p:sp>
        <p:nvSpPr>
          <p:cNvPr id="17" name="Shape 14"/>
          <p:cNvSpPr/>
          <p:nvPr/>
        </p:nvSpPr>
        <p:spPr>
          <a:xfrm>
            <a:off x="6332994" y="6502241"/>
            <a:ext cx="544235" cy="544235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sp>
        <p:nvSpPr>
          <p:cNvPr id="18" name="Text 15"/>
          <p:cNvSpPr/>
          <p:nvPr/>
        </p:nvSpPr>
        <p:spPr>
          <a:xfrm>
            <a:off x="6440150" y="6568142"/>
            <a:ext cx="329803" cy="4123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50"/>
              </a:lnSpc>
              <a:buNone/>
            </a:pPr>
            <a:r>
              <a:rPr lang="en-US" sz="2550" b="1" kern="0" spc="-26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3</a:t>
            </a:r>
            <a:endParaRPr lang="en-US" sz="2550" dirty="0"/>
          </a:p>
        </p:txBody>
      </p:sp>
      <p:sp>
        <p:nvSpPr>
          <p:cNvPr id="19" name="Text 16"/>
          <p:cNvSpPr/>
          <p:nvPr/>
        </p:nvSpPr>
        <p:spPr>
          <a:xfrm>
            <a:off x="7814667" y="6471999"/>
            <a:ext cx="2748796" cy="3436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kern="0" spc="-22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Class</a:t>
            </a:r>
            <a:endParaRPr lang="en-US" sz="2150" dirty="0"/>
          </a:p>
        </p:txBody>
      </p:sp>
      <p:sp>
        <p:nvSpPr>
          <p:cNvPr id="20" name="Text 17"/>
          <p:cNvSpPr/>
          <p:nvPr/>
        </p:nvSpPr>
        <p:spPr>
          <a:xfrm>
            <a:off x="7814667" y="6960751"/>
            <a:ext cx="596907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Lays out entities to implement in the backend.</a:t>
            </a:r>
            <a:endParaRPr lang="en-US" sz="1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50198" y="1615083"/>
            <a:ext cx="5609749" cy="7012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b="1" kern="0" spc="-44" dirty="0">
                <a:solidFill>
                  <a:srgbClr val="000000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Next Steps</a:t>
            </a:r>
            <a:endParaRPr lang="en-US" sz="4400" dirty="0"/>
          </a:p>
        </p:txBody>
      </p:sp>
      <p:sp>
        <p:nvSpPr>
          <p:cNvPr id="4" name="Text 1"/>
          <p:cNvSpPr/>
          <p:nvPr/>
        </p:nvSpPr>
        <p:spPr>
          <a:xfrm>
            <a:off x="6350198" y="2686526"/>
            <a:ext cx="7416403" cy="7403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diagrams provide a guide for developers during implementation and serve as references for Sprint 1 validation and testing.</a:t>
            </a:r>
            <a:endParaRPr lang="en-US" sz="1900" dirty="0"/>
          </a:p>
        </p:txBody>
      </p:sp>
      <p:sp>
        <p:nvSpPr>
          <p:cNvPr id="5" name="Shape 2"/>
          <p:cNvSpPr/>
          <p:nvPr/>
        </p:nvSpPr>
        <p:spPr>
          <a:xfrm>
            <a:off x="6350198" y="3982164"/>
            <a:ext cx="555308" cy="555308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sp>
        <p:nvSpPr>
          <p:cNvPr id="6" name="Text 3"/>
          <p:cNvSpPr/>
          <p:nvPr/>
        </p:nvSpPr>
        <p:spPr>
          <a:xfrm>
            <a:off x="6459617" y="4049494"/>
            <a:ext cx="336471" cy="4206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kern="0" spc="-27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1</a:t>
            </a:r>
            <a:endParaRPr lang="en-US" sz="2650" dirty="0"/>
          </a:p>
        </p:txBody>
      </p:sp>
      <p:sp>
        <p:nvSpPr>
          <p:cNvPr id="7" name="Text 4"/>
          <p:cNvSpPr/>
          <p:nvPr/>
        </p:nvSpPr>
        <p:spPr>
          <a:xfrm>
            <a:off x="7152323" y="3982164"/>
            <a:ext cx="2782729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22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Implementation</a:t>
            </a:r>
            <a:endParaRPr lang="en-US" sz="2200" dirty="0"/>
          </a:p>
        </p:txBody>
      </p:sp>
      <p:sp>
        <p:nvSpPr>
          <p:cNvPr id="8" name="Text 5"/>
          <p:cNvSpPr/>
          <p:nvPr/>
        </p:nvSpPr>
        <p:spPr>
          <a:xfrm>
            <a:off x="7152323" y="4480798"/>
            <a:ext cx="2782729" cy="7403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Developers to implement based on diagrams.</a:t>
            </a:r>
            <a:endParaRPr lang="en-US" sz="1900" dirty="0"/>
          </a:p>
        </p:txBody>
      </p:sp>
      <p:sp>
        <p:nvSpPr>
          <p:cNvPr id="9" name="Shape 6"/>
          <p:cNvSpPr/>
          <p:nvPr/>
        </p:nvSpPr>
        <p:spPr>
          <a:xfrm>
            <a:off x="10181868" y="3982164"/>
            <a:ext cx="555308" cy="555308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sp>
        <p:nvSpPr>
          <p:cNvPr id="10" name="Text 7"/>
          <p:cNvSpPr/>
          <p:nvPr/>
        </p:nvSpPr>
        <p:spPr>
          <a:xfrm>
            <a:off x="10291286" y="4049494"/>
            <a:ext cx="336471" cy="4206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kern="0" spc="-27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2</a:t>
            </a:r>
            <a:endParaRPr lang="en-US" sz="2650" dirty="0"/>
          </a:p>
        </p:txBody>
      </p:sp>
      <p:sp>
        <p:nvSpPr>
          <p:cNvPr id="11" name="Text 8"/>
          <p:cNvSpPr/>
          <p:nvPr/>
        </p:nvSpPr>
        <p:spPr>
          <a:xfrm>
            <a:off x="10983992" y="3982164"/>
            <a:ext cx="2782729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22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Validation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0983992" y="4480798"/>
            <a:ext cx="2782729" cy="7403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Validate implementation against diagrams.</a:t>
            </a:r>
            <a:endParaRPr lang="en-US" sz="1900" dirty="0"/>
          </a:p>
        </p:txBody>
      </p:sp>
      <p:sp>
        <p:nvSpPr>
          <p:cNvPr id="13" name="Shape 10"/>
          <p:cNvSpPr/>
          <p:nvPr/>
        </p:nvSpPr>
        <p:spPr>
          <a:xfrm>
            <a:off x="6350198" y="5745599"/>
            <a:ext cx="555308" cy="555308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sp>
        <p:nvSpPr>
          <p:cNvPr id="14" name="Text 11"/>
          <p:cNvSpPr/>
          <p:nvPr/>
        </p:nvSpPr>
        <p:spPr>
          <a:xfrm>
            <a:off x="6459617" y="5812929"/>
            <a:ext cx="336471" cy="4206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kern="0" spc="-27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3</a:t>
            </a:r>
            <a:endParaRPr lang="en-US" sz="2650" dirty="0"/>
          </a:p>
        </p:txBody>
      </p:sp>
      <p:sp>
        <p:nvSpPr>
          <p:cNvPr id="15" name="Text 12"/>
          <p:cNvSpPr/>
          <p:nvPr/>
        </p:nvSpPr>
        <p:spPr>
          <a:xfrm>
            <a:off x="7152323" y="5745599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22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Testing</a:t>
            </a:r>
            <a:endParaRPr lang="en-US" sz="2200" dirty="0"/>
          </a:p>
        </p:txBody>
      </p:sp>
      <p:sp>
        <p:nvSpPr>
          <p:cNvPr id="16" name="Text 13"/>
          <p:cNvSpPr/>
          <p:nvPr/>
        </p:nvSpPr>
        <p:spPr>
          <a:xfrm>
            <a:off x="7152323" y="6244233"/>
            <a:ext cx="6614279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Comprehensive testing of all flows.</a:t>
            </a:r>
            <a:endParaRPr lang="en-US" sz="1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255</Words>
  <Application>Microsoft Office PowerPoint</Application>
  <PresentationFormat>Custom</PresentationFormat>
  <Paragraphs>39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Montserrat Bold</vt:lpstr>
      <vt:lpstr>Calibri</vt:lpstr>
      <vt:lpstr>Source Sans Pro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ABDELAZIZ KAZOUM</cp:lastModifiedBy>
  <cp:revision>3</cp:revision>
  <dcterms:created xsi:type="dcterms:W3CDTF">2025-04-18T20:31:29Z</dcterms:created>
  <dcterms:modified xsi:type="dcterms:W3CDTF">2025-04-19T14:46:18Z</dcterms:modified>
</cp:coreProperties>
</file>