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3"/>
  </p:notesMasterIdLst>
  <p:handoutMasterIdLst>
    <p:handoutMasterId r:id="rId24"/>
  </p:handoutMasterIdLst>
  <p:sldIdLst>
    <p:sldId id="410" r:id="rId5"/>
    <p:sldId id="383" r:id="rId6"/>
    <p:sldId id="406" r:id="rId7"/>
    <p:sldId id="413" r:id="rId8"/>
    <p:sldId id="431" r:id="rId9"/>
    <p:sldId id="391" r:id="rId10"/>
    <p:sldId id="415" r:id="rId11"/>
    <p:sldId id="416" r:id="rId12"/>
    <p:sldId id="411" r:id="rId13"/>
    <p:sldId id="432" r:id="rId14"/>
    <p:sldId id="418" r:id="rId15"/>
    <p:sldId id="421" r:id="rId16"/>
    <p:sldId id="422" r:id="rId17"/>
    <p:sldId id="439" r:id="rId18"/>
    <p:sldId id="408" r:id="rId19"/>
    <p:sldId id="412" r:id="rId20"/>
    <p:sldId id="438" r:id="rId21"/>
    <p:sldId id="39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7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6327" autoAdjust="0"/>
  </p:normalViewPr>
  <p:slideViewPr>
    <p:cSldViewPr snapToGrid="0">
      <p:cViewPr>
        <p:scale>
          <a:sx n="75" d="100"/>
          <a:sy n="75" d="100"/>
        </p:scale>
        <p:origin x="250" y="28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538E8-11CC-46E8-2D48-EE7D177D0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103582-3651-FF44-DDD0-2530C4C545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53A165-441F-6A5E-CCB5-E7B6B47B79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E65D4-C7D1-0BE3-42C5-A64C84A4D1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233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C1063-3549-D755-C05D-CDCB4F025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D1127B-01C9-451D-17DB-FE2882F9A9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D7435C-40F1-E9BA-1FC4-3F1599E65C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4E291-92BF-A806-31E4-5978DE540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484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A445F-5546-4054-CF91-F0A22F296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DE8452-87A7-BE0E-0F17-D4E9402A3C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FB8F68-1F9B-32D5-14EF-41FB9FE2E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92665-11C7-87E1-CAB8-E233A9328E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3658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B766D-4A4E-64A1-4909-9E7EF1BF7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BDE3BF-534A-5072-D0D7-4CDECECA0C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4765B8-D549-B60F-7111-506C7233D0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E331D-108F-2C66-A284-9C8FCB35EA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112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79BBD-C526-87BE-F454-F78260C06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182057-48AD-CC71-0CA3-8085CA7DE8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89B365-D0BB-92B4-C930-367404F73A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FCFC6-92CA-2D94-6EDD-5B1F3F20FD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7154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37CBE-4C83-3DE8-6D46-1CF53FDE8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B1D233-0FEC-852C-F0FB-0AE0D51CA6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135BF8-D79A-DC8E-80EE-06C5412A06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FCCB4-C1EB-0F6D-20FE-DCC1269808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388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AF00E-EB79-2745-5896-DECEC7D8C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99ADDA-3FC1-6DD3-1B17-451FC6EE69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30D45D-2844-4493-C983-5A5D8B3E7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1580F-D260-A71F-3771-C0770E60E6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560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CE171-8308-1F8C-2B31-8C9F8BA4E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4E22C3-B336-F3E7-FA40-6BFF5F16C3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AB79DE-361F-6E9A-E6F8-4E3E6E9894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7FB93-FCDC-7674-7858-FD8D059CF9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1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EB292-C863-0122-10B5-FAA80249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2F63C0-EB25-5F35-3888-9FA75977B6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D5F2BA-EDD9-C1A8-F6B7-56BD07EBD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49BD1-B535-AF83-F7BB-E4C83344EA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36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222A8-7B81-D315-F2C7-CAAD6DF02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A6BC17-087B-ACB4-430D-ABF99117D9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479E0E-F790-E25B-36BA-59C3A049B3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2FF89-49C2-7B5B-ACA5-38C19ABC47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55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4D467-3F8B-D1E9-BAFE-0CAC4BD09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6AACEC-6AE7-188C-3604-A5BAA7957E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3A590E-7A2A-E572-6298-AFA46D0BA6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580D0-DCE4-DCC8-5663-70DF8BB93E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061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E6BAB-05A3-9D6B-EA28-BF80788E2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98F6A7-F41E-F7D0-11A3-0BE4A169FB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569234-9B97-B8B4-0319-D9F05F8A7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C2FF3-0087-4BDC-031E-041B738F4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09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ta.ee.lbl.gov/html/contrib/Sask-HTTP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1629" y="1584923"/>
            <a:ext cx="10294675" cy="1632729"/>
          </a:xfrm>
        </p:spPr>
        <p:txBody>
          <a:bodyPr/>
          <a:lstStyle/>
          <a:p>
            <a:pPr algn="ctr">
              <a:lnSpc>
                <a:spcPts val="5550"/>
              </a:lnSpc>
            </a:pPr>
            <a:r>
              <a:rPr lang="en-US" sz="320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Proactive Kubernetes Autoscaling for Dynamic Web Traffic Using Prophet and LSTM</a:t>
            </a:r>
            <a:endParaRPr lang="en-US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D15AEF-32E0-5DB6-3417-954AD3B01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335" y="79974"/>
            <a:ext cx="8715375" cy="15049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8C0075-B2DE-4EFA-1FEB-DD1FAB85D3DF}"/>
              </a:ext>
            </a:extLst>
          </p:cNvPr>
          <p:cNvSpPr txBox="1"/>
          <p:nvPr/>
        </p:nvSpPr>
        <p:spPr>
          <a:xfrm>
            <a:off x="6522838" y="405441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6B5A94-96D1-9165-8AB0-11D10017A20F}"/>
              </a:ext>
            </a:extLst>
          </p:cNvPr>
          <p:cNvSpPr txBox="1"/>
          <p:nvPr/>
        </p:nvSpPr>
        <p:spPr>
          <a:xfrm>
            <a:off x="5596932" y="4422470"/>
            <a:ext cx="3845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Abd El-Aziz Mahmoud Abd El-Aziz Essa </a:t>
            </a:r>
            <a:b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</a:br>
            <a:r>
              <a:rPr lang="en-US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Student No.: 202301521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E5893D-BD50-D941-795A-2BE17735CB0E}"/>
              </a:ext>
            </a:extLst>
          </p:cNvPr>
          <p:cNvSpPr txBox="1"/>
          <p:nvPr/>
        </p:nvSpPr>
        <p:spPr>
          <a:xfrm>
            <a:off x="11189616" y="637510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32E931-7290-3E4A-C601-5A5B0DA85D29}"/>
              </a:ext>
            </a:extLst>
          </p:cNvPr>
          <p:cNvSpPr txBox="1"/>
          <p:nvPr/>
        </p:nvSpPr>
        <p:spPr>
          <a:xfrm>
            <a:off x="6097398" y="5221606"/>
            <a:ext cx="6094602" cy="802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Supervised by:</a:t>
            </a:r>
            <a:r>
              <a:rPr lang="en-US" sz="18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br>
              <a:rPr lang="en-US" sz="18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</a:br>
            <a:r>
              <a:rPr lang="en-US" sz="18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Dr. Ashraf Abdelmoumen Shahin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A6C49-8EA8-0DBC-C6C5-268CECE8D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C10B018-D987-BA9A-B3CE-8C54605BC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Experimental Setup</a:t>
            </a:r>
          </a:p>
        </p:txBody>
      </p:sp>
    </p:spTree>
    <p:extLst>
      <p:ext uri="{BB962C8B-B14F-4D97-AF65-F5344CB8AC3E}">
        <p14:creationId xmlns:p14="http://schemas.microsoft.com/office/powerpoint/2010/main" val="3280443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86363-5C45-FBF9-FA14-FA20D45CE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BF0871-0998-9823-F287-689AC9B07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6BB944B-A530-EEEE-5E67-68BFF044F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31ADB6C-1032-5831-6622-CAE52E2E1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0ABF08A-4248-BA0C-205B-DD5658794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3AB7B4-C15F-B6E9-4C3E-BE687574FB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C88D52-2D23-A111-AFE5-59B054ABA9E5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367983" y="2273053"/>
            <a:ext cx="1185449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</a:rPr>
              <a:t>usask.sec.min_short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 – Web traffic data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Workload_metrics_V2.csv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 – Custom Kubernetes workload metrics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36B168-10E5-2924-A8D3-7FDB504E4C0F}"/>
              </a:ext>
            </a:extLst>
          </p:cNvPr>
          <p:cNvSpPr txBox="1"/>
          <p:nvPr/>
        </p:nvSpPr>
        <p:spPr>
          <a:xfrm>
            <a:off x="3589020" y="4013295"/>
            <a:ext cx="8176260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b="1" spc="1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Environment</a:t>
            </a:r>
            <a:br>
              <a:rPr lang="en-US" b="1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Kubernetes on Minikube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Python (Prophet) and TensorFlow (LSTM)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Evaluation: MAE, RMSE, R², MAPE, Accuracy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0CFE55B-EA73-0F7B-3060-029DC0988377}"/>
              </a:ext>
            </a:extLst>
          </p:cNvPr>
          <p:cNvCxnSpPr/>
          <p:nvPr/>
        </p:nvCxnSpPr>
        <p:spPr>
          <a:xfrm>
            <a:off x="3779520" y="4876800"/>
            <a:ext cx="3088640" cy="0"/>
          </a:xfrm>
          <a:prstGeom prst="line">
            <a:avLst/>
          </a:prstGeom>
          <a:ln w="101600">
            <a:solidFill>
              <a:srgbClr val="5D7D4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029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BAD11-4170-B67F-8226-CFCC8D2CC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70DBFA-A0F7-1575-660F-11B9A668E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B1C6ABE-A937-8BFF-20EB-AE0B002AA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E77309C-DA93-4FC0-44D6-1E410CEF5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2D50713-037C-F1BB-1245-169FACEEE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203948F-FC6D-FDEC-D3A0-455A1AC79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EEA5CF-5F95-5630-F582-4D97D5E4C4F1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109663" y="2246662"/>
            <a:ext cx="1077346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Phase 1: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02336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Prophet-only achieved up to 99.9% accuracy on training and up to 49%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on unseen data.</a:t>
            </a:r>
          </a:p>
          <a:p>
            <a:pPr marL="402336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Prophet + LSTM reached 82.19% on 1-minute horizon using unseen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Phase 2: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02336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LSTM predicted CPU for 13 services with &gt;90% accuracy on most.</a:t>
            </a:r>
          </a:p>
          <a:p>
            <a:pPr marL="402336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Best results for payment service (95.4%), shipping service, ad service.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619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1E926-31FA-D5B6-00C9-4A6BD65F3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56365D7-5DF0-A646-06E5-EF1392C47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8952D77-9703-9873-9A10-422EAA50D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21D56C5-F6E8-2EC9-DE46-C88A21E78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F951065-1339-375E-6921-20D2BD952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9218" name="Picture 2">
            <a:extLst>
              <a:ext uri="{FF2B5EF4-FFF2-40B4-BE49-F238E27FC236}">
                <a16:creationId xmlns:a16="http://schemas.microsoft.com/office/drawing/2014/main" id="{38E1B94C-225C-9A91-9F4A-F689B5EF5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6157" y="650240"/>
            <a:ext cx="9538884" cy="5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294082-1B5F-D397-35FF-8AA3A12DA65A}"/>
              </a:ext>
            </a:extLst>
          </p:cNvPr>
          <p:cNvSpPr txBox="1"/>
          <p:nvPr/>
        </p:nvSpPr>
        <p:spPr>
          <a:xfrm>
            <a:off x="386080" y="936469"/>
            <a:ext cx="27838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Phase 1</a:t>
            </a:r>
            <a:br>
              <a:rPr lang="en-US" sz="3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2400" b="1" i="1" dirty="0">
                <a:solidFill>
                  <a:schemeClr val="bg1"/>
                </a:solidFill>
              </a:rPr>
              <a:t>Accuracy heatmap</a:t>
            </a:r>
          </a:p>
        </p:txBody>
      </p:sp>
    </p:spTree>
    <p:extLst>
      <p:ext uri="{BB962C8B-B14F-4D97-AF65-F5344CB8AC3E}">
        <p14:creationId xmlns:p14="http://schemas.microsoft.com/office/powerpoint/2010/main" val="4238931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48192-F7D9-6FD6-BA44-5E0520A6A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D559383E-C375-6BAD-0C64-F34355E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5E279E9-B9AC-F8B0-3A9F-5E4D00F76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8AF7B5D-50FF-6F03-325C-B41AFB738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EC3D312-42C6-B1E6-7C03-7AA42335E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1ED767D-0066-3DC1-27F0-261027E4677F}"/>
              </a:ext>
            </a:extLst>
          </p:cNvPr>
          <p:cNvSpPr txBox="1"/>
          <p:nvPr/>
        </p:nvSpPr>
        <p:spPr>
          <a:xfrm>
            <a:off x="233680" y="447657"/>
            <a:ext cx="4216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Phase 2</a:t>
            </a:r>
            <a:br>
              <a:rPr lang="en-US" sz="36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</a:br>
            <a:r>
              <a:rPr lang="en-US" sz="2400" b="1" i="1" dirty="0">
                <a:solidFill>
                  <a:schemeClr val="bg1"/>
                </a:solidFill>
              </a:rPr>
              <a:t>Evaluation metrics heatmap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49B45212-C434-08F7-E699-DE0257224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040" y="1417153"/>
            <a:ext cx="10220960" cy="51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714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Conclusion</a:t>
            </a:r>
            <a:endParaRPr lang="en-US" b="1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A9AEFE8-1080-3B23-3748-886BFF62EC2C}"/>
              </a:ext>
            </a:extLst>
          </p:cNvPr>
          <p:cNvSpPr txBox="1">
            <a:spLocks/>
          </p:cNvSpPr>
          <p:nvPr/>
        </p:nvSpPr>
        <p:spPr>
          <a:xfrm>
            <a:off x="772160" y="2286000"/>
            <a:ext cx="9608115" cy="4212880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vert="horz" lIns="0" tIns="45720" rIns="0" bIns="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86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i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i="1" dirty="0"/>
              <a:t>Two-stage forecasting improved both responsiveness and forecast accuracy.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i="1" dirty="0"/>
              <a:t>Hybrid models outperformed Prophet alone, especially in generalization.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i="1" dirty="0"/>
              <a:t>Forecasts enabled early scaling decisions, reducing cold starts and SLA violations.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0000"/>
                </a:solidFill>
              </a:rPr>
              <a:t>Takeaway: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This system offers a scalable, proactive alternative to reactive Kubernetes HPA.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1508A-DFF2-BA3E-D96C-0A86A7433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A368-04E3-2332-1528-98E9FD43E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96644-71BC-44E7-0343-86A22B72CD6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10297795" cy="2994025"/>
          </a:xfrm>
        </p:spPr>
        <p:txBody>
          <a:bodyPr>
            <a:normAutofit fontScale="925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/>
              <a:t>Live Cluster Deployment:</a:t>
            </a:r>
            <a:r>
              <a:rPr lang="en-US" sz="2800" dirty="0"/>
              <a:t> Real-time integration with custom auto-scaler.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/>
              <a:t>Multivariate Expansion:</a:t>
            </a:r>
            <a:r>
              <a:rPr lang="en-US" sz="2800" dirty="0"/>
              <a:t> Add memory/network forecasting.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/>
              <a:t>Model Enhancement:</a:t>
            </a:r>
            <a:r>
              <a:rPr lang="en-US" sz="2800" dirty="0"/>
              <a:t> Explore TCNs and attention-based models.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/>
              <a:t>Online Learning:</a:t>
            </a:r>
            <a:r>
              <a:rPr lang="en-US" sz="2800" dirty="0"/>
              <a:t> Handle concept drift with adaptive models.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/>
              <a:t>Cost-Aware Scaling:</a:t>
            </a:r>
            <a:r>
              <a:rPr lang="en-US" sz="2800" dirty="0"/>
              <a:t> Optimize for SLA and infrastructure cost.</a:t>
            </a:r>
          </a:p>
        </p:txBody>
      </p:sp>
    </p:spTree>
    <p:extLst>
      <p:ext uri="{BB962C8B-B14F-4D97-AF65-F5344CB8AC3E}">
        <p14:creationId xmlns:p14="http://schemas.microsoft.com/office/powerpoint/2010/main" val="761112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E9D02-4264-C87D-2C32-3946C1900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53F1-2C99-FB5B-87A8-76575B634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B7079-3944-7D83-2A50-7FEC5CFA67D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255520"/>
            <a:ext cx="11435080" cy="4222918"/>
          </a:xfrm>
          <a:ln>
            <a:solidFill>
              <a:srgbClr val="FFC000"/>
            </a:solidFill>
          </a:ln>
        </p:spPr>
        <p:txBody>
          <a:bodyPr>
            <a:no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P. B. Guruge and Y. H. P. P. Priyadarshana, "Time Series Forecasting-Based Kubernetes Autoscaling Using Facebook Prophet and Long Short-Term Memory," Frontiers in Computer Science, vol. 7, 2025.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A. Mondal et al., "Stable and Efficient Resource Management Using Deep Neural Network on Cloud Computing," Neurocomputing, vol. 540, pp. 125841, 2023.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A.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Alwakeel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"FLAS: A Combination of Proactive and Reactive Auto-Scaling Architecture for Distributed Services," Journal of Network and Computer Applications, vol. 210, 2023.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L. Liu et al., "AMAS: Adaptive Auto-Scaling for Edge Computing Applications," IEEE Access, vol. 11, 2023.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R. Karuna et al., "Predictive Auto-scaling: LSTM-Based Multi-Step Cloud Workload Prediction," ICSOC Workshops, 2023.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R. Sarker et al., "Auto-Scaling Cloud Resources Using LSTM and Reinforcement Learning," Future Generation Computer Systems, vol. 147, 2023.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Lawrence Berkeley National Laboratory, 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Saskatchewan HTTP Trace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[Online]. Available: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lang="en-US" sz="1200" b="1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https://ita.ee.lbl.gov/html/contrib/Sask-HTTP.html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A. Essa, Workload_metrics_V2.csv: Custom dataset collected from a Kubernetes-based microservices application deployed on Google Cloud Platform, 2025. [Unpublished dataset].</a:t>
            </a: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A. Essa, </a:t>
            </a:r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Forecasting for Kubernetes Autoscaling (Phase 1 &amp; 2)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GitHub repository, 2025. [Online]. Available: https://github.com/Abdelazizessa77/Hybrid_Forecasting_for_Kubernetes_Autoscaling</a:t>
            </a:r>
          </a:p>
          <a:p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893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991169"/>
          </a:xfrm>
        </p:spPr>
        <p:txBody>
          <a:bodyPr/>
          <a:lstStyle/>
          <a:p>
            <a:r>
              <a:rPr lang="en-US" dirty="0"/>
              <a:t>Abdelaziz Mahmoud Essa</a:t>
            </a:r>
          </a:p>
          <a:p>
            <a:r>
              <a:rPr lang="en-US" dirty="0"/>
              <a:t>Abdelaziz.essa77@gmail.com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7817030" cy="4016045"/>
          </a:xfrm>
        </p:spPr>
        <p:txBody>
          <a:bodyPr tIns="457200">
            <a:normAutofit fontScale="92500" lnSpcReduction="20000"/>
          </a:bodyPr>
          <a:lstStyle/>
          <a:p>
            <a:pPr marL="150876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Introduction</a:t>
            </a:r>
          </a:p>
          <a:p>
            <a:pPr marL="150876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Problem Statement</a:t>
            </a:r>
          </a:p>
          <a:p>
            <a:pPr marL="150876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Objectives</a:t>
            </a:r>
          </a:p>
          <a:p>
            <a:pPr marL="150876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Related Work</a:t>
            </a:r>
          </a:p>
          <a:p>
            <a:pPr marL="150876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Proposed System Architecture</a:t>
            </a:r>
          </a:p>
          <a:p>
            <a:pPr marL="150876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Forecasting Methodology</a:t>
            </a:r>
          </a:p>
          <a:p>
            <a:pPr marL="150876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Experimental Setup</a:t>
            </a:r>
          </a:p>
          <a:p>
            <a:pPr marL="150876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Results</a:t>
            </a:r>
          </a:p>
          <a:p>
            <a:pPr marL="150876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Conclusion</a:t>
            </a:r>
          </a:p>
          <a:p>
            <a:pPr marL="150876" indent="-3429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81F94CFE-A731-5C5D-E2EC-BE3CA30BCFE2}"/>
              </a:ext>
            </a:extLst>
          </p:cNvPr>
          <p:cNvSpPr>
            <a:spLocks noGrp="1" noChangeArrowheads="1"/>
          </p:cNvSpPr>
          <p:nvPr>
            <p:ph sz="quarter" idx="16"/>
          </p:nvPr>
        </p:nvSpPr>
        <p:spPr bwMode="auto">
          <a:xfrm>
            <a:off x="8384" y="3270596"/>
            <a:ext cx="595744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Kubernetes is the standard for managing containerized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applications.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The built-in Horizontal Pod Auto-scaler (HPA) is reactive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and struggles with sudden demand spikes.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Proactive autoscaling forecasts future demand to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improve response time and resource use.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This research develops a two-phase hybrid forecasting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framework combining Prophet and LSTM.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0BD80DA-7B97-D875-A374-945451B87D2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Picture Placeholder 7" descr="A diagram of a process&#10;&#10;AI-generated content may be incorrect.">
            <a:extLst>
              <a:ext uri="{FF2B5EF4-FFF2-40B4-BE49-F238E27FC236}">
                <a16:creationId xmlns:a16="http://schemas.microsoft.com/office/drawing/2014/main" id="{7025EFA1-D8AE-6BAB-2DEC-32DC792B03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94" r="5394"/>
          <a:stretch>
            <a:fillRect/>
          </a:stretch>
        </p:blipFill>
        <p:spPr>
          <a:xfrm>
            <a:off x="6323372" y="772159"/>
            <a:ext cx="5600645" cy="627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3CAE2-0DE0-6C05-E99D-470D7FD4A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3AD8-7125-AE31-3B50-D2ADF1B8A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89BA73-34A6-5E0D-BE01-840D6A8736C1}"/>
              </a:ext>
            </a:extLst>
          </p:cNvPr>
          <p:cNvSpPr>
            <a:spLocks noGrp="1" noChangeArrowheads="1"/>
          </p:cNvSpPr>
          <p:nvPr>
            <p:ph sz="quarter" idx="16"/>
          </p:nvPr>
        </p:nvSpPr>
        <p:spPr bwMode="auto">
          <a:xfrm>
            <a:off x="451485" y="3078788"/>
            <a:ext cx="624395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HPA delays scaling until resource limits are breached, risking SLA violations.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Sudden or cyclical traffic patterns cause unpredictable spikes.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Need for a predictive system that enables early scaling to prevent performance degradation.</a:t>
            </a:r>
          </a:p>
        </p:txBody>
      </p:sp>
      <p:pic>
        <p:nvPicPr>
          <p:cNvPr id="12" name="Picture Placeholder 11" descr="A graph showing a normal life cycle&#10;&#10;AI-generated content may be incorrect.">
            <a:extLst>
              <a:ext uri="{FF2B5EF4-FFF2-40B4-BE49-F238E27FC236}">
                <a16:creationId xmlns:a16="http://schemas.microsoft.com/office/drawing/2014/main" id="{204DA9F2-F685-304E-0196-47E08693AA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5394" r="5394"/>
          <a:stretch>
            <a:fillRect/>
          </a:stretch>
        </p:blipFill>
        <p:spPr>
          <a:xfrm>
            <a:off x="6553202" y="704849"/>
            <a:ext cx="5362575" cy="6010981"/>
          </a:xfrm>
        </p:spPr>
      </p:pic>
    </p:spTree>
    <p:extLst>
      <p:ext uri="{BB962C8B-B14F-4D97-AF65-F5344CB8AC3E}">
        <p14:creationId xmlns:p14="http://schemas.microsoft.com/office/powerpoint/2010/main" val="72505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7F568-F06A-BEB7-31BA-4358E55DD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1B58E34-6FD1-2F3A-1B8B-43892B759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7104" y="1468119"/>
            <a:ext cx="5486400" cy="1762761"/>
          </a:xfrm>
        </p:spPr>
        <p:txBody>
          <a:bodyPr/>
          <a:lstStyle/>
          <a:p>
            <a:r>
              <a:rPr lang="en-US" dirty="0"/>
              <a:t>Related Work</a:t>
            </a:r>
          </a:p>
        </p:txBody>
      </p:sp>
    </p:spTree>
    <p:extLst>
      <p:ext uri="{BB962C8B-B14F-4D97-AF65-F5344CB8AC3E}">
        <p14:creationId xmlns:p14="http://schemas.microsoft.com/office/powerpoint/2010/main" val="1441470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7272120-E0CB-31ED-37D6-065489EB5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292780"/>
              </p:ext>
            </p:extLst>
          </p:nvPr>
        </p:nvGraphicFramePr>
        <p:xfrm>
          <a:off x="2959226" y="264160"/>
          <a:ext cx="8867016" cy="6309657"/>
        </p:xfrm>
        <a:graphic>
          <a:graphicData uri="http://schemas.openxmlformats.org/drawingml/2006/table">
            <a:tbl>
              <a:tblPr/>
              <a:tblGrid>
                <a:gridCol w="2216754">
                  <a:extLst>
                    <a:ext uri="{9D8B030D-6E8A-4147-A177-3AD203B41FA5}">
                      <a16:colId xmlns:a16="http://schemas.microsoft.com/office/drawing/2014/main" val="3181489450"/>
                    </a:ext>
                  </a:extLst>
                </a:gridCol>
                <a:gridCol w="2216754">
                  <a:extLst>
                    <a:ext uri="{9D8B030D-6E8A-4147-A177-3AD203B41FA5}">
                      <a16:colId xmlns:a16="http://schemas.microsoft.com/office/drawing/2014/main" val="3076911958"/>
                    </a:ext>
                  </a:extLst>
                </a:gridCol>
                <a:gridCol w="2216754">
                  <a:extLst>
                    <a:ext uri="{9D8B030D-6E8A-4147-A177-3AD203B41FA5}">
                      <a16:colId xmlns:a16="http://schemas.microsoft.com/office/drawing/2014/main" val="4206849352"/>
                    </a:ext>
                  </a:extLst>
                </a:gridCol>
                <a:gridCol w="2216754">
                  <a:extLst>
                    <a:ext uri="{9D8B030D-6E8A-4147-A177-3AD203B41FA5}">
                      <a16:colId xmlns:a16="http://schemas.microsoft.com/office/drawing/2014/main" val="283090273"/>
                    </a:ext>
                  </a:extLst>
                </a:gridCol>
              </a:tblGrid>
              <a:tr h="267117"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Reference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Model / Technique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Strengths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Limitations</a:t>
                      </a:r>
                      <a:endParaRPr lang="en-US" sz="1400">
                        <a:solidFill>
                          <a:schemeClr val="bg1"/>
                        </a:solidFill>
                      </a:endParaRP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5673678"/>
                  </a:ext>
                </a:extLst>
              </a:tr>
              <a:tr h="672687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[1] Guruge &amp; Priyadarshana (2025)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Prophet + LSTM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Captures trend + residuals, improves SLA compliance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Focused on periodic workloads only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4953383"/>
                  </a:ext>
                </a:extLst>
              </a:tr>
              <a:tr h="469902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[2] Mondal et al. (2023)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BiLSTM + Attention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High replica accuracy, responsive scaling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Limited to controlled deployments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427150"/>
                  </a:ext>
                </a:extLst>
              </a:tr>
              <a:tr h="469902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[3] Alwakeel et al. (2023)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FLAS (forecast + reactive)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Balances elasticity with responsiveness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Manual threshold tuning required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0209497"/>
                  </a:ext>
                </a:extLst>
              </a:tr>
              <a:tr h="672687">
                <a:tc>
                  <a:txBody>
                    <a:bodyPr/>
                    <a:lstStyle/>
                    <a:p>
                      <a:r>
                        <a:rPr lang="da-DK" sz="1400">
                          <a:solidFill>
                            <a:schemeClr val="bg1"/>
                          </a:solidFill>
                        </a:rPr>
                        <a:t>[4] Liu et al. (2023)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AMAS (heuristic scaling)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Low resource waste, adaptable edge deployments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Not validated on bursty web traffic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6927043"/>
                  </a:ext>
                </a:extLst>
              </a:tr>
              <a:tr h="469902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[5] Karuna et al. (2023)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Multi-step LSTM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Effective peak forecasting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Sensitive to input variance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8517127"/>
                  </a:ext>
                </a:extLst>
              </a:tr>
              <a:tr h="672687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[6] Sarker et al. (2023)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LSTM + Q-learning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Dynamic policy learning, high SLA adherence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Complex training, high tuning overhead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8243134"/>
                  </a:ext>
                </a:extLst>
              </a:tr>
              <a:tr h="469902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[7] Chowdhury et al. (2025)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SmartHPA / ProSmartHPA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Fast convergence, better latency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Requires extensive historical data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873859"/>
                  </a:ext>
                </a:extLst>
              </a:tr>
              <a:tr h="469902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[8] Park et al. (2023)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ANN Forecasting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Better than reactive HPA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Weak generalization under shifting loads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16079"/>
                  </a:ext>
                </a:extLst>
              </a:tr>
              <a:tr h="469902">
                <a:tc>
                  <a:txBody>
                    <a:bodyPr/>
                    <a:lstStyle/>
                    <a:p>
                      <a:r>
                        <a:rPr lang="it-IT" sz="1400">
                          <a:solidFill>
                            <a:schemeClr val="bg1"/>
                          </a:solidFill>
                        </a:rPr>
                        <a:t>[9] Ma et al. (2024)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Marginal Request Change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Excellent spike detection accuracy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Depends on fine-tuned delta thresholds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411825"/>
                  </a:ext>
                </a:extLst>
              </a:tr>
              <a:tr h="469902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[10] Trivedi &amp; Panchal (2023)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Honey Badger Optimization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Cost-effective resource planning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Complex deployment process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974213"/>
                  </a:ext>
                </a:extLst>
              </a:tr>
              <a:tr h="672687">
                <a:tc>
                  <a:txBody>
                    <a:bodyPr/>
                    <a:lstStyle/>
                    <a:p>
                      <a:r>
                        <a:rPr lang="da-DK" sz="1400">
                          <a:solidFill>
                            <a:schemeClr val="bg1"/>
                          </a:solidFill>
                        </a:rPr>
                        <a:t>[11] Liang et al. (2023)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Q-learning Autoscaler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</a:rPr>
                        <a:t>Balances cost and performance, learns from history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Slow convergence, high data dependency</a:t>
                      </a:r>
                    </a:p>
                  </a:txBody>
                  <a:tcPr marL="48348" marR="48348" marT="24174" marB="241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993751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F9E23F5-0A33-2D85-5BF6-BF0A451DCA33}"/>
              </a:ext>
            </a:extLst>
          </p:cNvPr>
          <p:cNvSpPr txBox="1"/>
          <p:nvPr/>
        </p:nvSpPr>
        <p:spPr>
          <a:xfrm>
            <a:off x="538480" y="1161534"/>
            <a:ext cx="24790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Summary of Related Work</a:t>
            </a:r>
          </a:p>
        </p:txBody>
      </p: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37140-0924-FBEB-BD34-56BB6CCC5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2C5D93-1E43-07C2-CE30-F632686F5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Conclusion on Related Work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252796-4ACF-B78B-F6BC-55ECFD6FB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1C4E6D8-F509-C0AE-7BE5-C485432CF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6D1462A-D921-FBA4-F029-0E5EDD4529D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C5F6048-E5B1-724D-3CB4-B14B2B549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EB90942-5623-34FF-0EC7-6284698B23B4}"/>
              </a:ext>
            </a:extLst>
          </p:cNvPr>
          <p:cNvSpPr txBox="1">
            <a:spLocks noGrp="1" noChangeArrowheads="1"/>
          </p:cNvSpPr>
          <p:nvPr>
            <p:ph sz="quarter" idx="13"/>
          </p:nvPr>
        </p:nvSpPr>
        <p:spPr bwMode="auto">
          <a:xfrm>
            <a:off x="2959226" y="2146274"/>
            <a:ext cx="9019414" cy="4486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/>
              <a:t>While prior models—including Prophet, LSTM, </a:t>
            </a:r>
            <a:r>
              <a:rPr lang="en-US" dirty="0" err="1"/>
              <a:t>BiLSTM</a:t>
            </a:r>
            <a:r>
              <a:rPr lang="en-US" dirty="0"/>
              <a:t>, Q-learning, and hybrid approaches—have made significant strides in improving Kubernetes autoscaling, each exhibited limitations when applied to dynamic, high-variance workloads.</a:t>
            </a:r>
          </a:p>
          <a:p>
            <a:pPr marL="342900" indent="-342900"/>
            <a:r>
              <a:rPr lang="en-US" dirty="0"/>
              <a:t>This research addresses those gaps by integrating Prophet for long-term trend and seasonality detection with LSTM to model short-term nonlinear residuals. The proposed hybrid design offers improved generalization, responsiveness, and practical scalability in real-world web traffic environments.</a:t>
            </a:r>
          </a:p>
        </p:txBody>
      </p:sp>
    </p:spTree>
    <p:extLst>
      <p:ext uri="{BB962C8B-B14F-4D97-AF65-F5344CB8AC3E}">
        <p14:creationId xmlns:p14="http://schemas.microsoft.com/office/powerpoint/2010/main" val="253888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02E72-252E-5159-0CD9-58734A684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969493-5508-6A8A-BECD-57AF35A8F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Proposed System Architecture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4DA11D-F646-FDB5-614E-300DD51E9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DC1A32B-E28E-E2FC-661F-D144CDC8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70C5521-71C0-7C39-A2A2-451B7DEA0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424038A-2E8A-271B-C07F-D3C011501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CAB5BA-02A4-BC96-37CB-5F77EEBA124E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273368" y="2172210"/>
            <a:ext cx="638123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Modular pipeline with the following components: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02336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Prometheus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collects metrics</a:t>
            </a:r>
          </a:p>
          <a:p>
            <a:pPr marL="402336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Prophet + LSTM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forecast traffic and CPU usage</a:t>
            </a:r>
          </a:p>
          <a:p>
            <a:pPr marL="402336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Autoscaling Planner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determines needed replicas</a:t>
            </a:r>
          </a:p>
          <a:p>
            <a:pPr marL="402336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Kubernetes API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executes scaling decisions</a:t>
            </a:r>
          </a:p>
          <a:p>
            <a:pPr marL="402336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Ensures low-latency, data-driven scaling.</a:t>
            </a:r>
          </a:p>
        </p:txBody>
      </p:sp>
      <p:pic>
        <p:nvPicPr>
          <p:cNvPr id="5" name="Picture 4" descr="A diagram of a software process&#10;&#10;AI-generated content may be incorrect.">
            <a:extLst>
              <a:ext uri="{FF2B5EF4-FFF2-40B4-BE49-F238E27FC236}">
                <a16:creationId xmlns:a16="http://schemas.microsoft.com/office/drawing/2014/main" id="{6BB4B8A1-A447-100E-0466-15A4364EB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880" y="2047625"/>
            <a:ext cx="5557520" cy="370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21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A5B67-946E-2DD6-0026-162B7BBCB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6ACFE7-6297-B265-239D-EEDE7679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Forecasting Methodology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2214DE-C8D0-EC9B-E009-8CD094FA6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B944163-85F9-02C9-7008-CFB30081D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8DE08E4-B58E-CB61-EA0E-49A17422F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A9FB1C7-912B-F415-5676-9853611E0E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5" name="Rectangle 1">
            <a:extLst>
              <a:ext uri="{FF2B5EF4-FFF2-40B4-BE49-F238E27FC236}">
                <a16:creationId xmlns:a16="http://schemas.microsoft.com/office/drawing/2014/main" id="{44764B84-5158-D0B8-8840-B438EA357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 Language Models (LLMs): GPT-4, LLaMA, PaLM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advances: Scaling, instruction-tuning, chain-of-thought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E3115D-9396-E464-FDB3-A78239D7A9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91360" y="2282008"/>
            <a:ext cx="9476740" cy="3925752"/>
          </a:xfrm>
        </p:spPr>
        <p:txBody>
          <a:bodyPr>
            <a:normAutofit/>
          </a:bodyPr>
          <a:lstStyle/>
          <a:p>
            <a:r>
              <a:rPr lang="en-US" sz="1800" b="1" dirty="0"/>
              <a:t>Phase 1:</a:t>
            </a:r>
            <a:br>
              <a:rPr lang="en-US" sz="1800" dirty="0"/>
            </a:br>
            <a:r>
              <a:rPr lang="en-US" sz="1800" dirty="0"/>
              <a:t>Prophet forecasts trends/seasonality.</a:t>
            </a:r>
            <a:br>
              <a:rPr lang="en-US" sz="1800" dirty="0"/>
            </a:br>
            <a:r>
              <a:rPr lang="en-US" sz="1800" dirty="0"/>
              <a:t>LSTM refines predictions using residuals.</a:t>
            </a:r>
          </a:p>
          <a:p>
            <a:r>
              <a:rPr lang="en-US" sz="1800" b="1" dirty="0"/>
              <a:t>Phase 2:</a:t>
            </a:r>
            <a:br>
              <a:rPr lang="en-US" sz="1800" dirty="0"/>
            </a:br>
            <a:r>
              <a:rPr lang="en-US" sz="1800" dirty="0"/>
              <a:t>Multi-output LSTM predicts CPU usage of 13 services using:</a:t>
            </a:r>
          </a:p>
          <a:p>
            <a:pPr lvl="1"/>
            <a:r>
              <a:rPr lang="en-US" sz="1800" dirty="0"/>
              <a:t>Past CPU data</a:t>
            </a:r>
          </a:p>
          <a:p>
            <a:pPr lvl="1"/>
            <a:r>
              <a:rPr lang="en-US" sz="1800" dirty="0"/>
              <a:t>Predicted request rate</a:t>
            </a:r>
          </a:p>
          <a:p>
            <a:pPr lvl="1"/>
            <a:r>
              <a:rPr lang="en-US" sz="1800" dirty="0"/>
              <a:t>Time encodings</a:t>
            </a:r>
          </a:p>
          <a:p>
            <a:r>
              <a:rPr lang="en-US" sz="1800" b="1" dirty="0"/>
              <a:t>Forecast Horizon:</a:t>
            </a:r>
            <a:br>
              <a:rPr lang="en-US" sz="1800" dirty="0"/>
            </a:br>
            <a:r>
              <a:rPr lang="en-US" sz="1800" dirty="0"/>
              <a:t>1, 2, 5, 10, 15-minute ahead windows.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7764893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230e9df3-be65-4c73-a93b-d1236ebd677e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16c05727-aa75-4e4a-9b5f-8a80a1165891"/>
    <ds:schemaRef ds:uri="71af3243-3dd4-4a8d-8c0d-dd76da1f02a5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{90A1452C-53A3-4BDF-9F90-F96448380073}tf78853419_win32</Template>
  <TotalTime>3893</TotalTime>
  <Words>1189</Words>
  <Application>Microsoft Office PowerPoint</Application>
  <PresentationFormat>Widescreen</PresentationFormat>
  <Paragraphs>158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 Unicode MS</vt:lpstr>
      <vt:lpstr>Arial</vt:lpstr>
      <vt:lpstr>Calibri</vt:lpstr>
      <vt:lpstr>Franklin Gothic Book</vt:lpstr>
      <vt:lpstr>Franklin Gothic Demi</vt:lpstr>
      <vt:lpstr>Inter</vt:lpstr>
      <vt:lpstr>Inter Bold</vt:lpstr>
      <vt:lpstr>Times New Roman</vt:lpstr>
      <vt:lpstr>Wingdings</vt:lpstr>
      <vt:lpstr>Custom</vt:lpstr>
      <vt:lpstr>Proactive Kubernetes Autoscaling for Dynamic Web Traffic Using Prophet and LSTM</vt:lpstr>
      <vt:lpstr>Agenda</vt:lpstr>
      <vt:lpstr>Introduction</vt:lpstr>
      <vt:lpstr>Problem Statement</vt:lpstr>
      <vt:lpstr>Related Work</vt:lpstr>
      <vt:lpstr>PowerPoint Presentation</vt:lpstr>
      <vt:lpstr>Conclusion on Related Work</vt:lpstr>
      <vt:lpstr>Proposed System Architecture</vt:lpstr>
      <vt:lpstr>Forecasting Methodology</vt:lpstr>
      <vt:lpstr>Experimental Setup</vt:lpstr>
      <vt:lpstr>Datasets</vt:lpstr>
      <vt:lpstr>Results</vt:lpstr>
      <vt:lpstr>PowerPoint Presentation</vt:lpstr>
      <vt:lpstr>PowerPoint Presentation</vt:lpstr>
      <vt:lpstr>Conclusion</vt:lpstr>
      <vt:lpstr>Future Work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M. Abdelhay</dc:creator>
  <cp:lastModifiedBy>Abd El-aziz Essa</cp:lastModifiedBy>
  <cp:revision>64</cp:revision>
  <dcterms:created xsi:type="dcterms:W3CDTF">2025-04-30T09:14:59Z</dcterms:created>
  <dcterms:modified xsi:type="dcterms:W3CDTF">2025-06-28T00:53:21Z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