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9B04A-C7B3-4DE8-8D32-272CE75894C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99EBB-87DA-4904-9D5B-42708B88E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14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417F-85A0-4E32-AF31-32C01F0772CE}" type="datetime1">
              <a:rPr lang="en-US" smtClean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840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3DD1-6009-4F85-8379-FBDDBF46AE56}" type="datetime1">
              <a:rPr lang="en-US" smtClean="0"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0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58EA-FCF6-4FD7-8B11-5442A2F7017E}" type="datetime1">
              <a:rPr lang="en-US" smtClean="0"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32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2470-CE58-4189-83D3-E8E78815B51A}" type="datetime1">
              <a:rPr lang="en-US" smtClean="0"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92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4D92-00E6-4695-A0B5-316B11B9C4CB}" type="datetime1">
              <a:rPr lang="en-US" smtClean="0"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10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4DCD-1413-4217-B37D-9CB38394C4AB}" type="datetime1">
              <a:rPr lang="en-US" smtClean="0"/>
              <a:t>3/26/2020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31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E898-2294-4BD2-9904-E0DEC8CDB101}" type="datetime1">
              <a:rPr lang="en-US" smtClean="0"/>
              <a:t>3/26/2020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735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590F-DC0D-4BC7-A5B0-E2EF00C85A7D}" type="datetime1">
              <a:rPr lang="en-US" smtClean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27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AF57-DBC1-41AF-97C8-665CA4B43FA0}" type="datetime1">
              <a:rPr lang="en-US" smtClean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510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0DC41-628A-484F-84B3-9298E28657F6}" type="datetime1">
              <a:rPr lang="en-US" smtClean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A39C-EDCD-48A6-BEF5-F32C0477DF63}" type="datetime1">
              <a:rPr lang="en-US" smtClean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2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3CDA-F609-4938-B4F7-A678EB3A9B76}" type="datetime1">
              <a:rPr lang="en-US" smtClean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4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17EC-FDB3-4410-BB13-33A906FEDCF0}" type="datetime1">
              <a:rPr lang="en-US" smtClean="0"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3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1BFA-A0EC-435A-AEB2-91E54E3738BD}" type="datetime1">
              <a:rPr lang="en-US" smtClean="0"/>
              <a:t>3/26/2020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4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27A14-B906-44A6-8FDE-8BADA0062B6A}" type="datetime1">
              <a:rPr lang="en-US" smtClean="0"/>
              <a:t>3/26/2020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4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D291-4532-4A06-949F-B8C24B885F96}" type="datetime1">
              <a:rPr lang="en-US" smtClean="0"/>
              <a:t>3/26/2020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8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C16B-DC7E-4318-988A-B0399F762F78}" type="datetime1">
              <a:rPr lang="en-US" smtClean="0"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5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D2CE-E38C-4C01-BCF2-4A80541B6754}" type="datetime1">
              <a:rPr lang="en-US" smtClean="0"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CFA9FB5-A4AC-4699-9588-044F9DEF28E5}" type="datetime1">
              <a:rPr lang="en-US" smtClean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90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  <p:sldLayoutId id="2147483858" r:id="rId17"/>
    <p:sldLayoutId id="2147483859" r:id="rId18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 DB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05" y="3809998"/>
            <a:ext cx="1170075" cy="117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5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816" y="0"/>
            <a:ext cx="10364451" cy="884292"/>
          </a:xfrm>
        </p:spPr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320826"/>
              </p:ext>
            </p:extLst>
          </p:nvPr>
        </p:nvGraphicFramePr>
        <p:xfrm>
          <a:off x="494523" y="853757"/>
          <a:ext cx="11271379" cy="5212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99833">
                  <a:extLst>
                    <a:ext uri="{9D8B030D-6E8A-4147-A177-3AD203B41FA5}">
                      <a16:colId xmlns:a16="http://schemas.microsoft.com/office/drawing/2014/main" val="3979974989"/>
                    </a:ext>
                  </a:extLst>
                </a:gridCol>
                <a:gridCol w="3840940">
                  <a:extLst>
                    <a:ext uri="{9D8B030D-6E8A-4147-A177-3AD203B41FA5}">
                      <a16:colId xmlns:a16="http://schemas.microsoft.com/office/drawing/2014/main" val="1309206135"/>
                    </a:ext>
                  </a:extLst>
                </a:gridCol>
                <a:gridCol w="4430606">
                  <a:extLst>
                    <a:ext uri="{9D8B030D-6E8A-4147-A177-3AD203B41FA5}">
                      <a16:colId xmlns:a16="http://schemas.microsoft.com/office/drawing/2014/main" val="955219289"/>
                    </a:ext>
                  </a:extLst>
                </a:gridCol>
              </a:tblGrid>
              <a:tr h="34931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Command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Description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Example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230831"/>
                  </a:ext>
                </a:extLst>
              </a:tr>
              <a:tr h="34931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</a:rPr>
                        <a:t>mongodb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open server </a:t>
                      </a:r>
                      <a:r>
                        <a:rPr lang="en-US" dirty="0" err="1" smtClean="0">
                          <a:latin typeface="Consolas" panose="020B0609020204030204" pitchFamily="49" charset="0"/>
                        </a:rPr>
                        <a:t>mongodb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395367"/>
                  </a:ext>
                </a:extLst>
              </a:tr>
              <a:tr h="34931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Mongo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open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 mongo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 shell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437693"/>
                  </a:ext>
                </a:extLst>
              </a:tr>
              <a:tr h="34931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</a:rPr>
                        <a:t>db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show databases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943440"/>
                  </a:ext>
                </a:extLst>
              </a:tr>
              <a:tr h="611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use </a:t>
                      </a:r>
                      <a:r>
                        <a:rPr lang="en-US" dirty="0" err="1" smtClean="0">
                          <a:latin typeface="Consolas" panose="020B0609020204030204" pitchFamily="49" charset="0"/>
                        </a:rPr>
                        <a:t>database_Name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use database or create it and follow it by insert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468950"/>
                  </a:ext>
                </a:extLst>
              </a:tr>
              <a:tr h="34931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show databases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Show database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179086"/>
                  </a:ext>
                </a:extLst>
              </a:tr>
              <a:tr h="34931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</a:rPr>
                        <a:t>db.collection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Make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 collection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</a:rPr>
                        <a:t>db.user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91011"/>
                  </a:ext>
                </a:extLst>
              </a:tr>
              <a:tr h="349310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Insert Record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</a:rPr>
                        <a:t>db.employees.insert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({"name":"</a:t>
                      </a:r>
                      <a:r>
                        <a:rPr lang="en-US" dirty="0" err="1" smtClean="0">
                          <a:latin typeface="Consolas" panose="020B0609020204030204" pitchFamily="49" charset="0"/>
                        </a:rPr>
                        <a:t>ahmed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"})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626816"/>
                  </a:ext>
                </a:extLst>
              </a:tr>
              <a:tr h="34931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</a:rPr>
                        <a:t>db.dropDatabase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()	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drop database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063789"/>
                  </a:ext>
                </a:extLst>
              </a:tr>
              <a:tr h="63556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</a:rPr>
                        <a:t>db.createCollection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 smtClean="0">
                          <a:latin typeface="Consolas" panose="020B0609020204030204" pitchFamily="49" charset="0"/>
                        </a:rPr>
                        <a:t>name,options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)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name of collection &amp; options for max size,....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</a:rPr>
                        <a:t>db.createCollection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("</a:t>
                      </a:r>
                      <a:r>
                        <a:rPr lang="en-US" dirty="0" err="1" smtClean="0">
                          <a:latin typeface="Consolas" panose="020B0609020204030204" pitchFamily="49" charset="0"/>
                        </a:rPr>
                        <a:t>emp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")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48136"/>
                  </a:ext>
                </a:extLst>
              </a:tr>
              <a:tr h="34931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</a:rPr>
                        <a:t>db.collection.drop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()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drop database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</a:rPr>
                        <a:t>db.emp.drop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()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776007"/>
                  </a:ext>
                </a:extLst>
              </a:tr>
              <a:tr h="34931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</a:rPr>
                        <a:t>db.collection.find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()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find records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881078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4523" y="6378170"/>
            <a:ext cx="11271379" cy="365125"/>
          </a:xfrm>
        </p:spPr>
        <p:txBody>
          <a:bodyPr/>
          <a:lstStyle/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Notes in MongoDB @Abdelfattah Mohamed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230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469" y="0"/>
            <a:ext cx="10364451" cy="843094"/>
          </a:xfrm>
        </p:spPr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387156"/>
              </p:ext>
            </p:extLst>
          </p:nvPr>
        </p:nvGraphicFramePr>
        <p:xfrm>
          <a:off x="550506" y="804299"/>
          <a:ext cx="11271379" cy="5212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99833">
                  <a:extLst>
                    <a:ext uri="{9D8B030D-6E8A-4147-A177-3AD203B41FA5}">
                      <a16:colId xmlns:a16="http://schemas.microsoft.com/office/drawing/2014/main" val="3979974989"/>
                    </a:ext>
                  </a:extLst>
                </a:gridCol>
                <a:gridCol w="3316991">
                  <a:extLst>
                    <a:ext uri="{9D8B030D-6E8A-4147-A177-3AD203B41FA5}">
                      <a16:colId xmlns:a16="http://schemas.microsoft.com/office/drawing/2014/main" val="1309206135"/>
                    </a:ext>
                  </a:extLst>
                </a:gridCol>
                <a:gridCol w="4954555">
                  <a:extLst>
                    <a:ext uri="{9D8B030D-6E8A-4147-A177-3AD203B41FA5}">
                      <a16:colId xmlns:a16="http://schemas.microsoft.com/office/drawing/2014/main" val="955219289"/>
                    </a:ext>
                  </a:extLst>
                </a:gridCol>
              </a:tblGrid>
              <a:tr h="31260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Command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Description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Example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230831"/>
                  </a:ext>
                </a:extLst>
              </a:tr>
              <a:tr h="547057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</a:rPr>
                        <a:t>db.user.find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().pretty()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Find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 records in pretty form.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395367"/>
                  </a:ext>
                </a:extLst>
              </a:tr>
              <a:tr h="31260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show collection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show all collections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437693"/>
                  </a:ext>
                </a:extLst>
              </a:tr>
              <a:tr h="547057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</a:rPr>
                        <a:t>db.update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Update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 values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</a:rPr>
                        <a:t>db.user.update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({"</a:t>
                      </a:r>
                      <a:r>
                        <a:rPr lang="en-US" dirty="0" err="1" smtClean="0">
                          <a:latin typeface="Consolas" panose="020B0609020204030204" pitchFamily="49" charset="0"/>
                        </a:rPr>
                        <a:t>name":"Amr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"},{$set:{age:40}})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943440"/>
                  </a:ext>
                </a:extLst>
              </a:tr>
              <a:tr h="781509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</a:rPr>
                        <a:t>db.collection.update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</a:rPr>
                        <a:t>Imcrement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 the value in age +10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nsolas" panose="020B0609020204030204" pitchFamily="49" charset="0"/>
                        </a:rPr>
                        <a:t>db.user.update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({"</a:t>
                      </a:r>
                      <a:r>
                        <a:rPr lang="en-US" dirty="0" err="1" smtClean="0">
                          <a:latin typeface="Consolas" panose="020B0609020204030204" pitchFamily="49" charset="0"/>
                        </a:rPr>
                        <a:t>name":"Amr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"},{$</a:t>
                      </a:r>
                      <a:r>
                        <a:rPr lang="en-US" dirty="0" err="1" smtClean="0">
                          <a:latin typeface="Consolas" panose="020B0609020204030204" pitchFamily="49" charset="0"/>
                        </a:rPr>
                        <a:t>inc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:{age:10}})</a:t>
                      </a:r>
                    </a:p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468950"/>
                  </a:ext>
                </a:extLst>
              </a:tr>
              <a:tr h="781509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Remove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 this value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nsolas" panose="020B0609020204030204" pitchFamily="49" charset="0"/>
                        </a:rPr>
                        <a:t>db.user.update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({"</a:t>
                      </a:r>
                      <a:r>
                        <a:rPr lang="en-US" dirty="0" err="1" smtClean="0">
                          <a:latin typeface="Consolas" panose="020B0609020204030204" pitchFamily="49" charset="0"/>
                        </a:rPr>
                        <a:t>name":"Amr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"},{$unset:age:30}})</a:t>
                      </a:r>
                    </a:p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179086"/>
                  </a:ext>
                </a:extLst>
              </a:tr>
              <a:tr h="31260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sz="1200" dirty="0" err="1" smtClean="0">
                          <a:latin typeface="Consolas" panose="020B0609020204030204" pitchFamily="49" charset="0"/>
                        </a:rPr>
                        <a:t>lt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   -&gt; lower</a:t>
                      </a:r>
                      <a:r>
                        <a:rPr lang="en-US" sz="1200" baseline="0" dirty="0" smtClean="0">
                          <a:latin typeface="Consolas" panose="020B0609020204030204" pitchFamily="49" charset="0"/>
                        </a:rPr>
                        <a:t> than</a:t>
                      </a:r>
                    </a:p>
                    <a:p>
                      <a:r>
                        <a:rPr lang="en-US" sz="1200" baseline="0" dirty="0" smtClean="0"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sz="1200" baseline="0" dirty="0" err="1" smtClean="0">
                          <a:latin typeface="Consolas" panose="020B0609020204030204" pitchFamily="49" charset="0"/>
                        </a:rPr>
                        <a:t>gt</a:t>
                      </a:r>
                      <a:r>
                        <a:rPr lang="en-US" sz="1200" baseline="0" dirty="0" smtClean="0">
                          <a:latin typeface="Consolas" panose="020B0609020204030204" pitchFamily="49" charset="0"/>
                        </a:rPr>
                        <a:t>   -&gt; greater than</a:t>
                      </a:r>
                    </a:p>
                    <a:p>
                      <a:r>
                        <a:rPr lang="en-US" sz="1200" baseline="0" dirty="0" smtClean="0"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sz="1200" baseline="0" dirty="0" err="1" smtClean="0">
                          <a:latin typeface="Consolas" panose="020B0609020204030204" pitchFamily="49" charset="0"/>
                        </a:rPr>
                        <a:t>lte</a:t>
                      </a:r>
                      <a:r>
                        <a:rPr lang="en-US" sz="1200" baseline="0" dirty="0" smtClean="0">
                          <a:latin typeface="Consolas" panose="020B0609020204030204" pitchFamily="49" charset="0"/>
                        </a:rPr>
                        <a:t>  -&gt; lower than or equal</a:t>
                      </a:r>
                    </a:p>
                    <a:p>
                      <a:r>
                        <a:rPr lang="en-US" sz="1200" baseline="0" dirty="0" smtClean="0"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en-US" sz="1200" baseline="0" dirty="0" err="1" smtClean="0">
                          <a:latin typeface="Consolas" panose="020B0609020204030204" pitchFamily="49" charset="0"/>
                        </a:rPr>
                        <a:t>gte</a:t>
                      </a:r>
                      <a:r>
                        <a:rPr lang="en-US" sz="1200" baseline="0" dirty="0" smtClean="0">
                          <a:latin typeface="Consolas" panose="020B0609020204030204" pitchFamily="49" charset="0"/>
                        </a:rPr>
                        <a:t>  -&gt; greater than or equal</a:t>
                      </a:r>
                    </a:p>
                    <a:p>
                      <a:r>
                        <a:rPr lang="en-US" sz="1200" baseline="0" dirty="0" smtClean="0">
                          <a:latin typeface="Consolas" panose="020B0609020204030204" pitchFamily="49" charset="0"/>
                        </a:rPr>
                        <a:t>$or   -&gt; select _ or _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Select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</a:rPr>
                        <a:t>db.employees.find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({age:{$lt:30}}).pretty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91011"/>
                  </a:ext>
                </a:extLst>
              </a:tr>
              <a:tr h="312604"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881078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0506" y="6368467"/>
            <a:ext cx="6672887" cy="36512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Notes in MongoDB @Abdelfattah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Mohamed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142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140" y="205621"/>
            <a:ext cx="2977090" cy="4171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140" y="949576"/>
            <a:ext cx="5179113" cy="5171306"/>
          </a:xfrm>
        </p:spPr>
        <p:txBody>
          <a:bodyPr/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Insert Record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array </a:t>
            </a:r>
            <a:r>
              <a:rPr lang="en-US" dirty="0"/>
              <a:t>with values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067" y="131642"/>
            <a:ext cx="5600700" cy="2409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067" y="2681629"/>
            <a:ext cx="5600700" cy="3952436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1888" y="6268940"/>
            <a:ext cx="6672887" cy="36512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Notes in MongoDB @Abdelfattah Mohamed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64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140" y="205621"/>
            <a:ext cx="2977090" cy="4171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140" y="949576"/>
            <a:ext cx="5179113" cy="5171306"/>
          </a:xfrm>
        </p:spPr>
        <p:txBody>
          <a:bodyPr/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dirty="0"/>
              <a:t>Insert array with </a:t>
            </a:r>
            <a:r>
              <a:rPr lang="en-US" dirty="0" smtClean="0"/>
              <a:t>values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Remove all values in the record include {“age”:20}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dirty="0" err="1"/>
              <a:t>db.user.find</a:t>
            </a:r>
            <a:r>
              <a:rPr lang="en-US" dirty="0"/>
              <a:t>().limit(1)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299" y="949576"/>
            <a:ext cx="4324350" cy="2343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299" y="3535229"/>
            <a:ext cx="4324350" cy="771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299" y="4549257"/>
            <a:ext cx="4324350" cy="180975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11140" y="6236385"/>
            <a:ext cx="6672887" cy="36512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Notes in MongoDB @Abdelfattah Mohamed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4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140" y="205621"/>
            <a:ext cx="2977090" cy="4171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140" y="949577"/>
            <a:ext cx="7567750" cy="515330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Update the record &amp; copy it with all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2" y="1791682"/>
            <a:ext cx="5271736" cy="41577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124" y="1791681"/>
            <a:ext cx="4975791" cy="4157789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51382" y="6276244"/>
            <a:ext cx="6672887" cy="36512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Notes in MongoDB @Abdelfattah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Mohamed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878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145</TotalTime>
  <Words>222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Consolas</vt:lpstr>
      <vt:lpstr>Tw Cen MT</vt:lpstr>
      <vt:lpstr>Wingdings</vt:lpstr>
      <vt:lpstr>Droplet</vt:lpstr>
      <vt:lpstr>Mongo DB</vt:lpstr>
      <vt:lpstr>Commands</vt:lpstr>
      <vt:lpstr>Commands</vt:lpstr>
      <vt:lpstr>Examples</vt:lpstr>
      <vt:lpstr>Examples</vt:lpstr>
      <vt:lpstr>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 DB</dc:title>
  <dc:creator>Abdelfattah Mohamed Abdelfattah</dc:creator>
  <cp:lastModifiedBy>Abdelfattah Mohamed Abdelfattah</cp:lastModifiedBy>
  <cp:revision>15</cp:revision>
  <dcterms:created xsi:type="dcterms:W3CDTF">2020-03-25T20:14:38Z</dcterms:created>
  <dcterms:modified xsi:type="dcterms:W3CDTF">2020-03-25T22:40:31Z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