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7" r:id="rId9"/>
    <p:sldId id="269" r:id="rId10"/>
    <p:sldId id="265" r:id="rId11"/>
    <p:sldId id="268" r:id="rId12"/>
    <p:sldId id="272" r:id="rId13"/>
    <p:sldId id="266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78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ghafour lahrache" initials="al" lastIdx="2" clrIdx="0">
    <p:extLst>
      <p:ext uri="{19B8F6BF-5375-455C-9EA6-DF929625EA0E}">
        <p15:presenceInfo xmlns:p15="http://schemas.microsoft.com/office/powerpoint/2012/main" userId="a44278a41fbe79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6827" autoAdjust="0"/>
  </p:normalViewPr>
  <p:slideViewPr>
    <p:cSldViewPr snapToGrid="0">
      <p:cViewPr varScale="1">
        <p:scale>
          <a:sx n="62" d="100"/>
          <a:sy n="62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1T21:28:06.55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52A1A-2618-4A55-8876-E46731EB3E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0E6CD13-5421-418B-9230-752EAADF4051}">
      <dgm:prSet phldrT="[Texte]"/>
      <dgm:spPr/>
      <dgm:t>
        <a:bodyPr/>
        <a:lstStyle/>
        <a:p>
          <a:r>
            <a:rPr lang="fr-FR" dirty="0"/>
            <a:t>L ’internet a changé le fonctionnement des agences de locations</a:t>
          </a:r>
        </a:p>
      </dgm:t>
    </dgm:pt>
    <dgm:pt modelId="{45158A02-B069-49F5-BFDF-498B1F7B5AD2}" type="parTrans" cxnId="{8D755E55-3428-4574-A2D5-E256958F5F48}">
      <dgm:prSet/>
      <dgm:spPr/>
      <dgm:t>
        <a:bodyPr/>
        <a:lstStyle/>
        <a:p>
          <a:endParaRPr lang="fr-FR"/>
        </a:p>
      </dgm:t>
    </dgm:pt>
    <dgm:pt modelId="{7D305E9C-2E3D-4733-9917-88D378DCD2F9}" type="sibTrans" cxnId="{8D755E55-3428-4574-A2D5-E256958F5F48}">
      <dgm:prSet/>
      <dgm:spPr/>
      <dgm:t>
        <a:bodyPr/>
        <a:lstStyle/>
        <a:p>
          <a:endParaRPr lang="fr-FR"/>
        </a:p>
      </dgm:t>
    </dgm:pt>
    <dgm:pt modelId="{458C249B-17E9-498F-A69C-483321D80F9B}">
      <dgm:prSet phldrT="[Texte]"/>
      <dgm:spPr/>
      <dgm:t>
        <a:bodyPr/>
        <a:lstStyle/>
        <a:p>
          <a:r>
            <a:rPr lang="fr-FR" dirty="0"/>
            <a:t>La plupart des locateurs préfèrent réserver les voitures en ligne</a:t>
          </a:r>
        </a:p>
      </dgm:t>
    </dgm:pt>
    <dgm:pt modelId="{776B3D9B-343D-4EE0-A4FA-48ECA50692AE}" type="sibTrans" cxnId="{CA221CAE-602C-4C23-8D45-47D431AEF07E}">
      <dgm:prSet/>
      <dgm:spPr/>
      <dgm:t>
        <a:bodyPr/>
        <a:lstStyle/>
        <a:p>
          <a:endParaRPr lang="fr-FR"/>
        </a:p>
      </dgm:t>
    </dgm:pt>
    <dgm:pt modelId="{21E36371-28A3-4D22-A37B-CF71C50FA499}" type="parTrans" cxnId="{CA221CAE-602C-4C23-8D45-47D431AEF07E}">
      <dgm:prSet/>
      <dgm:spPr/>
      <dgm:t>
        <a:bodyPr/>
        <a:lstStyle/>
        <a:p>
          <a:endParaRPr lang="fr-FR"/>
        </a:p>
      </dgm:t>
    </dgm:pt>
    <dgm:pt modelId="{9E538F32-FD60-494D-A1A1-6614CAB28E62}">
      <dgm:prSet phldrT="[Texte]"/>
      <dgm:spPr/>
      <dgm:t>
        <a:bodyPr/>
        <a:lstStyle/>
        <a:p>
          <a:endParaRPr lang="fr-FR" dirty="0"/>
        </a:p>
      </dgm:t>
    </dgm:pt>
    <dgm:pt modelId="{AA254DC8-F767-46AC-B8A6-EA7191F8B4AB}" type="sibTrans" cxnId="{837B7D10-73B3-4646-97D1-B8B2B936DA5C}">
      <dgm:prSet/>
      <dgm:spPr/>
      <dgm:t>
        <a:bodyPr/>
        <a:lstStyle/>
        <a:p>
          <a:endParaRPr lang="fr-FR"/>
        </a:p>
      </dgm:t>
    </dgm:pt>
    <dgm:pt modelId="{B28784B4-66A3-4A25-AFBE-A101E903EEA3}" type="parTrans" cxnId="{837B7D10-73B3-4646-97D1-B8B2B936DA5C}">
      <dgm:prSet/>
      <dgm:spPr/>
      <dgm:t>
        <a:bodyPr/>
        <a:lstStyle/>
        <a:p>
          <a:endParaRPr lang="fr-FR"/>
        </a:p>
      </dgm:t>
    </dgm:pt>
    <dgm:pt modelId="{9D9A0185-EE64-440C-A39F-83D58C966508}">
      <dgm:prSet phldrT="[Texte]"/>
      <dgm:spPr/>
      <dgm:t>
        <a:bodyPr/>
        <a:lstStyle/>
        <a:p>
          <a:r>
            <a:rPr lang="fr-FR" dirty="0"/>
            <a:t>Le pourcentage dominant des clients étrangers pousse les agences à créer leur propre application</a:t>
          </a:r>
        </a:p>
      </dgm:t>
    </dgm:pt>
    <dgm:pt modelId="{E2398BF8-2239-4ADE-A51E-98B8BCB683CF}" type="sibTrans" cxnId="{BF9AD53B-147E-4021-8132-CBA3BD74641F}">
      <dgm:prSet/>
      <dgm:spPr/>
      <dgm:t>
        <a:bodyPr/>
        <a:lstStyle/>
        <a:p>
          <a:endParaRPr lang="fr-FR"/>
        </a:p>
      </dgm:t>
    </dgm:pt>
    <dgm:pt modelId="{8D51EDF8-3422-4629-9466-2724522E3DD9}" type="parTrans" cxnId="{BF9AD53B-147E-4021-8132-CBA3BD74641F}">
      <dgm:prSet/>
      <dgm:spPr/>
      <dgm:t>
        <a:bodyPr/>
        <a:lstStyle/>
        <a:p>
          <a:endParaRPr lang="fr-FR"/>
        </a:p>
      </dgm:t>
    </dgm:pt>
    <dgm:pt modelId="{0AA49574-D8AB-4CDF-877F-7E494A4E92FC}">
      <dgm:prSet phldrT="[Texte]"/>
      <dgm:spPr/>
      <dgm:t>
        <a:bodyPr/>
        <a:lstStyle/>
        <a:p>
          <a:r>
            <a:rPr lang="fr-FR" dirty="0"/>
            <a:t>A cause de cette </a:t>
          </a:r>
          <a:r>
            <a:rPr lang="fr-FR" dirty="0" err="1"/>
            <a:t>pandemie</a:t>
          </a:r>
          <a:r>
            <a:rPr lang="fr-FR" dirty="0"/>
            <a:t>, la plupart des clients étaient a la recherche des services </a:t>
          </a:r>
          <a:r>
            <a:rPr lang="fr-FR" dirty="0" err="1"/>
            <a:t>presente</a:t>
          </a:r>
          <a:r>
            <a:rPr lang="fr-FR" dirty="0"/>
            <a:t> sur le web et qui ne demande pas d’interaction entre les personnes</a:t>
          </a:r>
        </a:p>
      </dgm:t>
    </dgm:pt>
    <dgm:pt modelId="{8FF0B4A0-A5BF-4D81-B112-DD9F7A66CA82}" type="parTrans" cxnId="{4D05A0C1-E94C-4275-90F6-DA8B669B03FC}">
      <dgm:prSet/>
      <dgm:spPr/>
      <dgm:t>
        <a:bodyPr/>
        <a:lstStyle/>
        <a:p>
          <a:endParaRPr lang="fr-FR"/>
        </a:p>
      </dgm:t>
    </dgm:pt>
    <dgm:pt modelId="{EAB332B5-FDBA-4697-8A95-1F7D486EBCE1}" type="sibTrans" cxnId="{4D05A0C1-E94C-4275-90F6-DA8B669B03FC}">
      <dgm:prSet/>
      <dgm:spPr/>
      <dgm:t>
        <a:bodyPr/>
        <a:lstStyle/>
        <a:p>
          <a:endParaRPr lang="fr-FR"/>
        </a:p>
      </dgm:t>
    </dgm:pt>
    <dgm:pt modelId="{1AF4878E-C063-491A-89A1-CC1888172D5D}" type="pres">
      <dgm:prSet presAssocID="{99152A1A-2618-4A55-8876-E46731EB3E48}" presName="linear" presStyleCnt="0">
        <dgm:presLayoutVars>
          <dgm:animLvl val="lvl"/>
          <dgm:resizeHandles val="exact"/>
        </dgm:presLayoutVars>
      </dgm:prSet>
      <dgm:spPr/>
    </dgm:pt>
    <dgm:pt modelId="{41068F64-1ECC-4A0F-9ABA-9ABBA4DBF7B8}" type="pres">
      <dgm:prSet presAssocID="{F0E6CD13-5421-418B-9230-752EAADF40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424861-74BE-44A9-9E55-1296D4A8DE6D}" type="pres">
      <dgm:prSet presAssocID="{7D305E9C-2E3D-4733-9917-88D378DCD2F9}" presName="spacer" presStyleCnt="0"/>
      <dgm:spPr/>
    </dgm:pt>
    <dgm:pt modelId="{936ACEBB-DB26-4A91-B9EF-56FDD16A57E2}" type="pres">
      <dgm:prSet presAssocID="{458C249B-17E9-498F-A69C-483321D80F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6119C4-D6D9-44EA-B14E-A3BFFE97C083}" type="pres">
      <dgm:prSet presAssocID="{458C249B-17E9-498F-A69C-483321D80F9B}" presName="childText" presStyleLbl="revTx" presStyleIdx="0" presStyleCnt="1">
        <dgm:presLayoutVars>
          <dgm:bulletEnabled val="1"/>
        </dgm:presLayoutVars>
      </dgm:prSet>
      <dgm:spPr/>
    </dgm:pt>
    <dgm:pt modelId="{EFA874A6-0C1A-4FD2-B228-47FE8106DAD7}" type="pres">
      <dgm:prSet presAssocID="{9D9A0185-EE64-440C-A39F-83D58C966508}" presName="parentText" presStyleLbl="node1" presStyleIdx="2" presStyleCnt="4" custLinFactY="-23676" custLinFactNeighborY="-100000">
        <dgm:presLayoutVars>
          <dgm:chMax val="0"/>
          <dgm:bulletEnabled val="1"/>
        </dgm:presLayoutVars>
      </dgm:prSet>
      <dgm:spPr/>
    </dgm:pt>
    <dgm:pt modelId="{687A1A2A-6468-40D7-BA52-4CFE6456B9D8}" type="pres">
      <dgm:prSet presAssocID="{E2398BF8-2239-4ADE-A51E-98B8BCB683CF}" presName="spacer" presStyleCnt="0"/>
      <dgm:spPr/>
    </dgm:pt>
    <dgm:pt modelId="{B90F903A-22D0-4CE5-9052-A45B1FAF33B1}" type="pres">
      <dgm:prSet presAssocID="{0AA49574-D8AB-4CDF-877F-7E494A4E92FC}" presName="parentText" presStyleLbl="node1" presStyleIdx="3" presStyleCnt="4" custScaleY="153650" custLinFactY="-17741" custLinFactNeighborY="-100000">
        <dgm:presLayoutVars>
          <dgm:chMax val="0"/>
          <dgm:bulletEnabled val="1"/>
        </dgm:presLayoutVars>
      </dgm:prSet>
      <dgm:spPr/>
    </dgm:pt>
  </dgm:ptLst>
  <dgm:cxnLst>
    <dgm:cxn modelId="{837B7D10-73B3-4646-97D1-B8B2B936DA5C}" srcId="{458C249B-17E9-498F-A69C-483321D80F9B}" destId="{9E538F32-FD60-494D-A1A1-6614CAB28E62}" srcOrd="0" destOrd="0" parTransId="{B28784B4-66A3-4A25-AFBE-A101E903EEA3}" sibTransId="{AA254DC8-F767-46AC-B8A6-EA7191F8B4AB}"/>
    <dgm:cxn modelId="{9F84081A-B3A9-47FD-A0B3-B627F65EEDA7}" type="presOf" srcId="{0AA49574-D8AB-4CDF-877F-7E494A4E92FC}" destId="{B90F903A-22D0-4CE5-9052-A45B1FAF33B1}" srcOrd="0" destOrd="0" presId="urn:microsoft.com/office/officeart/2005/8/layout/vList2"/>
    <dgm:cxn modelId="{9CC7C227-F4AC-4E5F-804F-838AFBA1C6A4}" type="presOf" srcId="{458C249B-17E9-498F-A69C-483321D80F9B}" destId="{936ACEBB-DB26-4A91-B9EF-56FDD16A57E2}" srcOrd="0" destOrd="0" presId="urn:microsoft.com/office/officeart/2005/8/layout/vList2"/>
    <dgm:cxn modelId="{BF9AD53B-147E-4021-8132-CBA3BD74641F}" srcId="{99152A1A-2618-4A55-8876-E46731EB3E48}" destId="{9D9A0185-EE64-440C-A39F-83D58C966508}" srcOrd="2" destOrd="0" parTransId="{8D51EDF8-3422-4629-9466-2724522E3DD9}" sibTransId="{E2398BF8-2239-4ADE-A51E-98B8BCB683CF}"/>
    <dgm:cxn modelId="{15CC294E-D527-43B0-990D-D5B33F59AA3C}" type="presOf" srcId="{F0E6CD13-5421-418B-9230-752EAADF4051}" destId="{41068F64-1ECC-4A0F-9ABA-9ABBA4DBF7B8}" srcOrd="0" destOrd="0" presId="urn:microsoft.com/office/officeart/2005/8/layout/vList2"/>
    <dgm:cxn modelId="{8D755E55-3428-4574-A2D5-E256958F5F48}" srcId="{99152A1A-2618-4A55-8876-E46731EB3E48}" destId="{F0E6CD13-5421-418B-9230-752EAADF4051}" srcOrd="0" destOrd="0" parTransId="{45158A02-B069-49F5-BFDF-498B1F7B5AD2}" sibTransId="{7D305E9C-2E3D-4733-9917-88D378DCD2F9}"/>
    <dgm:cxn modelId="{B7A5D17C-3100-4F35-88A2-8BD499BF4A09}" type="presOf" srcId="{9E538F32-FD60-494D-A1A1-6614CAB28E62}" destId="{1F6119C4-D6D9-44EA-B14E-A3BFFE97C083}" srcOrd="0" destOrd="0" presId="urn:microsoft.com/office/officeart/2005/8/layout/vList2"/>
    <dgm:cxn modelId="{A2C6E886-307B-42A2-BA83-8DCC4DBC2547}" type="presOf" srcId="{99152A1A-2618-4A55-8876-E46731EB3E48}" destId="{1AF4878E-C063-491A-89A1-CC1888172D5D}" srcOrd="0" destOrd="0" presId="urn:microsoft.com/office/officeart/2005/8/layout/vList2"/>
    <dgm:cxn modelId="{CA221CAE-602C-4C23-8D45-47D431AEF07E}" srcId="{99152A1A-2618-4A55-8876-E46731EB3E48}" destId="{458C249B-17E9-498F-A69C-483321D80F9B}" srcOrd="1" destOrd="0" parTransId="{21E36371-28A3-4D22-A37B-CF71C50FA499}" sibTransId="{776B3D9B-343D-4EE0-A4FA-48ECA50692AE}"/>
    <dgm:cxn modelId="{4D05A0C1-E94C-4275-90F6-DA8B669B03FC}" srcId="{99152A1A-2618-4A55-8876-E46731EB3E48}" destId="{0AA49574-D8AB-4CDF-877F-7E494A4E92FC}" srcOrd="3" destOrd="0" parTransId="{8FF0B4A0-A5BF-4D81-B112-DD9F7A66CA82}" sibTransId="{EAB332B5-FDBA-4697-8A95-1F7D486EBCE1}"/>
    <dgm:cxn modelId="{0AFA00CC-E019-415D-A1FD-387283D1B637}" type="presOf" srcId="{9D9A0185-EE64-440C-A39F-83D58C966508}" destId="{EFA874A6-0C1A-4FD2-B228-47FE8106DAD7}" srcOrd="0" destOrd="0" presId="urn:microsoft.com/office/officeart/2005/8/layout/vList2"/>
    <dgm:cxn modelId="{C902FFD7-E1BD-4D2E-A307-4B68C311B0F5}" type="presParOf" srcId="{1AF4878E-C063-491A-89A1-CC1888172D5D}" destId="{41068F64-1ECC-4A0F-9ABA-9ABBA4DBF7B8}" srcOrd="0" destOrd="0" presId="urn:microsoft.com/office/officeart/2005/8/layout/vList2"/>
    <dgm:cxn modelId="{E420B236-D90B-4DDA-94A5-201EB04FDF16}" type="presParOf" srcId="{1AF4878E-C063-491A-89A1-CC1888172D5D}" destId="{B0424861-74BE-44A9-9E55-1296D4A8DE6D}" srcOrd="1" destOrd="0" presId="urn:microsoft.com/office/officeart/2005/8/layout/vList2"/>
    <dgm:cxn modelId="{98925AB1-B36B-4525-80F7-13E8159B8989}" type="presParOf" srcId="{1AF4878E-C063-491A-89A1-CC1888172D5D}" destId="{936ACEBB-DB26-4A91-B9EF-56FDD16A57E2}" srcOrd="2" destOrd="0" presId="urn:microsoft.com/office/officeart/2005/8/layout/vList2"/>
    <dgm:cxn modelId="{ADFD37E2-4925-4E24-8D80-DAE511046767}" type="presParOf" srcId="{1AF4878E-C063-491A-89A1-CC1888172D5D}" destId="{1F6119C4-D6D9-44EA-B14E-A3BFFE97C083}" srcOrd="3" destOrd="0" presId="urn:microsoft.com/office/officeart/2005/8/layout/vList2"/>
    <dgm:cxn modelId="{8789760B-68C5-44AE-94B7-3E401DA1D0D5}" type="presParOf" srcId="{1AF4878E-C063-491A-89A1-CC1888172D5D}" destId="{EFA874A6-0C1A-4FD2-B228-47FE8106DAD7}" srcOrd="4" destOrd="0" presId="urn:microsoft.com/office/officeart/2005/8/layout/vList2"/>
    <dgm:cxn modelId="{DBFC7BE5-A998-4C41-8D2F-48DD2BC63508}" type="presParOf" srcId="{1AF4878E-C063-491A-89A1-CC1888172D5D}" destId="{687A1A2A-6468-40D7-BA52-4CFE6456B9D8}" srcOrd="5" destOrd="0" presId="urn:microsoft.com/office/officeart/2005/8/layout/vList2"/>
    <dgm:cxn modelId="{97BA5247-0D6F-41AC-97C2-9FDC365A0B3F}" type="presParOf" srcId="{1AF4878E-C063-491A-89A1-CC1888172D5D}" destId="{B90F903A-22D0-4CE5-9052-A45B1FAF33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68F64-1ECC-4A0F-9ABA-9ABBA4DBF7B8}">
      <dsp:nvSpPr>
        <dsp:cNvPr id="0" name=""/>
        <dsp:cNvSpPr/>
      </dsp:nvSpPr>
      <dsp:spPr>
        <a:xfrm>
          <a:off x="0" y="269031"/>
          <a:ext cx="108204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 ’internet a changé le fonctionnement des agences de locations</a:t>
          </a:r>
        </a:p>
      </dsp:txBody>
      <dsp:txXfrm>
        <a:off x="38784" y="307815"/>
        <a:ext cx="10742832" cy="716935"/>
      </dsp:txXfrm>
    </dsp:sp>
    <dsp:sp modelId="{936ACEBB-DB26-4A91-B9EF-56FDD16A57E2}">
      <dsp:nvSpPr>
        <dsp:cNvPr id="0" name=""/>
        <dsp:cNvSpPr/>
      </dsp:nvSpPr>
      <dsp:spPr>
        <a:xfrm>
          <a:off x="0" y="1121134"/>
          <a:ext cx="108204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plupart des locateurs préfèrent réserver les voitures en ligne</a:t>
          </a:r>
        </a:p>
      </dsp:txBody>
      <dsp:txXfrm>
        <a:off x="38784" y="1159918"/>
        <a:ext cx="10742832" cy="716935"/>
      </dsp:txXfrm>
    </dsp:sp>
    <dsp:sp modelId="{1F6119C4-D6D9-44EA-B14E-A3BFFE97C083}">
      <dsp:nvSpPr>
        <dsp:cNvPr id="0" name=""/>
        <dsp:cNvSpPr/>
      </dsp:nvSpPr>
      <dsp:spPr>
        <a:xfrm>
          <a:off x="0" y="1915637"/>
          <a:ext cx="108204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/>
        </a:p>
      </dsp:txBody>
      <dsp:txXfrm>
        <a:off x="0" y="1915637"/>
        <a:ext cx="10820400" cy="331200"/>
      </dsp:txXfrm>
    </dsp:sp>
    <dsp:sp modelId="{EFA874A6-0C1A-4FD2-B228-47FE8106DAD7}">
      <dsp:nvSpPr>
        <dsp:cNvPr id="0" name=""/>
        <dsp:cNvSpPr/>
      </dsp:nvSpPr>
      <dsp:spPr>
        <a:xfrm>
          <a:off x="0" y="2001130"/>
          <a:ext cx="108204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 pourcentage dominant des clients étrangers pousse les agences à créer leur propre application</a:t>
          </a:r>
        </a:p>
      </dsp:txBody>
      <dsp:txXfrm>
        <a:off x="38784" y="2039914"/>
        <a:ext cx="10742832" cy="716935"/>
      </dsp:txXfrm>
    </dsp:sp>
    <dsp:sp modelId="{B90F903A-22D0-4CE5-9052-A45B1FAF33B1}">
      <dsp:nvSpPr>
        <dsp:cNvPr id="0" name=""/>
        <dsp:cNvSpPr/>
      </dsp:nvSpPr>
      <dsp:spPr>
        <a:xfrm>
          <a:off x="0" y="2900387"/>
          <a:ext cx="10820400" cy="1220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 cause de cette </a:t>
          </a:r>
          <a:r>
            <a:rPr lang="fr-FR" sz="2000" kern="1200" dirty="0" err="1"/>
            <a:t>pandemie</a:t>
          </a:r>
          <a:r>
            <a:rPr lang="fr-FR" sz="2000" kern="1200" dirty="0"/>
            <a:t>, la plupart des clients étaient a la recherche des services </a:t>
          </a:r>
          <a:r>
            <a:rPr lang="fr-FR" sz="2000" kern="1200" dirty="0" err="1"/>
            <a:t>presente</a:t>
          </a:r>
          <a:r>
            <a:rPr lang="fr-FR" sz="2000" kern="1200" dirty="0"/>
            <a:t> sur le web et qui ne demande pas d’interaction entre les personnes</a:t>
          </a:r>
        </a:p>
      </dsp:txBody>
      <dsp:txXfrm>
        <a:off x="59592" y="2959979"/>
        <a:ext cx="10701216" cy="110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3DC1-0610-4119-A58A-6B1DFE26B7C9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38CD9-BD1C-4A1B-A41D-B95A1E9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/>
              <a:t>(Messieurs les membres du jury) J’ai l’honneur de vous présenter aujourd’hui mon projet de fin de formation qui s’intitule dev d’une app web dédiée aux agences de location de voitures. </a:t>
            </a:r>
          </a:p>
          <a:p>
            <a:r>
              <a:rPr lang="fr-FR" altLang="fr-FR" dirty="0"/>
              <a:t>Je vous remercie d’avoir accepter de juger mon travail.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4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/>
              <a:t>(Messieurs les membres du jury) J’ai l’honneur de vous présenter aujourd’hui mon projet de fin de formation qui s’intitule dev d’une app web dédiée aux agences de location de voitures. </a:t>
            </a:r>
          </a:p>
          <a:p>
            <a:r>
              <a:rPr lang="fr-FR" altLang="fr-FR" dirty="0"/>
              <a:t>Je vous remercie d’avoir accepter de juger mon travail.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3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Ma présentation suivra le plan suivant :,,,,,,,,,,,,, et Nous terminerons par une conclusion.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83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Ce travail s’inscrit dans le cadre de mon projet de fin de formation qui consiste a développer une application web qui aura pour objectifs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2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6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Architecture physique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74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J’ai choisi le model MVC  comme une architecture logique de l’application web.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20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635" lvl="0" indent="-342900" algn="l" rtl="0" fontAlgn="base">
              <a:lnSpc>
                <a:spcPct val="107000"/>
              </a:lnSpc>
              <a:spcAft>
                <a:spcPts val="3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Client : Après une authentification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28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Consultation des voitures disponibles.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27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Consultation et gestion des informations personnelles.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Suivi des réservations.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4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635" lvl="0" indent="-342900" algn="l" rtl="0" fontAlgn="base">
              <a:lnSpc>
                <a:spcPct val="107000"/>
              </a:lnSpc>
              <a:spcAft>
                <a:spcPts val="3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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Super Administrateur : 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27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Gestion des comptes.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27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Gestion des voitures.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27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Gestion des réservations.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6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Gestion des contrats.</a:t>
            </a:r>
          </a:p>
          <a:p>
            <a:pPr marL="742950" marR="172085" lvl="1" indent="-285750" algn="just" fontAlgn="base">
              <a:lnSpc>
                <a:spcPct val="111000"/>
              </a:lnSpc>
              <a:spcAft>
                <a:spcPts val="6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"/>
            </a:pPr>
            <a:r>
              <a:rPr lang="fr-FR" sz="1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Gestion des modèles et marques de voitures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endParaRPr lang="fr-FR" sz="1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38CD9-BD1C-4A1B-A41D-B95A1E906F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1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0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5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2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15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93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12EFB-1A1A-42F2-BF6A-9C610575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1762930"/>
            <a:ext cx="9448800" cy="1825096"/>
          </a:xfrm>
        </p:spPr>
        <p:txBody>
          <a:bodyPr>
            <a:normAutofit/>
          </a:bodyPr>
          <a:lstStyle/>
          <a:p>
            <a:r>
              <a:rPr lang="fr-FR" sz="4000" dirty="0"/>
              <a:t>Développement d’une application WEB dédiée aux agences de location des voitures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36972-11A2-4DD8-BD01-156C886BB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57" y="3751470"/>
            <a:ext cx="3955774" cy="685800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Présenté par :</a:t>
            </a:r>
          </a:p>
          <a:p>
            <a:r>
              <a:rPr lang="fr-FR" dirty="0"/>
              <a:t>M. Abdelghafour LAHRACHE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0DA86D30-F78E-4E28-A119-D1DBFD42BF05}"/>
              </a:ext>
            </a:extLst>
          </p:cNvPr>
          <p:cNvSpPr txBox="1">
            <a:spLocks/>
          </p:cNvSpPr>
          <p:nvPr/>
        </p:nvSpPr>
        <p:spPr>
          <a:xfrm>
            <a:off x="7553739" y="3751470"/>
            <a:ext cx="3955774" cy="1059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Encadré par :</a:t>
            </a:r>
          </a:p>
          <a:p>
            <a:r>
              <a:rPr lang="fr-FR" dirty="0"/>
              <a:t>M. Mohamed BENTALEB</a:t>
            </a:r>
          </a:p>
          <a:p>
            <a:r>
              <a:rPr lang="fr-FR" dirty="0"/>
              <a:t>M. Youness ABOUQORA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E6AC38B-FEDB-4E9C-9856-D1CCE6357057}"/>
              </a:ext>
            </a:extLst>
          </p:cNvPr>
          <p:cNvSpPr txBox="1">
            <a:spLocks/>
          </p:cNvSpPr>
          <p:nvPr/>
        </p:nvSpPr>
        <p:spPr>
          <a:xfrm>
            <a:off x="2319130" y="1077130"/>
            <a:ext cx="7262191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FF0000"/>
                </a:solidFill>
              </a:rPr>
              <a:t>SOUTENANCE DU PROJET DE FIN DE FORMATION</a:t>
            </a:r>
          </a:p>
        </p:txBody>
      </p:sp>
      <p:pic>
        <p:nvPicPr>
          <p:cNvPr id="13" name="Picture 69">
            <a:extLst>
              <a:ext uri="{FF2B5EF4-FFF2-40B4-BE49-F238E27FC236}">
                <a16:creationId xmlns:a16="http://schemas.microsoft.com/office/drawing/2014/main" id="{1141283D-3425-4F04-A1FE-BBF92CDCB9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74625" y="600121"/>
            <a:ext cx="1000125" cy="7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FABF03-AC1A-45A8-8BBC-3A922ACC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fr-FR" dirty="0"/>
              <a:t>étude </a:t>
            </a:r>
            <a:r>
              <a:rPr lang="fr-FR" dirty="0" err="1"/>
              <a:t>DéTAILLée</a:t>
            </a:r>
            <a:br>
              <a:rPr lang="fr-FR" dirty="0"/>
            </a:br>
            <a:r>
              <a:rPr lang="fr-FR" sz="2000" dirty="0"/>
              <a:t>Diagrammes des cas d’utilisations(Client)</a:t>
            </a:r>
          </a:p>
        </p:txBody>
      </p:sp>
      <p:pic>
        <p:nvPicPr>
          <p:cNvPr id="5" name="Picture 4008">
            <a:extLst>
              <a:ext uri="{FF2B5EF4-FFF2-40B4-BE49-F238E27FC236}">
                <a16:creationId xmlns:a16="http://schemas.microsoft.com/office/drawing/2014/main" id="{31F55078-36B7-43B7-B837-4A301373DB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6358" y="2231756"/>
            <a:ext cx="9810427" cy="38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B025E4E-FC57-417F-AA9B-135BCB98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fr-FR" dirty="0"/>
              <a:t>étude </a:t>
            </a:r>
            <a:r>
              <a:rPr lang="fr-FR" dirty="0" err="1"/>
              <a:t>DéTAILLée</a:t>
            </a:r>
            <a:br>
              <a:rPr lang="fr-FR" dirty="0"/>
            </a:br>
            <a:r>
              <a:rPr lang="fr-FR" sz="2000" dirty="0"/>
              <a:t>Diagrammes des cas d’utilisations(Admin)</a:t>
            </a:r>
          </a:p>
        </p:txBody>
      </p:sp>
      <p:pic>
        <p:nvPicPr>
          <p:cNvPr id="5" name="Picture 4163">
            <a:extLst>
              <a:ext uri="{FF2B5EF4-FFF2-40B4-BE49-F238E27FC236}">
                <a16:creationId xmlns:a16="http://schemas.microsoft.com/office/drawing/2014/main" id="{A198AEB9-D76F-420C-A9E1-1318B58AB4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2057400"/>
            <a:ext cx="10926304" cy="42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2B6D7-99FF-41F1-BF6C-760AFA50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8E4BD-007A-4EE6-A34D-EFDEDD6B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819500"/>
          </a:xfrm>
        </p:spPr>
        <p:txBody>
          <a:bodyPr>
            <a:noAutofit/>
          </a:bodyPr>
          <a:lstStyle/>
          <a:p>
            <a:r>
              <a:rPr lang="fr-FR" sz="3200" dirty="0"/>
              <a:t>Télécharger les données sous forme </a:t>
            </a:r>
            <a:r>
              <a:rPr lang="fr-FR" sz="3200" dirty="0" err="1"/>
              <a:t>excel</a:t>
            </a:r>
            <a:endParaRPr lang="fr-FR" sz="3200" dirty="0"/>
          </a:p>
          <a:p>
            <a:r>
              <a:rPr lang="fr-FR" sz="3200" dirty="0"/>
              <a:t>Télécharger un contrat contenant les informations sous forme PDF</a:t>
            </a:r>
          </a:p>
        </p:txBody>
      </p:sp>
    </p:spTree>
    <p:extLst>
      <p:ext uri="{BB962C8B-B14F-4D97-AF65-F5344CB8AC3E}">
        <p14:creationId xmlns:p14="http://schemas.microsoft.com/office/powerpoint/2010/main" val="34646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A99FC5C-D85F-467D-90F7-A2D0810C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fr-FR" dirty="0"/>
              <a:t>étude </a:t>
            </a:r>
            <a:r>
              <a:rPr lang="fr-FR" dirty="0" err="1"/>
              <a:t>DéTAILLée</a:t>
            </a:r>
            <a:br>
              <a:rPr lang="fr-FR" dirty="0"/>
            </a:br>
            <a:r>
              <a:rPr lang="fr-FR" sz="2000" dirty="0"/>
              <a:t>Diagrammes de classe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3E6989-0274-42FF-8480-2CCBEE111B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2" y="1766807"/>
            <a:ext cx="8756542" cy="44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2F824D4-60BE-4C01-8508-AB6C45C74696}"/>
              </a:ext>
            </a:extLst>
          </p:cNvPr>
          <p:cNvSpPr txBox="1">
            <a:spLocks/>
          </p:cNvSpPr>
          <p:nvPr/>
        </p:nvSpPr>
        <p:spPr>
          <a:xfrm>
            <a:off x="2895600" y="90074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TECHNOLOGIES utilisées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6AEB66-5406-46E6-B431-1A7A145A0B9A}"/>
              </a:ext>
            </a:extLst>
          </p:cNvPr>
          <p:cNvSpPr txBox="1"/>
          <p:nvPr/>
        </p:nvSpPr>
        <p:spPr>
          <a:xfrm>
            <a:off x="207935" y="2194560"/>
            <a:ext cx="11298265" cy="424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17643F8-7393-4300-9551-C2297CE0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230" y="2311548"/>
            <a:ext cx="8929688" cy="3376331"/>
          </a:xfrm>
        </p:spPr>
        <p:txBody>
          <a:bodyPr/>
          <a:lstStyle/>
          <a:p>
            <a:pPr>
              <a:defRPr/>
            </a:pP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IDE : Visual Studio 2019 Edition Community</a:t>
            </a:r>
          </a:p>
          <a:p>
            <a:pPr>
              <a:defRPr/>
            </a:pP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ASP.net MVC 5 (</a:t>
            </a:r>
            <a:r>
              <a:rPr lang="fr-FR" sz="2400" dirty="0" err="1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framework</a:t>
            </a: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 de développement d’applications web en C#)</a:t>
            </a:r>
          </a:p>
          <a:p>
            <a:pPr>
              <a:defRPr/>
            </a:pPr>
            <a:r>
              <a:rPr lang="fr-FR" sz="2400" dirty="0" err="1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Entity</a:t>
            </a: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 Framework comme ORM</a:t>
            </a:r>
          </a:p>
          <a:p>
            <a:pPr>
              <a:defRPr/>
            </a:pP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MS SQL Server comme étant moteur de base de données</a:t>
            </a:r>
          </a:p>
          <a:p>
            <a:pPr>
              <a:defRPr/>
            </a:pP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ASP.net Identity </a:t>
            </a:r>
            <a:r>
              <a:rPr lang="fr-FR" sz="2400" dirty="0" err="1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framework</a:t>
            </a: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 pour la gestion des utilisateurs</a:t>
            </a:r>
          </a:p>
          <a:p>
            <a:pPr>
              <a:defRPr/>
            </a:pPr>
            <a:r>
              <a:rPr lang="fr-FR" sz="2400" dirty="0">
                <a:solidFill>
                  <a:schemeClr val="tx2">
                    <a:lumMod val="10000"/>
                  </a:schemeClr>
                </a:solidFill>
                <a:latin typeface="Garamond" pitchFamily="18" charset="0"/>
              </a:rPr>
              <a:t>Bootstrap v 5.0 pour le design de l’interface</a:t>
            </a:r>
          </a:p>
          <a:p>
            <a:pPr>
              <a:defRPr/>
            </a:pPr>
            <a:endParaRPr lang="fr-FR" sz="2400" dirty="0">
              <a:solidFill>
                <a:schemeClr val="tx2">
                  <a:lumMod val="10000"/>
                </a:schemeClr>
              </a:solidFill>
              <a:latin typeface="Garamond" pitchFamily="18" charset="0"/>
            </a:endParaRPr>
          </a:p>
          <a:p>
            <a:pPr>
              <a:defRPr/>
            </a:pPr>
            <a:endParaRPr lang="fr-FR" sz="2400" dirty="0">
              <a:solidFill>
                <a:schemeClr val="tx2">
                  <a:lumMod val="1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B5C9B0-A8B6-40AC-A4EF-A7DEBC627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Pages </a:t>
            </a:r>
            <a:r>
              <a:rPr lang="fr-FR" sz="2000" dirty="0" err="1"/>
              <a:t>Acceuil</a:t>
            </a:r>
            <a:endParaRPr lang="fr-FR" sz="2000" dirty="0"/>
          </a:p>
        </p:txBody>
      </p:sp>
      <p:pic>
        <p:nvPicPr>
          <p:cNvPr id="5" name="Picture 7162">
            <a:extLst>
              <a:ext uri="{FF2B5EF4-FFF2-40B4-BE49-F238E27FC236}">
                <a16:creationId xmlns:a16="http://schemas.microsoft.com/office/drawing/2014/main" id="{9E5FA2F6-7FD7-45A0-B08A-BDD2787A15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8C37AD0-5D15-4BFD-92A3-9BA676A7BB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Page d’authentification</a:t>
            </a:r>
          </a:p>
        </p:txBody>
      </p:sp>
      <p:pic>
        <p:nvPicPr>
          <p:cNvPr id="5" name="Picture 7167">
            <a:extLst>
              <a:ext uri="{FF2B5EF4-FFF2-40B4-BE49-F238E27FC236}">
                <a16:creationId xmlns:a16="http://schemas.microsoft.com/office/drawing/2014/main" id="{CC075744-770C-44BE-9CB5-086834A82B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7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237D0F9-0693-4F3C-ACC4-DFC4C3CBE7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Page Inscription</a:t>
            </a:r>
          </a:p>
        </p:txBody>
      </p:sp>
      <p:pic>
        <p:nvPicPr>
          <p:cNvPr id="5" name="Picture 7277">
            <a:extLst>
              <a:ext uri="{FF2B5EF4-FFF2-40B4-BE49-F238E27FC236}">
                <a16:creationId xmlns:a16="http://schemas.microsoft.com/office/drawing/2014/main" id="{483C6258-961C-4A0E-994A-EF683BE74D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9951C91-2D09-4813-BF94-306D18CD158F}"/>
              </a:ext>
            </a:extLst>
          </p:cNvPr>
          <p:cNvSpPr/>
          <p:nvPr/>
        </p:nvSpPr>
        <p:spPr>
          <a:xfrm>
            <a:off x="5625885" y="2851688"/>
            <a:ext cx="5191932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9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E6E2EAA-05ED-4405-9EF6-6A85F5DD3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Interface Admin</a:t>
            </a:r>
          </a:p>
        </p:txBody>
      </p:sp>
      <p:pic>
        <p:nvPicPr>
          <p:cNvPr id="5" name="Picture 7223">
            <a:extLst>
              <a:ext uri="{FF2B5EF4-FFF2-40B4-BE49-F238E27FC236}">
                <a16:creationId xmlns:a16="http://schemas.microsoft.com/office/drawing/2014/main" id="{A5C84893-7F6B-439E-BB10-377A26B70C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B6C788-2C39-455F-8EE2-6ADCD8AC7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Gestion des  Clients</a:t>
            </a:r>
          </a:p>
        </p:txBody>
      </p:sp>
      <p:pic>
        <p:nvPicPr>
          <p:cNvPr id="5" name="Picture 7322">
            <a:extLst>
              <a:ext uri="{FF2B5EF4-FFF2-40B4-BE49-F238E27FC236}">
                <a16:creationId xmlns:a16="http://schemas.microsoft.com/office/drawing/2014/main" id="{E887D47A-DA70-485C-96B8-A2C7784BA3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056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5E8A5-1EAE-423E-9A76-3923DAAB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pLAN</a:t>
            </a:r>
            <a:endParaRPr lang="fr-FR" dirty="0"/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FC9CDE87-4926-4FB6-9110-EB107D176B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5311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6</a:t>
            </a:r>
          </a:p>
        </p:txBody>
      </p:sp>
      <p:grpSp>
        <p:nvGrpSpPr>
          <p:cNvPr id="68" name="Group 3">
            <a:extLst>
              <a:ext uri="{FF2B5EF4-FFF2-40B4-BE49-F238E27FC236}">
                <a16:creationId xmlns:a16="http://schemas.microsoft.com/office/drawing/2014/main" id="{A2DF91AC-23FD-4854-A6E9-BA0CA2D8F424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1857375"/>
            <a:ext cx="762000" cy="509588"/>
            <a:chOff x="1110" y="2656"/>
            <a:chExt cx="1549" cy="1351"/>
          </a:xfrm>
        </p:grpSpPr>
        <p:sp>
          <p:nvSpPr>
            <p:cNvPr id="69" name="AutoShape 4">
              <a:extLst>
                <a:ext uri="{FF2B5EF4-FFF2-40B4-BE49-F238E27FC236}">
                  <a16:creationId xmlns:a16="http://schemas.microsoft.com/office/drawing/2014/main" id="{4C8F05DA-EAFB-4A61-B02E-8651D0923C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9769D9EE-B68B-4E8F-9C80-6E79E28F2A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71" name="AutoShape 6">
              <a:extLst>
                <a:ext uri="{FF2B5EF4-FFF2-40B4-BE49-F238E27FC236}">
                  <a16:creationId xmlns:a16="http://schemas.microsoft.com/office/drawing/2014/main" id="{91F41620-5DA6-43F8-A427-337867F38F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49" cy="11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dirty="0">
                <a:latin typeface="Garamond" pitchFamily="18" charset="0"/>
                <a:cs typeface="+mn-cs"/>
              </a:endParaRP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07B762D4-DC98-42AB-90DC-158563E66587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3214688"/>
            <a:ext cx="762000" cy="495300"/>
            <a:chOff x="3174" y="2656"/>
            <a:chExt cx="1549" cy="1351"/>
          </a:xfrm>
        </p:grpSpPr>
        <p:sp>
          <p:nvSpPr>
            <p:cNvPr id="73" name="AutoShape 8">
              <a:extLst>
                <a:ext uri="{FF2B5EF4-FFF2-40B4-BE49-F238E27FC236}">
                  <a16:creationId xmlns:a16="http://schemas.microsoft.com/office/drawing/2014/main" id="{488EB7FC-0410-40AD-BC45-878634F664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74" name="AutoShape 9">
              <a:extLst>
                <a:ext uri="{FF2B5EF4-FFF2-40B4-BE49-F238E27FC236}">
                  <a16:creationId xmlns:a16="http://schemas.microsoft.com/office/drawing/2014/main" id="{AF5CD783-E007-4602-A810-B38F8AC355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</p:grpSp>
      <p:sp>
        <p:nvSpPr>
          <p:cNvPr id="75" name="Line 11">
            <a:extLst>
              <a:ext uri="{FF2B5EF4-FFF2-40B4-BE49-F238E27FC236}">
                <a16:creationId xmlns:a16="http://schemas.microsoft.com/office/drawing/2014/main" id="{F724E262-6B40-400F-BF0C-0B6754E55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7" y="2355849"/>
            <a:ext cx="4805363" cy="602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Text Box 13">
            <a:extLst>
              <a:ext uri="{FF2B5EF4-FFF2-40B4-BE49-F238E27FC236}">
                <a16:creationId xmlns:a16="http://schemas.microsoft.com/office/drawing/2014/main" id="{4C36BF99-765D-4967-939A-CA310F62AE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2788" y="1938338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77" name="Line 14">
            <a:extLst>
              <a:ext uri="{FF2B5EF4-FFF2-40B4-BE49-F238E27FC236}">
                <a16:creationId xmlns:a16="http://schemas.microsoft.com/office/drawing/2014/main" id="{116472C7-56A3-4078-9E92-D2BCA87D1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3698875"/>
            <a:ext cx="4795837" cy="1746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8" name="Text Box 16">
            <a:extLst>
              <a:ext uri="{FF2B5EF4-FFF2-40B4-BE49-F238E27FC236}">
                <a16:creationId xmlns:a16="http://schemas.microsoft.com/office/drawing/2014/main" id="{81491401-A2AB-4139-864A-270FA2FA1C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2788" y="3281363"/>
            <a:ext cx="35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3</a:t>
            </a:r>
          </a:p>
        </p:txBody>
      </p:sp>
      <p:grpSp>
        <p:nvGrpSpPr>
          <p:cNvPr id="79" name="Group 21">
            <a:extLst>
              <a:ext uri="{FF2B5EF4-FFF2-40B4-BE49-F238E27FC236}">
                <a16:creationId xmlns:a16="http://schemas.microsoft.com/office/drawing/2014/main" id="{DC37C950-CD81-4F5F-BF80-C5BAD0403170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4552950"/>
            <a:ext cx="762000" cy="500063"/>
            <a:chOff x="3174" y="2656"/>
            <a:chExt cx="1549" cy="1351"/>
          </a:xfrm>
        </p:grpSpPr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E0D9220D-5BD7-4703-8DDE-A0CC04B83B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81" name="AutoShape 23">
              <a:extLst>
                <a:ext uri="{FF2B5EF4-FFF2-40B4-BE49-F238E27FC236}">
                  <a16:creationId xmlns:a16="http://schemas.microsoft.com/office/drawing/2014/main" id="{D6A41393-B16A-465C-AD10-AF0A3F10FB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82" name="AutoShape 24">
              <a:extLst>
                <a:ext uri="{FF2B5EF4-FFF2-40B4-BE49-F238E27FC236}">
                  <a16:creationId xmlns:a16="http://schemas.microsoft.com/office/drawing/2014/main" id="{1BE5E8DF-192F-4441-B795-09E9637AA1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+mn-cs"/>
              </a:endParaRPr>
            </a:p>
          </p:txBody>
        </p:sp>
      </p:grpSp>
      <p:sp>
        <p:nvSpPr>
          <p:cNvPr id="83" name="Line 28">
            <a:extLst>
              <a:ext uri="{FF2B5EF4-FFF2-40B4-BE49-F238E27FC236}">
                <a16:creationId xmlns:a16="http://schemas.microsoft.com/office/drawing/2014/main" id="{20AA82C0-D28F-4C85-A132-F944AA011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4327524"/>
            <a:ext cx="4795837" cy="3175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4" name="ZoneTexte 32">
            <a:extLst>
              <a:ext uri="{FF2B5EF4-FFF2-40B4-BE49-F238E27FC236}">
                <a16:creationId xmlns:a16="http://schemas.microsoft.com/office/drawing/2014/main" id="{928EE533-9680-4E43-AE7F-5D79F1A9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1857375"/>
            <a:ext cx="221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>
                <a:latin typeface="+mj-lt"/>
              </a:rPr>
              <a:t>Introduction</a:t>
            </a:r>
          </a:p>
        </p:txBody>
      </p:sp>
      <p:sp>
        <p:nvSpPr>
          <p:cNvPr id="85" name="ZoneTexte 33">
            <a:extLst>
              <a:ext uri="{FF2B5EF4-FFF2-40B4-BE49-F238E27FC236}">
                <a16:creationId xmlns:a16="http://schemas.microsoft.com/office/drawing/2014/main" id="{DF1E3847-61C5-48CC-81A7-44C6B9DDA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3214688"/>
            <a:ext cx="3471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>
                <a:latin typeface="Century Gothic (En-têtes)"/>
              </a:rPr>
              <a:t>Etude générale</a:t>
            </a: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8291BF97-3D31-4BA6-9F9F-5B4603022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8" y="5072063"/>
            <a:ext cx="4776787" cy="2064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7" name="Text Box 27">
            <a:extLst>
              <a:ext uri="{FF2B5EF4-FFF2-40B4-BE49-F238E27FC236}">
                <a16:creationId xmlns:a16="http://schemas.microsoft.com/office/drawing/2014/main" id="{9AEEA9C0-D886-49AE-A2EA-94A255D52B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4659313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88" name="ZoneTexte 49">
            <a:extLst>
              <a:ext uri="{FF2B5EF4-FFF2-40B4-BE49-F238E27FC236}">
                <a16:creationId xmlns:a16="http://schemas.microsoft.com/office/drawing/2014/main" id="{D0088A48-8997-4BFA-A450-194C8D51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8" y="4552950"/>
            <a:ext cx="2614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>
                <a:latin typeface="Century Gothic (En-têtes)"/>
              </a:rPr>
              <a:t>Réalisation </a:t>
            </a:r>
          </a:p>
        </p:txBody>
      </p:sp>
      <p:sp>
        <p:nvSpPr>
          <p:cNvPr id="89" name="ZoneTexte 39">
            <a:extLst>
              <a:ext uri="{FF2B5EF4-FFF2-40B4-BE49-F238E27FC236}">
                <a16:creationId xmlns:a16="http://schemas.microsoft.com/office/drawing/2014/main" id="{DA4F7BB8-2C95-48B3-9421-B2ECE421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3910013"/>
            <a:ext cx="392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>
                <a:latin typeface="Century Gothic (En-têtes)"/>
              </a:rPr>
              <a:t>Etude détaillée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B36D1FBA-94F4-446E-9FB1-85BA64E210A8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2500313"/>
            <a:ext cx="762000" cy="501650"/>
            <a:chOff x="3174" y="2656"/>
            <a:chExt cx="1549" cy="1351"/>
          </a:xfrm>
        </p:grpSpPr>
        <p:sp>
          <p:nvSpPr>
            <p:cNvPr id="91" name="AutoShape 22">
              <a:extLst>
                <a:ext uri="{FF2B5EF4-FFF2-40B4-BE49-F238E27FC236}">
                  <a16:creationId xmlns:a16="http://schemas.microsoft.com/office/drawing/2014/main" id="{2228BEDB-9B5A-41AF-ACA3-310F437DED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92" name="AutoShape 23">
              <a:extLst>
                <a:ext uri="{FF2B5EF4-FFF2-40B4-BE49-F238E27FC236}">
                  <a16:creationId xmlns:a16="http://schemas.microsoft.com/office/drawing/2014/main" id="{DCB2ADFC-E776-40E1-88B1-7DE5FD4FD2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93" name="AutoShape 24">
              <a:extLst>
                <a:ext uri="{FF2B5EF4-FFF2-40B4-BE49-F238E27FC236}">
                  <a16:creationId xmlns:a16="http://schemas.microsoft.com/office/drawing/2014/main" id="{E839E34E-CD32-47DD-9422-E27630F561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94" name="Line 25">
            <a:extLst>
              <a:ext uri="{FF2B5EF4-FFF2-40B4-BE49-F238E27FC236}">
                <a16:creationId xmlns:a16="http://schemas.microsoft.com/office/drawing/2014/main" id="{95F25196-812D-40CC-BF6B-F07CB6F96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4" y="3019424"/>
            <a:ext cx="4805363" cy="2194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4F0B54CE-B1A8-494F-A327-2E46455617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76438" y="2608263"/>
            <a:ext cx="354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96" name="ZoneTexte 53">
            <a:extLst>
              <a:ext uri="{FF2B5EF4-FFF2-40B4-BE49-F238E27FC236}">
                <a16:creationId xmlns:a16="http://schemas.microsoft.com/office/drawing/2014/main" id="{E1517822-4AEA-498A-8AEB-DAB3AD3A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2500313"/>
            <a:ext cx="3790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>
                <a:latin typeface="Century Gothic (En-têtes)"/>
              </a:rPr>
              <a:t>Contexte du projet  </a:t>
            </a:r>
          </a:p>
        </p:txBody>
      </p:sp>
      <p:grpSp>
        <p:nvGrpSpPr>
          <p:cNvPr id="97" name="Group 17">
            <a:extLst>
              <a:ext uri="{FF2B5EF4-FFF2-40B4-BE49-F238E27FC236}">
                <a16:creationId xmlns:a16="http://schemas.microsoft.com/office/drawing/2014/main" id="{5F478719-9456-4D95-A363-9AB22EECD6EA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3214688"/>
            <a:ext cx="762000" cy="465137"/>
            <a:chOff x="1110" y="2656"/>
            <a:chExt cx="1549" cy="1351"/>
          </a:xfrm>
        </p:grpSpPr>
        <p:sp>
          <p:nvSpPr>
            <p:cNvPr id="98" name="AutoShape 18">
              <a:extLst>
                <a:ext uri="{FF2B5EF4-FFF2-40B4-BE49-F238E27FC236}">
                  <a16:creationId xmlns:a16="http://schemas.microsoft.com/office/drawing/2014/main" id="{883FA344-9933-4FAC-A837-28A4D6D963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99" name="AutoShape 19">
              <a:extLst>
                <a:ext uri="{FF2B5EF4-FFF2-40B4-BE49-F238E27FC236}">
                  <a16:creationId xmlns:a16="http://schemas.microsoft.com/office/drawing/2014/main" id="{603D0AAA-799F-435A-A0BF-AE9BBA9A72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00" name="AutoShape 20">
              <a:extLst>
                <a:ext uri="{FF2B5EF4-FFF2-40B4-BE49-F238E27FC236}">
                  <a16:creationId xmlns:a16="http://schemas.microsoft.com/office/drawing/2014/main" id="{0D63FEB3-F8DD-4DC9-9BD4-7356B9EB9D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4"/>
              <a:ext cx="1349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01" name="Text Box 27">
            <a:extLst>
              <a:ext uri="{FF2B5EF4-FFF2-40B4-BE49-F238E27FC236}">
                <a16:creationId xmlns:a16="http://schemas.microsoft.com/office/drawing/2014/main" id="{BB7808EA-53E5-4F59-B1A0-570C0EC47A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328612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3</a:t>
            </a:r>
          </a:p>
        </p:txBody>
      </p:sp>
      <p:grpSp>
        <p:nvGrpSpPr>
          <p:cNvPr id="102" name="Group 17">
            <a:extLst>
              <a:ext uri="{FF2B5EF4-FFF2-40B4-BE49-F238E27FC236}">
                <a16:creationId xmlns:a16="http://schemas.microsoft.com/office/drawing/2014/main" id="{54592492-E41A-4567-BEC5-17DCF313F008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4552950"/>
            <a:ext cx="762000" cy="465138"/>
            <a:chOff x="1110" y="2656"/>
            <a:chExt cx="1549" cy="1351"/>
          </a:xfrm>
        </p:grpSpPr>
        <p:sp>
          <p:nvSpPr>
            <p:cNvPr id="103" name="AutoShape 18">
              <a:extLst>
                <a:ext uri="{FF2B5EF4-FFF2-40B4-BE49-F238E27FC236}">
                  <a16:creationId xmlns:a16="http://schemas.microsoft.com/office/drawing/2014/main" id="{76545DBA-E15D-442D-BF31-43B5249040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04" name="AutoShape 19">
              <a:extLst>
                <a:ext uri="{FF2B5EF4-FFF2-40B4-BE49-F238E27FC236}">
                  <a16:creationId xmlns:a16="http://schemas.microsoft.com/office/drawing/2014/main" id="{CA6BAF4D-D131-4C10-90E6-AA688433F0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05" name="AutoShape 20">
              <a:extLst>
                <a:ext uri="{FF2B5EF4-FFF2-40B4-BE49-F238E27FC236}">
                  <a16:creationId xmlns:a16="http://schemas.microsoft.com/office/drawing/2014/main" id="{9C2A4F81-C61A-4B73-BDA9-2B632A41D8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4"/>
              <a:ext cx="1349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06" name="Text Box 27">
            <a:extLst>
              <a:ext uri="{FF2B5EF4-FFF2-40B4-BE49-F238E27FC236}">
                <a16:creationId xmlns:a16="http://schemas.microsoft.com/office/drawing/2014/main" id="{F485AFB2-6805-4CE5-BC4E-699AAE4C30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46116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107" name="Line 28">
            <a:extLst>
              <a:ext uri="{FF2B5EF4-FFF2-40B4-BE49-F238E27FC236}">
                <a16:creationId xmlns:a16="http://schemas.microsoft.com/office/drawing/2014/main" id="{90B3941E-6C94-4A76-8F12-A8B64CFB8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5741988"/>
            <a:ext cx="4795837" cy="985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8" name="ZoneTexte 39">
            <a:extLst>
              <a:ext uri="{FF2B5EF4-FFF2-40B4-BE49-F238E27FC236}">
                <a16:creationId xmlns:a16="http://schemas.microsoft.com/office/drawing/2014/main" id="{D65F4C87-956F-4E46-A91C-FBAFB4D84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7" y="5324475"/>
            <a:ext cx="4238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>
                <a:latin typeface="Century Gothic (En-têtes)"/>
              </a:rPr>
              <a:t>Conclusion et perspectives </a:t>
            </a:r>
          </a:p>
        </p:txBody>
      </p:sp>
      <p:grpSp>
        <p:nvGrpSpPr>
          <p:cNvPr id="109" name="Group 21">
            <a:extLst>
              <a:ext uri="{FF2B5EF4-FFF2-40B4-BE49-F238E27FC236}">
                <a16:creationId xmlns:a16="http://schemas.microsoft.com/office/drawing/2014/main" id="{1483AA5C-50AE-4D86-8232-D3961B308BB6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5251450"/>
            <a:ext cx="762000" cy="501650"/>
            <a:chOff x="3174" y="2656"/>
            <a:chExt cx="1549" cy="1351"/>
          </a:xfrm>
        </p:grpSpPr>
        <p:sp>
          <p:nvSpPr>
            <p:cNvPr id="110" name="AutoShape 22">
              <a:extLst>
                <a:ext uri="{FF2B5EF4-FFF2-40B4-BE49-F238E27FC236}">
                  <a16:creationId xmlns:a16="http://schemas.microsoft.com/office/drawing/2014/main" id="{3216816B-9E0B-4DED-BA9C-F4BBA42BBC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11" name="AutoShape 23">
              <a:extLst>
                <a:ext uri="{FF2B5EF4-FFF2-40B4-BE49-F238E27FC236}">
                  <a16:creationId xmlns:a16="http://schemas.microsoft.com/office/drawing/2014/main" id="{48A01D23-038D-4CC6-A7D7-7C8D001D56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12" name="AutoShape 24">
              <a:extLst>
                <a:ext uri="{FF2B5EF4-FFF2-40B4-BE49-F238E27FC236}">
                  <a16:creationId xmlns:a16="http://schemas.microsoft.com/office/drawing/2014/main" id="{1E54CC69-C845-433C-89A2-ADCC379329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13" name="Text Box 27">
            <a:extLst>
              <a:ext uri="{FF2B5EF4-FFF2-40B4-BE49-F238E27FC236}">
                <a16:creationId xmlns:a16="http://schemas.microsoft.com/office/drawing/2014/main" id="{A1845554-D368-460F-916E-8A93D949000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0250" y="53117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6</a:t>
            </a:r>
          </a:p>
        </p:txBody>
      </p:sp>
      <p:grpSp>
        <p:nvGrpSpPr>
          <p:cNvPr id="114" name="Group 21">
            <a:extLst>
              <a:ext uri="{FF2B5EF4-FFF2-40B4-BE49-F238E27FC236}">
                <a16:creationId xmlns:a16="http://schemas.microsoft.com/office/drawing/2014/main" id="{157F67F1-6D66-4B64-AB67-E873789A8BEE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3929063"/>
            <a:ext cx="762000" cy="501650"/>
            <a:chOff x="3174" y="2656"/>
            <a:chExt cx="1549" cy="1351"/>
          </a:xfrm>
        </p:grpSpPr>
        <p:sp>
          <p:nvSpPr>
            <p:cNvPr id="115" name="AutoShape 22">
              <a:extLst>
                <a:ext uri="{FF2B5EF4-FFF2-40B4-BE49-F238E27FC236}">
                  <a16:creationId xmlns:a16="http://schemas.microsoft.com/office/drawing/2014/main" id="{592A2155-EF45-42B7-862D-497166F325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16" name="AutoShape 23">
              <a:extLst>
                <a:ext uri="{FF2B5EF4-FFF2-40B4-BE49-F238E27FC236}">
                  <a16:creationId xmlns:a16="http://schemas.microsoft.com/office/drawing/2014/main" id="{E0A867AF-4401-4475-AE19-C03B4BC3B6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>
                <a:latin typeface="Garamond" panose="02020404030301010803" pitchFamily="18" charset="0"/>
              </a:endParaRPr>
            </a:p>
          </p:txBody>
        </p:sp>
        <p:sp>
          <p:nvSpPr>
            <p:cNvPr id="117" name="AutoShape 24">
              <a:extLst>
                <a:ext uri="{FF2B5EF4-FFF2-40B4-BE49-F238E27FC236}">
                  <a16:creationId xmlns:a16="http://schemas.microsoft.com/office/drawing/2014/main" id="{6D7CC4FB-A1A0-4848-B54D-42EF375453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Garamond" pitchFamily="18" charset="0"/>
                <a:cs typeface="+mn-cs"/>
              </a:endParaRPr>
            </a:p>
          </p:txBody>
        </p:sp>
      </p:grpSp>
      <p:sp>
        <p:nvSpPr>
          <p:cNvPr id="118" name="Text Box 27">
            <a:extLst>
              <a:ext uri="{FF2B5EF4-FFF2-40B4-BE49-F238E27FC236}">
                <a16:creationId xmlns:a16="http://schemas.microsoft.com/office/drawing/2014/main" id="{3844F327-4B8E-42AF-ADA6-F2C8B5D755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52625" y="3989388"/>
            <a:ext cx="354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b="1">
                <a:solidFill>
                  <a:schemeClr val="bg1"/>
                </a:solidFill>
                <a:latin typeface="Garamond" panose="02020404030301010803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06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84" grpId="0"/>
      <p:bldP spid="85" grpId="0"/>
      <p:bldP spid="87" grpId="0"/>
      <p:bldP spid="88" grpId="0"/>
      <p:bldP spid="89" grpId="0"/>
      <p:bldP spid="95" grpId="0"/>
      <p:bldP spid="96" grpId="0"/>
      <p:bldP spid="101" grpId="0"/>
      <p:bldP spid="106" grpId="0"/>
      <p:bldP spid="108" grpId="0"/>
      <p:bldP spid="113" grpId="0"/>
      <p:bldP spid="1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17466C-217A-4153-8EB3-D6A4451598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interface gestion des voitures (Admin)</a:t>
            </a:r>
          </a:p>
        </p:txBody>
      </p:sp>
      <p:pic>
        <p:nvPicPr>
          <p:cNvPr id="5" name="Picture 7322">
            <a:extLst>
              <a:ext uri="{FF2B5EF4-FFF2-40B4-BE49-F238E27FC236}">
                <a16:creationId xmlns:a16="http://schemas.microsoft.com/office/drawing/2014/main" id="{393700E0-82DA-4B71-B00A-489074509D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217F1DB-61A6-483D-A8A8-DE9C18FFB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Ajout d’une voiture ADMIN</a:t>
            </a:r>
          </a:p>
        </p:txBody>
      </p:sp>
      <p:pic>
        <p:nvPicPr>
          <p:cNvPr id="5" name="Picture 7326">
            <a:extLst>
              <a:ext uri="{FF2B5EF4-FFF2-40B4-BE49-F238E27FC236}">
                <a16:creationId xmlns:a16="http://schemas.microsoft.com/office/drawing/2014/main" id="{37A9787C-6542-448C-80B6-CE12383AC0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1D0A071-386E-4CCE-ABD9-DFD146E97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DETAILS VOITURE ADMIN</a:t>
            </a:r>
          </a:p>
        </p:txBody>
      </p:sp>
      <p:pic>
        <p:nvPicPr>
          <p:cNvPr id="5" name="Picture 7423">
            <a:extLst>
              <a:ext uri="{FF2B5EF4-FFF2-40B4-BE49-F238E27FC236}">
                <a16:creationId xmlns:a16="http://schemas.microsoft.com/office/drawing/2014/main" id="{1F0C8A93-098D-4134-BCB4-DFA5A27968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A0D30B-9668-4ABA-89AA-D7A14B0129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GESTION DES CONTRAT+TELECHARGEMENT</a:t>
            </a:r>
          </a:p>
        </p:txBody>
      </p:sp>
      <p:pic>
        <p:nvPicPr>
          <p:cNvPr id="5" name="Picture 7518">
            <a:extLst>
              <a:ext uri="{FF2B5EF4-FFF2-40B4-BE49-F238E27FC236}">
                <a16:creationId xmlns:a16="http://schemas.microsoft.com/office/drawing/2014/main" id="{88FD26B0-6676-4C79-ACAC-9242498CD6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827CFB3-AF28-4B9E-9873-6EDC362E2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DEMANDES EN COURS DE TRAITMENT ADMIN</a:t>
            </a:r>
          </a:p>
        </p:txBody>
      </p:sp>
      <p:pic>
        <p:nvPicPr>
          <p:cNvPr id="5" name="Picture 7520">
            <a:extLst>
              <a:ext uri="{FF2B5EF4-FFF2-40B4-BE49-F238E27FC236}">
                <a16:creationId xmlns:a16="http://schemas.microsoft.com/office/drawing/2014/main" id="{EC1BE37B-ADCD-497A-ABB7-AA4E820AEB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0CF58BA-FC70-44D4-97F4-F6ABA72D4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Interfaces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56322-E5B0-4C2E-959F-374750265584}"/>
              </a:ext>
            </a:extLst>
          </p:cNvPr>
          <p:cNvSpPr/>
          <p:nvPr/>
        </p:nvSpPr>
        <p:spPr>
          <a:xfrm>
            <a:off x="1116919" y="2967335"/>
            <a:ext cx="99581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POUR UTILISATEUR CLIENT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2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997C127-1FF3-433D-A616-89C0841BC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INTERFACE DES VOITURES CLIENT</a:t>
            </a:r>
          </a:p>
        </p:txBody>
      </p:sp>
      <p:pic>
        <p:nvPicPr>
          <p:cNvPr id="5" name="Picture 7518">
            <a:extLst>
              <a:ext uri="{FF2B5EF4-FFF2-40B4-BE49-F238E27FC236}">
                <a16:creationId xmlns:a16="http://schemas.microsoft.com/office/drawing/2014/main" id="{4F99F5DF-AB5F-4957-A8DE-064A412C34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1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0BAAA5-A60A-480B-B53E-EF7A999E7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PAGE RESERVATIONS CLIENT</a:t>
            </a:r>
          </a:p>
        </p:txBody>
      </p:sp>
      <p:pic>
        <p:nvPicPr>
          <p:cNvPr id="5" name="Picture 7520">
            <a:extLst>
              <a:ext uri="{FF2B5EF4-FFF2-40B4-BE49-F238E27FC236}">
                <a16:creationId xmlns:a16="http://schemas.microsoft.com/office/drawing/2014/main" id="{13A14479-0918-4B62-A2B5-D4F02814AF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632572-AF5A-46D8-BFF7-52576802B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PGAE AJOUT ET MODIFICATION INFOS CLIENT</a:t>
            </a:r>
          </a:p>
        </p:txBody>
      </p:sp>
      <p:pic>
        <p:nvPicPr>
          <p:cNvPr id="5" name="Picture 7518">
            <a:extLst>
              <a:ext uri="{FF2B5EF4-FFF2-40B4-BE49-F238E27FC236}">
                <a16:creationId xmlns:a16="http://schemas.microsoft.com/office/drawing/2014/main" id="{43DD5148-B40E-4A0E-BBCB-03BB336213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8C060B2-3164-4BBD-98D5-83117547F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CREATION RESERVATION CLIENT</a:t>
            </a:r>
          </a:p>
        </p:txBody>
      </p:sp>
      <p:pic>
        <p:nvPicPr>
          <p:cNvPr id="5" name="Picture 7520">
            <a:extLst>
              <a:ext uri="{FF2B5EF4-FFF2-40B4-BE49-F238E27FC236}">
                <a16:creationId xmlns:a16="http://schemas.microsoft.com/office/drawing/2014/main" id="{847DD611-BE4D-4EFB-B392-1CDD64F2C7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573D-6E3B-4361-806C-FF835B6A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CB2E7D6-02A1-4BED-8C09-8E8CBEEEF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037882"/>
              </p:ext>
            </p:extLst>
          </p:nvPr>
        </p:nvGraphicFramePr>
        <p:xfrm>
          <a:off x="685800" y="2057401"/>
          <a:ext cx="10820400" cy="4588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6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5D7D5B-F3A6-4810-99B3-2417A3F16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SUIVI DES RESERVATIONS CLIENT</a:t>
            </a:r>
          </a:p>
        </p:txBody>
      </p:sp>
      <p:pic>
        <p:nvPicPr>
          <p:cNvPr id="5" name="Picture 7518">
            <a:extLst>
              <a:ext uri="{FF2B5EF4-FFF2-40B4-BE49-F238E27FC236}">
                <a16:creationId xmlns:a16="http://schemas.microsoft.com/office/drawing/2014/main" id="{27FD5A4E-840F-4C63-A564-AC308C6FA2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6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D848F3-F96D-4B96-825B-CEE927AF8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PAGE CONTACT</a:t>
            </a:r>
          </a:p>
        </p:txBody>
      </p:sp>
      <p:pic>
        <p:nvPicPr>
          <p:cNvPr id="5" name="Picture 7520">
            <a:extLst>
              <a:ext uri="{FF2B5EF4-FFF2-40B4-BE49-F238E27FC236}">
                <a16:creationId xmlns:a16="http://schemas.microsoft.com/office/drawing/2014/main" id="{CE3712D8-0923-4952-A92C-573B64F4F2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7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F68189C-C9B0-4FEA-B682-E8F11ED60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Réalisation</a:t>
            </a:r>
            <a:br>
              <a:rPr lang="fr-FR" dirty="0"/>
            </a:br>
            <a:r>
              <a:rPr lang="fr-FR" sz="2000" dirty="0"/>
              <a:t>PAGE GESTION INFOS COMPTE</a:t>
            </a:r>
          </a:p>
        </p:txBody>
      </p:sp>
      <p:pic>
        <p:nvPicPr>
          <p:cNvPr id="5" name="Picture 7518">
            <a:extLst>
              <a:ext uri="{FF2B5EF4-FFF2-40B4-BE49-F238E27FC236}">
                <a16:creationId xmlns:a16="http://schemas.microsoft.com/office/drawing/2014/main" id="{BA057C7B-4ACF-438D-BBE3-DF943F6717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85DB112-39D2-48F4-9C52-479A17ED3E21}"/>
              </a:ext>
            </a:extLst>
          </p:cNvPr>
          <p:cNvSpPr/>
          <p:nvPr/>
        </p:nvSpPr>
        <p:spPr>
          <a:xfrm>
            <a:off x="9422969" y="108488"/>
            <a:ext cx="2479729" cy="511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520">
            <a:extLst>
              <a:ext uri="{FF2B5EF4-FFF2-40B4-BE49-F238E27FC236}">
                <a16:creationId xmlns:a16="http://schemas.microsoft.com/office/drawing/2014/main" id="{0376F1BA-15F8-43E5-BB1F-F9FBDD3E71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7505" y="1403033"/>
            <a:ext cx="6396990" cy="40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9B71D-13BB-424C-AE46-184788B3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de mon niveau dans le domaine de conception et programmation</a:t>
            </a:r>
          </a:p>
          <a:p>
            <a:r>
              <a:rPr lang="fr-FR" dirty="0"/>
              <a:t>Développement d’une application web dynamique respectant le design pattern MVC</a:t>
            </a:r>
          </a:p>
          <a:p>
            <a:r>
              <a:rPr lang="fr-FR" dirty="0"/>
              <a:t>Réalisation des différents services de gestion (CRUD) et de manipulation des données sur la base de données</a:t>
            </a:r>
          </a:p>
          <a:p>
            <a:r>
              <a:rPr lang="fr-FR" dirty="0"/>
              <a:t>Changement des services et de l’interface selon le rôle de l’utilisateur connecté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08CAA0B-56F3-4727-BF86-D47277331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COnclusion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67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26A6B-A584-41B7-9BD8-840F31CD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de nouvelles fonctionnalités ou options</a:t>
            </a:r>
          </a:p>
          <a:p>
            <a:r>
              <a:rPr lang="fr-FR" dirty="0"/>
              <a:t>Création d’une application mobile compatible avec IOS et Android</a:t>
            </a:r>
          </a:p>
          <a:p>
            <a:r>
              <a:rPr lang="fr-FR" dirty="0"/>
              <a:t>Automatisation des taches de validations</a:t>
            </a:r>
          </a:p>
          <a:p>
            <a:r>
              <a:rPr lang="fr-FR" dirty="0"/>
              <a:t>Automatisation de l’envoi de l’email contenant le contrat au client</a:t>
            </a:r>
          </a:p>
          <a:p>
            <a:r>
              <a:rPr lang="fr-FR" dirty="0"/>
              <a:t>L’internationalisation de l’application pour la rendre accessible a toute les nationalités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ED4C36C-5D7D-4676-88A7-0262BA5068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PERSPECTIVES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85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écurité des réseaux (gestion et politique de sécurité) Présenté par : -  Megherbi Aicha Ahlem ppt télécharger">
            <a:extLst>
              <a:ext uri="{FF2B5EF4-FFF2-40B4-BE49-F238E27FC236}">
                <a16:creationId xmlns:a16="http://schemas.microsoft.com/office/drawing/2014/main" id="{C16F6E2B-BDA2-4C1C-9A4D-B407DAAA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44" y="1282485"/>
            <a:ext cx="8121112" cy="456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51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12EFB-1A1A-42F2-BF6A-9C610575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1762930"/>
            <a:ext cx="9448800" cy="1825096"/>
          </a:xfrm>
        </p:spPr>
        <p:txBody>
          <a:bodyPr>
            <a:normAutofit/>
          </a:bodyPr>
          <a:lstStyle/>
          <a:p>
            <a:r>
              <a:rPr lang="fr-FR" sz="4000" dirty="0"/>
              <a:t>Développement d’une application WEB dédiée aux agences de location des voitures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36972-11A2-4DD8-BD01-156C886BB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57" y="3751470"/>
            <a:ext cx="3955774" cy="685800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Présenté par :</a:t>
            </a:r>
          </a:p>
          <a:p>
            <a:r>
              <a:rPr lang="fr-FR" dirty="0"/>
              <a:t>M. Abdelghafour LAHRACHE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0DA86D30-F78E-4E28-A119-D1DBFD42BF05}"/>
              </a:ext>
            </a:extLst>
          </p:cNvPr>
          <p:cNvSpPr txBox="1">
            <a:spLocks/>
          </p:cNvSpPr>
          <p:nvPr/>
        </p:nvSpPr>
        <p:spPr>
          <a:xfrm>
            <a:off x="7553739" y="3751470"/>
            <a:ext cx="3955774" cy="1059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Encadré par :</a:t>
            </a:r>
          </a:p>
          <a:p>
            <a:r>
              <a:rPr lang="fr-FR" dirty="0"/>
              <a:t>M. Mohamed BENTALEB</a:t>
            </a:r>
          </a:p>
          <a:p>
            <a:r>
              <a:rPr lang="fr-FR" dirty="0"/>
              <a:t>M. Youness ABOUQORA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E6AC38B-FEDB-4E9C-9856-D1CCE6357057}"/>
              </a:ext>
            </a:extLst>
          </p:cNvPr>
          <p:cNvSpPr txBox="1">
            <a:spLocks/>
          </p:cNvSpPr>
          <p:nvPr/>
        </p:nvSpPr>
        <p:spPr>
          <a:xfrm>
            <a:off x="2319130" y="1077130"/>
            <a:ext cx="7262191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FF0000"/>
                </a:solidFill>
              </a:rPr>
              <a:t>SOUTENANCE DU PROJET DE FIN DE FORMATION</a:t>
            </a:r>
          </a:p>
        </p:txBody>
      </p:sp>
      <p:pic>
        <p:nvPicPr>
          <p:cNvPr id="13" name="Picture 69">
            <a:extLst>
              <a:ext uri="{FF2B5EF4-FFF2-40B4-BE49-F238E27FC236}">
                <a16:creationId xmlns:a16="http://schemas.microsoft.com/office/drawing/2014/main" id="{1141283D-3425-4F04-A1FE-BBF92CDCB9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74625" y="600121"/>
            <a:ext cx="1000125" cy="7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8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BC1E5-7B1C-4263-BBC5-128BD0A9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67E20A-F5F5-4E50-85B7-E089385A7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5428" y="2453268"/>
            <a:ext cx="9640229" cy="440473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06F17B-67C0-4CC6-A91A-1BEF689DC087}"/>
              </a:ext>
            </a:extLst>
          </p:cNvPr>
          <p:cNvSpPr txBox="1"/>
          <p:nvPr/>
        </p:nvSpPr>
        <p:spPr>
          <a:xfrm>
            <a:off x="1271237" y="2222435"/>
            <a:ext cx="662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Développement d’une 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31587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5B60-1CC3-40B5-879E-EC8CDC3B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C6634-B9B0-4097-8B42-00E9DE84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dirty="0"/>
              <a:t>Faciliter l’accès aux services de locations</a:t>
            </a:r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dirty="0"/>
              <a:t>Gérer les voitures et leur disponibilité sans aucun problème</a:t>
            </a:r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dirty="0"/>
              <a:t>Répondre aux besoin des clients </a:t>
            </a:r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dirty="0"/>
              <a:t>Rendre le fait de louer une voiture plus simple et plus agréable</a:t>
            </a:r>
          </a:p>
        </p:txBody>
      </p:sp>
    </p:spTree>
    <p:extLst>
      <p:ext uri="{BB962C8B-B14F-4D97-AF65-F5344CB8AC3E}">
        <p14:creationId xmlns:p14="http://schemas.microsoft.com/office/powerpoint/2010/main" val="158426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8FA16-3527-4BC2-BBC5-719D3E2C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08310"/>
          </a:xfrm>
        </p:spPr>
        <p:txBody>
          <a:bodyPr>
            <a:normAutofit/>
          </a:bodyPr>
          <a:lstStyle/>
          <a:p>
            <a:r>
              <a:rPr lang="fr-FR" dirty="0"/>
              <a:t>étude générale</a:t>
            </a:r>
            <a:br>
              <a:rPr lang="fr-FR" dirty="0"/>
            </a:br>
            <a:r>
              <a:rPr lang="fr-FR" sz="1800" dirty="0"/>
              <a:t>Architecture physique </a:t>
            </a:r>
          </a:p>
        </p:txBody>
      </p:sp>
      <p:pic>
        <p:nvPicPr>
          <p:cNvPr id="4" name="Picture 2869">
            <a:extLst>
              <a:ext uri="{FF2B5EF4-FFF2-40B4-BE49-F238E27FC236}">
                <a16:creationId xmlns:a16="http://schemas.microsoft.com/office/drawing/2014/main" id="{67B4F0DE-7FA1-4638-8F10-510C1149FC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332" y="2096429"/>
            <a:ext cx="10301867" cy="376911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C40B879-7306-4CEC-961B-5C8D94B4DDF2}"/>
              </a:ext>
            </a:extLst>
          </p:cNvPr>
          <p:cNvSpPr/>
          <p:nvPr/>
        </p:nvSpPr>
        <p:spPr>
          <a:xfrm>
            <a:off x="1204332" y="4045058"/>
            <a:ext cx="1523370" cy="1503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FAC3D4-09A7-42B2-A742-03C7DA36F4FB}"/>
              </a:ext>
            </a:extLst>
          </p:cNvPr>
          <p:cNvSpPr txBox="1"/>
          <p:nvPr/>
        </p:nvSpPr>
        <p:spPr>
          <a:xfrm>
            <a:off x="268007" y="5532894"/>
            <a:ext cx="396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Machine demandeuse de ressources, équipée d'une interface chargée de la présentation</a:t>
            </a:r>
            <a:endParaRPr lang="fr-FR" sz="14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B2C75AD-C5EF-416C-A4D7-CCB4BF8C29E7}"/>
              </a:ext>
            </a:extLst>
          </p:cNvPr>
          <p:cNvSpPr/>
          <p:nvPr/>
        </p:nvSpPr>
        <p:spPr>
          <a:xfrm>
            <a:off x="4235574" y="4291169"/>
            <a:ext cx="2614678" cy="1503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7E3A4A-6201-485F-8EDC-E88D62A8360D}"/>
              </a:ext>
            </a:extLst>
          </p:cNvPr>
          <p:cNvSpPr/>
          <p:nvPr/>
        </p:nvSpPr>
        <p:spPr>
          <a:xfrm>
            <a:off x="6850251" y="4045057"/>
            <a:ext cx="3068663" cy="1503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E57859-D22E-4B33-B3BC-D30FD6F9ECA1}"/>
              </a:ext>
            </a:extLst>
          </p:cNvPr>
          <p:cNvSpPr txBox="1"/>
          <p:nvPr/>
        </p:nvSpPr>
        <p:spPr>
          <a:xfrm>
            <a:off x="3988863" y="5909452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serveur d'application (middleware), chargé de fournir la ressource mais faisant appel à un autre serveur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8EA3D52-56D4-4600-94E1-98DEF5DD17FE}"/>
              </a:ext>
            </a:extLst>
          </p:cNvPr>
          <p:cNvSpPr txBox="1"/>
          <p:nvPr/>
        </p:nvSpPr>
        <p:spPr>
          <a:xfrm>
            <a:off x="7897709" y="5548392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serveur de base de données, fournissant au serveur d'application les données dont il a besoin et les stocke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48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6952B-56C5-4D68-9A01-294291DE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générale</a:t>
            </a:r>
            <a:br>
              <a:rPr lang="fr-FR" dirty="0"/>
            </a:br>
            <a:r>
              <a:rPr lang="fr-FR" sz="2000" dirty="0"/>
              <a:t>Architecture </a:t>
            </a:r>
            <a:r>
              <a:rPr lang="fr-F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logique </a:t>
            </a:r>
            <a:r>
              <a:rPr lang="fr-FR" sz="2000" dirty="0"/>
              <a:t> </a:t>
            </a:r>
          </a:p>
        </p:txBody>
      </p:sp>
      <p:pic>
        <p:nvPicPr>
          <p:cNvPr id="4" name="Picture 3005">
            <a:extLst>
              <a:ext uri="{FF2B5EF4-FFF2-40B4-BE49-F238E27FC236}">
                <a16:creationId xmlns:a16="http://schemas.microsoft.com/office/drawing/2014/main" id="{F0A72CF9-0F66-4A8A-9430-13E6C66480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3037" y="2057401"/>
            <a:ext cx="9825926" cy="401406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B245C7B-9FFB-460F-B82A-6CC59499040D}"/>
              </a:ext>
            </a:extLst>
          </p:cNvPr>
          <p:cNvSpPr/>
          <p:nvPr/>
        </p:nvSpPr>
        <p:spPr>
          <a:xfrm>
            <a:off x="7231895" y="3291217"/>
            <a:ext cx="1270861" cy="710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9A9E4B-7C90-4633-837C-9D336902BB25}"/>
              </a:ext>
            </a:extLst>
          </p:cNvPr>
          <p:cNvSpPr/>
          <p:nvPr/>
        </p:nvSpPr>
        <p:spPr>
          <a:xfrm>
            <a:off x="8025539" y="1993787"/>
            <a:ext cx="2032861" cy="710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03A9B08-4841-4EE3-85B7-07CA30E49BAA}"/>
              </a:ext>
            </a:extLst>
          </p:cNvPr>
          <p:cNvSpPr/>
          <p:nvPr/>
        </p:nvSpPr>
        <p:spPr>
          <a:xfrm>
            <a:off x="8025539" y="3968950"/>
            <a:ext cx="2032861" cy="710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F8A7B8-4EB0-429D-8490-AC07B79FF86A}"/>
              </a:ext>
            </a:extLst>
          </p:cNvPr>
          <p:cNvSpPr txBox="1"/>
          <p:nvPr/>
        </p:nvSpPr>
        <p:spPr>
          <a:xfrm>
            <a:off x="3859078" y="3286815"/>
            <a:ext cx="223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de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3D0169-3624-43DC-9FA7-9B87B63B7CD0}"/>
              </a:ext>
            </a:extLst>
          </p:cNvPr>
          <p:cNvSpPr txBox="1"/>
          <p:nvPr/>
        </p:nvSpPr>
        <p:spPr>
          <a:xfrm>
            <a:off x="9993178" y="2019289"/>
            <a:ext cx="2236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logique de contrôle, gestion des événements, synchronisation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E7EEA4-80C5-4244-87D4-5C8C6C517873}"/>
              </a:ext>
            </a:extLst>
          </p:cNvPr>
          <p:cNvSpPr txBox="1"/>
          <p:nvPr/>
        </p:nvSpPr>
        <p:spPr>
          <a:xfrm>
            <a:off x="10461356" y="3681454"/>
            <a:ext cx="172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présentation, interface utilisateur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732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BDA58B8-A8FC-40B9-B65E-596808AF4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97" y="1931378"/>
            <a:ext cx="6447295" cy="4163034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4DDD2493-6A6E-41E8-AFC7-68A6241A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>
            <a:normAutofit/>
          </a:bodyPr>
          <a:lstStyle/>
          <a:p>
            <a:r>
              <a:rPr lang="fr-FR" dirty="0"/>
              <a:t>étude générale</a:t>
            </a:r>
            <a:br>
              <a:rPr lang="fr-FR" dirty="0"/>
            </a:br>
            <a:r>
              <a:rPr lang="fr-FR" sz="1800" dirty="0"/>
              <a:t>Architecture LOGIQUE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B25E24F-0F68-454D-841D-3B715A296B5E}"/>
              </a:ext>
            </a:extLst>
          </p:cNvPr>
          <p:cNvSpPr txBox="1"/>
          <p:nvPr/>
        </p:nvSpPr>
        <p:spPr>
          <a:xfrm>
            <a:off x="7516678" y="2200759"/>
            <a:ext cx="36421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Utilisation de ASP.NET IDENTITY </a:t>
            </a:r>
            <a:r>
              <a:rPr lang="fr-FR" dirty="0" err="1"/>
              <a:t>framework</a:t>
            </a:r>
            <a:r>
              <a:rPr lang="fr-FR" dirty="0"/>
              <a:t> pour la gestion des utilisateurs : Login, Inscription, </a:t>
            </a:r>
            <a:r>
              <a:rPr lang="fr-FR" dirty="0" err="1"/>
              <a:t>Roles</a:t>
            </a:r>
            <a:r>
              <a:rPr lang="fr-FR" dirty="0"/>
              <a:t>, Autorisation</a:t>
            </a:r>
          </a:p>
        </p:txBody>
      </p:sp>
    </p:spTree>
    <p:extLst>
      <p:ext uri="{BB962C8B-B14F-4D97-AF65-F5344CB8AC3E}">
        <p14:creationId xmlns:p14="http://schemas.microsoft.com/office/powerpoint/2010/main" val="145659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1449713-4B05-4B01-82B7-A390CD7F6D88}"/>
              </a:ext>
            </a:extLst>
          </p:cNvPr>
          <p:cNvSpPr txBox="1">
            <a:spLocks/>
          </p:cNvSpPr>
          <p:nvPr/>
        </p:nvSpPr>
        <p:spPr>
          <a:xfrm>
            <a:off x="2895600" y="900748"/>
            <a:ext cx="8610600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étude </a:t>
            </a:r>
            <a:r>
              <a:rPr lang="fr-FR" dirty="0" err="1"/>
              <a:t>DéTAILLée</a:t>
            </a:r>
            <a:br>
              <a:rPr lang="fr-FR" dirty="0"/>
            </a:br>
            <a:r>
              <a:rPr lang="fr-FR" sz="2000" dirty="0"/>
              <a:t>Diagrammes des cas d’utilisations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F927DE-57AA-4772-9520-0705D0B4599F}"/>
              </a:ext>
            </a:extLst>
          </p:cNvPr>
          <p:cNvSpPr txBox="1"/>
          <p:nvPr/>
        </p:nvSpPr>
        <p:spPr>
          <a:xfrm>
            <a:off x="3376047" y="2194560"/>
            <a:ext cx="5439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Deux Acteurs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9FB858-39A4-4F34-8561-A2C768E1BA48}"/>
              </a:ext>
            </a:extLst>
          </p:cNvPr>
          <p:cNvSpPr txBox="1"/>
          <p:nvPr/>
        </p:nvSpPr>
        <p:spPr>
          <a:xfrm>
            <a:off x="976393" y="3796148"/>
            <a:ext cx="3115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2B97D-A6CA-4F30-81D4-B2152CCB9C6F}"/>
              </a:ext>
            </a:extLst>
          </p:cNvPr>
          <p:cNvSpPr txBox="1"/>
          <p:nvPr/>
        </p:nvSpPr>
        <p:spPr>
          <a:xfrm>
            <a:off x="6741763" y="3939558"/>
            <a:ext cx="447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/>
              <a:t>Administrateur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DC96858B-B415-4D3E-B63D-1EBA4D73585C}"/>
              </a:ext>
            </a:extLst>
          </p:cNvPr>
          <p:cNvSpPr/>
          <p:nvPr/>
        </p:nvSpPr>
        <p:spPr>
          <a:xfrm rot="19535774">
            <a:off x="7501222" y="2905307"/>
            <a:ext cx="651576" cy="12938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FF291A0-6212-48EA-B815-3729FCD77EC8}"/>
              </a:ext>
            </a:extLst>
          </p:cNvPr>
          <p:cNvSpPr/>
          <p:nvPr/>
        </p:nvSpPr>
        <p:spPr>
          <a:xfrm rot="3634940">
            <a:off x="3059989" y="2733169"/>
            <a:ext cx="651576" cy="12938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6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202</TotalTime>
  <Words>805</Words>
  <Application>Microsoft Office PowerPoint</Application>
  <PresentationFormat>Grand écran</PresentationFormat>
  <Paragraphs>131</Paragraphs>
  <Slides>36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Century Gothic (En-têtes)</vt:lpstr>
      <vt:lpstr>Garamond</vt:lpstr>
      <vt:lpstr>Segoe UI</vt:lpstr>
      <vt:lpstr>Wingdings</vt:lpstr>
      <vt:lpstr>Traînée de condensation</vt:lpstr>
      <vt:lpstr>Développement d’une application WEB dédiée aux agences de location des voitures</vt:lpstr>
      <vt:lpstr>pLAN</vt:lpstr>
      <vt:lpstr>Introduction</vt:lpstr>
      <vt:lpstr>Contexte</vt:lpstr>
      <vt:lpstr>Objectifs</vt:lpstr>
      <vt:lpstr>étude générale Architecture physique </vt:lpstr>
      <vt:lpstr>étude générale Architecture logique  </vt:lpstr>
      <vt:lpstr>étude générale Architecture LOGIQUE </vt:lpstr>
      <vt:lpstr>Présentation PowerPoint</vt:lpstr>
      <vt:lpstr>étude DéTAILLée Diagrammes des cas d’utilisations(Client)</vt:lpstr>
      <vt:lpstr>étude DéTAILLée Diagrammes des cas d’utilisations(Admin)</vt:lpstr>
      <vt:lpstr>Autres fonctions</vt:lpstr>
      <vt:lpstr>étude DéTAILLée Diagrammes de classe</vt:lpstr>
      <vt:lpstr>Présentation PowerPoint</vt:lpstr>
      <vt:lpstr>Réalisation Pages Acceuil</vt:lpstr>
      <vt:lpstr>Réalisation Page d’authentification</vt:lpstr>
      <vt:lpstr>Réalisation Page Inscription</vt:lpstr>
      <vt:lpstr>Réalisation Interface Admin</vt:lpstr>
      <vt:lpstr>Réalisation Gestion des  Clients</vt:lpstr>
      <vt:lpstr>Réalisation interface gestion des voitures (Admin)</vt:lpstr>
      <vt:lpstr>Réalisation Ajout d’une voiture ADMIN</vt:lpstr>
      <vt:lpstr>Réalisation DETAILS VOITURE ADMIN</vt:lpstr>
      <vt:lpstr>Réalisation GESTION DES CONTRAT+TELECHARGEMENT</vt:lpstr>
      <vt:lpstr>Réalisation DEMANDES EN COURS DE TRAITMENT ADMIN</vt:lpstr>
      <vt:lpstr>Réalisation Interfaces CLIENT</vt:lpstr>
      <vt:lpstr>Réalisation INTERFACE DES VOITURES CLIENT</vt:lpstr>
      <vt:lpstr>Réalisation PAGE RESERVATIONS CLIENT</vt:lpstr>
      <vt:lpstr>Réalisation PGAE AJOUT ET MODIFICATION INFOS CLIENT</vt:lpstr>
      <vt:lpstr>Réalisation CREATION RESERVATION CLIENT</vt:lpstr>
      <vt:lpstr>Réalisation SUIVI DES RESERVATIONS CLIENT</vt:lpstr>
      <vt:lpstr>Réalisation PAGE CONTACT</vt:lpstr>
      <vt:lpstr>Réalisation PAGE GESTION INFOS COMPTE</vt:lpstr>
      <vt:lpstr>COnclusion</vt:lpstr>
      <vt:lpstr>PERSPECTIVES</vt:lpstr>
      <vt:lpstr>Présentation PowerPoint</vt:lpstr>
      <vt:lpstr>Développement d’une application WEB dédiée aux agences de location des voitures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WEB dédiée aux agences de location des voitures</dc:title>
  <dc:creator>abdelghafour lahrache</dc:creator>
  <cp:lastModifiedBy>abdelghafour lahrache</cp:lastModifiedBy>
  <cp:revision>48</cp:revision>
  <dcterms:created xsi:type="dcterms:W3CDTF">2021-07-11T18:54:41Z</dcterms:created>
  <dcterms:modified xsi:type="dcterms:W3CDTF">2021-07-11T22:17:11Z</dcterms:modified>
</cp:coreProperties>
</file>