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6" r:id="rId2"/>
    <p:sldId id="425" r:id="rId3"/>
    <p:sldId id="422" r:id="rId4"/>
    <p:sldId id="432" r:id="rId5"/>
    <p:sldId id="434" r:id="rId6"/>
    <p:sldId id="428" r:id="rId7"/>
    <p:sldId id="429" r:id="rId8"/>
    <p:sldId id="430" r:id="rId9"/>
    <p:sldId id="435" r:id="rId10"/>
    <p:sldId id="431" r:id="rId11"/>
    <p:sldId id="433" r:id="rId12"/>
    <p:sldId id="426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8EB4E3"/>
    <a:srgbClr val="D0F0D4"/>
    <a:srgbClr val="FFCCCC"/>
    <a:srgbClr val="CCECFF"/>
    <a:srgbClr val="C9DBFF"/>
    <a:srgbClr val="E6AF00"/>
    <a:srgbClr val="F3C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606" autoAdjust="0"/>
  </p:normalViewPr>
  <p:slideViewPr>
    <p:cSldViewPr>
      <p:cViewPr varScale="1">
        <p:scale>
          <a:sx n="91" d="100"/>
          <a:sy n="91" d="100"/>
        </p:scale>
        <p:origin x="114" y="594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49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4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914E0-997B-4C9A-8F9C-9D39CB61320B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649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4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9EE34-CBF4-44A3-B957-010FF675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91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EDF9C6D8-913B-4B90-B8C0-6B21960DCF2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0A3BF65-9A1F-499C-90EA-5C1D822E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0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516D89-033E-439A-B08A-8BA5E524DB1B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6012" cy="348615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3BF65-9A1F-499C-90EA-5C1D822E5A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63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resources to</a:t>
            </a:r>
            <a:r>
              <a:rPr lang="en-US" baseline="0" dirty="0"/>
              <a:t> v2 segments, profiled resources to profiling in v2 (base standard to IG)</a:t>
            </a:r>
          </a:p>
          <a:p>
            <a:r>
              <a:rPr lang="en-US" dirty="0"/>
              <a:t>Adapter with FHIR can (likely</a:t>
            </a:r>
            <a:r>
              <a:rPr lang="en-US" baseline="0" dirty="0"/>
              <a:t> will) be the native (local) API.</a:t>
            </a:r>
          </a:p>
          <a:p>
            <a:r>
              <a:rPr lang="en-US" baseline="0" dirty="0"/>
              <a:t>NIST Adaptor is a stop-gap solution. We will want all CDS engines to implement the FHIR interface.</a:t>
            </a:r>
          </a:p>
          <a:p>
            <a:r>
              <a:rPr lang="en-US" baseline="0" dirty="0"/>
              <a:t>Important to have FHIR interface when considering the many CDS engines.</a:t>
            </a:r>
          </a:p>
          <a:p>
            <a:r>
              <a:rPr lang="en-US" baseline="0" dirty="0"/>
              <a:t>Importance of standards—any updates locally will break NIST adaptor.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3BF65-9A1F-499C-90EA-5C1D822E5A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2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CDS engine in the context of the IIS as opposed to the CDS engine in isolation.</a:t>
            </a:r>
            <a:r>
              <a:rPr lang="en-US" baseline="0" dirty="0"/>
              <a:t> FITS can be for the engine evaluation for IIS, EHR-S, or the generic engine.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3BF65-9A1F-499C-90EA-5C1D822E5A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4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1"/>
            <a:ext cx="11201400" cy="535531"/>
          </a:xfrm>
        </p:spPr>
        <p:txBody>
          <a:bodyPr/>
          <a:lstStyle>
            <a:lvl1pPr>
              <a:lnSpc>
                <a:spcPct val="80000"/>
              </a:lnSpc>
              <a:defRPr sz="36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35364"/>
            <a:ext cx="4828566" cy="430887"/>
          </a:xfrm>
          <a:ln algn="ctr"/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9677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1" y="990600"/>
            <a:ext cx="11137900" cy="50180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226051" y="64452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000D6-F1D6-4ABC-A16C-710C4460787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5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682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162676"/>
            <a:ext cx="121920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279400"/>
            <a:ext cx="10972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990600"/>
            <a:ext cx="11137900" cy="501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9271000" y="6448426"/>
            <a:ext cx="284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1A03635-9795-41F2-BCD4-147B79957516}" type="slidenum">
              <a:rPr lang="en-US" sz="1000" b="1">
                <a:solidFill>
                  <a:srgbClr val="FFFFFF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2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q"/>
        <a:defRPr sz="2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q"/>
        <a:defRPr sz="20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v"/>
        <a:defRPr sz="16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v"/>
        <a:defRPr sz="1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v"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d/forum/fits-immunization-testing" TargetMode="External"/><Relationship Id="rId2" Type="http://schemas.openxmlformats.org/officeDocument/2006/relationships/hyperlink" Target="https://fits.nist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hyperlink" Target="mailto:fits-immunization-testing@googlegroups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" descr="option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2226" y="2141539"/>
            <a:ext cx="6251574" cy="297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8"/>
          <p:cNvSpPr>
            <a:spLocks noChangeArrowheads="1"/>
          </p:cNvSpPr>
          <p:nvPr/>
        </p:nvSpPr>
        <p:spPr bwMode="auto">
          <a:xfrm>
            <a:off x="796926" y="2141539"/>
            <a:ext cx="8610600" cy="1569660"/>
          </a:xfrm>
          <a:prstGeom prst="rect">
            <a:avLst/>
          </a:prstGeom>
          <a:solidFill>
            <a:srgbClr val="8EB4E3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NIST Tools for Evaluation of Immunization Clinical Decision Support Systems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i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FITS – Forecasting for Immunization Test Suite 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i="1" dirty="0">
              <a:solidFill>
                <a:srgbClr val="012445"/>
              </a:solidFill>
            </a:endParaRPr>
          </a:p>
        </p:txBody>
      </p:sp>
      <p:sp>
        <p:nvSpPr>
          <p:cNvPr id="3076" name="Rectangle 19"/>
          <p:cNvSpPr>
            <a:spLocks noChangeArrowheads="1"/>
          </p:cNvSpPr>
          <p:nvPr/>
        </p:nvSpPr>
        <p:spPr bwMode="auto">
          <a:xfrm>
            <a:off x="762000" y="3429000"/>
            <a:ext cx="7315200" cy="26961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i="1" dirty="0">
              <a:solidFill>
                <a:srgbClr val="012445"/>
              </a:solidFill>
              <a:latin typeface="Franklin Gothic Book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Robert Snelick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National Institute of Standards and Technology (NIST)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Eric Larson, Nathan Bunker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American Immunization Registry Association (AIRA)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i="1" dirty="0">
              <a:solidFill>
                <a:srgbClr val="01244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1244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April 13</a:t>
            </a:r>
            <a:r>
              <a:rPr lang="en-US" b="1" i="1" baseline="30000" dirty="0">
                <a:solidFill>
                  <a:srgbClr val="01244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b="1" i="1" dirty="0">
                <a:solidFill>
                  <a:srgbClr val="01244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2017</a:t>
            </a:r>
            <a:endParaRPr lang="en-US" b="1" i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1244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Contact: </a:t>
            </a:r>
            <a:r>
              <a:rPr lang="en-US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robert.snelick@nist.gov</a:t>
            </a:r>
          </a:p>
        </p:txBody>
      </p:sp>
    </p:spTree>
    <p:extLst>
      <p:ext uri="{BB962C8B-B14F-4D97-AF65-F5344CB8AC3E}">
        <p14:creationId xmlns:p14="http://schemas.microsoft.com/office/powerpoint/2010/main" val="2385629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AIRA Assessment of Forecasting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0" y="914400"/>
            <a:ext cx="5257800" cy="5105400"/>
          </a:xfrm>
        </p:spPr>
        <p:txBody>
          <a:bodyPr/>
          <a:lstStyle/>
          <a:p>
            <a:r>
              <a:rPr lang="en-US" dirty="0"/>
              <a:t>NIST provides platform for self-testing or test programs</a:t>
            </a:r>
          </a:p>
          <a:p>
            <a:r>
              <a:rPr lang="en-US" dirty="0"/>
              <a:t>MACAW to develop test cases for assessment</a:t>
            </a:r>
          </a:p>
          <a:p>
            <a:r>
              <a:rPr lang="en-US" dirty="0"/>
              <a:t>AIRA uses FITS to conduct CDS Engine testing</a:t>
            </a:r>
          </a:p>
          <a:p>
            <a:r>
              <a:rPr lang="en-US" dirty="0"/>
              <a:t>Community will access results via AART</a:t>
            </a:r>
          </a:p>
          <a:p>
            <a:r>
              <a:rPr lang="en-US" dirty="0"/>
              <a:t>CDS Engine developers can view assessment results </a:t>
            </a:r>
          </a:p>
          <a:p>
            <a:r>
              <a:rPr lang="en-US" dirty="0"/>
              <a:t>AART maintains history and progress reports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856153"/>
            <a:ext cx="6032500" cy="524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3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086" y="914400"/>
            <a:ext cx="11137900" cy="501808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Beta release available now—1</a:t>
            </a:r>
            <a:r>
              <a:rPr lang="en-US" baseline="30000" dirty="0">
                <a:solidFill>
                  <a:srgbClr val="0070C0"/>
                </a:solidFill>
              </a:rPr>
              <a:t>st</a:t>
            </a:r>
            <a:r>
              <a:rPr lang="en-US" dirty="0">
                <a:solidFill>
                  <a:srgbClr val="0070C0"/>
                </a:solidFill>
              </a:rPr>
              <a:t> official release by mid-Summer</a:t>
            </a:r>
          </a:p>
          <a:p>
            <a:r>
              <a:rPr lang="en-US" dirty="0"/>
              <a:t>Give it a try!</a:t>
            </a:r>
          </a:p>
          <a:p>
            <a:pPr lvl="1"/>
            <a:r>
              <a:rPr lang="en-US" dirty="0"/>
              <a:t>Create test cases</a:t>
            </a:r>
          </a:p>
          <a:p>
            <a:pPr lvl="1"/>
            <a:r>
              <a:rPr lang="en-US" dirty="0"/>
              <a:t>Evaluate your engine</a:t>
            </a:r>
          </a:p>
          <a:p>
            <a:pPr lvl="1"/>
            <a:r>
              <a:rPr lang="en-US" dirty="0"/>
              <a:t>Build a FHIR interface to your engine</a:t>
            </a:r>
          </a:p>
          <a:p>
            <a:r>
              <a:rPr lang="en-US" dirty="0"/>
              <a:t>Operationalize</a:t>
            </a:r>
          </a:p>
          <a:p>
            <a:pPr lvl="1"/>
            <a:r>
              <a:rPr lang="en-US" dirty="0"/>
              <a:t>Plan for creating and managing test cases</a:t>
            </a:r>
          </a:p>
          <a:p>
            <a:pPr lvl="1"/>
            <a:r>
              <a:rPr lang="en-US" dirty="0"/>
              <a:t>Updates and versioning</a:t>
            </a:r>
          </a:p>
          <a:p>
            <a:pPr lvl="1"/>
            <a:r>
              <a:rPr lang="en-US" dirty="0"/>
              <a:t>Adopted by the CDSi project</a:t>
            </a:r>
          </a:p>
          <a:p>
            <a:r>
              <a:rPr lang="en-US" dirty="0"/>
              <a:t>Future capabilities</a:t>
            </a:r>
          </a:p>
          <a:p>
            <a:pPr lvl="1"/>
            <a:r>
              <a:rPr lang="en-US" dirty="0"/>
              <a:t>Test Case Verification Assistance</a:t>
            </a:r>
          </a:p>
          <a:p>
            <a:pPr lvl="1"/>
            <a:r>
              <a:rPr lang="en-US" dirty="0"/>
              <a:t>Support for collaboration</a:t>
            </a:r>
          </a:p>
          <a:p>
            <a:pPr lvl="1"/>
            <a:r>
              <a:rPr lang="en-US" dirty="0"/>
              <a:t>HL7 v2 End-to-end Testing</a:t>
            </a:r>
          </a:p>
        </p:txBody>
      </p:sp>
    </p:spTree>
    <p:extLst>
      <p:ext uri="{BB962C8B-B14F-4D97-AF65-F5344CB8AC3E}">
        <p14:creationId xmlns:p14="http://schemas.microsoft.com/office/powerpoint/2010/main" val="1726971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Link: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https://fits.nist.gov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Google Group – List Server for Discussion/Questions</a:t>
            </a:r>
          </a:p>
          <a:p>
            <a:pPr lvl="1"/>
            <a:r>
              <a:rPr lang="en-US" dirty="0"/>
              <a:t>Google Group Site Link:</a:t>
            </a:r>
          </a:p>
          <a:p>
            <a:pPr marL="344488" lvl="1" indent="0">
              <a:buNone/>
            </a:pPr>
            <a:endParaRPr lang="en-US" dirty="0">
              <a:hlinkClick r:id="rId3"/>
            </a:endParaRPr>
          </a:p>
          <a:p>
            <a:pPr marL="344488" lvl="1" indent="0">
              <a:buNone/>
            </a:pPr>
            <a:r>
              <a:rPr lang="en-US" dirty="0">
                <a:hlinkClick r:id="rId3"/>
              </a:rPr>
              <a:t>https://groups.google.com/d/forum/fits-immunization-testing</a:t>
            </a:r>
            <a:endParaRPr lang="en-US" dirty="0"/>
          </a:p>
          <a:p>
            <a:pPr marL="344488" lvl="1" indent="0">
              <a:buNone/>
            </a:pPr>
            <a:endParaRPr lang="en-US" dirty="0"/>
          </a:p>
          <a:p>
            <a:pPr lvl="1"/>
            <a:r>
              <a:rPr lang="en-US" dirty="0"/>
              <a:t>Send messages to:</a:t>
            </a:r>
          </a:p>
          <a:p>
            <a:pPr marL="344488" lvl="1" indent="0">
              <a:buNone/>
            </a:pPr>
            <a:endParaRPr lang="en-US" dirty="0">
              <a:hlinkClick r:id="rId4"/>
            </a:endParaRPr>
          </a:p>
          <a:p>
            <a:pPr marL="344488" lvl="1" indent="0">
              <a:buNone/>
            </a:pPr>
            <a:r>
              <a:rPr lang="en-US" dirty="0">
                <a:hlinkClick r:id="rId4"/>
              </a:rPr>
              <a:t>fits-immunization-testing@googlegroups.com</a:t>
            </a:r>
            <a:r>
              <a:rPr lang="en-US" dirty="0"/>
              <a:t>  </a:t>
            </a:r>
          </a:p>
        </p:txBody>
      </p:sp>
      <p:pic>
        <p:nvPicPr>
          <p:cNvPr id="1026" name="Picture 2" descr="Image result for thank you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2400"/>
            <a:ext cx="292417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question mark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096" y="1839172"/>
            <a:ext cx="2581576" cy="416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27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1" y="914400"/>
            <a:ext cx="11137900" cy="5094288"/>
          </a:xfrm>
        </p:spPr>
        <p:txBody>
          <a:bodyPr/>
          <a:lstStyle/>
          <a:p>
            <a:r>
              <a:rPr lang="en-US" dirty="0"/>
              <a:t>Why are we doing this?</a:t>
            </a:r>
          </a:p>
          <a:p>
            <a:r>
              <a:rPr lang="en-US" dirty="0"/>
              <a:t>FITS Overview</a:t>
            </a:r>
          </a:p>
          <a:p>
            <a:pPr lvl="1"/>
            <a:r>
              <a:rPr lang="en-US" dirty="0"/>
              <a:t>Test Case Creation</a:t>
            </a:r>
          </a:p>
          <a:p>
            <a:pPr lvl="1"/>
            <a:r>
              <a:rPr lang="en-US" dirty="0"/>
              <a:t>Test Case Execution</a:t>
            </a:r>
          </a:p>
          <a:p>
            <a:pPr lvl="1"/>
            <a:r>
              <a:rPr lang="en-US" dirty="0"/>
              <a:t>FHIR Interface</a:t>
            </a:r>
          </a:p>
          <a:p>
            <a:r>
              <a:rPr lang="en-US" dirty="0"/>
              <a:t>FITS Demonstration</a:t>
            </a:r>
          </a:p>
          <a:p>
            <a:r>
              <a:rPr lang="en-US" dirty="0"/>
              <a:t>Plans for Assessment</a:t>
            </a:r>
          </a:p>
          <a:p>
            <a:r>
              <a:rPr lang="en-US" dirty="0"/>
              <a:t>What’s next</a:t>
            </a:r>
          </a:p>
          <a:p>
            <a:r>
              <a:rPr lang="en-US" dirty="0"/>
              <a:t>Resources and Wrap up</a:t>
            </a:r>
          </a:p>
        </p:txBody>
      </p:sp>
    </p:spTree>
    <p:extLst>
      <p:ext uri="{BB962C8B-B14F-4D97-AF65-F5344CB8AC3E}">
        <p14:creationId xmlns:p14="http://schemas.microsoft.com/office/powerpoint/2010/main" val="261100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524875" cy="526415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/>
              <a:t>Collaborative Effort</a:t>
            </a:r>
          </a:p>
          <a:p>
            <a:pPr marL="708660" lvl="1" indent="-342900"/>
            <a:r>
              <a:rPr lang="en-US" dirty="0"/>
              <a:t>AIRA</a:t>
            </a:r>
          </a:p>
          <a:p>
            <a:pPr marL="708660" lvl="1" indent="-342900"/>
            <a:r>
              <a:rPr lang="en-US" dirty="0"/>
              <a:t>CDC</a:t>
            </a:r>
          </a:p>
          <a:p>
            <a:pPr marL="708660" lvl="1" indent="-342900"/>
            <a:r>
              <a:rPr lang="en-US" dirty="0"/>
              <a:t>NIST</a:t>
            </a:r>
          </a:p>
          <a:p>
            <a:pPr marL="708660" lvl="1" indent="-342900"/>
            <a:endParaRPr lang="en-US" sz="1900" dirty="0"/>
          </a:p>
          <a:p>
            <a:pPr marL="347472"/>
            <a:r>
              <a:rPr lang="en-US" dirty="0"/>
              <a:t>NIST Team</a:t>
            </a:r>
          </a:p>
          <a:p>
            <a:pPr marL="708660" lvl="1" indent="-342900"/>
            <a:r>
              <a:rPr lang="en-US" dirty="0"/>
              <a:t>Mike Indovina – Lead, Analyst, and IG Development</a:t>
            </a:r>
          </a:p>
          <a:p>
            <a:pPr marL="708660" lvl="1" indent="-342900"/>
            <a:r>
              <a:rPr lang="en-US" dirty="0"/>
              <a:t>Hossam Tamri – Tool Architect and Developer</a:t>
            </a:r>
          </a:p>
          <a:p>
            <a:pPr marL="708660" lvl="1" indent="-342900"/>
            <a:r>
              <a:rPr lang="en-US" dirty="0"/>
              <a:t>Andrew McCaffrey – FHIR Implementation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4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Need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68300" y="990600"/>
            <a:ext cx="5118099" cy="5018088"/>
          </a:xfrm>
        </p:spPr>
        <p:txBody>
          <a:bodyPr/>
          <a:lstStyle/>
          <a:p>
            <a:r>
              <a:rPr lang="en-US" b="1" dirty="0"/>
              <a:t>Current Challenges</a:t>
            </a:r>
          </a:p>
          <a:p>
            <a:pPr lvl="1"/>
            <a:r>
              <a:rPr lang="en-US" dirty="0"/>
              <a:t>CDSi Test Cases use primitive tooling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Time consuming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Easy to make an error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Difficult to keep timely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Only published in one format</a:t>
            </a:r>
          </a:p>
          <a:p>
            <a:pPr marL="344488" lvl="1" indent="0">
              <a:buNone/>
            </a:pPr>
            <a:endParaRPr lang="en-US" dirty="0"/>
          </a:p>
          <a:p>
            <a:endParaRPr lang="en-US" dirty="0"/>
          </a:p>
          <a:p>
            <a:pPr marL="344488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854700" y="989798"/>
            <a:ext cx="5118099" cy="501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3023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8604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0906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333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v"/>
              <a:defRPr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7907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6pPr>
            <a:lvl7pPr marL="22479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7pPr>
            <a:lvl8pPr marL="27051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8pPr>
            <a:lvl9pPr marL="31623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/>
              <a:t>Benefits of Future Tooling</a:t>
            </a:r>
          </a:p>
          <a:p>
            <a:pPr lvl="1"/>
            <a:r>
              <a:rPr lang="en-US" kern="0" dirty="0"/>
              <a:t>Fixes the current challenges</a:t>
            </a:r>
          </a:p>
          <a:p>
            <a:pPr lvl="1"/>
            <a:endParaRPr lang="en-US" kern="0" dirty="0"/>
          </a:p>
          <a:p>
            <a:pPr lvl="1"/>
            <a:r>
              <a:rPr lang="en-US" kern="0" dirty="0"/>
              <a:t>Available for all to use and develop their own CDS test cases</a:t>
            </a:r>
          </a:p>
          <a:p>
            <a:pPr lvl="1"/>
            <a:endParaRPr lang="en-US" kern="0" dirty="0"/>
          </a:p>
          <a:p>
            <a:pPr lvl="1"/>
            <a:r>
              <a:rPr lang="en-US" kern="0" dirty="0"/>
              <a:t>Shareable test cases</a:t>
            </a:r>
          </a:p>
          <a:p>
            <a:pPr lvl="1"/>
            <a:endParaRPr lang="en-US" kern="0" dirty="0"/>
          </a:p>
          <a:p>
            <a:pPr lvl="1"/>
            <a:r>
              <a:rPr lang="en-US" kern="0" dirty="0"/>
              <a:t>Allows for real time execution</a:t>
            </a:r>
          </a:p>
          <a:p>
            <a:pPr lvl="1"/>
            <a:endParaRPr lang="en-US" kern="0" dirty="0"/>
          </a:p>
          <a:p>
            <a:pPr lvl="1"/>
            <a:r>
              <a:rPr lang="en-US" kern="0" dirty="0"/>
              <a:t>Useable by AIRA for CDS Assessment</a:t>
            </a:r>
          </a:p>
          <a:p>
            <a:pPr lvl="1"/>
            <a:endParaRPr lang="en-US" kern="0" dirty="0"/>
          </a:p>
          <a:p>
            <a:endParaRPr lang="en-US" kern="0" dirty="0"/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626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FITS Overview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96200" y="864175"/>
            <a:ext cx="4267200" cy="51568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3023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8604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0906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333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v"/>
              <a:defRPr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7907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6pPr>
            <a:lvl7pPr marL="22479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7pPr>
            <a:lvl8pPr marL="27051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8pPr>
            <a:lvl9pPr marL="31623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Measures immunization CDS engines against the ACIP recommendations</a:t>
            </a:r>
          </a:p>
          <a:p>
            <a:r>
              <a:rPr lang="en-US" kern="0" dirty="0"/>
              <a:t>Create and manage immunization CDS test cases</a:t>
            </a:r>
          </a:p>
          <a:p>
            <a:r>
              <a:rPr lang="en-US" kern="0" dirty="0"/>
              <a:t>Validates test cases and reports the results in a standardized format</a:t>
            </a:r>
          </a:p>
          <a:p>
            <a:r>
              <a:rPr lang="en-US" kern="0" dirty="0"/>
              <a:t>Standardize FHIR interface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24" y="864175"/>
            <a:ext cx="7175500" cy="525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3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user to create test cases</a:t>
            </a:r>
          </a:p>
          <a:p>
            <a:r>
              <a:rPr lang="en-US" dirty="0"/>
              <a:t>Users provide the expertise based on ACIP recommendations</a:t>
            </a:r>
          </a:p>
          <a:p>
            <a:r>
              <a:rPr lang="en-US" dirty="0"/>
              <a:t>FITS Provides:</a:t>
            </a:r>
          </a:p>
          <a:p>
            <a:pPr lvl="1"/>
            <a:r>
              <a:rPr lang="en-US" dirty="0"/>
              <a:t>Organization</a:t>
            </a:r>
          </a:p>
          <a:p>
            <a:pPr lvl="1"/>
            <a:r>
              <a:rPr lang="en-US" dirty="0"/>
              <a:t>Management</a:t>
            </a:r>
          </a:p>
          <a:p>
            <a:pPr lvl="1"/>
            <a:r>
              <a:rPr lang="en-US" dirty="0"/>
              <a:t>Look-up Assistance</a:t>
            </a:r>
          </a:p>
          <a:p>
            <a:pPr lvl="1"/>
            <a:r>
              <a:rPr lang="en-US" dirty="0"/>
              <a:t>Test Case Summaries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Import and Export Capabilities</a:t>
            </a:r>
          </a:p>
          <a:p>
            <a:pPr lvl="1"/>
            <a:r>
              <a:rPr lang="en-US" dirty="0"/>
              <a:t>Import CDC Excel Spreadsheet Format</a:t>
            </a:r>
          </a:p>
          <a:p>
            <a:pPr lvl="1"/>
            <a:r>
              <a:rPr lang="en-US" dirty="0"/>
              <a:t>Export XML format and CDC Excel Spreadsheet Format</a:t>
            </a:r>
          </a:p>
          <a:p>
            <a:pPr lvl="1"/>
            <a:r>
              <a:rPr lang="en-US" dirty="0"/>
              <a:t>Export PDF of test cases</a:t>
            </a:r>
          </a:p>
          <a:p>
            <a:pPr marL="344488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981200"/>
            <a:ext cx="559604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0" y="911170"/>
            <a:ext cx="3670300" cy="5018088"/>
          </a:xfrm>
        </p:spPr>
        <p:txBody>
          <a:bodyPr/>
          <a:lstStyle/>
          <a:p>
            <a:r>
              <a:rPr lang="en-US" dirty="0"/>
              <a:t>Executes test cases</a:t>
            </a:r>
          </a:p>
          <a:p>
            <a:r>
              <a:rPr lang="en-US" dirty="0"/>
              <a:t>Provides summary and detail validation reports</a:t>
            </a:r>
          </a:p>
          <a:p>
            <a:r>
              <a:rPr lang="en-US" dirty="0"/>
              <a:t>Maintains history of validation reports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87823"/>
            <a:ext cx="7723954" cy="421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1" y="279401"/>
            <a:ext cx="11137900" cy="461665"/>
          </a:xfrm>
        </p:spPr>
        <p:txBody>
          <a:bodyPr/>
          <a:lstStyle/>
          <a:p>
            <a:r>
              <a:rPr lang="en-US" dirty="0"/>
              <a:t>Standardize API for Immunization CDS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1" y="838200"/>
            <a:ext cx="11137900" cy="5257800"/>
          </a:xfrm>
        </p:spPr>
        <p:txBody>
          <a:bodyPr/>
          <a:lstStyle/>
          <a:p>
            <a:r>
              <a:rPr lang="en-US" dirty="0"/>
              <a:t>Current CDS engines use proprietary interfaces</a:t>
            </a:r>
          </a:p>
          <a:p>
            <a:r>
              <a:rPr lang="en-US" dirty="0"/>
              <a:t>Standardized interface using HL7 FHIR</a:t>
            </a:r>
          </a:p>
          <a:p>
            <a:pPr lvl="1"/>
            <a:r>
              <a:rPr lang="en-US" dirty="0"/>
              <a:t>FHIR – Fast Healthcare Interoperability Resources</a:t>
            </a:r>
          </a:p>
          <a:p>
            <a:pPr lvl="2"/>
            <a:r>
              <a:rPr lang="en-US" dirty="0"/>
              <a:t>Data formats and elements (known as "resources") and an API for exchanging healthcare data using HTTP-based RESTful protocol</a:t>
            </a:r>
          </a:p>
          <a:p>
            <a:pPr lvl="1"/>
            <a:r>
              <a:rPr lang="en-US" dirty="0"/>
              <a:t>Based on: </a:t>
            </a:r>
          </a:p>
          <a:p>
            <a:pPr lvl="2"/>
            <a:r>
              <a:rPr lang="en-US" dirty="0"/>
              <a:t>Patient base resource</a:t>
            </a:r>
          </a:p>
          <a:p>
            <a:pPr lvl="2"/>
            <a:r>
              <a:rPr lang="en-US" dirty="0"/>
              <a:t>Immunization base resource</a:t>
            </a:r>
          </a:p>
          <a:p>
            <a:pPr lvl="2"/>
            <a:r>
              <a:rPr lang="en-US" dirty="0"/>
              <a:t>Immunization Recommendation base resource</a:t>
            </a:r>
          </a:p>
          <a:p>
            <a:pPr lvl="1"/>
            <a:r>
              <a:rPr lang="en-US" dirty="0"/>
              <a:t>Profiled for testing Immunization CDS Engines</a:t>
            </a:r>
          </a:p>
          <a:p>
            <a:pPr lvl="2"/>
            <a:r>
              <a:rPr lang="en-US" dirty="0"/>
              <a:t>Patient resource for Gender and DOB</a:t>
            </a:r>
          </a:p>
          <a:p>
            <a:pPr lvl="2"/>
            <a:r>
              <a:rPr lang="en-US" dirty="0"/>
              <a:t>Immunization resource for history</a:t>
            </a:r>
          </a:p>
          <a:p>
            <a:pPr lvl="2"/>
            <a:r>
              <a:rPr lang="en-US" dirty="0"/>
              <a:t>Immunization recommendation for evaluation</a:t>
            </a:r>
          </a:p>
          <a:p>
            <a:pPr lvl="1"/>
            <a:r>
              <a:rPr lang="en-US" dirty="0"/>
              <a:t>Organized as a FHIR Implementation Guide</a:t>
            </a:r>
          </a:p>
          <a:p>
            <a:pPr lvl="2"/>
            <a:r>
              <a:rPr lang="en-US" dirty="0"/>
              <a:t>Describes scope and purpose</a:t>
            </a:r>
          </a:p>
          <a:p>
            <a:pPr lvl="2"/>
            <a:r>
              <a:rPr lang="en-US" dirty="0"/>
              <a:t>Describes how to use the FHIR API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2455244"/>
            <a:ext cx="448773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5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AIRA Assessment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966388"/>
            <a:ext cx="3585936" cy="5018088"/>
          </a:xfrm>
        </p:spPr>
        <p:txBody>
          <a:bodyPr/>
          <a:lstStyle/>
          <a:p>
            <a:r>
              <a:rPr lang="en-US" dirty="0"/>
              <a:t>MACAW</a:t>
            </a:r>
          </a:p>
          <a:p>
            <a:pPr lvl="1"/>
            <a:r>
              <a:rPr lang="en-US" dirty="0"/>
              <a:t>Measurement for Assessment and Certification Advisory Workgroup</a:t>
            </a:r>
          </a:p>
          <a:p>
            <a:pPr lvl="1"/>
            <a:r>
              <a:rPr lang="en-US" dirty="0"/>
              <a:t>Responsible for</a:t>
            </a:r>
          </a:p>
          <a:p>
            <a:pPr lvl="2"/>
            <a:r>
              <a:rPr lang="en-US" dirty="0"/>
              <a:t>providing direction</a:t>
            </a:r>
          </a:p>
          <a:p>
            <a:pPr lvl="2"/>
            <a:r>
              <a:rPr lang="en-US" dirty="0"/>
              <a:t>creating measures</a:t>
            </a:r>
          </a:p>
          <a:p>
            <a:r>
              <a:rPr lang="en-US" dirty="0"/>
              <a:t>AART</a:t>
            </a:r>
          </a:p>
          <a:p>
            <a:pPr lvl="1"/>
            <a:r>
              <a:rPr lang="en-US" dirty="0"/>
              <a:t>Aggregate Analysis Reporting Tool</a:t>
            </a:r>
          </a:p>
          <a:p>
            <a:pPr lvl="1"/>
            <a:r>
              <a:rPr lang="en-US" dirty="0"/>
              <a:t>Maintained by AIRA</a:t>
            </a:r>
          </a:p>
          <a:p>
            <a:pPr lvl="1"/>
            <a:r>
              <a:rPr lang="en-US" dirty="0"/>
              <a:t>Community uses to access reports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864175"/>
            <a:ext cx="8178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713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43844</TotalTime>
  <Words>630</Words>
  <Application>Microsoft Office PowerPoint</Application>
  <PresentationFormat>Widescreen</PresentationFormat>
  <Paragraphs>150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Verdana</vt:lpstr>
      <vt:lpstr>Wingdings</vt:lpstr>
      <vt:lpstr>Default Design</vt:lpstr>
      <vt:lpstr>PowerPoint Presentation</vt:lpstr>
      <vt:lpstr>Agenda</vt:lpstr>
      <vt:lpstr>Acknowledgements</vt:lpstr>
      <vt:lpstr>Purpose and Need</vt:lpstr>
      <vt:lpstr>FITS Overview</vt:lpstr>
      <vt:lpstr>Test Cases</vt:lpstr>
      <vt:lpstr>Validation</vt:lpstr>
      <vt:lpstr>Standardize API for Immunization CDS Engines</vt:lpstr>
      <vt:lpstr>AIRA Assessment Process</vt:lpstr>
      <vt:lpstr>AIRA Assessment of Forecasting Engines</vt:lpstr>
      <vt:lpstr>What’s Next?</vt:lpstr>
      <vt:lpstr>Resources</vt:lpstr>
    </vt:vector>
  </TitlesOfParts>
  <Company>NIST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robert.snelick@nist.gov</dc:creator>
  <cp:lastModifiedBy>Snelick, Robert D. (Fed)</cp:lastModifiedBy>
  <cp:revision>790</cp:revision>
  <cp:lastPrinted>2016-07-19T22:50:33Z</cp:lastPrinted>
  <dcterms:created xsi:type="dcterms:W3CDTF">2013-09-19T17:24:06Z</dcterms:created>
  <dcterms:modified xsi:type="dcterms:W3CDTF">2017-04-03T19:34:29Z</dcterms:modified>
</cp:coreProperties>
</file>