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81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C45BF-F477-744D-82EA-E73CEEA51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19786-2E03-EA41-9CFC-8356D6282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AA33E-93FC-2A46-839D-35AD7B80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5BF5-1064-4E4F-A85A-8C596768747E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96A4D-8334-2E4F-A1F5-E4220EE8A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E40EA-7769-D24D-A71C-D746B9641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8BD8-EF9F-2643-8899-49F286867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7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4512C-C61F-7B47-9E6D-D3BC63DD8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0073D-A2A6-514C-8EEB-6B17BC57C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1F28E-7EEE-6048-B988-2B03132F5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5BF5-1064-4E4F-A85A-8C596768747E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55E11-B529-6741-AE10-A33FE0D2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BA291-A0ED-5840-A6B7-98E72339F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8BD8-EF9F-2643-8899-49F286867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5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301356-A4A1-FA4F-8C92-3F5062472E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FCBAF-8AB9-2E4D-BEEA-B83C6D61E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DCAA0-1CCF-C44E-9404-DC1944C4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5BF5-1064-4E4F-A85A-8C596768747E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DF732-9A5D-9E4D-9A5D-AA357E84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CAFEE-BF4B-5E4B-B178-27DC9FE1F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8BD8-EF9F-2643-8899-49F286867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2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F448A-2706-584F-86AD-71715427B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EC94E-DE63-4440-9C60-B5BED22DA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A64E6-9699-604D-BE6D-018DD59DF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5BF5-1064-4E4F-A85A-8C596768747E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5155A-BB5E-E944-B9D4-853B0FC1D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61791-0552-D649-ACAE-2FC196C0F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8BD8-EF9F-2643-8899-49F286867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4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C5FE-1DD2-CF4F-BC4C-6E34001B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6F76C-E1D0-5249-8C9F-65DB7056A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D25A1-E7EB-A74F-A382-0DE835FEF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5BF5-1064-4E4F-A85A-8C596768747E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C411B-6181-824E-ADA6-DC7F30E9D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9F2BF-ED5F-2D4D-931E-420DF3EE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8BD8-EF9F-2643-8899-49F286867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35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D470-1E85-2E40-8F06-4F4006FE9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C6CDA-8124-A54D-AEDD-A13F7A720D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1CE2F-5779-C34D-A474-5DE3D792D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F99D2-B6EC-AF4D-B016-0E54E179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5BF5-1064-4E4F-A85A-8C596768747E}" type="datetimeFigureOut">
              <a:rPr lang="en-US" smtClean="0"/>
              <a:t>7/27/18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D76EF-754D-F143-9AAB-F0A4D045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C50BE-0E46-0347-8BD7-B17A03C0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8BD8-EF9F-2643-8899-49F286867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2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63AFB-A819-7449-A21E-45C7F34B5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85AF8-7326-5D43-ABBA-2369BDED0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915F3-6BD0-A446-922B-153D1AC5A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A34958-53FF-A747-BE72-FC98BD286D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EA228-BBD9-2A4C-A175-358A4D6D2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B58C10-D9AD-3B40-8C58-839B8442A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5BF5-1064-4E4F-A85A-8C596768747E}" type="datetimeFigureOut">
              <a:rPr lang="en-US" smtClean="0"/>
              <a:t>7/27/18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EA3CA5-85C7-8E43-8157-20185D8E7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A86BED-E035-9D49-AB6B-1DA377F89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8BD8-EF9F-2643-8899-49F286867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2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7CC76-C7FF-1C4A-B8F2-2B43E1B37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1FE619-823A-0F4E-8FE5-1E207A5B1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5BF5-1064-4E4F-A85A-8C596768747E}" type="datetimeFigureOut">
              <a:rPr lang="en-US" smtClean="0"/>
              <a:t>7/27/18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9A693-E9C3-5441-B064-1881F4D3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AA530-A5FC-B841-97E7-232836E06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8BD8-EF9F-2643-8899-49F286867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88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C51BE5-540E-814A-9BB1-15F09D16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5BF5-1064-4E4F-A85A-8C596768747E}" type="datetimeFigureOut">
              <a:rPr lang="en-US" smtClean="0"/>
              <a:t>7/27/18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C1C66D-9ABB-3A4C-A6C4-39433F561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CD270-67AE-B84B-BD43-E219660C3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8BD8-EF9F-2643-8899-49F286867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53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0716-87B0-814B-B1C7-39CB36D46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091D8-2108-9C40-BEFC-BC5C04083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AF977-1764-0D43-BB41-59F9A5664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3B355-A42B-5D43-B9A8-9CB54592F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5BF5-1064-4E4F-A85A-8C596768747E}" type="datetimeFigureOut">
              <a:rPr lang="en-US" smtClean="0"/>
              <a:t>7/27/18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C9823-2A82-FF49-82F6-B85BDCBC3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FC3EB-5E54-2340-AE48-AAF4D644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8BD8-EF9F-2643-8899-49F286867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213D6-7316-4446-BC7E-44CDC42CF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4EFCD-319F-3B4D-AB65-B5EDC3D97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33F14-3C75-5E47-B079-2AC915AA2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8F548-B8E0-694B-8CAB-CC6D72C93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5BF5-1064-4E4F-A85A-8C596768747E}" type="datetimeFigureOut">
              <a:rPr lang="en-US" smtClean="0"/>
              <a:t>7/27/18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C4739-27F8-D140-8126-AAB62641A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BE6A6-ABE0-DF4B-A013-9DBA547F2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8BD8-EF9F-2643-8899-49F286867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18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B534FD-4A67-D14A-BBEB-FAF41EB17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2C818-F1BA-BB44-A0E9-13C90733D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4247E-D5B3-584D-A26E-D311FA458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85BF5-1064-4E4F-A85A-8C596768747E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98C59-E517-5D41-823A-B70D4377A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A44D7-18E8-B44B-932F-816246541F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88BD8-EF9F-2643-8899-49F286867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7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A92C-E5DE-234F-872F-EAF89AB58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2983" y="4030817"/>
            <a:ext cx="9144000" cy="125251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Creating a Test Case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dirty="0"/>
              <a:t>For a Newborn (age 0) with no vaccination history</a:t>
            </a:r>
            <a:br>
              <a:rPr lang="en-US" sz="2400" b="1" dirty="0"/>
            </a:b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538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D4DADD-A814-F140-8675-89B723CB1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884772"/>
            <a:ext cx="10637666" cy="528742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B7FF1DA-4540-BC47-A0D8-04C26DB16566}"/>
              </a:ext>
            </a:extLst>
          </p:cNvPr>
          <p:cNvGrpSpPr/>
          <p:nvPr/>
        </p:nvGrpSpPr>
        <p:grpSpPr>
          <a:xfrm>
            <a:off x="0" y="116137"/>
            <a:ext cx="2380785" cy="1077043"/>
            <a:chOff x="3940175" y="1016006"/>
            <a:chExt cx="2380785" cy="1077043"/>
          </a:xfrm>
        </p:grpSpPr>
        <p:cxnSp>
          <p:nvCxnSpPr>
            <p:cNvPr id="7" name="Straight Connector 31">
              <a:extLst>
                <a:ext uri="{FF2B5EF4-FFF2-40B4-BE49-F238E27FC236}">
                  <a16:creationId xmlns:a16="http://schemas.microsoft.com/office/drawing/2014/main" id="{55E68141-C34F-0242-A0D7-64003ECA5E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32154" y="1332862"/>
              <a:ext cx="188806" cy="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Straight Connector 88">
              <a:extLst>
                <a:ext uri="{FF2B5EF4-FFF2-40B4-BE49-F238E27FC236}">
                  <a16:creationId xmlns:a16="http://schemas.microsoft.com/office/drawing/2014/main" id="{026A3459-3332-4A45-90C4-5BFF8A9FF62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15384" y="1333712"/>
              <a:ext cx="5576" cy="759337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9" name="Group 37">
              <a:extLst>
                <a:ext uri="{FF2B5EF4-FFF2-40B4-BE49-F238E27FC236}">
                  <a16:creationId xmlns:a16="http://schemas.microsoft.com/office/drawing/2014/main" id="{3D83D35A-C08C-D94C-9BB7-A1195CCA02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0175" y="1016006"/>
              <a:ext cx="2184042" cy="485553"/>
              <a:chOff x="-89264" y="3495558"/>
              <a:chExt cx="2369302" cy="429852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AD3ACB-2664-284A-8F63-FC6A9D042C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343" y="3625694"/>
                <a:ext cx="2245695" cy="299716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en-US" sz="800" b="0" dirty="0"/>
                  <a:t>Click on </a:t>
                </a:r>
                <a:r>
                  <a:rPr lang="en-US" altLang="en-US" sz="800" dirty="0"/>
                  <a:t>Test Plans </a:t>
                </a:r>
                <a:r>
                  <a:rPr lang="en-US" altLang="en-US" sz="800" b="0" dirty="0"/>
                  <a:t>to display the</a:t>
                </a:r>
                <a:br>
                  <a:rPr lang="en-US" altLang="en-US" sz="800" b="0" dirty="0"/>
                </a:br>
                <a:r>
                  <a:rPr lang="en-US" altLang="en-US" sz="800" b="0" dirty="0"/>
                  <a:t> Test Plans window</a:t>
                </a:r>
                <a:endParaRPr lang="en-US" altLang="en-US" sz="800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B4811B8-CE08-4145-9186-B08950920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89264" y="3495558"/>
                <a:ext cx="266935" cy="247349"/>
              </a:xfrm>
              <a:prstGeom prst="ellipse">
                <a:avLst/>
              </a:prstGeom>
              <a:gradFill rotWithShape="1">
                <a:gsLst>
                  <a:gs pos="0">
                    <a:srgbClr val="8FB4FF"/>
                  </a:gs>
                  <a:gs pos="50000">
                    <a:srgbClr val="262673"/>
                  </a:gs>
                  <a:gs pos="100000">
                    <a:srgbClr val="002060"/>
                  </a:gs>
                </a:gsLst>
                <a:lin ang="5400000" scaled="1"/>
              </a:gra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eaLnBrk="1" hangingPunct="1">
                  <a:defRPr/>
                </a:pPr>
                <a:r>
                  <a:rPr lang="en-US" sz="1200" b="0" dirty="0">
                    <a:solidFill>
                      <a:schemeClr val="bg1"/>
                    </a:solidFill>
                    <a:latin typeface="+mj-lt"/>
                    <a:ea typeface="+mn-ea"/>
                  </a:rPr>
                  <a:t>1</a:t>
                </a:r>
              </a:p>
            </p:txBody>
          </p:sp>
        </p:grp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9CBDC193-B20E-4D4E-ABBD-F6C27F367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42" y="2271163"/>
            <a:ext cx="11986329" cy="312096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7F0075B-26A5-1E41-96F3-B542EAA5E0C2}"/>
              </a:ext>
            </a:extLst>
          </p:cNvPr>
          <p:cNvGrpSpPr/>
          <p:nvPr/>
        </p:nvGrpSpPr>
        <p:grpSpPr>
          <a:xfrm>
            <a:off x="5295548" y="1784001"/>
            <a:ext cx="6291675" cy="1157162"/>
            <a:chOff x="3940175" y="1016003"/>
            <a:chExt cx="6291675" cy="1157162"/>
          </a:xfrm>
        </p:grpSpPr>
        <p:cxnSp>
          <p:nvCxnSpPr>
            <p:cNvPr id="23" name="Straight Connector 31">
              <a:extLst>
                <a:ext uri="{FF2B5EF4-FFF2-40B4-BE49-F238E27FC236}">
                  <a16:creationId xmlns:a16="http://schemas.microsoft.com/office/drawing/2014/main" id="{33AC5C4C-B824-4543-9C47-D6452DE652E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32154" y="1332862"/>
              <a:ext cx="4099696" cy="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88">
              <a:extLst>
                <a:ext uri="{FF2B5EF4-FFF2-40B4-BE49-F238E27FC236}">
                  <a16:creationId xmlns:a16="http://schemas.microsoft.com/office/drawing/2014/main" id="{D54D1960-1444-F34C-B44A-7731007213D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231850" y="1332071"/>
              <a:ext cx="0" cy="841094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5" name="Group 37">
              <a:extLst>
                <a:ext uri="{FF2B5EF4-FFF2-40B4-BE49-F238E27FC236}">
                  <a16:creationId xmlns:a16="http://schemas.microsoft.com/office/drawing/2014/main" id="{04FC0C5F-8BF5-C94D-A9DA-49924673B9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0175" y="1016003"/>
              <a:ext cx="2264748" cy="362443"/>
              <a:chOff x="-89264" y="3495558"/>
              <a:chExt cx="2456854" cy="320865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D3B888-3D0C-9049-A58D-357ADA7EE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342" y="3625694"/>
                <a:ext cx="2333248" cy="190729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altLang="en-US" sz="800" b="0" dirty="0"/>
                  <a:t> Click on </a:t>
                </a:r>
                <a:r>
                  <a:rPr lang="en-US" altLang="en-US" sz="800" dirty="0"/>
                  <a:t>+NEW</a:t>
                </a:r>
                <a:r>
                  <a:rPr lang="en-US" altLang="en-US" sz="800" b="0" dirty="0"/>
                  <a:t> to create a new Test Plan </a:t>
                </a:r>
                <a:endParaRPr lang="en-US" altLang="en-US" sz="800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FB6ED76-F1FD-C949-AC76-D889F0FE6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89264" y="3495558"/>
                <a:ext cx="266935" cy="247349"/>
              </a:xfrm>
              <a:prstGeom prst="ellipse">
                <a:avLst/>
              </a:prstGeom>
              <a:gradFill rotWithShape="1">
                <a:gsLst>
                  <a:gs pos="0">
                    <a:srgbClr val="8FB4FF"/>
                  </a:gs>
                  <a:gs pos="50000">
                    <a:srgbClr val="262673"/>
                  </a:gs>
                  <a:gs pos="100000">
                    <a:srgbClr val="002060"/>
                  </a:gs>
                </a:gsLst>
                <a:lin ang="5400000" scaled="1"/>
              </a:gra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eaLnBrk="1" hangingPunct="1">
                  <a:defRPr/>
                </a:pP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2</a:t>
                </a:r>
                <a:endParaRPr lang="en-US" sz="1200" b="0" dirty="0">
                  <a:solidFill>
                    <a:schemeClr val="bg1"/>
                  </a:solidFill>
                  <a:latin typeface="+mj-lt"/>
                  <a:ea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876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D597C0A-2382-AD46-B675-074247626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4"/>
            <a:ext cx="12192000" cy="6828312"/>
          </a:xfrm>
          <a:prstGeom prst="rect">
            <a:avLst/>
          </a:prstGeom>
        </p:spPr>
      </p:pic>
      <p:sp>
        <p:nvSpPr>
          <p:cNvPr id="18" name="Left Brace 17">
            <a:extLst>
              <a:ext uri="{FF2B5EF4-FFF2-40B4-BE49-F238E27FC236}">
                <a16:creationId xmlns:a16="http://schemas.microsoft.com/office/drawing/2014/main" id="{F1CB1AB2-F621-DE4B-8AC6-4BE4E1C7BA8A}"/>
              </a:ext>
            </a:extLst>
          </p:cNvPr>
          <p:cNvSpPr/>
          <p:nvPr/>
        </p:nvSpPr>
        <p:spPr>
          <a:xfrm rot="10800000">
            <a:off x="5074402" y="1799337"/>
            <a:ext cx="175372" cy="1519226"/>
          </a:xfrm>
          <a:prstGeom prst="leftBrace">
            <a:avLst>
              <a:gd name="adj1" fmla="val 8333"/>
              <a:gd name="adj2" fmla="val 5268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6">
            <a:extLst>
              <a:ext uri="{FF2B5EF4-FFF2-40B4-BE49-F238E27FC236}">
                <a16:creationId xmlns:a16="http://schemas.microsoft.com/office/drawing/2014/main" id="{E574FC51-0281-DD4B-BB41-14FD861FC4E4}"/>
              </a:ext>
            </a:extLst>
          </p:cNvPr>
          <p:cNvGrpSpPr>
            <a:grpSpLocks/>
          </p:cNvGrpSpPr>
          <p:nvPr/>
        </p:nvGrpSpPr>
        <p:grpSpPr bwMode="auto">
          <a:xfrm>
            <a:off x="5221493" y="2157001"/>
            <a:ext cx="1963738" cy="521117"/>
            <a:chOff x="5681415" y="2216674"/>
            <a:chExt cx="1964775" cy="52182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2C48D7-6479-1B49-B5AA-4CF0F11490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4835" y="2399486"/>
              <a:ext cx="1831355" cy="339015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800" b="0" dirty="0"/>
                <a:t>Enter the </a:t>
              </a:r>
              <a:r>
                <a:rPr lang="en-US" altLang="en-US" sz="800" dirty="0"/>
                <a:t>Name</a:t>
              </a:r>
              <a:r>
                <a:rPr lang="en-US" altLang="en-US" sz="800" b="0" dirty="0"/>
                <a:t>, </a:t>
              </a:r>
              <a:r>
                <a:rPr lang="en-US" altLang="en-US" sz="800" dirty="0"/>
                <a:t>Version</a:t>
              </a:r>
              <a:r>
                <a:rPr lang="en-US" altLang="en-US" sz="800" b="0" dirty="0"/>
                <a:t>, and </a:t>
              </a:r>
              <a:r>
                <a:rPr lang="en-US" altLang="en-US" sz="800" dirty="0"/>
                <a:t>Description</a:t>
              </a:r>
              <a:r>
                <a:rPr lang="en-US" altLang="en-US" sz="800" b="0" dirty="0"/>
                <a:t> into the provided fields.</a:t>
              </a:r>
              <a:endParaRPr lang="en-US" altLang="en-US" sz="800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7F5500D-AD8D-8C4B-B1E1-E0F54A46F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1415" y="2216674"/>
              <a:ext cx="266841" cy="279780"/>
            </a:xfrm>
            <a:prstGeom prst="ellipse">
              <a:avLst/>
            </a:prstGeom>
            <a:gradFill rotWithShape="1">
              <a:gsLst>
                <a:gs pos="0">
                  <a:srgbClr val="8FB4FF"/>
                </a:gs>
                <a:gs pos="50000">
                  <a:srgbClr val="262673"/>
                </a:gs>
                <a:gs pos="100000">
                  <a:srgbClr val="002060"/>
                </a:gs>
              </a:gsLst>
              <a:lin ang="5400000" scaled="1"/>
            </a:gra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sz="1200" b="0" dirty="0">
                  <a:solidFill>
                    <a:schemeClr val="bg1"/>
                  </a:solidFill>
                  <a:latin typeface="+mj-lt"/>
                  <a:ea typeface="+mn-ea"/>
                </a:rPr>
                <a:t>3</a:t>
              </a:r>
            </a:p>
          </p:txBody>
        </p:sp>
      </p:grpSp>
      <p:grpSp>
        <p:nvGrpSpPr>
          <p:cNvPr id="29" name="Group 37">
            <a:extLst>
              <a:ext uri="{FF2B5EF4-FFF2-40B4-BE49-F238E27FC236}">
                <a16:creationId xmlns:a16="http://schemas.microsoft.com/office/drawing/2014/main" id="{D407E5AA-6BDC-E948-8204-76249E00A3A8}"/>
              </a:ext>
            </a:extLst>
          </p:cNvPr>
          <p:cNvGrpSpPr>
            <a:grpSpLocks/>
          </p:cNvGrpSpPr>
          <p:nvPr/>
        </p:nvGrpSpPr>
        <p:grpSpPr bwMode="auto">
          <a:xfrm>
            <a:off x="649074" y="2148976"/>
            <a:ext cx="1711619" cy="1190595"/>
            <a:chOff x="-1237828" y="2079297"/>
            <a:chExt cx="2198127" cy="105443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E2828D4-97CA-AE49-8A73-38B2DC6980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02894" y="2833899"/>
              <a:ext cx="2063193" cy="299837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800" b="0" dirty="0"/>
                <a:t>Right-click to display</a:t>
              </a:r>
              <a:br>
                <a:rPr lang="en-US" altLang="en-US" sz="800" b="0" dirty="0"/>
              </a:br>
              <a:r>
                <a:rPr lang="en-US" altLang="en-US" sz="800" b="0" dirty="0"/>
                <a:t> context-menu</a:t>
              </a:r>
              <a:endParaRPr lang="en-US" altLang="en-US" sz="800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2C66D57-2FC3-F444-8C6A-887BF1B05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37828" y="2720719"/>
              <a:ext cx="281344" cy="226359"/>
            </a:xfrm>
            <a:prstGeom prst="ellipse">
              <a:avLst/>
            </a:prstGeom>
            <a:gradFill rotWithShape="1">
              <a:gsLst>
                <a:gs pos="0">
                  <a:srgbClr val="8FB4FF"/>
                </a:gs>
                <a:gs pos="50000">
                  <a:srgbClr val="262673"/>
                </a:gs>
                <a:gs pos="100000">
                  <a:srgbClr val="002060"/>
                </a:gs>
              </a:gsLst>
              <a:lin ang="5400000" scaled="1"/>
            </a:gra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sz="1200" b="0" dirty="0">
                  <a:solidFill>
                    <a:schemeClr val="bg1"/>
                  </a:solidFill>
                  <a:latin typeface="+mj-lt"/>
                  <a:ea typeface="+mn-ea"/>
                </a:rPr>
                <a:t>4</a:t>
              </a:r>
            </a:p>
          </p:txBody>
        </p:sp>
        <p:cxnSp>
          <p:nvCxnSpPr>
            <p:cNvPr id="32" name="Straight Connector 88">
              <a:extLst>
                <a:ext uri="{FF2B5EF4-FFF2-40B4-BE49-F238E27FC236}">
                  <a16:creationId xmlns:a16="http://schemas.microsoft.com/office/drawing/2014/main" id="{336DF995-913E-174F-AAC9-CCD389BC237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-1102894" y="2079297"/>
              <a:ext cx="0" cy="687515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Group 37">
            <a:extLst>
              <a:ext uri="{FF2B5EF4-FFF2-40B4-BE49-F238E27FC236}">
                <a16:creationId xmlns:a16="http://schemas.microsoft.com/office/drawing/2014/main" id="{A3CE7F4A-CBEA-6548-B643-5134910D33D2}"/>
              </a:ext>
            </a:extLst>
          </p:cNvPr>
          <p:cNvGrpSpPr>
            <a:grpSpLocks/>
          </p:cNvGrpSpPr>
          <p:nvPr/>
        </p:nvGrpSpPr>
        <p:grpSpPr bwMode="auto">
          <a:xfrm>
            <a:off x="2865600" y="2723266"/>
            <a:ext cx="1711619" cy="1067485"/>
            <a:chOff x="-1237828" y="2079297"/>
            <a:chExt cx="2198127" cy="94540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5D5DA5E-6CC0-174F-895B-E288AF553B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02894" y="2833899"/>
              <a:ext cx="2063193" cy="190806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800" b="0" dirty="0"/>
                <a:t>Select </a:t>
              </a:r>
              <a:r>
                <a:rPr lang="en-US" altLang="en-US" sz="800" dirty="0"/>
                <a:t>Add Test Case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1EC1EA3-2C1B-BD41-A378-0A396B887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37828" y="2720719"/>
              <a:ext cx="281344" cy="226359"/>
            </a:xfrm>
            <a:prstGeom prst="ellipse">
              <a:avLst/>
            </a:prstGeom>
            <a:gradFill rotWithShape="1">
              <a:gsLst>
                <a:gs pos="0">
                  <a:srgbClr val="8FB4FF"/>
                </a:gs>
                <a:gs pos="50000">
                  <a:srgbClr val="262673"/>
                </a:gs>
                <a:gs pos="100000">
                  <a:srgbClr val="002060"/>
                </a:gs>
              </a:gsLst>
              <a:lin ang="5400000" scaled="1"/>
            </a:gra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5</a:t>
              </a:r>
              <a:endParaRPr lang="en-US" sz="1200" b="0" dirty="0">
                <a:solidFill>
                  <a:schemeClr val="bg1"/>
                </a:solidFill>
                <a:latin typeface="+mj-lt"/>
                <a:ea typeface="+mn-ea"/>
              </a:endParaRPr>
            </a:p>
          </p:txBody>
        </p:sp>
        <p:cxnSp>
          <p:nvCxnSpPr>
            <p:cNvPr id="36" name="Straight Connector 88">
              <a:extLst>
                <a:ext uri="{FF2B5EF4-FFF2-40B4-BE49-F238E27FC236}">
                  <a16:creationId xmlns:a16="http://schemas.microsoft.com/office/drawing/2014/main" id="{D8D903C8-EFAC-1846-9FDA-F141CDC981A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-1102894" y="2079297"/>
              <a:ext cx="0" cy="687515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11966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95FC3B-8677-E847-BABD-C48DADF32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36" y="0"/>
            <a:ext cx="10053328" cy="6858000"/>
          </a:xfrm>
          <a:prstGeom prst="rect">
            <a:avLst/>
          </a:prstGeom>
        </p:spPr>
      </p:pic>
      <p:grpSp>
        <p:nvGrpSpPr>
          <p:cNvPr id="6" name="Group 37">
            <a:extLst>
              <a:ext uri="{FF2B5EF4-FFF2-40B4-BE49-F238E27FC236}">
                <a16:creationId xmlns:a16="http://schemas.microsoft.com/office/drawing/2014/main" id="{EBC2F364-1116-914F-91AA-FF6BF7E120B7}"/>
              </a:ext>
            </a:extLst>
          </p:cNvPr>
          <p:cNvGrpSpPr>
            <a:grpSpLocks/>
          </p:cNvGrpSpPr>
          <p:nvPr/>
        </p:nvGrpSpPr>
        <p:grpSpPr bwMode="auto">
          <a:xfrm>
            <a:off x="1681890" y="1890285"/>
            <a:ext cx="1711619" cy="1207428"/>
            <a:chOff x="-1237828" y="2079297"/>
            <a:chExt cx="2198127" cy="12217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80BFD77-45E9-9C40-9B00-69D907BD57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02894" y="2833899"/>
              <a:ext cx="2063193" cy="467137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800" b="0" dirty="0"/>
                <a:t>A new Test Case called</a:t>
              </a:r>
              <a:br>
                <a:rPr lang="en-US" altLang="en-US" sz="800" b="0" dirty="0"/>
              </a:br>
              <a:r>
                <a:rPr lang="en-US" altLang="en-US" sz="800" b="0" dirty="0"/>
                <a:t> ”</a:t>
              </a:r>
              <a:r>
                <a:rPr lang="en-US" altLang="en-US" sz="800" dirty="0"/>
                <a:t>New TC</a:t>
              </a:r>
              <a:r>
                <a:rPr lang="en-US" altLang="en-US" sz="800" b="0" dirty="0"/>
                <a:t>” is created under the Existing Test Plan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974CC3D-1F05-C840-94A8-7C6413EBE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37828" y="2720719"/>
              <a:ext cx="281344" cy="226359"/>
            </a:xfrm>
            <a:prstGeom prst="ellipse">
              <a:avLst/>
            </a:prstGeom>
            <a:gradFill rotWithShape="1">
              <a:gsLst>
                <a:gs pos="0">
                  <a:srgbClr val="8FB4FF"/>
                </a:gs>
                <a:gs pos="50000">
                  <a:srgbClr val="262673"/>
                </a:gs>
                <a:gs pos="100000">
                  <a:srgbClr val="002060"/>
                </a:gs>
              </a:gsLst>
              <a:lin ang="5400000" scaled="1"/>
            </a:gra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sz="1200" b="0" dirty="0">
                  <a:solidFill>
                    <a:schemeClr val="bg1"/>
                  </a:solidFill>
                  <a:latin typeface="+mj-lt"/>
                  <a:ea typeface="+mn-ea"/>
                </a:rPr>
                <a:t>6</a:t>
              </a:r>
            </a:p>
          </p:txBody>
        </p:sp>
        <p:cxnSp>
          <p:nvCxnSpPr>
            <p:cNvPr id="9" name="Straight Connector 88">
              <a:extLst>
                <a:ext uri="{FF2B5EF4-FFF2-40B4-BE49-F238E27FC236}">
                  <a16:creationId xmlns:a16="http://schemas.microsoft.com/office/drawing/2014/main" id="{6B3F47A8-06F4-5841-A689-C813C5775E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-1102894" y="2079297"/>
              <a:ext cx="0" cy="687515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9" name="Left Brace 18">
            <a:extLst>
              <a:ext uri="{FF2B5EF4-FFF2-40B4-BE49-F238E27FC236}">
                <a16:creationId xmlns:a16="http://schemas.microsoft.com/office/drawing/2014/main" id="{524C5E9C-13E9-ED40-83D4-CA67EE36088B}"/>
              </a:ext>
            </a:extLst>
          </p:cNvPr>
          <p:cNvSpPr/>
          <p:nvPr/>
        </p:nvSpPr>
        <p:spPr>
          <a:xfrm rot="10800000" flipH="1">
            <a:off x="4478054" y="1588135"/>
            <a:ext cx="219206" cy="3660270"/>
          </a:xfrm>
          <a:prstGeom prst="leftBrace">
            <a:avLst>
              <a:gd name="adj1" fmla="val 8333"/>
              <a:gd name="adj2" fmla="val 84506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1FD854-F538-AC4F-B63A-C569BB84B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5518" y="1980519"/>
            <a:ext cx="1764897" cy="338554"/>
          </a:xfrm>
          <a:prstGeom prst="rect">
            <a:avLst/>
          </a:prstGeom>
          <a:solidFill>
            <a:srgbClr val="F2EECE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800" b="0" dirty="0"/>
              <a:t>Enter Test Case information as appropriate into the provided fields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8CDD73-DB1C-364F-B59F-7D9618187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162" y="1852742"/>
            <a:ext cx="219075" cy="223707"/>
          </a:xfrm>
          <a:prstGeom prst="ellipse">
            <a:avLst/>
          </a:prstGeom>
          <a:gradFill rotWithShape="1">
            <a:gsLst>
              <a:gs pos="0">
                <a:srgbClr val="8FB4FF"/>
              </a:gs>
              <a:gs pos="50000">
                <a:srgbClr val="262673"/>
              </a:gs>
              <a:gs pos="100000">
                <a:srgbClr val="002060"/>
              </a:gs>
            </a:gsLst>
            <a:lin ang="5400000" scaled="1"/>
          </a:gradFill>
          <a:ln w="9525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srgbClr val="808080">
                <a:alpha val="39998"/>
              </a:srgbClr>
            </a:outerShdw>
          </a:effectLst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</a:rPr>
              <a:t>7</a:t>
            </a:r>
            <a:endParaRPr lang="en-US" sz="1200" b="0" dirty="0">
              <a:solidFill>
                <a:schemeClr val="bg1"/>
              </a:solidFill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670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95FC3B-8677-E847-BABD-C48DADF32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36" y="0"/>
            <a:ext cx="10053328" cy="6858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E1FD854-F538-AC4F-B63A-C569BB84B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5518" y="1980519"/>
            <a:ext cx="1764897" cy="215444"/>
          </a:xfrm>
          <a:prstGeom prst="rect">
            <a:avLst/>
          </a:prstGeom>
          <a:solidFill>
            <a:srgbClr val="F2EECE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800" b="0" dirty="0"/>
              <a:t>Example Test Case Metadata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8CDD73-DB1C-364F-B59F-7D9618187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162" y="1852742"/>
            <a:ext cx="219075" cy="223707"/>
          </a:xfrm>
          <a:prstGeom prst="ellipse">
            <a:avLst/>
          </a:prstGeom>
          <a:gradFill rotWithShape="1">
            <a:gsLst>
              <a:gs pos="0">
                <a:srgbClr val="8FB4FF"/>
              </a:gs>
              <a:gs pos="50000">
                <a:srgbClr val="262673"/>
              </a:gs>
              <a:gs pos="100000">
                <a:srgbClr val="002060"/>
              </a:gs>
            </a:gsLst>
            <a:lin ang="5400000" scaled="1"/>
          </a:gradFill>
          <a:ln w="9525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srgbClr val="808080">
                <a:alpha val="39998"/>
              </a:srgbClr>
            </a:outerShdw>
          </a:effectLst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</a:rPr>
              <a:t>8</a:t>
            </a:r>
            <a:endParaRPr lang="en-US" sz="1200" b="0" dirty="0">
              <a:solidFill>
                <a:schemeClr val="bg1"/>
              </a:solidFill>
              <a:latin typeface="+mj-lt"/>
              <a:ea typeface="+mn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AEC8C4-B769-B143-9BA4-51940F2A7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638" y="941485"/>
            <a:ext cx="6509908" cy="5157766"/>
          </a:xfrm>
          <a:prstGeom prst="rect">
            <a:avLst/>
          </a:prstGeom>
        </p:spPr>
      </p:pic>
      <p:sp>
        <p:nvSpPr>
          <p:cNvPr id="19" name="Left Brace 18">
            <a:extLst>
              <a:ext uri="{FF2B5EF4-FFF2-40B4-BE49-F238E27FC236}">
                <a16:creationId xmlns:a16="http://schemas.microsoft.com/office/drawing/2014/main" id="{524C5E9C-13E9-ED40-83D4-CA67EE36088B}"/>
              </a:ext>
            </a:extLst>
          </p:cNvPr>
          <p:cNvSpPr/>
          <p:nvPr/>
        </p:nvSpPr>
        <p:spPr>
          <a:xfrm rot="10800000" flipH="1">
            <a:off x="4449168" y="1598865"/>
            <a:ext cx="219206" cy="3660270"/>
          </a:xfrm>
          <a:prstGeom prst="leftBrace">
            <a:avLst>
              <a:gd name="adj1" fmla="val 8333"/>
              <a:gd name="adj2" fmla="val 84506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37">
            <a:extLst>
              <a:ext uri="{FF2B5EF4-FFF2-40B4-BE49-F238E27FC236}">
                <a16:creationId xmlns:a16="http://schemas.microsoft.com/office/drawing/2014/main" id="{51E7F7B5-A2E9-3D4A-A36C-B31FC3750998}"/>
              </a:ext>
            </a:extLst>
          </p:cNvPr>
          <p:cNvGrpSpPr>
            <a:grpSpLocks/>
          </p:cNvGrpSpPr>
          <p:nvPr/>
        </p:nvGrpSpPr>
        <p:grpSpPr bwMode="auto">
          <a:xfrm>
            <a:off x="4286485" y="3429071"/>
            <a:ext cx="2827338" cy="719714"/>
            <a:chOff x="-892274" y="3449083"/>
            <a:chExt cx="3630976" cy="63740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1EAB82-5B9E-6D47-BEF8-6B40063B35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509" y="3568590"/>
              <a:ext cx="2063193" cy="517901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800" b="0" dirty="0"/>
                <a:t>Click here to display the </a:t>
              </a:r>
              <a:r>
                <a:rPr lang="en-US" altLang="en-US" sz="800" dirty="0"/>
                <a:t>Assessment Date and Patient Information </a:t>
              </a:r>
              <a:r>
                <a:rPr lang="en-US" altLang="en-US" sz="800" b="0" dirty="0"/>
                <a:t>entry window </a:t>
              </a:r>
              <a:endParaRPr lang="en-US" altLang="en-US" sz="8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3C36BDA-FA6B-5D4E-AEF0-7F6DAE752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333" y="3449083"/>
              <a:ext cx="281345" cy="226359"/>
            </a:xfrm>
            <a:prstGeom prst="ellipse">
              <a:avLst/>
            </a:prstGeom>
            <a:gradFill rotWithShape="1">
              <a:gsLst>
                <a:gs pos="0">
                  <a:srgbClr val="8FB4FF"/>
                </a:gs>
                <a:gs pos="50000">
                  <a:srgbClr val="262673"/>
                </a:gs>
                <a:gs pos="100000">
                  <a:srgbClr val="002060"/>
                </a:gs>
              </a:gsLst>
              <a:lin ang="5400000" scaled="1"/>
            </a:gra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sz="1200" b="0" dirty="0">
                  <a:solidFill>
                    <a:schemeClr val="bg1"/>
                  </a:solidFill>
                  <a:latin typeface="+mj-lt"/>
                  <a:ea typeface="+mn-ea"/>
                </a:rPr>
                <a:t>9</a:t>
              </a:r>
            </a:p>
          </p:txBody>
        </p:sp>
        <p:cxnSp>
          <p:nvCxnSpPr>
            <p:cNvPr id="23" name="Straight Connector 88">
              <a:extLst>
                <a:ext uri="{FF2B5EF4-FFF2-40B4-BE49-F238E27FC236}">
                  <a16:creationId xmlns:a16="http://schemas.microsoft.com/office/drawing/2014/main" id="{BCB84BE6-1C7C-684C-841B-506332DCAF1F}"/>
                </a:ext>
              </a:extLst>
            </p:cNvPr>
            <p:cNvCxnSpPr>
              <a:cxnSpLocks noChangeShapeType="1"/>
              <a:stCxn id="22" idx="4"/>
            </p:cNvCxnSpPr>
            <p:nvPr/>
          </p:nvCxnSpPr>
          <p:spPr bwMode="auto">
            <a:xfrm flipH="1" flipV="1">
              <a:off x="-892274" y="3676596"/>
              <a:ext cx="1541753" cy="209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0784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C0A8EB-BC7C-A641-8AC0-A590519AF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21" y="0"/>
            <a:ext cx="10052957" cy="6858000"/>
          </a:xfrm>
          <a:prstGeom prst="rect">
            <a:avLst/>
          </a:prstGeom>
        </p:spPr>
      </p:pic>
      <p:sp>
        <p:nvSpPr>
          <p:cNvPr id="24" name="Left Brace 23">
            <a:extLst>
              <a:ext uri="{FF2B5EF4-FFF2-40B4-BE49-F238E27FC236}">
                <a16:creationId xmlns:a16="http://schemas.microsoft.com/office/drawing/2014/main" id="{188CF10A-8199-9E46-B70A-808DA4347050}"/>
              </a:ext>
            </a:extLst>
          </p:cNvPr>
          <p:cNvSpPr/>
          <p:nvPr/>
        </p:nvSpPr>
        <p:spPr>
          <a:xfrm rot="16200000">
            <a:off x="6327303" y="902896"/>
            <a:ext cx="186695" cy="3540406"/>
          </a:xfrm>
          <a:prstGeom prst="leftBrace">
            <a:avLst>
              <a:gd name="adj1" fmla="val 8333"/>
              <a:gd name="adj2" fmla="val 5268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670CCA-F6D6-6543-9F0B-04595D1AB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5762" y="2856173"/>
            <a:ext cx="3140848" cy="215444"/>
          </a:xfrm>
          <a:prstGeom prst="rect">
            <a:avLst/>
          </a:prstGeom>
          <a:solidFill>
            <a:srgbClr val="F2EECE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800" b="0" dirty="0"/>
              <a:t>Enter </a:t>
            </a:r>
            <a:r>
              <a:rPr lang="en-US" altLang="en-US" sz="800" dirty="0"/>
              <a:t>the Patient’s Age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DD9F10-D3AF-2448-B38E-42FAAFB75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6224" y="2728379"/>
            <a:ext cx="282461" cy="255045"/>
          </a:xfrm>
          <a:prstGeom prst="ellipse">
            <a:avLst/>
          </a:prstGeom>
          <a:gradFill rotWithShape="1">
            <a:gsLst>
              <a:gs pos="0">
                <a:srgbClr val="8FB4FF"/>
              </a:gs>
              <a:gs pos="50000">
                <a:srgbClr val="262673"/>
              </a:gs>
              <a:gs pos="100000">
                <a:srgbClr val="002060"/>
              </a:gs>
            </a:gsLst>
            <a:lin ang="5400000" scaled="1"/>
          </a:gradFill>
          <a:ln w="9525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srgbClr val="808080">
                <a:alpha val="39998"/>
              </a:srgbClr>
            </a:outerShdw>
          </a:effectLst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200" b="0" dirty="0">
                <a:solidFill>
                  <a:schemeClr val="bg1"/>
                </a:solidFill>
                <a:latin typeface="+mj-lt"/>
                <a:ea typeface="+mn-ea"/>
              </a:rPr>
              <a:t>11</a:t>
            </a:r>
          </a:p>
        </p:txBody>
      </p:sp>
      <p:grpSp>
        <p:nvGrpSpPr>
          <p:cNvPr id="27" name="Group 37">
            <a:extLst>
              <a:ext uri="{FF2B5EF4-FFF2-40B4-BE49-F238E27FC236}">
                <a16:creationId xmlns:a16="http://schemas.microsoft.com/office/drawing/2014/main" id="{4C7BA5C8-1DC5-7847-AE4A-5EEFB1FB9C6A}"/>
              </a:ext>
            </a:extLst>
          </p:cNvPr>
          <p:cNvGrpSpPr>
            <a:grpSpLocks/>
          </p:cNvGrpSpPr>
          <p:nvPr/>
        </p:nvGrpSpPr>
        <p:grpSpPr bwMode="auto">
          <a:xfrm>
            <a:off x="8717797" y="1795272"/>
            <a:ext cx="1732646" cy="754715"/>
            <a:chOff x="-1264831" y="2046728"/>
            <a:chExt cx="2225130" cy="76366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82BC538-6C71-C74D-BC06-20C639637A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02895" y="2467822"/>
              <a:ext cx="2063194" cy="342567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800" b="0" dirty="0"/>
                <a:t>Select the </a:t>
              </a:r>
              <a:r>
                <a:rPr lang="en-US" altLang="en-US" sz="800" dirty="0"/>
                <a:t>Patient’s</a:t>
              </a:r>
              <a:r>
                <a:rPr lang="en-US" altLang="en-US" sz="800" b="0" dirty="0"/>
                <a:t> </a:t>
              </a:r>
              <a:r>
                <a:rPr lang="en-US" altLang="en-US" sz="800" dirty="0"/>
                <a:t>Gender</a:t>
              </a:r>
              <a:r>
                <a:rPr lang="en-US" altLang="en-US" sz="800" b="0" dirty="0"/>
                <a:t> from a drop-down menu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23CC5F9-65E0-4A4E-A4E4-28E5895D2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64831" y="2402033"/>
              <a:ext cx="302609" cy="227490"/>
            </a:xfrm>
            <a:prstGeom prst="ellipse">
              <a:avLst/>
            </a:prstGeom>
            <a:gradFill rotWithShape="1">
              <a:gsLst>
                <a:gs pos="0">
                  <a:srgbClr val="8FB4FF"/>
                </a:gs>
                <a:gs pos="50000">
                  <a:srgbClr val="262673"/>
                </a:gs>
                <a:gs pos="100000">
                  <a:srgbClr val="002060"/>
                </a:gs>
              </a:gsLst>
              <a:lin ang="5400000" scaled="1"/>
            </a:gra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10</a:t>
              </a:r>
              <a:endParaRPr lang="en-US" sz="1200" b="0" dirty="0">
                <a:solidFill>
                  <a:schemeClr val="bg1"/>
                </a:solidFill>
                <a:latin typeface="+mj-lt"/>
                <a:ea typeface="+mn-ea"/>
              </a:endParaRPr>
            </a:p>
          </p:txBody>
        </p:sp>
        <p:cxnSp>
          <p:nvCxnSpPr>
            <p:cNvPr id="30" name="Straight Connector 88">
              <a:extLst>
                <a:ext uri="{FF2B5EF4-FFF2-40B4-BE49-F238E27FC236}">
                  <a16:creationId xmlns:a16="http://schemas.microsoft.com/office/drawing/2014/main" id="{FA4C85CA-C6DB-344B-9054-E1C5F36167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-1102894" y="2046728"/>
              <a:ext cx="0" cy="405567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1" name="Group 37">
            <a:extLst>
              <a:ext uri="{FF2B5EF4-FFF2-40B4-BE49-F238E27FC236}">
                <a16:creationId xmlns:a16="http://schemas.microsoft.com/office/drawing/2014/main" id="{6E0DC5BA-228D-4840-BE26-572707E8DCE9}"/>
              </a:ext>
            </a:extLst>
          </p:cNvPr>
          <p:cNvGrpSpPr>
            <a:grpSpLocks/>
          </p:cNvGrpSpPr>
          <p:nvPr/>
        </p:nvGrpSpPr>
        <p:grpSpPr bwMode="auto">
          <a:xfrm>
            <a:off x="4394974" y="3984028"/>
            <a:ext cx="2827337" cy="473493"/>
            <a:chOff x="-892273" y="3449083"/>
            <a:chExt cx="3630975" cy="41934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6311B2B-D356-4B40-8081-7C241DBF8C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509" y="3568590"/>
              <a:ext cx="2063193" cy="299837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800" b="0" dirty="0"/>
                <a:t>Patient has no vaccination history (no need to enter)</a:t>
              </a:r>
              <a:endParaRPr lang="en-US" altLang="en-US" sz="800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B533164-BA95-984C-AEA4-2AC95D113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813" y="3449083"/>
              <a:ext cx="369865" cy="226359"/>
            </a:xfrm>
            <a:prstGeom prst="ellipse">
              <a:avLst/>
            </a:prstGeom>
            <a:gradFill rotWithShape="1">
              <a:gsLst>
                <a:gs pos="0">
                  <a:srgbClr val="8FB4FF"/>
                </a:gs>
                <a:gs pos="50000">
                  <a:srgbClr val="262673"/>
                </a:gs>
                <a:gs pos="100000">
                  <a:srgbClr val="002060"/>
                </a:gs>
              </a:gsLst>
              <a:lin ang="5400000" scaled="1"/>
            </a:gra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12</a:t>
              </a:r>
              <a:endParaRPr lang="en-US" sz="1200" b="0" dirty="0">
                <a:solidFill>
                  <a:schemeClr val="bg1"/>
                </a:solidFill>
                <a:latin typeface="+mj-lt"/>
                <a:ea typeface="+mn-ea"/>
              </a:endParaRPr>
            </a:p>
          </p:txBody>
        </p:sp>
        <p:cxnSp>
          <p:nvCxnSpPr>
            <p:cNvPr id="34" name="Straight Connector 88">
              <a:extLst>
                <a:ext uri="{FF2B5EF4-FFF2-40B4-BE49-F238E27FC236}">
                  <a16:creationId xmlns:a16="http://schemas.microsoft.com/office/drawing/2014/main" id="{D323DD44-EAAC-9D48-91B4-41FDC6810CE9}"/>
                </a:ext>
              </a:extLst>
            </p:cNvPr>
            <p:cNvCxnSpPr>
              <a:cxnSpLocks noChangeShapeType="1"/>
              <a:stCxn id="33" idx="4"/>
            </p:cNvCxnSpPr>
            <p:nvPr/>
          </p:nvCxnSpPr>
          <p:spPr bwMode="auto">
            <a:xfrm flipH="1">
              <a:off x="-892273" y="3675442"/>
              <a:ext cx="1497019" cy="1154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5" name="Group 37">
            <a:extLst>
              <a:ext uri="{FF2B5EF4-FFF2-40B4-BE49-F238E27FC236}">
                <a16:creationId xmlns:a16="http://schemas.microsoft.com/office/drawing/2014/main" id="{779ECCB3-3CE9-1042-ACB7-4D6054470BFA}"/>
              </a:ext>
            </a:extLst>
          </p:cNvPr>
          <p:cNvGrpSpPr>
            <a:grpSpLocks/>
          </p:cNvGrpSpPr>
          <p:nvPr/>
        </p:nvGrpSpPr>
        <p:grpSpPr bwMode="auto">
          <a:xfrm>
            <a:off x="4192291" y="4457524"/>
            <a:ext cx="5873857" cy="600414"/>
            <a:chOff x="-1228864" y="3417761"/>
            <a:chExt cx="6926424" cy="53175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038BC3C-6116-A440-B1D0-61EA97FEBB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4728" y="3540643"/>
              <a:ext cx="2662832" cy="408868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800" b="0" dirty="0"/>
                <a:t>Click the </a:t>
              </a:r>
              <a:r>
                <a:rPr lang="en-US" altLang="en-US" sz="800" dirty="0"/>
                <a:t>+</a:t>
              </a:r>
              <a:r>
                <a:rPr lang="en-US" altLang="en-US" sz="800" b="0" dirty="0"/>
                <a:t> to enter an </a:t>
              </a:r>
              <a:r>
                <a:rPr lang="en-US" altLang="en-US" sz="800" dirty="0"/>
                <a:t>Expected Forecast </a:t>
              </a:r>
              <a:r>
                <a:rPr lang="en-US" altLang="en-US" sz="800" b="0" dirty="0"/>
                <a:t>for each vaccine or vaccine group</a:t>
              </a:r>
              <a:endParaRPr lang="en-US" altLang="en-US" sz="80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70C2765-7FAD-2B4F-9628-B7D7D7DA3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9795" y="3417761"/>
              <a:ext cx="369865" cy="226359"/>
            </a:xfrm>
            <a:prstGeom prst="ellipse">
              <a:avLst/>
            </a:prstGeom>
            <a:gradFill rotWithShape="1">
              <a:gsLst>
                <a:gs pos="0">
                  <a:srgbClr val="8FB4FF"/>
                </a:gs>
                <a:gs pos="50000">
                  <a:srgbClr val="262673"/>
                </a:gs>
                <a:gs pos="100000">
                  <a:srgbClr val="002060"/>
                </a:gs>
              </a:gsLst>
              <a:lin ang="5400000" scaled="1"/>
            </a:gra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13</a:t>
              </a:r>
              <a:endParaRPr lang="en-US" sz="1200" b="0" dirty="0">
                <a:solidFill>
                  <a:schemeClr val="bg1"/>
                </a:solidFill>
                <a:latin typeface="+mj-lt"/>
                <a:ea typeface="+mn-ea"/>
              </a:endParaRPr>
            </a:p>
          </p:txBody>
        </p:sp>
        <p:cxnSp>
          <p:nvCxnSpPr>
            <p:cNvPr id="38" name="Straight Connector 88">
              <a:extLst>
                <a:ext uri="{FF2B5EF4-FFF2-40B4-BE49-F238E27FC236}">
                  <a16:creationId xmlns:a16="http://schemas.microsoft.com/office/drawing/2014/main" id="{C863AC57-3BF7-9E46-BE36-A04CA61F4E6E}"/>
                </a:ext>
              </a:extLst>
            </p:cNvPr>
            <p:cNvCxnSpPr>
              <a:cxnSpLocks noChangeShapeType="1"/>
              <a:stCxn id="37" idx="4"/>
            </p:cNvCxnSpPr>
            <p:nvPr/>
          </p:nvCxnSpPr>
          <p:spPr bwMode="auto">
            <a:xfrm flipH="1">
              <a:off x="-1228864" y="3644120"/>
              <a:ext cx="4263592" cy="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54D34A8-3601-FA40-BEA1-FA86F9C47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0919" y="343542"/>
            <a:ext cx="3119935" cy="584775"/>
          </a:xfrm>
          <a:prstGeom prst="rect">
            <a:avLst/>
          </a:prstGeom>
          <a:solidFill>
            <a:srgbClr val="F2EECE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800" dirty="0"/>
              <a:t>*NOTE: Since we selected Date Type -&gt; Relative Dates in the previous Test Case Information window, there is no place to enter the Assessment Date</a:t>
            </a:r>
            <a:br>
              <a:rPr lang="en-US" altLang="en-US" sz="800" dirty="0"/>
            </a:br>
            <a:r>
              <a:rPr lang="en-US" altLang="en-US" sz="800" dirty="0"/>
              <a:t> It will always be set to the current date!</a:t>
            </a:r>
          </a:p>
        </p:txBody>
      </p:sp>
      <p:cxnSp>
        <p:nvCxnSpPr>
          <p:cNvPr id="40" name="Straight Connector 88">
            <a:extLst>
              <a:ext uri="{FF2B5EF4-FFF2-40B4-BE49-F238E27FC236}">
                <a16:creationId xmlns:a16="http://schemas.microsoft.com/office/drawing/2014/main" id="{A9A2B887-8182-2F4A-BF91-B1F90579DAA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53969" y="928317"/>
            <a:ext cx="0" cy="327046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60258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FBEE10-F697-1743-AEA5-40073D94F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30" y="0"/>
            <a:ext cx="10014943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8F7614-E552-8541-9751-E4FFA1DD4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7431" y="522617"/>
            <a:ext cx="1857687" cy="707886"/>
          </a:xfrm>
          <a:prstGeom prst="rect">
            <a:avLst/>
          </a:prstGeom>
          <a:solidFill>
            <a:srgbClr val="F2EECE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800" b="0" dirty="0"/>
              <a:t>Enter the name or CVX code for a vaccine or vaccine group</a:t>
            </a:r>
          </a:p>
          <a:p>
            <a:pPr algn="ctr" eaLnBrk="1" hangingPunct="1">
              <a:defRPr/>
            </a:pPr>
            <a:r>
              <a:rPr lang="en-US" altLang="en-US" sz="800" b="0" dirty="0"/>
              <a:t>OR</a:t>
            </a:r>
          </a:p>
          <a:p>
            <a:pPr algn="ctr" eaLnBrk="1" hangingPunct="1">
              <a:defRPr/>
            </a:pPr>
            <a:r>
              <a:rPr lang="en-US" altLang="en-US" sz="800" b="0" dirty="0"/>
              <a:t>Use the Vaccine Browser by clicking on the magnifying glass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546E82C-FD33-1D4C-851A-C78690677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5045" y="1212044"/>
            <a:ext cx="282461" cy="255045"/>
          </a:xfrm>
          <a:prstGeom prst="ellipse">
            <a:avLst/>
          </a:prstGeom>
          <a:gradFill rotWithShape="1">
            <a:gsLst>
              <a:gs pos="0">
                <a:srgbClr val="8FB4FF"/>
              </a:gs>
              <a:gs pos="50000">
                <a:srgbClr val="262673"/>
              </a:gs>
              <a:gs pos="100000">
                <a:srgbClr val="002060"/>
              </a:gs>
            </a:gsLst>
            <a:lin ang="5400000" scaled="1"/>
          </a:gradFill>
          <a:ln w="9525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srgbClr val="808080">
                <a:alpha val="39998"/>
              </a:srgbClr>
            </a:outerShdw>
          </a:effectLst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200" b="0" dirty="0">
                <a:solidFill>
                  <a:schemeClr val="bg1"/>
                </a:solidFill>
                <a:latin typeface="+mj-lt"/>
                <a:ea typeface="+mn-ea"/>
              </a:rPr>
              <a:t>14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D4B66751-C813-8146-93F9-E79CC45BD4E2}"/>
              </a:ext>
            </a:extLst>
          </p:cNvPr>
          <p:cNvSpPr/>
          <p:nvPr/>
        </p:nvSpPr>
        <p:spPr>
          <a:xfrm rot="5400000">
            <a:off x="7477991" y="-913542"/>
            <a:ext cx="179031" cy="5043786"/>
          </a:xfrm>
          <a:prstGeom prst="leftBrace">
            <a:avLst>
              <a:gd name="adj1" fmla="val 8333"/>
              <a:gd name="adj2" fmla="val 5268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A3647593-B5AD-B544-8E5C-75E19ADCA0F3}"/>
              </a:ext>
            </a:extLst>
          </p:cNvPr>
          <p:cNvSpPr/>
          <p:nvPr/>
        </p:nvSpPr>
        <p:spPr>
          <a:xfrm>
            <a:off x="3980149" y="2922688"/>
            <a:ext cx="175372" cy="1519226"/>
          </a:xfrm>
          <a:prstGeom prst="leftBrace">
            <a:avLst>
              <a:gd name="adj1" fmla="val 8333"/>
              <a:gd name="adj2" fmla="val 5268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116114-8F1D-2447-AFB6-947E3CDEC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301" y="3821745"/>
            <a:ext cx="3140848" cy="338554"/>
          </a:xfrm>
          <a:prstGeom prst="rect">
            <a:avLst/>
          </a:prstGeom>
          <a:solidFill>
            <a:srgbClr val="F2EECE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800" b="0" dirty="0"/>
              <a:t>Enter expected </a:t>
            </a:r>
            <a:r>
              <a:rPr lang="en-US" altLang="en-US" sz="800" dirty="0"/>
              <a:t>Earliest</a:t>
            </a:r>
            <a:r>
              <a:rPr lang="en-US" altLang="en-US" sz="800" b="0" dirty="0"/>
              <a:t> and </a:t>
            </a:r>
            <a:r>
              <a:rPr lang="en-US" altLang="en-US" sz="800" dirty="0"/>
              <a:t>Recommended</a:t>
            </a:r>
            <a:r>
              <a:rPr lang="en-US" altLang="en-US" sz="800" b="0" dirty="0"/>
              <a:t> </a:t>
            </a:r>
          </a:p>
          <a:p>
            <a:pPr algn="ctr" eaLnBrk="1" hangingPunct="1">
              <a:defRPr/>
            </a:pPr>
            <a:r>
              <a:rPr lang="en-US" altLang="en-US" sz="800" b="0" dirty="0"/>
              <a:t>dates for the forecast [REQUIRED]</a:t>
            </a:r>
            <a:endParaRPr lang="en-US" altLang="en-US" sz="800" dirty="0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D800A8E4-B595-964F-B1D4-F3C8CC5CA226}"/>
              </a:ext>
            </a:extLst>
          </p:cNvPr>
          <p:cNvSpPr/>
          <p:nvPr/>
        </p:nvSpPr>
        <p:spPr>
          <a:xfrm>
            <a:off x="3980149" y="4814775"/>
            <a:ext cx="175372" cy="733618"/>
          </a:xfrm>
          <a:prstGeom prst="leftBrace">
            <a:avLst>
              <a:gd name="adj1" fmla="val 8333"/>
              <a:gd name="adj2" fmla="val 5268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83BCB7-B92C-7245-8EB9-011E7FC07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054" y="5260687"/>
            <a:ext cx="3140848" cy="338554"/>
          </a:xfrm>
          <a:prstGeom prst="rect">
            <a:avLst/>
          </a:prstGeom>
          <a:solidFill>
            <a:srgbClr val="F2EECE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800" b="0" dirty="0"/>
              <a:t>Enter expected </a:t>
            </a:r>
            <a:r>
              <a:rPr lang="en-US" altLang="en-US" sz="800" dirty="0"/>
              <a:t>Past Due </a:t>
            </a:r>
            <a:r>
              <a:rPr lang="en-US" altLang="en-US" sz="800" b="0" dirty="0"/>
              <a:t>and</a:t>
            </a:r>
            <a:r>
              <a:rPr lang="en-US" altLang="en-US" sz="800" dirty="0"/>
              <a:t> Latest</a:t>
            </a:r>
          </a:p>
          <a:p>
            <a:pPr algn="ctr" eaLnBrk="1" hangingPunct="1">
              <a:defRPr/>
            </a:pPr>
            <a:r>
              <a:rPr lang="en-US" altLang="en-US" sz="800" dirty="0"/>
              <a:t> </a:t>
            </a:r>
            <a:r>
              <a:rPr lang="en-US" altLang="en-US" sz="800" b="0" dirty="0"/>
              <a:t>dates</a:t>
            </a:r>
            <a:r>
              <a:rPr lang="en-US" altLang="en-US" sz="800" dirty="0"/>
              <a:t> </a:t>
            </a:r>
            <a:r>
              <a:rPr lang="en-US" altLang="en-US" sz="800" b="0" dirty="0"/>
              <a:t>for the forecast [OPTIONAL]</a:t>
            </a:r>
            <a:endParaRPr lang="en-US" altLang="en-US" sz="8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B572AED-072D-A545-8F06-C8495F5D8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688" y="3679911"/>
            <a:ext cx="282461" cy="255045"/>
          </a:xfrm>
          <a:prstGeom prst="ellipse">
            <a:avLst/>
          </a:prstGeom>
          <a:gradFill rotWithShape="1">
            <a:gsLst>
              <a:gs pos="0">
                <a:srgbClr val="8FB4FF"/>
              </a:gs>
              <a:gs pos="50000">
                <a:srgbClr val="262673"/>
              </a:gs>
              <a:gs pos="100000">
                <a:srgbClr val="002060"/>
              </a:gs>
            </a:gsLst>
            <a:lin ang="5400000" scaled="1"/>
          </a:gradFill>
          <a:ln w="9525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srgbClr val="808080">
                <a:alpha val="39998"/>
              </a:srgbClr>
            </a:outerShdw>
          </a:effectLst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200" b="0" dirty="0">
                <a:solidFill>
                  <a:schemeClr val="bg1"/>
                </a:solidFill>
                <a:latin typeface="+mj-lt"/>
                <a:ea typeface="+mn-ea"/>
              </a:rPr>
              <a:t>16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190A5F9-67FF-CD4A-AEC6-A9526C8D2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4441" y="5044703"/>
            <a:ext cx="282461" cy="273762"/>
          </a:xfrm>
          <a:prstGeom prst="ellipse">
            <a:avLst/>
          </a:prstGeom>
          <a:gradFill rotWithShape="1">
            <a:gsLst>
              <a:gs pos="0">
                <a:srgbClr val="8FB4FF"/>
              </a:gs>
              <a:gs pos="50000">
                <a:srgbClr val="262673"/>
              </a:gs>
              <a:gs pos="100000">
                <a:srgbClr val="002060"/>
              </a:gs>
            </a:gsLst>
            <a:lin ang="5400000" scaled="1"/>
          </a:gradFill>
          <a:ln w="9525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srgbClr val="808080">
                <a:alpha val="39998"/>
              </a:srgbClr>
            </a:outerShdw>
          </a:effectLst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200" b="0" dirty="0">
                <a:solidFill>
                  <a:schemeClr val="bg1"/>
                </a:solidFill>
                <a:latin typeface="+mj-lt"/>
                <a:ea typeface="+mn-ea"/>
              </a:rPr>
              <a:t>17</a:t>
            </a: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EDE85C84-D2A0-8E4A-8F8D-414665007C83}"/>
              </a:ext>
            </a:extLst>
          </p:cNvPr>
          <p:cNvSpPr/>
          <p:nvPr/>
        </p:nvSpPr>
        <p:spPr>
          <a:xfrm rot="5400000">
            <a:off x="6442313" y="620667"/>
            <a:ext cx="217524" cy="3403544"/>
          </a:xfrm>
          <a:prstGeom prst="leftBrace">
            <a:avLst>
              <a:gd name="adj1" fmla="val 8333"/>
              <a:gd name="adj2" fmla="val 25235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9C704A-6621-4842-8CFE-8133D921C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7467" y="1956812"/>
            <a:ext cx="3140848" cy="215444"/>
          </a:xfrm>
          <a:prstGeom prst="rect">
            <a:avLst/>
          </a:prstGeom>
          <a:solidFill>
            <a:srgbClr val="F2EECE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800" b="0" dirty="0"/>
              <a:t>Enter expected </a:t>
            </a:r>
            <a:r>
              <a:rPr lang="en-US" altLang="en-US" sz="800" dirty="0"/>
              <a:t>Series Status</a:t>
            </a:r>
            <a:r>
              <a:rPr lang="en-US" altLang="en-US" sz="800" b="0" dirty="0"/>
              <a:t> and </a:t>
            </a:r>
            <a:r>
              <a:rPr lang="en-US" altLang="en-US" sz="800" dirty="0"/>
              <a:t>Dose Number</a:t>
            </a:r>
            <a:r>
              <a:rPr lang="en-US" altLang="en-US" sz="800" b="0" dirty="0"/>
              <a:t> [REQUIRED] 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D598D5A-F0BD-2F43-AA49-F03E83AA7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9964" y="2016265"/>
            <a:ext cx="282461" cy="255045"/>
          </a:xfrm>
          <a:prstGeom prst="ellipse">
            <a:avLst/>
          </a:prstGeom>
          <a:gradFill rotWithShape="1">
            <a:gsLst>
              <a:gs pos="0">
                <a:srgbClr val="8FB4FF"/>
              </a:gs>
              <a:gs pos="50000">
                <a:srgbClr val="262673"/>
              </a:gs>
              <a:gs pos="100000">
                <a:srgbClr val="002060"/>
              </a:gs>
            </a:gsLst>
            <a:lin ang="5400000" scaled="1"/>
          </a:gradFill>
          <a:ln w="9525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srgbClr val="808080">
                <a:alpha val="39998"/>
              </a:srgbClr>
            </a:outerShdw>
          </a:effectLst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200" b="0" dirty="0">
                <a:solidFill>
                  <a:schemeClr val="bg1"/>
                </a:solidFill>
                <a:latin typeface="+mj-lt"/>
                <a:ea typeface="+mn-ea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545647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1AEEA9D-A5BB-D64E-AC1A-24E210CC5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03" y="0"/>
            <a:ext cx="9963509" cy="6858000"/>
          </a:xfrm>
          <a:prstGeom prst="rect">
            <a:avLst/>
          </a:prstGeom>
        </p:spPr>
      </p:pic>
      <p:sp>
        <p:nvSpPr>
          <p:cNvPr id="19" name="Left Brace 18">
            <a:extLst>
              <a:ext uri="{FF2B5EF4-FFF2-40B4-BE49-F238E27FC236}">
                <a16:creationId xmlns:a16="http://schemas.microsoft.com/office/drawing/2014/main" id="{D4BEFB5D-58DA-CF45-B40D-2740F50CE98B}"/>
              </a:ext>
            </a:extLst>
          </p:cNvPr>
          <p:cNvSpPr/>
          <p:nvPr/>
        </p:nvSpPr>
        <p:spPr>
          <a:xfrm rot="10800000" flipH="1">
            <a:off x="3798238" y="1684106"/>
            <a:ext cx="355308" cy="4375731"/>
          </a:xfrm>
          <a:prstGeom prst="leftBrace">
            <a:avLst>
              <a:gd name="adj1" fmla="val 0"/>
              <a:gd name="adj2" fmla="val 81868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2E4B31-B2A8-104F-A648-784D1FC0E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340" y="2006373"/>
            <a:ext cx="1764897" cy="707886"/>
          </a:xfrm>
          <a:prstGeom prst="rect">
            <a:avLst/>
          </a:prstGeom>
          <a:solidFill>
            <a:srgbClr val="F2EECE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800" b="0" dirty="0"/>
              <a:t>Example Forecast Information for </a:t>
            </a:r>
            <a:r>
              <a:rPr lang="en-US" altLang="en-US" sz="800" dirty="0"/>
              <a:t>DTaP, unspecified</a:t>
            </a:r>
            <a:r>
              <a:rPr lang="en-US" altLang="en-US" sz="800" b="0" dirty="0"/>
              <a:t> with </a:t>
            </a:r>
          </a:p>
          <a:p>
            <a:pPr algn="ctr" eaLnBrk="1" hangingPunct="1">
              <a:defRPr/>
            </a:pPr>
            <a:r>
              <a:rPr lang="en-US" altLang="en-US" sz="800" dirty="0"/>
              <a:t>Patient Age </a:t>
            </a:r>
            <a:r>
              <a:rPr lang="en-US" altLang="en-US" sz="800" b="0" dirty="0"/>
              <a:t>&amp; </a:t>
            </a:r>
            <a:r>
              <a:rPr lang="en-US" altLang="en-US" sz="800" dirty="0"/>
              <a:t>Gender</a:t>
            </a:r>
            <a:r>
              <a:rPr lang="en-US" altLang="en-US" sz="800" b="0" dirty="0"/>
              <a:t>, and </a:t>
            </a:r>
            <a:r>
              <a:rPr lang="en-US" altLang="en-US" sz="800" dirty="0"/>
              <a:t>Earliest</a:t>
            </a:r>
            <a:r>
              <a:rPr lang="en-US" altLang="en-US" sz="800" b="0" dirty="0"/>
              <a:t>, </a:t>
            </a:r>
            <a:r>
              <a:rPr lang="en-US" altLang="en-US" sz="800" dirty="0"/>
              <a:t>Recommended</a:t>
            </a:r>
            <a:r>
              <a:rPr lang="en-US" altLang="en-US" sz="800" b="0" dirty="0"/>
              <a:t>, &amp;</a:t>
            </a:r>
          </a:p>
          <a:p>
            <a:pPr algn="ctr" eaLnBrk="1" hangingPunct="1">
              <a:defRPr/>
            </a:pPr>
            <a:r>
              <a:rPr lang="en-US" altLang="en-US" sz="800" b="0" dirty="0"/>
              <a:t> </a:t>
            </a:r>
            <a:r>
              <a:rPr lang="en-US" altLang="en-US" sz="800" dirty="0"/>
              <a:t>Past Due </a:t>
            </a:r>
            <a:r>
              <a:rPr lang="en-US" altLang="en-US" sz="800" b="0" dirty="0"/>
              <a:t>(relative) dates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9DDA862-96E8-304F-AF5F-6AC303AA6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865" y="2225950"/>
            <a:ext cx="282461" cy="273762"/>
          </a:xfrm>
          <a:prstGeom prst="ellipse">
            <a:avLst/>
          </a:prstGeom>
          <a:gradFill rotWithShape="1">
            <a:gsLst>
              <a:gs pos="0">
                <a:srgbClr val="8FB4FF"/>
              </a:gs>
              <a:gs pos="50000">
                <a:srgbClr val="262673"/>
              </a:gs>
              <a:gs pos="100000">
                <a:srgbClr val="002060"/>
              </a:gs>
            </a:gsLst>
            <a:lin ang="5400000" scaled="1"/>
          </a:gradFill>
          <a:ln w="9525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srgbClr val="808080">
                <a:alpha val="39998"/>
              </a:srgbClr>
            </a:outerShdw>
          </a:effectLst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200" b="0" dirty="0">
                <a:solidFill>
                  <a:schemeClr val="bg1"/>
                </a:solidFill>
                <a:latin typeface="+mj-lt"/>
                <a:ea typeface="+mn-ea"/>
              </a:rPr>
              <a:t>18</a:t>
            </a:r>
          </a:p>
        </p:txBody>
      </p:sp>
      <p:cxnSp>
        <p:nvCxnSpPr>
          <p:cNvPr id="22" name="Straight Connector 88">
            <a:extLst>
              <a:ext uri="{FF2B5EF4-FFF2-40B4-BE49-F238E27FC236}">
                <a16:creationId xmlns:a16="http://schemas.microsoft.com/office/drawing/2014/main" id="{613DE633-4319-E943-B78A-CF0C0C624F1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05955" y="2705656"/>
            <a:ext cx="0" cy="2153063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88">
            <a:extLst>
              <a:ext uri="{FF2B5EF4-FFF2-40B4-BE49-F238E27FC236}">
                <a16:creationId xmlns:a16="http://schemas.microsoft.com/office/drawing/2014/main" id="{91C23AC3-079B-6241-B671-AC72686B482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95989" y="2705656"/>
            <a:ext cx="0" cy="982941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" name="Group 37">
            <a:extLst>
              <a:ext uri="{FF2B5EF4-FFF2-40B4-BE49-F238E27FC236}">
                <a16:creationId xmlns:a16="http://schemas.microsoft.com/office/drawing/2014/main" id="{5556A505-99F4-B24E-B5FD-4F458C063264}"/>
              </a:ext>
            </a:extLst>
          </p:cNvPr>
          <p:cNvGrpSpPr>
            <a:grpSpLocks/>
          </p:cNvGrpSpPr>
          <p:nvPr/>
        </p:nvGrpSpPr>
        <p:grpSpPr bwMode="auto">
          <a:xfrm>
            <a:off x="8270455" y="898904"/>
            <a:ext cx="2036446" cy="876173"/>
            <a:chOff x="-1102895" y="1923831"/>
            <a:chExt cx="2615282" cy="88655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75B261-8B97-1349-8503-80304E7D6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02895" y="2467822"/>
              <a:ext cx="2604652" cy="342567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800" b="0" dirty="0"/>
                <a:t>Click </a:t>
              </a:r>
              <a:r>
                <a:rPr lang="en-US" altLang="en-US" sz="800" dirty="0"/>
                <a:t>SAVE</a:t>
              </a:r>
              <a:r>
                <a:rPr lang="en-US" altLang="en-US" sz="800" b="0" dirty="0"/>
                <a:t> to save newly entered Test Case information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A33E857-E8EB-4944-BEB4-939093767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778" y="2299189"/>
              <a:ext cx="302609" cy="227490"/>
            </a:xfrm>
            <a:prstGeom prst="ellipse">
              <a:avLst/>
            </a:prstGeom>
            <a:gradFill rotWithShape="1">
              <a:gsLst>
                <a:gs pos="0">
                  <a:srgbClr val="8FB4FF"/>
                </a:gs>
                <a:gs pos="50000">
                  <a:srgbClr val="262673"/>
                </a:gs>
                <a:gs pos="100000">
                  <a:srgbClr val="002060"/>
                </a:gs>
              </a:gsLst>
              <a:lin ang="5400000" scaled="1"/>
            </a:gra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19</a:t>
              </a:r>
              <a:endParaRPr lang="en-US" sz="1200" b="0" dirty="0">
                <a:solidFill>
                  <a:schemeClr val="bg1"/>
                </a:solidFill>
                <a:latin typeface="+mj-lt"/>
                <a:ea typeface="+mn-ea"/>
              </a:endParaRPr>
            </a:p>
          </p:txBody>
        </p:sp>
        <p:cxnSp>
          <p:nvCxnSpPr>
            <p:cNvPr id="29" name="Straight Connector 88">
              <a:extLst>
                <a:ext uri="{FF2B5EF4-FFF2-40B4-BE49-F238E27FC236}">
                  <a16:creationId xmlns:a16="http://schemas.microsoft.com/office/drawing/2014/main" id="{CF5D803D-4C4F-D243-9447-F6F2C90ED5C7}"/>
                </a:ext>
              </a:extLst>
            </p:cNvPr>
            <p:cNvCxnSpPr>
              <a:cxnSpLocks noChangeShapeType="1"/>
              <a:stCxn id="28" idx="0"/>
            </p:cNvCxnSpPr>
            <p:nvPr/>
          </p:nvCxnSpPr>
          <p:spPr bwMode="auto">
            <a:xfrm flipH="1" flipV="1">
              <a:off x="1361082" y="1923831"/>
              <a:ext cx="1" cy="375358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0A88AE8-CA10-7E4A-BE4E-64010A9629A1}"/>
              </a:ext>
            </a:extLst>
          </p:cNvPr>
          <p:cNvGrpSpPr>
            <a:grpSpLocks/>
          </p:cNvGrpSpPr>
          <p:nvPr/>
        </p:nvGrpSpPr>
        <p:grpSpPr bwMode="auto">
          <a:xfrm>
            <a:off x="8446103" y="1084384"/>
            <a:ext cx="2036446" cy="1235506"/>
            <a:chOff x="-1102895" y="1560239"/>
            <a:chExt cx="2615282" cy="125015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244800-E0A9-DF46-AEEE-E7ADD82081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02895" y="2467822"/>
              <a:ext cx="2604652" cy="342567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800" b="0" dirty="0"/>
                <a:t>Click </a:t>
              </a:r>
              <a:r>
                <a:rPr lang="en-US" altLang="en-US" sz="800" dirty="0"/>
                <a:t>SUMMARY </a:t>
              </a:r>
              <a:r>
                <a:rPr lang="en-US" altLang="en-US" sz="800" b="0" dirty="0"/>
                <a:t> to view all test case information (Data &amp; Metadata)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322FCDD-B794-754B-8654-EFE8C1441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778" y="2299189"/>
              <a:ext cx="302609" cy="227490"/>
            </a:xfrm>
            <a:prstGeom prst="ellipse">
              <a:avLst/>
            </a:prstGeom>
            <a:gradFill rotWithShape="1">
              <a:gsLst>
                <a:gs pos="0">
                  <a:srgbClr val="8FB4FF"/>
                </a:gs>
                <a:gs pos="50000">
                  <a:srgbClr val="262673"/>
                </a:gs>
                <a:gs pos="100000">
                  <a:srgbClr val="002060"/>
                </a:gs>
              </a:gsLst>
              <a:lin ang="5400000" scaled="1"/>
            </a:gra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sz="1200" b="0" dirty="0">
                  <a:solidFill>
                    <a:schemeClr val="bg1"/>
                  </a:solidFill>
                  <a:latin typeface="+mj-lt"/>
                  <a:ea typeface="+mn-ea"/>
                </a:rPr>
                <a:t>20</a:t>
              </a:r>
            </a:p>
          </p:txBody>
        </p:sp>
        <p:cxnSp>
          <p:nvCxnSpPr>
            <p:cNvPr id="41" name="Straight Connector 88">
              <a:extLst>
                <a:ext uri="{FF2B5EF4-FFF2-40B4-BE49-F238E27FC236}">
                  <a16:creationId xmlns:a16="http://schemas.microsoft.com/office/drawing/2014/main" id="{EE487A07-0A90-BB4E-8E3E-5D5381E5F74C}"/>
                </a:ext>
              </a:extLst>
            </p:cNvPr>
            <p:cNvCxnSpPr>
              <a:cxnSpLocks noChangeShapeType="1"/>
              <a:stCxn id="40" idx="0"/>
            </p:cNvCxnSpPr>
            <p:nvPr/>
          </p:nvCxnSpPr>
          <p:spPr bwMode="auto">
            <a:xfrm flipV="1">
              <a:off x="1361083" y="1560239"/>
              <a:ext cx="0" cy="73895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67996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F3BA5B-811B-A841-BF20-B5101331C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97" y="0"/>
            <a:ext cx="98834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05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Microsoft Macintosh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Calibri</vt:lpstr>
      <vt:lpstr>Calibri Light</vt:lpstr>
      <vt:lpstr>Office Theme</vt:lpstr>
      <vt:lpstr>Creating a Test Case  For a Newborn (age 0) with no vaccination history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Test Case  For a Newborn (age 0) with no vaccination history  </dc:title>
  <dc:creator>Tamri, Hossam (IntlAssoc)</dc:creator>
  <cp:lastModifiedBy>Tamri, Hossam (IntlAssoc)</cp:lastModifiedBy>
  <cp:revision>1</cp:revision>
  <dcterms:created xsi:type="dcterms:W3CDTF">2018-07-27T14:46:32Z</dcterms:created>
  <dcterms:modified xsi:type="dcterms:W3CDTF">2018-07-27T14:47:21Z</dcterms:modified>
</cp:coreProperties>
</file>