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8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3D2D-8878-EF49-89E6-FEF039469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8183-2B01-3544-9B25-8617F9A5E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3955-25CF-E745-8366-A39132B2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DC01-E293-6148-899C-252CB25F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DD14-15F3-FF43-9225-A6D08163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2A87-7790-424F-B40A-4B117D33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F1EF9-E267-B94E-A1B7-42A789D9E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FBFC-B7A4-CD40-9CA5-836A3F38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FC47-BFD4-F24D-87DD-F09C80E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039B-667C-5C4D-98DB-EB09554F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C5DAB-A622-3C4F-B658-646AAC4EB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2D37D-2C59-8246-BED7-E4784D4D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B62DA-EADF-584B-AA74-5D9EEC76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98C7-029D-4D4D-86F4-749743E1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2B4B-0585-5045-A473-F09FF44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26B2-57F2-0B4B-AFA1-25DB76CB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BAEE-50AA-2245-82AF-E79CF2C9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A1A3-7083-AD4D-B8DD-FA9927BA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3EB9F-28E5-4F49-854B-746CC47B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AE4C-2D0C-334E-9CBE-53CF0228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9DD4-FB86-EE40-A232-ACACE7F3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4D35-66FE-6E4A-B550-B550E5D2B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C0D2-A2E1-4540-978E-8B01940C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2A485-A25B-F644-A9AA-739FD8DD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CAA1-F85F-774F-9C05-569F9514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5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214F-50B8-FF46-AA43-ED012DFD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3AC7-042D-4C44-9584-31D9FE2C2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0AA3E-1F5F-4B46-82FF-24A0EEE1F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88151-122A-E740-8F23-10384E44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E9C7-02D9-BF47-941F-7D024F27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187C8-082F-DF41-8AB2-BF5714EC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3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771C-91EE-A540-B212-1011C091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72A62-7A5B-7846-AD8B-5B1C2033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4071A-DD9B-6144-9AC0-759ED894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6122E-0986-5049-86B6-C57307326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9208-DA65-E94B-B64F-E33C96B87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D9321-17E4-404C-A493-0C9D2D0C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DA793-7452-0B4B-A108-4472330C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98C4A-0041-6A47-9461-26B25A38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E340-E5F6-B54E-B5E3-036D90E6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3DC0E-54EA-7042-B2A9-4749645E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0AD60-01BA-C94C-8405-18386D1B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ED922-0C2A-D94C-83A6-1BB46B6C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2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18CB8-30B5-1D4D-955A-2350F9B4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014E9-42F1-174F-88DF-2B6D76E5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B6CD7-72BB-D64E-B625-DDCDA821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877C-7F55-7C40-93F7-172CF4C8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2ACF-142C-C645-98AA-C106A595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E690A-159D-684F-8B7D-15090EAE5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664F-D7F2-6B47-86A6-0BC876FB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B56CB-14CB-3345-AE89-243A83AB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94EF0-A7DD-F145-8313-B0AB858E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3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8A8-DA51-3046-B5CD-1AFE2787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C2AD1-BC0B-194F-B151-7C14C6EE2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A559D-6395-0C41-98A1-D82C8933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B3D26-DE24-8049-B62F-E8652039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9A917-BB77-814B-82C3-EC8899CD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93555-F25C-A74C-9A8F-71448DAD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0B60A-C265-AC4F-B5E2-7FB3748F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21F25-4FAB-B741-A929-6281EE1F2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BE56-42C1-5D43-A7EC-3D81831D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9C1E-8BFC-D741-A609-3E2F2049E0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EFA0-EC8F-714F-A200-A15F1913D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706B-7460-0643-87DA-A4D068AFA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6F00-A0A6-6243-A48B-8F1A4E3E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A92C-E5DE-234F-872F-EAF89AB5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83" y="4625728"/>
            <a:ext cx="9144000" cy="12525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Test Case Execution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Executing a group of test cases</a:t>
            </a:r>
            <a:br>
              <a:rPr lang="en-US" sz="2400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771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1C773B-7E35-3C42-ABE4-CD8DD171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34"/>
            <a:ext cx="12192000" cy="6419531"/>
          </a:xfrm>
          <a:prstGeom prst="rect">
            <a:avLst/>
          </a:prstGeom>
        </p:spPr>
      </p:pic>
      <p:grpSp>
        <p:nvGrpSpPr>
          <p:cNvPr id="5" name="Group 37">
            <a:extLst>
              <a:ext uri="{FF2B5EF4-FFF2-40B4-BE49-F238E27FC236}">
                <a16:creationId xmlns:a16="http://schemas.microsoft.com/office/drawing/2014/main" id="{BA04155E-89D0-FA48-AF76-7024AA2D4323}"/>
              </a:ext>
            </a:extLst>
          </p:cNvPr>
          <p:cNvGrpSpPr>
            <a:grpSpLocks/>
          </p:cNvGrpSpPr>
          <p:nvPr/>
        </p:nvGrpSpPr>
        <p:grpSpPr bwMode="auto">
          <a:xfrm>
            <a:off x="7208874" y="854280"/>
            <a:ext cx="3899195" cy="3316840"/>
            <a:chOff x="-4170784" y="-752264"/>
            <a:chExt cx="5007494" cy="33561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04ECA0-8D7B-9E4D-AEAB-E53DAE0ED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170784" y="1887613"/>
              <a:ext cx="3340675" cy="71627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Click Save Reports to save the results of all recently executed test cases</a:t>
              </a:r>
            </a:p>
            <a:p>
              <a:pPr algn="ctr" eaLnBrk="1" hangingPunct="1">
                <a:defRPr/>
              </a:pPr>
              <a:endParaRPr lang="en-US" altLang="en-US" sz="800" b="0" dirty="0"/>
            </a:p>
            <a:p>
              <a:pPr algn="ctr" eaLnBrk="1" hangingPunct="1">
                <a:defRPr/>
              </a:pPr>
              <a:r>
                <a:rPr lang="en-US" altLang="en-US" sz="800" b="0" dirty="0"/>
                <a:t>.  Note that past test case results are viewable from the Test Cases pane of the </a:t>
              </a:r>
              <a:r>
                <a:rPr lang="en-US" altLang="en-US" sz="800" dirty="0"/>
                <a:t>Validation Window</a:t>
              </a:r>
            </a:p>
          </p:txBody>
        </p:sp>
        <p:cxnSp>
          <p:nvCxnSpPr>
            <p:cNvPr id="7" name="Straight Connector 88">
              <a:extLst>
                <a:ext uri="{FF2B5EF4-FFF2-40B4-BE49-F238E27FC236}">
                  <a16:creationId xmlns:a16="http://schemas.microsoft.com/office/drawing/2014/main" id="{81F0E27B-81E6-7941-A195-7062868CF86E}"/>
                </a:ext>
              </a:extLst>
            </p:cNvPr>
            <p:cNvCxnSpPr>
              <a:cxnSpLocks noChangeShapeType="1"/>
              <a:stCxn id="8" idx="7"/>
            </p:cNvCxnSpPr>
            <p:nvPr/>
          </p:nvCxnSpPr>
          <p:spPr bwMode="auto">
            <a:xfrm flipV="1">
              <a:off x="-708226" y="-752264"/>
              <a:ext cx="1544936" cy="2535783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ACDF335-DBB9-CC4E-9426-3CFECC4A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945" y="3320792"/>
            <a:ext cx="268438" cy="270185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  <a:ea typeface="+mn-ea"/>
              </a:rPr>
              <a:t>13</a:t>
            </a:r>
          </a:p>
        </p:txBody>
      </p:sp>
      <p:grpSp>
        <p:nvGrpSpPr>
          <p:cNvPr id="9" name="Group 37">
            <a:extLst>
              <a:ext uri="{FF2B5EF4-FFF2-40B4-BE49-F238E27FC236}">
                <a16:creationId xmlns:a16="http://schemas.microsoft.com/office/drawing/2014/main" id="{F0F0ACB1-1DDE-B649-9A1D-AFBA879153DA}"/>
              </a:ext>
            </a:extLst>
          </p:cNvPr>
          <p:cNvGrpSpPr>
            <a:grpSpLocks/>
          </p:cNvGrpSpPr>
          <p:nvPr/>
        </p:nvGrpSpPr>
        <p:grpSpPr bwMode="auto">
          <a:xfrm>
            <a:off x="379141" y="854280"/>
            <a:ext cx="3919792" cy="2940159"/>
            <a:chOff x="-3916423" y="-592501"/>
            <a:chExt cx="5033946" cy="29750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35EF34-20A5-DF4F-B543-CA8E621D2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1269" y="2039939"/>
              <a:ext cx="2428792" cy="34256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Click the </a:t>
              </a:r>
              <a:r>
                <a:rPr lang="en-US" altLang="en-US" sz="800" dirty="0"/>
                <a:t>&lt;</a:t>
              </a:r>
              <a:r>
                <a:rPr lang="en-US" altLang="en-US" sz="800" b="0" dirty="0"/>
                <a:t> button to return to the </a:t>
              </a:r>
              <a:r>
                <a:rPr lang="en-US" altLang="en-US" sz="800" dirty="0"/>
                <a:t>Validation Window</a:t>
              </a:r>
            </a:p>
          </p:txBody>
        </p:sp>
        <p:cxnSp>
          <p:nvCxnSpPr>
            <p:cNvPr id="11" name="Straight Connector 88">
              <a:extLst>
                <a:ext uri="{FF2B5EF4-FFF2-40B4-BE49-F238E27FC236}">
                  <a16:creationId xmlns:a16="http://schemas.microsoft.com/office/drawing/2014/main" id="{470D6EA7-C60B-894D-86F5-20F7788C55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-3916423" y="-592501"/>
              <a:ext cx="3451740" cy="242359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909F6715-FEDE-D147-BAF1-66E2E34F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805" y="3225267"/>
            <a:ext cx="268438" cy="270185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  <a:ea typeface="+mn-ea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4</a:t>
            </a:r>
            <a:endParaRPr lang="en-US" sz="1200" b="0" dirty="0">
              <a:solidFill>
                <a:schemeClr val="bg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289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F6168F-6650-B04F-9465-18612219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31"/>
            <a:ext cx="12192000" cy="6432537"/>
          </a:xfrm>
          <a:prstGeom prst="rect">
            <a:avLst/>
          </a:prstGeom>
        </p:spPr>
      </p:pic>
      <p:grpSp>
        <p:nvGrpSpPr>
          <p:cNvPr id="13" name="Group 37">
            <a:extLst>
              <a:ext uri="{FF2B5EF4-FFF2-40B4-BE49-F238E27FC236}">
                <a16:creationId xmlns:a16="http://schemas.microsoft.com/office/drawing/2014/main" id="{E1F50DC9-527B-F447-A6CA-28E7890C82B3}"/>
              </a:ext>
            </a:extLst>
          </p:cNvPr>
          <p:cNvGrpSpPr>
            <a:grpSpLocks/>
          </p:cNvGrpSpPr>
          <p:nvPr/>
        </p:nvGrpSpPr>
        <p:grpSpPr bwMode="auto">
          <a:xfrm>
            <a:off x="903767" y="3519377"/>
            <a:ext cx="2616604" cy="2172958"/>
            <a:chOff x="-2137669" y="1109948"/>
            <a:chExt cx="3360343" cy="21987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A91322-D0B7-6544-8730-D68A89F84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2325569" cy="84085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Select a test case from the Test Cases pane</a:t>
              </a:r>
            </a:p>
            <a:p>
              <a:pPr algn="ctr" eaLnBrk="1" hangingPunct="1">
                <a:defRPr/>
              </a:pPr>
              <a:endParaRPr lang="en-US" altLang="en-US" sz="800" b="0" dirty="0"/>
            </a:p>
            <a:p>
              <a:pPr algn="ctr" eaLnBrk="1" hangingPunct="1">
                <a:defRPr/>
              </a:pPr>
              <a:r>
                <a:rPr lang="en-US" altLang="en-US" sz="800" b="0" dirty="0"/>
                <a:t>Information about that test case will be displayed by default in the Test View pane</a:t>
              </a:r>
              <a:endParaRPr lang="en-US" altLang="en-US" sz="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80A8E8-BE98-684F-A204-706219B11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4831" y="2402033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15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17" name="Straight Connector 88">
              <a:extLst>
                <a:ext uri="{FF2B5EF4-FFF2-40B4-BE49-F238E27FC236}">
                  <a16:creationId xmlns:a16="http://schemas.microsoft.com/office/drawing/2014/main" id="{E5279882-1A6B-1044-80A4-EBD431829F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-2137669" y="1109948"/>
              <a:ext cx="1034777" cy="134234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9" name="Straight Connector 88">
            <a:extLst>
              <a:ext uri="{FF2B5EF4-FFF2-40B4-BE49-F238E27FC236}">
                <a16:creationId xmlns:a16="http://schemas.microsoft.com/office/drawing/2014/main" id="{157E436D-B7A9-7547-B572-6B2088B4F8B2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1701238" y="2934586"/>
            <a:ext cx="2966455" cy="1861734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DC0A82-49EC-9846-9FCE-8678968F9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780" y="3288544"/>
            <a:ext cx="1810855" cy="461665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Select the Reports tab in order to view past execution results for this test case</a:t>
            </a:r>
            <a:endParaRPr lang="en-US" altLang="en-US" sz="8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7619BB-1903-5747-AEB8-1B6D9256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63" y="3176132"/>
            <a:ext cx="235633" cy="224824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16</a:t>
            </a:r>
            <a:endParaRPr lang="en-US" sz="1200" b="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cxnSp>
        <p:nvCxnSpPr>
          <p:cNvPr id="24" name="Straight Connector 88">
            <a:extLst>
              <a:ext uri="{FF2B5EF4-FFF2-40B4-BE49-F238E27FC236}">
                <a16:creationId xmlns:a16="http://schemas.microsoft.com/office/drawing/2014/main" id="{9BEE62AE-679C-D940-88CA-2FFAA293738B}"/>
              </a:ext>
            </a:extLst>
          </p:cNvPr>
          <p:cNvCxnSpPr>
            <a:cxnSpLocks noChangeShapeType="1"/>
            <a:stCxn id="23" idx="2"/>
          </p:cNvCxnSpPr>
          <p:nvPr/>
        </p:nvCxnSpPr>
        <p:spPr bwMode="auto">
          <a:xfrm flipH="1">
            <a:off x="5879805" y="3288544"/>
            <a:ext cx="1829158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965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3971E-1316-8C40-99E1-FA5931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555"/>
            <a:ext cx="12192000" cy="624489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4F196C1D-9F04-B245-90A4-A17CC51586C6}"/>
              </a:ext>
            </a:extLst>
          </p:cNvPr>
          <p:cNvSpPr/>
          <p:nvPr/>
        </p:nvSpPr>
        <p:spPr>
          <a:xfrm rot="10800000">
            <a:off x="7389628" y="3574974"/>
            <a:ext cx="241839" cy="1985854"/>
          </a:xfrm>
          <a:prstGeom prst="leftBrace">
            <a:avLst>
              <a:gd name="adj1" fmla="val 8333"/>
              <a:gd name="adj2" fmla="val 8543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A23725-CFF1-1746-B082-F126C8B3E3B2}"/>
              </a:ext>
            </a:extLst>
          </p:cNvPr>
          <p:cNvGrpSpPr>
            <a:grpSpLocks/>
          </p:cNvGrpSpPr>
          <p:nvPr/>
        </p:nvGrpSpPr>
        <p:grpSpPr bwMode="auto">
          <a:xfrm>
            <a:off x="7631468" y="3709551"/>
            <a:ext cx="2170586" cy="521117"/>
            <a:chOff x="5681415" y="2216674"/>
            <a:chExt cx="2171732" cy="5218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CB4F0E-C52E-BC45-A1AA-B752999B2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834" y="2399486"/>
              <a:ext cx="2038313" cy="339015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View past test case execution dates (and the CDS software endpoints used)</a:t>
              </a:r>
              <a:endParaRPr lang="en-US" altLang="en-US" sz="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91CFA2-DF0A-D448-91F9-BAF2E4133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415" y="2216674"/>
              <a:ext cx="266841" cy="27978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17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55B610C-2C0A-BA4F-B30E-D9E2C0B3E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013" y="5044823"/>
            <a:ext cx="1810855" cy="584775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For each past test case execution you may </a:t>
            </a:r>
            <a:r>
              <a:rPr lang="en-US" altLang="en-US" sz="800" dirty="0"/>
              <a:t>View</a:t>
            </a:r>
            <a:r>
              <a:rPr lang="en-US" altLang="en-US" sz="800" b="0" dirty="0"/>
              <a:t> the detailed results, </a:t>
            </a:r>
            <a:r>
              <a:rPr lang="en-US" altLang="en-US" sz="800" dirty="0"/>
              <a:t>Download</a:t>
            </a:r>
            <a:r>
              <a:rPr lang="en-US" altLang="en-US" sz="800" b="0" dirty="0"/>
              <a:t> them in XML format or </a:t>
            </a:r>
            <a:r>
              <a:rPr lang="en-US" altLang="en-US" sz="800" dirty="0"/>
              <a:t>Delete</a:t>
            </a:r>
            <a:r>
              <a:rPr lang="en-US" altLang="en-US" sz="800" b="0" dirty="0"/>
              <a:t> them</a:t>
            </a:r>
            <a:endParaRPr lang="en-US" altLang="en-US" sz="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76592-E879-DA45-AEBD-3F39EFB7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053" y="4948996"/>
            <a:ext cx="235633" cy="224824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18</a:t>
            </a:r>
            <a:endParaRPr lang="en-US" sz="1200" b="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cxnSp>
        <p:nvCxnSpPr>
          <p:cNvPr id="12" name="Straight Connector 88">
            <a:extLst>
              <a:ext uri="{FF2B5EF4-FFF2-40B4-BE49-F238E27FC236}">
                <a16:creationId xmlns:a16="http://schemas.microsoft.com/office/drawing/2014/main" id="{01FF6318-A3E1-9148-8345-6A275F2FBBEC}"/>
              </a:ext>
            </a:extLst>
          </p:cNvPr>
          <p:cNvCxnSpPr>
            <a:cxnSpLocks noChangeShapeType="1"/>
            <a:stCxn id="11" idx="7"/>
          </p:cNvCxnSpPr>
          <p:nvPr/>
        </p:nvCxnSpPr>
        <p:spPr bwMode="auto">
          <a:xfrm flipV="1">
            <a:off x="10003178" y="4460367"/>
            <a:ext cx="875354" cy="521554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6DE88A-8E0B-3844-B4DA-C3D0473B3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227" y="1736320"/>
            <a:ext cx="1810855" cy="461665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You can re-run the last set of test cases executed by clicking on the </a:t>
            </a:r>
            <a:r>
              <a:rPr lang="en-US" altLang="en-US" sz="800" dirty="0"/>
              <a:t>Rerun Last Execution </a:t>
            </a:r>
            <a:r>
              <a:rPr lang="en-US" altLang="en-US" sz="800" b="0" dirty="0"/>
              <a:t>button</a:t>
            </a:r>
            <a:endParaRPr lang="en-US" altLang="en-US" sz="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F88D4E-8A9F-4841-A892-7A6D176FC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3265" y="1623908"/>
            <a:ext cx="235633" cy="224824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  <a:ea typeface="+mn-ea"/>
              </a:rPr>
              <a:t>19</a:t>
            </a:r>
          </a:p>
        </p:txBody>
      </p:sp>
      <p:cxnSp>
        <p:nvCxnSpPr>
          <p:cNvPr id="22" name="Straight Connector 88">
            <a:extLst>
              <a:ext uri="{FF2B5EF4-FFF2-40B4-BE49-F238E27FC236}">
                <a16:creationId xmlns:a16="http://schemas.microsoft.com/office/drawing/2014/main" id="{246CA43E-FB28-7241-8E30-8A77D9651F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101081" y="989814"/>
            <a:ext cx="0" cy="67179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289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4DADD-A814-F140-8675-89B723CB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884772"/>
            <a:ext cx="10637666" cy="52874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B7FF1DA-4540-BC47-A0D8-04C26DB16566}"/>
              </a:ext>
            </a:extLst>
          </p:cNvPr>
          <p:cNvGrpSpPr/>
          <p:nvPr/>
        </p:nvGrpSpPr>
        <p:grpSpPr>
          <a:xfrm>
            <a:off x="609600" y="116137"/>
            <a:ext cx="2380785" cy="1077043"/>
            <a:chOff x="3940175" y="1016006"/>
            <a:chExt cx="2380785" cy="1077043"/>
          </a:xfrm>
        </p:grpSpPr>
        <p:cxnSp>
          <p:nvCxnSpPr>
            <p:cNvPr id="7" name="Straight Connector 31">
              <a:extLst>
                <a:ext uri="{FF2B5EF4-FFF2-40B4-BE49-F238E27FC236}">
                  <a16:creationId xmlns:a16="http://schemas.microsoft.com/office/drawing/2014/main" id="{55E68141-C34F-0242-A0D7-64003ECA5E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2154" y="1332862"/>
              <a:ext cx="18880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88">
              <a:extLst>
                <a:ext uri="{FF2B5EF4-FFF2-40B4-BE49-F238E27FC236}">
                  <a16:creationId xmlns:a16="http://schemas.microsoft.com/office/drawing/2014/main" id="{026A3459-3332-4A45-90C4-5BFF8A9FF6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15384" y="1333712"/>
              <a:ext cx="5576" cy="75933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37">
              <a:extLst>
                <a:ext uri="{FF2B5EF4-FFF2-40B4-BE49-F238E27FC236}">
                  <a16:creationId xmlns:a16="http://schemas.microsoft.com/office/drawing/2014/main" id="{3D83D35A-C08C-D94C-9BB7-A1195CCA0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175" y="1016006"/>
              <a:ext cx="2184042" cy="485553"/>
              <a:chOff x="-89264" y="3495558"/>
              <a:chExt cx="2369302" cy="42985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AD3ACB-2664-284A-8F63-FC6A9D042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3" y="3625694"/>
                <a:ext cx="2245695" cy="29971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800" b="0" dirty="0"/>
                  <a:t>Click on </a:t>
                </a:r>
                <a:r>
                  <a:rPr lang="en-US" altLang="en-US" sz="800" dirty="0"/>
                  <a:t>Validation</a:t>
                </a:r>
                <a:r>
                  <a:rPr lang="en-US" altLang="en-US" sz="800" b="0" dirty="0"/>
                  <a:t> </a:t>
                </a:r>
                <a:r>
                  <a:rPr lang="en-US" altLang="en-US" sz="800" dirty="0"/>
                  <a:t> </a:t>
                </a:r>
                <a:r>
                  <a:rPr lang="en-US" altLang="en-US" sz="800" b="0" dirty="0"/>
                  <a:t>to display the</a:t>
                </a:r>
                <a:br>
                  <a:rPr lang="en-US" altLang="en-US" sz="800" b="0" dirty="0"/>
                </a:br>
                <a:r>
                  <a:rPr lang="en-US" altLang="en-US" sz="800" b="0" dirty="0"/>
                  <a:t> </a:t>
                </a:r>
                <a:r>
                  <a:rPr lang="en-US" altLang="en-US" sz="800" dirty="0"/>
                  <a:t>Validation Window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B4811B8-CE08-4145-9186-B08950920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9264" y="3495558"/>
                <a:ext cx="266935" cy="247349"/>
              </a:xfrm>
              <a:prstGeom prst="ellipse">
                <a:avLst/>
              </a:prstGeom>
              <a:gradFill rotWithShape="1">
                <a:gsLst>
                  <a:gs pos="0">
                    <a:srgbClr val="8FB4FF"/>
                  </a:gs>
                  <a:gs pos="50000">
                    <a:srgbClr val="262673"/>
                  </a:gs>
                  <a:gs pos="100000">
                    <a:srgbClr val="002060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r>
                  <a:rPr lang="en-US" sz="1200" b="0" dirty="0">
                    <a:solidFill>
                      <a:schemeClr val="bg1"/>
                    </a:solidFill>
                    <a:latin typeface="+mj-lt"/>
                    <a:ea typeface="+mn-ea"/>
                  </a:rPr>
                  <a:t>1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7CB1576-E545-9A4F-A79E-98DC98A8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07" y="1836776"/>
            <a:ext cx="8146501" cy="38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DF4714-9F47-7F41-88BB-4CCD7D27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599"/>
            <a:ext cx="12192000" cy="5832802"/>
          </a:xfrm>
          <a:prstGeom prst="rect">
            <a:avLst/>
          </a:prstGeom>
        </p:spPr>
      </p:pic>
      <p:grpSp>
        <p:nvGrpSpPr>
          <p:cNvPr id="10" name="Group 37">
            <a:extLst>
              <a:ext uri="{FF2B5EF4-FFF2-40B4-BE49-F238E27FC236}">
                <a16:creationId xmlns:a16="http://schemas.microsoft.com/office/drawing/2014/main" id="{7CD41715-DCB4-5843-97E0-712948BA78E2}"/>
              </a:ext>
            </a:extLst>
          </p:cNvPr>
          <p:cNvGrpSpPr>
            <a:grpSpLocks/>
          </p:cNvGrpSpPr>
          <p:nvPr/>
        </p:nvGrpSpPr>
        <p:grpSpPr bwMode="auto">
          <a:xfrm>
            <a:off x="3144311" y="3232186"/>
            <a:ext cx="1732646" cy="754715"/>
            <a:chOff x="-1264831" y="2046728"/>
            <a:chExt cx="2225130" cy="7636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5E559C-1E00-F94B-A865-FE494616D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2063194" cy="34256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Select the </a:t>
              </a:r>
              <a:r>
                <a:rPr lang="en-US" altLang="en-US" sz="800" dirty="0"/>
                <a:t>Test Plan from the drop-down list</a:t>
              </a:r>
              <a:endParaRPr lang="en-US" altLang="en-US" sz="800" b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527FD7-DC20-EE47-ACBF-9730094E3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4831" y="2402033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2</a:t>
              </a:r>
            </a:p>
          </p:txBody>
        </p:sp>
        <p:cxnSp>
          <p:nvCxnSpPr>
            <p:cNvPr id="13" name="Straight Connector 88">
              <a:extLst>
                <a:ext uri="{FF2B5EF4-FFF2-40B4-BE49-F238E27FC236}">
                  <a16:creationId xmlns:a16="http://schemas.microsoft.com/office/drawing/2014/main" id="{437AF4B9-4C00-8A40-80EE-1106C8815E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-1102894" y="2046728"/>
              <a:ext cx="0" cy="40556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33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DAFB4A-7EED-3B43-B4C8-B688210B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794"/>
            <a:ext cx="12192000" cy="5637526"/>
          </a:xfrm>
          <a:prstGeom prst="rect">
            <a:avLst/>
          </a:prstGeom>
        </p:spPr>
      </p:pic>
      <p:grpSp>
        <p:nvGrpSpPr>
          <p:cNvPr id="4" name="Group 37">
            <a:extLst>
              <a:ext uri="{FF2B5EF4-FFF2-40B4-BE49-F238E27FC236}">
                <a16:creationId xmlns:a16="http://schemas.microsoft.com/office/drawing/2014/main" id="{F693944D-C779-9E4A-800C-D74EA6371EA2}"/>
              </a:ext>
            </a:extLst>
          </p:cNvPr>
          <p:cNvGrpSpPr>
            <a:grpSpLocks/>
          </p:cNvGrpSpPr>
          <p:nvPr/>
        </p:nvGrpSpPr>
        <p:grpSpPr bwMode="auto">
          <a:xfrm>
            <a:off x="1031714" y="3690534"/>
            <a:ext cx="7071290" cy="896015"/>
            <a:chOff x="-7858546" y="2402033"/>
            <a:chExt cx="9081220" cy="906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CDB2B8-8646-0C4F-8C1C-3711E1591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2325569" cy="84085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View Test Plan organized by test groups.</a:t>
              </a:r>
            </a:p>
            <a:p>
              <a:pPr algn="ctr" eaLnBrk="1" hangingPunct="1">
                <a:defRPr/>
              </a:pPr>
              <a:endParaRPr lang="en-US" altLang="en-US" sz="800" b="0" dirty="0"/>
            </a:p>
            <a:p>
              <a:pPr algn="ctr" eaLnBrk="1" hangingPunct="1">
                <a:defRPr/>
              </a:pPr>
              <a:r>
                <a:rPr lang="en-US" altLang="en-US" sz="800" b="0" dirty="0"/>
                <a:t>Click on arrow to left of group name to expand and view the test cases in that </a:t>
              </a:r>
              <a:r>
                <a:rPr lang="en-US" altLang="en-US" sz="800" b="0" dirty="0" err="1"/>
                <a:t>gorup</a:t>
              </a:r>
              <a:endParaRPr lang="en-US" altLang="en-US" sz="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093C1D-D37A-4844-A7C4-23533BAF2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4831" y="2402033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3</a:t>
              </a:r>
            </a:p>
          </p:txBody>
        </p:sp>
        <p:cxnSp>
          <p:nvCxnSpPr>
            <p:cNvPr id="7" name="Straight Connector 88">
              <a:extLst>
                <a:ext uri="{FF2B5EF4-FFF2-40B4-BE49-F238E27FC236}">
                  <a16:creationId xmlns:a16="http://schemas.microsoft.com/office/drawing/2014/main" id="{FB97B374-AB0A-A04D-A7A9-1764C63E12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7858546" y="2452295"/>
              <a:ext cx="6755655" cy="1552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1364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EBEA0-5263-F74C-969E-02E999D9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416"/>
            <a:ext cx="12192000" cy="5833168"/>
          </a:xfrm>
          <a:prstGeom prst="rect">
            <a:avLst/>
          </a:prstGeom>
        </p:spPr>
      </p:pic>
      <p:grpSp>
        <p:nvGrpSpPr>
          <p:cNvPr id="5" name="Group 37">
            <a:extLst>
              <a:ext uri="{FF2B5EF4-FFF2-40B4-BE49-F238E27FC236}">
                <a16:creationId xmlns:a16="http://schemas.microsoft.com/office/drawing/2014/main" id="{604169BB-5F57-5841-B127-DE1738569DD1}"/>
              </a:ext>
            </a:extLst>
          </p:cNvPr>
          <p:cNvGrpSpPr>
            <a:grpSpLocks/>
          </p:cNvGrpSpPr>
          <p:nvPr/>
        </p:nvGrpSpPr>
        <p:grpSpPr bwMode="auto">
          <a:xfrm>
            <a:off x="1093497" y="3826457"/>
            <a:ext cx="7729034" cy="772904"/>
            <a:chOff x="-7858546" y="2402033"/>
            <a:chExt cx="9081220" cy="7820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A7E164-6899-484B-A01C-26E4CADB7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2325569" cy="71628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Drag and drop the </a:t>
              </a:r>
              <a:r>
                <a:rPr lang="en-US" altLang="en-US" sz="800" dirty="0"/>
                <a:t>test group name </a:t>
              </a:r>
              <a:r>
                <a:rPr lang="en-US" altLang="en-US" sz="800" b="0" dirty="0"/>
                <a:t>into the </a:t>
              </a:r>
              <a:r>
                <a:rPr lang="en-US" altLang="en-US" sz="800" dirty="0"/>
                <a:t>Test Cases List </a:t>
              </a:r>
              <a:r>
                <a:rPr lang="en-US" altLang="en-US" sz="800" b="0" dirty="0"/>
                <a:t>window</a:t>
              </a:r>
            </a:p>
            <a:p>
              <a:pPr algn="ctr" eaLnBrk="1" hangingPunct="1">
                <a:defRPr/>
              </a:pPr>
              <a:endParaRPr lang="en-US" altLang="en-US" sz="800" b="0" dirty="0"/>
            </a:p>
            <a:p>
              <a:pPr algn="ctr" eaLnBrk="1" hangingPunct="1">
                <a:defRPr/>
              </a:pPr>
              <a:r>
                <a:rPr lang="en-US" altLang="en-US" sz="800" b="0" dirty="0"/>
                <a:t>All test cases from that group will appear in the Test Cases List window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53668-F3EB-D143-A94D-7C6BB8791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4831" y="2402033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4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8" name="Straight Connector 88">
              <a:extLst>
                <a:ext uri="{FF2B5EF4-FFF2-40B4-BE49-F238E27FC236}">
                  <a16:creationId xmlns:a16="http://schemas.microsoft.com/office/drawing/2014/main" id="{73C7F38A-F025-9740-A298-67F03B6894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7858546" y="2452295"/>
              <a:ext cx="6755655" cy="1552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" name="Straight Connector 88">
            <a:extLst>
              <a:ext uri="{FF2B5EF4-FFF2-40B4-BE49-F238E27FC236}">
                <a16:creationId xmlns:a16="http://schemas.microsoft.com/office/drawing/2014/main" id="{1EE16FD0-6E0B-EE45-A7D4-B5ACB6DE5DD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27900" y="2049517"/>
            <a:ext cx="0" cy="177694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069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E9271-A5D9-7D44-ADE6-5469F4E5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  <p:grpSp>
        <p:nvGrpSpPr>
          <p:cNvPr id="5" name="Group 37">
            <a:extLst>
              <a:ext uri="{FF2B5EF4-FFF2-40B4-BE49-F238E27FC236}">
                <a16:creationId xmlns:a16="http://schemas.microsoft.com/office/drawing/2014/main" id="{095FFD9D-3E4C-2F46-80FF-28F04CCBBE3E}"/>
              </a:ext>
            </a:extLst>
          </p:cNvPr>
          <p:cNvGrpSpPr>
            <a:grpSpLocks/>
          </p:cNvGrpSpPr>
          <p:nvPr/>
        </p:nvGrpSpPr>
        <p:grpSpPr bwMode="auto">
          <a:xfrm>
            <a:off x="3985159" y="1682218"/>
            <a:ext cx="3618276" cy="3240164"/>
            <a:chOff x="-1264831" y="279240"/>
            <a:chExt cx="4646728" cy="32785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0EAC2E-9C6C-7F41-AF68-ED5E2E6A7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6" y="2467822"/>
              <a:ext cx="4484793" cy="108998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Click the pencil icon in the Configuration window to view/select/add/delete CDS software to execute tests cases against</a:t>
              </a:r>
              <a:br>
                <a:rPr lang="en-US" altLang="en-US" sz="800" b="0" dirty="0"/>
              </a:br>
              <a:br>
                <a:rPr lang="en-US" altLang="en-US" sz="800" b="0" dirty="0"/>
              </a:br>
              <a:r>
                <a:rPr lang="en-US" altLang="en-US" sz="800" b="0" dirty="0"/>
                <a:t>Clicking on the + icon allows the user to define new CDS software by defining its name, endpoint address, and interface type</a:t>
              </a:r>
              <a:br>
                <a:rPr lang="en-US" altLang="en-US" sz="800" b="0" dirty="0"/>
              </a:br>
              <a:br>
                <a:rPr lang="en-US" altLang="en-US" sz="800" b="0" dirty="0"/>
              </a:br>
              <a:r>
                <a:rPr lang="en-US" altLang="en-US" sz="800" b="0" dirty="0"/>
                <a:t>Clicking on the name of a CDS engine in the Software List will select that CDS engine for test case execution and display its configuration details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72E0A3-AC71-C04C-AF83-0F06E468E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4831" y="2402033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5</a:t>
              </a:r>
            </a:p>
          </p:txBody>
        </p:sp>
        <p:cxnSp>
          <p:nvCxnSpPr>
            <p:cNvPr id="8" name="Straight Connector 88">
              <a:extLst>
                <a:ext uri="{FF2B5EF4-FFF2-40B4-BE49-F238E27FC236}">
                  <a16:creationId xmlns:a16="http://schemas.microsoft.com/office/drawing/2014/main" id="{5B4DAACC-A59E-B541-BC78-5B1973A442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-1102894" y="279240"/>
              <a:ext cx="0" cy="217305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0553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A1B72D-0640-B042-84FE-2ADCDC3F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  <p:grpSp>
        <p:nvGrpSpPr>
          <p:cNvPr id="5" name="Group 37">
            <a:extLst>
              <a:ext uri="{FF2B5EF4-FFF2-40B4-BE49-F238E27FC236}">
                <a16:creationId xmlns:a16="http://schemas.microsoft.com/office/drawing/2014/main" id="{A8FF008F-9CF7-E843-8ADB-07E0FB349490}"/>
              </a:ext>
            </a:extLst>
          </p:cNvPr>
          <p:cNvGrpSpPr>
            <a:grpSpLocks/>
          </p:cNvGrpSpPr>
          <p:nvPr/>
        </p:nvGrpSpPr>
        <p:grpSpPr bwMode="auto">
          <a:xfrm>
            <a:off x="1510748" y="2156791"/>
            <a:ext cx="4969565" cy="1903816"/>
            <a:chOff x="-4442564" y="759438"/>
            <a:chExt cx="6382105" cy="19263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0D9CA6-AB35-3C4B-9D87-64DD70824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3042436" cy="217998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Select a CDS software type execute against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413F66-A8FB-B245-AD5C-45DDD97A4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4831" y="2402033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6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8" name="Straight Connector 88">
              <a:extLst>
                <a:ext uri="{FF2B5EF4-FFF2-40B4-BE49-F238E27FC236}">
                  <a16:creationId xmlns:a16="http://schemas.microsoft.com/office/drawing/2014/main" id="{B4ECEE3E-289F-FB43-87CF-7A7917D3ED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-4442564" y="759438"/>
              <a:ext cx="3339670" cy="169285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37">
            <a:extLst>
              <a:ext uri="{FF2B5EF4-FFF2-40B4-BE49-F238E27FC236}">
                <a16:creationId xmlns:a16="http://schemas.microsoft.com/office/drawing/2014/main" id="{6BC4BF34-A069-1F4C-B333-CBC7C0E1297D}"/>
              </a:ext>
            </a:extLst>
          </p:cNvPr>
          <p:cNvGrpSpPr>
            <a:grpSpLocks/>
          </p:cNvGrpSpPr>
          <p:nvPr/>
        </p:nvGrpSpPr>
        <p:grpSpPr bwMode="auto">
          <a:xfrm>
            <a:off x="4220792" y="2803378"/>
            <a:ext cx="5204894" cy="403572"/>
            <a:chOff x="-4744782" y="2402033"/>
            <a:chExt cx="6684323" cy="4083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67D02B-1E02-2243-B433-99BC8FC73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3042436" cy="34256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Click on the Save icon to save this configuration if any changes were made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8E2C2E-6691-8C4C-9F76-725C5485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4831" y="2402033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7</a:t>
              </a:r>
            </a:p>
          </p:txBody>
        </p:sp>
        <p:cxnSp>
          <p:nvCxnSpPr>
            <p:cNvPr id="13" name="Straight Connector 88">
              <a:extLst>
                <a:ext uri="{FF2B5EF4-FFF2-40B4-BE49-F238E27FC236}">
                  <a16:creationId xmlns:a16="http://schemas.microsoft.com/office/drawing/2014/main" id="{DAA5E18D-BF43-9442-A54B-04A36A91B0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4744782" y="2452296"/>
              <a:ext cx="3641890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37">
            <a:extLst>
              <a:ext uri="{FF2B5EF4-FFF2-40B4-BE49-F238E27FC236}">
                <a16:creationId xmlns:a16="http://schemas.microsoft.com/office/drawing/2014/main" id="{34446251-DA8F-0943-BBCA-8C61B64D8347}"/>
              </a:ext>
            </a:extLst>
          </p:cNvPr>
          <p:cNvGrpSpPr>
            <a:grpSpLocks/>
          </p:cNvGrpSpPr>
          <p:nvPr/>
        </p:nvGrpSpPr>
        <p:grpSpPr bwMode="auto">
          <a:xfrm>
            <a:off x="9836942" y="1133061"/>
            <a:ext cx="1891232" cy="3959825"/>
            <a:chOff x="-1311269" y="-752264"/>
            <a:chExt cx="2428792" cy="40067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B6D805-416F-524C-A08D-710044050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1269" y="2039939"/>
              <a:ext cx="2428792" cy="121455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NOTE: After the Test Cases List has been populated and a CDS Software has been selected, the </a:t>
              </a:r>
              <a:r>
                <a:rPr lang="en-US" altLang="en-US" sz="800" dirty="0"/>
                <a:t>Play/Execute </a:t>
              </a:r>
              <a:r>
                <a:rPr lang="en-US" altLang="en-US" sz="800" b="0" dirty="0"/>
                <a:t>button will appear</a:t>
              </a:r>
            </a:p>
            <a:p>
              <a:pPr algn="ctr" eaLnBrk="1" hangingPunct="1">
                <a:defRPr/>
              </a:pPr>
              <a:endParaRPr lang="en-US" altLang="en-US" sz="800" b="0" dirty="0"/>
            </a:p>
            <a:p>
              <a:pPr algn="ctr" eaLnBrk="1" hangingPunct="1">
                <a:defRPr/>
              </a:pPr>
              <a:r>
                <a:rPr lang="en-US" altLang="en-US" sz="800" b="0" dirty="0"/>
                <a:t>Click the </a:t>
              </a:r>
              <a:r>
                <a:rPr lang="en-US" altLang="en-US" sz="800" dirty="0"/>
                <a:t>Play/Execute </a:t>
              </a:r>
              <a:r>
                <a:rPr lang="en-US" altLang="en-US" sz="800" b="0" dirty="0"/>
                <a:t>button to display the </a:t>
              </a:r>
              <a:r>
                <a:rPr lang="en-US" altLang="en-US" sz="800" dirty="0"/>
                <a:t>Execution Window </a:t>
              </a:r>
              <a:r>
                <a:rPr lang="en-US" altLang="en-US" sz="800" b="0" dirty="0"/>
                <a:t>and  initiate execution of the test case(s) in the Test Cases List</a:t>
              </a:r>
            </a:p>
          </p:txBody>
        </p:sp>
        <p:cxnSp>
          <p:nvCxnSpPr>
            <p:cNvPr id="18" name="Straight Connector 88">
              <a:extLst>
                <a:ext uri="{FF2B5EF4-FFF2-40B4-BE49-F238E27FC236}">
                  <a16:creationId xmlns:a16="http://schemas.microsoft.com/office/drawing/2014/main" id="{A6DADAFA-54C2-0344-8099-563ADE55E3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-464683" y="-752264"/>
              <a:ext cx="1301393" cy="258335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817663A-CD3E-D94B-B109-4F3D6A795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338" y="3620338"/>
            <a:ext cx="235633" cy="224825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8</a:t>
            </a:r>
            <a:endParaRPr lang="en-US" sz="1200" b="0" dirty="0">
              <a:solidFill>
                <a:schemeClr val="bg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24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77CB1-569B-6E4A-9FCB-36EAE43D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945"/>
            <a:ext cx="12192000" cy="6406110"/>
          </a:xfrm>
          <a:prstGeom prst="rect">
            <a:avLst/>
          </a:prstGeom>
        </p:spPr>
      </p:pic>
      <p:cxnSp>
        <p:nvCxnSpPr>
          <p:cNvPr id="8" name="Straight Connector 88">
            <a:extLst>
              <a:ext uri="{FF2B5EF4-FFF2-40B4-BE49-F238E27FC236}">
                <a16:creationId xmlns:a16="http://schemas.microsoft.com/office/drawing/2014/main" id="{C2FB5722-2C89-A543-B043-E676426408CE}"/>
              </a:ext>
            </a:extLst>
          </p:cNvPr>
          <p:cNvCxnSpPr>
            <a:cxnSpLocks noChangeShapeType="1"/>
            <a:stCxn id="12" idx="3"/>
          </p:cNvCxnSpPr>
          <p:nvPr/>
        </p:nvCxnSpPr>
        <p:spPr bwMode="auto">
          <a:xfrm flipH="1">
            <a:off x="3462432" y="541831"/>
            <a:ext cx="1357698" cy="23610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37">
            <a:extLst>
              <a:ext uri="{FF2B5EF4-FFF2-40B4-BE49-F238E27FC236}">
                <a16:creationId xmlns:a16="http://schemas.microsoft.com/office/drawing/2014/main" id="{6B7599D0-7E12-F24A-8B41-4D31487173BA}"/>
              </a:ext>
            </a:extLst>
          </p:cNvPr>
          <p:cNvGrpSpPr>
            <a:grpSpLocks/>
          </p:cNvGrpSpPr>
          <p:nvPr/>
        </p:nvGrpSpPr>
        <p:grpSpPr bwMode="auto">
          <a:xfrm>
            <a:off x="1044330" y="144855"/>
            <a:ext cx="8689426" cy="621801"/>
            <a:chOff x="-632935" y="-887263"/>
            <a:chExt cx="11159294" cy="6291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0C4D7E-6B6D-B84B-B571-5424A6608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081" y="-887263"/>
              <a:ext cx="6203278" cy="467138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Selecting </a:t>
              </a:r>
              <a:r>
                <a:rPr lang="en-US" altLang="en-US" sz="800" dirty="0"/>
                <a:t>Play/Execute</a:t>
              </a:r>
              <a:r>
                <a:rPr lang="en-US" altLang="en-US" sz="800" b="0" dirty="0"/>
                <a:t> displays the </a:t>
              </a:r>
              <a:r>
                <a:rPr lang="en-US" altLang="en-US" sz="800" dirty="0"/>
                <a:t>Execution Window </a:t>
              </a:r>
              <a:r>
                <a:rPr lang="en-US" altLang="en-US" sz="800" b="0" dirty="0"/>
                <a:t>and begins test case execution. </a:t>
              </a:r>
            </a:p>
            <a:p>
              <a:pPr algn="ctr" eaLnBrk="1" hangingPunct="1">
                <a:defRPr/>
              </a:pPr>
              <a:r>
                <a:rPr lang="en-US" altLang="en-US" sz="800" b="0" dirty="0"/>
                <a:t>During execution the results for each test case are displayed in the </a:t>
              </a:r>
              <a:r>
                <a:rPr lang="en-US" altLang="en-US" sz="800" dirty="0"/>
                <a:t>Queue</a:t>
              </a:r>
              <a:r>
                <a:rPr lang="en-US" altLang="en-US" sz="800" b="0" dirty="0"/>
                <a:t> pane and a progress </a:t>
              </a:r>
              <a:r>
                <a:rPr lang="en-US" altLang="en-US" sz="800" b="0" dirty="0" err="1"/>
                <a:t>ba</a:t>
              </a:r>
              <a:r>
                <a:rPr lang="en-US" altLang="en-US" sz="800" b="0" dirty="0"/>
                <a:t> at the top of that pane shows the % of test cases which have been completed</a:t>
              </a:r>
            </a:p>
          </p:txBody>
        </p:sp>
        <p:cxnSp>
          <p:nvCxnSpPr>
            <p:cNvPr id="13" name="Straight Connector 88">
              <a:extLst>
                <a:ext uri="{FF2B5EF4-FFF2-40B4-BE49-F238E27FC236}">
                  <a16:creationId xmlns:a16="http://schemas.microsoft.com/office/drawing/2014/main" id="{06A5D4FF-59FB-2B4F-86DF-9EA4771E1C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632935" y="-530542"/>
              <a:ext cx="4804711" cy="27245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2C419F-71A6-6F49-A796-251F3759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776" y="-679756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9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7B8C80-83E2-044D-8646-46E93D05B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198" y="3535716"/>
            <a:ext cx="3420057" cy="338554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After execution completes the overall results are displayed in the </a:t>
            </a:r>
            <a:r>
              <a:rPr lang="en-US" altLang="en-US" sz="800" dirty="0"/>
              <a:t>Results</a:t>
            </a:r>
            <a:r>
              <a:rPr lang="en-US" altLang="en-US" sz="800" b="0" dirty="0"/>
              <a:t> pane (by default the results are aggregated).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53A4A0-034F-2D4C-82B7-C8500845B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438" y="3480168"/>
            <a:ext cx="238463" cy="224825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  <a:ea typeface="+mn-ea"/>
              </a:rPr>
              <a:t>10</a:t>
            </a:r>
          </a:p>
        </p:txBody>
      </p:sp>
      <p:cxnSp>
        <p:nvCxnSpPr>
          <p:cNvPr id="45" name="Straight Connector 88">
            <a:extLst>
              <a:ext uri="{FF2B5EF4-FFF2-40B4-BE49-F238E27FC236}">
                <a16:creationId xmlns:a16="http://schemas.microsoft.com/office/drawing/2014/main" id="{82D7A887-BB65-5442-8C9F-A9F3F8AE89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1901" y="3637548"/>
            <a:ext cx="479966" cy="104259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88">
            <a:extLst>
              <a:ext uri="{FF2B5EF4-FFF2-40B4-BE49-F238E27FC236}">
                <a16:creationId xmlns:a16="http://schemas.microsoft.com/office/drawing/2014/main" id="{9644E0D5-45E8-7245-89E9-EEEBA755A6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20179" y="3654022"/>
            <a:ext cx="501688" cy="96031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2065A40-4BEE-864E-9E19-26AB9D1EA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4352" y="3333005"/>
            <a:ext cx="3431179" cy="215444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Click the </a:t>
            </a:r>
            <a:r>
              <a:rPr lang="en-US" altLang="en-US" sz="800" dirty="0"/>
              <a:t>Reports</a:t>
            </a:r>
            <a:r>
              <a:rPr lang="en-US" altLang="en-US" sz="800" b="0" dirty="0"/>
              <a:t> tab to view individual test case results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28891EE-D81D-9B4F-9504-B15CFD193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121" y="3242534"/>
            <a:ext cx="238463" cy="224825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  <a:ea typeface="+mn-ea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1</a:t>
            </a:r>
            <a:endParaRPr lang="en-US" sz="1200" b="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cxnSp>
        <p:nvCxnSpPr>
          <p:cNvPr id="56" name="Straight Connector 88">
            <a:extLst>
              <a:ext uri="{FF2B5EF4-FFF2-40B4-BE49-F238E27FC236}">
                <a16:creationId xmlns:a16="http://schemas.microsoft.com/office/drawing/2014/main" id="{C5828191-9BC6-474F-9A9D-24923EF52C35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flipH="1">
            <a:off x="1795257" y="3354947"/>
            <a:ext cx="5459864" cy="17499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108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B134F8-96DD-0D44-B505-6A198ED0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33"/>
            <a:ext cx="12192000" cy="6417733"/>
          </a:xfrm>
          <a:prstGeom prst="rect">
            <a:avLst/>
          </a:prstGeom>
        </p:spPr>
      </p:pic>
      <p:grpSp>
        <p:nvGrpSpPr>
          <p:cNvPr id="5" name="Group 37">
            <a:extLst>
              <a:ext uri="{FF2B5EF4-FFF2-40B4-BE49-F238E27FC236}">
                <a16:creationId xmlns:a16="http://schemas.microsoft.com/office/drawing/2014/main" id="{54A371DA-84FB-C444-93B0-8C4E8891CFC7}"/>
              </a:ext>
            </a:extLst>
          </p:cNvPr>
          <p:cNvGrpSpPr>
            <a:grpSpLocks/>
          </p:cNvGrpSpPr>
          <p:nvPr/>
        </p:nvGrpSpPr>
        <p:grpSpPr bwMode="auto">
          <a:xfrm>
            <a:off x="6991815" y="2492881"/>
            <a:ext cx="4148253" cy="1510408"/>
            <a:chOff x="-820785" y="3155457"/>
            <a:chExt cx="6203958" cy="14552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414D75-1EBC-9542-BDCA-A796C88B6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0785" y="3155457"/>
              <a:ext cx="3952522" cy="20758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Click the arrows to view individual test case results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61DACB-64EA-B947-82E5-B8FDA696D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004" y="3232876"/>
              <a:ext cx="401465" cy="260326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12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8" name="Straight Connector 88">
              <a:extLst>
                <a:ext uri="{FF2B5EF4-FFF2-40B4-BE49-F238E27FC236}">
                  <a16:creationId xmlns:a16="http://schemas.microsoft.com/office/drawing/2014/main" id="{7AEE4729-0815-0A4A-B924-0228B6139E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8991" y="3460444"/>
              <a:ext cx="2164182" cy="1150304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5754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Theme</vt:lpstr>
      <vt:lpstr>Test Case Execution  Executing a group of test cases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Execution  Executing a group of test cases     </dc:title>
  <dc:creator>Tamri, Hossam (IntlAssoc)</dc:creator>
  <cp:lastModifiedBy>Tamri, Hossam (IntlAssoc)</cp:lastModifiedBy>
  <cp:revision>2</cp:revision>
  <dcterms:created xsi:type="dcterms:W3CDTF">2018-07-27T14:48:59Z</dcterms:created>
  <dcterms:modified xsi:type="dcterms:W3CDTF">2018-07-27T15:04:42Z</dcterms:modified>
</cp:coreProperties>
</file>