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609C-B811-8346-8293-07B700F74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644B8-E0F4-5340-B80B-0CFCBBE87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7CCD7-9707-1548-BD5B-9411E8B7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65B7-C607-6041-A664-0107A7DFCB1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EC143-AA81-AD42-A144-7CED9EE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FADA0-AD30-CB4A-9C1F-61E410D0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C30A-5E51-CA4C-9C93-2D626B14D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4C5E-947A-764A-B377-096FB31D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082E7-9418-184D-94C6-413F90F1D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27BE4-7DC5-9C4B-9871-D3116815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65B7-C607-6041-A664-0107A7DFCB1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BB156-4969-1947-B801-E70FAC07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4473-3DFC-994A-88D3-56C4940F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C30A-5E51-CA4C-9C93-2D626B14D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A3DC8-DC4A-C341-AB82-E309B324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4A2D9-B06F-D944-BD0E-7BA0D34DB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F00DF-896A-F243-BBEB-9763020F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65B7-C607-6041-A664-0107A7DFCB1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35A06-9370-D549-8A67-84AF4CCF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6D22-A76F-1D4F-A0CE-0705E1A0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C30A-5E51-CA4C-9C93-2D626B14D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B39B-2FAE-DA47-B282-8B445D1E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0D1DF-3386-1849-A90A-BB229BA0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125F-3901-3044-90F6-FE3A1F35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65B7-C607-6041-A664-0107A7DFCB1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A2208-9F45-7242-9705-9F37651C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21A1-62A8-4645-8AF1-F1E08569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C30A-5E51-CA4C-9C93-2D626B14D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8E66-C646-6C48-B08C-9A84E460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C8215-581A-4B4B-9FEE-A09C1FEFF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D6A5B-CE47-B84C-8D93-6F14A580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65B7-C607-6041-A664-0107A7DFCB1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8FFD5-2792-7942-BB83-6248E346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5032E-FA4F-A744-AD00-470D3CB0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C30A-5E51-CA4C-9C93-2D626B14D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5525-C4E5-B14F-801A-1EB046A3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7B65-B972-7E43-AFB6-31A49D2C5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B57BC-2DEB-C84C-843A-40E810A51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B96A7-BD27-E54D-91FF-84864502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65B7-C607-6041-A664-0107A7DFCB1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1FC33-3A09-964F-A100-9CA02302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B8D8B-8996-FE44-816D-6811BAA1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C30A-5E51-CA4C-9C93-2D626B14D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2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7ACA-32E5-5F4F-AB72-D1253E9D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3B04D-FDAA-994A-91DD-462A9E591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B895C-5E81-444C-8E1E-D24495AC8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7991D-EA44-034A-A661-5177DF0A4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109E3-523C-1043-8F81-325994038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928CA-8443-2F47-B2C7-DFE684AB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65B7-C607-6041-A664-0107A7DFCB1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733AB-D145-B14C-BF3B-DD31EA7D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3B782-657C-E34C-9CF2-163789F5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C30A-5E51-CA4C-9C93-2D626B14D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8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EBC3-6AA1-E44C-86B8-F8ABB77D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7C186-F200-AD41-98E3-99749C2A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65B7-C607-6041-A664-0107A7DFCB1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7FB93-3916-2640-8FE7-78ABF5A5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3DB3C-AC43-3144-B44A-0F5FFA5F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C30A-5E51-CA4C-9C93-2D626B14D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7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94432-F0A9-334A-9A45-7DA40CF5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65B7-C607-6041-A664-0107A7DFCB1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F46AD-9FAB-F048-9E16-0E9ED232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F038C-B24B-2E45-8756-9B200A0D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C30A-5E51-CA4C-9C93-2D626B14D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8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FAEC-569E-2A4B-820A-D5D09CB9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18FD5-0579-5E40-85E6-551D6676C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92744-A6DD-4242-AE1E-82A3A7E68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58B64-727B-064D-A1A9-183C42BB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65B7-C607-6041-A664-0107A7DFCB1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C0EDB-B70E-574A-A328-A93C23BE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A4A1-9BBE-B549-8599-22F402BA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C30A-5E51-CA4C-9C93-2D626B14D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3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AC74-022C-964B-9EE1-120EB2AF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A8B1F-08D3-974F-8237-69C2E38CD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9C198-ED42-AB41-B4C3-669FF538A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B9BD1-5A34-8549-A2BF-A917A988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65B7-C607-6041-A664-0107A7DFCB1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E3DA4-1DF8-BC44-85C6-71D511CA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93AD6-446D-6943-8204-A05AFFD0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C30A-5E51-CA4C-9C93-2D626B14D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9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51B18-BE65-864C-9D58-D54D4F9E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E72BB-4B01-AC4D-89ED-F8D550A9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EB125-196A-E74C-BEDA-BE778A376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C65B7-C607-6041-A664-0107A7DFCB1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ED656-6CDC-AB46-8672-9D35C1CC0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FAE7C-C642-BA49-8800-82D689970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DC30A-5E51-CA4C-9C93-2D626B14D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6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A92C-E5DE-234F-872F-EAF89AB58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983" y="4625728"/>
            <a:ext cx="9144000" cy="125251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Importing a Test Case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dirty="0"/>
              <a:t>CDC CDSI test cases</a:t>
            </a:r>
            <a:br>
              <a:rPr lang="en-US" sz="2400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167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D4DADD-A814-F140-8675-89B723CB1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884772"/>
            <a:ext cx="10637666" cy="528742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B7FF1DA-4540-BC47-A0D8-04C26DB16566}"/>
              </a:ext>
            </a:extLst>
          </p:cNvPr>
          <p:cNvGrpSpPr/>
          <p:nvPr/>
        </p:nvGrpSpPr>
        <p:grpSpPr>
          <a:xfrm>
            <a:off x="0" y="116137"/>
            <a:ext cx="2380785" cy="1077043"/>
            <a:chOff x="3940175" y="1016006"/>
            <a:chExt cx="2380785" cy="1077043"/>
          </a:xfrm>
        </p:grpSpPr>
        <p:cxnSp>
          <p:nvCxnSpPr>
            <p:cNvPr id="7" name="Straight Connector 31">
              <a:extLst>
                <a:ext uri="{FF2B5EF4-FFF2-40B4-BE49-F238E27FC236}">
                  <a16:creationId xmlns:a16="http://schemas.microsoft.com/office/drawing/2014/main" id="{55E68141-C34F-0242-A0D7-64003ECA5E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32154" y="1332862"/>
              <a:ext cx="188806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88">
              <a:extLst>
                <a:ext uri="{FF2B5EF4-FFF2-40B4-BE49-F238E27FC236}">
                  <a16:creationId xmlns:a16="http://schemas.microsoft.com/office/drawing/2014/main" id="{026A3459-3332-4A45-90C4-5BFF8A9FF6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15384" y="1333712"/>
              <a:ext cx="5576" cy="75933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" name="Group 37">
              <a:extLst>
                <a:ext uri="{FF2B5EF4-FFF2-40B4-BE49-F238E27FC236}">
                  <a16:creationId xmlns:a16="http://schemas.microsoft.com/office/drawing/2014/main" id="{3D83D35A-C08C-D94C-9BB7-A1195CCA02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0175" y="1016006"/>
              <a:ext cx="2184042" cy="485553"/>
              <a:chOff x="-89264" y="3495558"/>
              <a:chExt cx="2369302" cy="42985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AD3ACB-2664-284A-8F63-FC6A9D042C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43" y="3625694"/>
                <a:ext cx="2245695" cy="299716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en-US" sz="800" b="0" dirty="0"/>
                  <a:t>Click on </a:t>
                </a:r>
                <a:r>
                  <a:rPr lang="en-US" altLang="en-US" sz="800" dirty="0"/>
                  <a:t>Test Plans </a:t>
                </a:r>
                <a:r>
                  <a:rPr lang="en-US" altLang="en-US" sz="800" b="0" dirty="0"/>
                  <a:t>to display the</a:t>
                </a:r>
                <a:br>
                  <a:rPr lang="en-US" altLang="en-US" sz="800" b="0" dirty="0"/>
                </a:br>
                <a:r>
                  <a:rPr lang="en-US" altLang="en-US" sz="800" b="0" dirty="0"/>
                  <a:t> Test Plans window</a:t>
                </a:r>
                <a:endParaRPr lang="en-US" altLang="en-US" sz="8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B4811B8-CE08-4145-9186-B08950920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9264" y="3495558"/>
                <a:ext cx="266935" cy="247349"/>
              </a:xfrm>
              <a:prstGeom prst="ellipse">
                <a:avLst/>
              </a:prstGeom>
              <a:gradFill rotWithShape="1">
                <a:gsLst>
                  <a:gs pos="0">
                    <a:srgbClr val="8FB4FF"/>
                  </a:gs>
                  <a:gs pos="50000">
                    <a:srgbClr val="262673"/>
                  </a:gs>
                  <a:gs pos="100000">
                    <a:srgbClr val="002060"/>
                  </a:gs>
                </a:gsLst>
                <a:lin ang="5400000" scaled="1"/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eaLnBrk="1" hangingPunct="1">
                  <a:defRPr/>
                </a:pPr>
                <a:r>
                  <a:rPr lang="en-US" sz="1200" b="0" dirty="0">
                    <a:solidFill>
                      <a:schemeClr val="bg1"/>
                    </a:solidFill>
                    <a:latin typeface="+mj-lt"/>
                    <a:ea typeface="+mn-ea"/>
                  </a:rPr>
                  <a:t>1</a:t>
                </a:r>
              </a:p>
            </p:txBody>
          </p: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CBDC193-B20E-4D4E-ABBD-F6C27F367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2" y="2271163"/>
            <a:ext cx="11986329" cy="312096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7F0075B-26A5-1E41-96F3-B542EAA5E0C2}"/>
              </a:ext>
            </a:extLst>
          </p:cNvPr>
          <p:cNvGrpSpPr/>
          <p:nvPr/>
        </p:nvGrpSpPr>
        <p:grpSpPr>
          <a:xfrm>
            <a:off x="5295548" y="1784001"/>
            <a:ext cx="6291675" cy="1157162"/>
            <a:chOff x="3940175" y="1016003"/>
            <a:chExt cx="6291675" cy="1157162"/>
          </a:xfrm>
        </p:grpSpPr>
        <p:cxnSp>
          <p:nvCxnSpPr>
            <p:cNvPr id="23" name="Straight Connector 31">
              <a:extLst>
                <a:ext uri="{FF2B5EF4-FFF2-40B4-BE49-F238E27FC236}">
                  <a16:creationId xmlns:a16="http://schemas.microsoft.com/office/drawing/2014/main" id="{33AC5C4C-B824-4543-9C47-D6452DE652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32154" y="1332862"/>
              <a:ext cx="4099696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88">
              <a:extLst>
                <a:ext uri="{FF2B5EF4-FFF2-40B4-BE49-F238E27FC236}">
                  <a16:creationId xmlns:a16="http://schemas.microsoft.com/office/drawing/2014/main" id="{D54D1960-1444-F34C-B44A-7731007213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31850" y="1332071"/>
              <a:ext cx="0" cy="841094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5" name="Group 37">
              <a:extLst>
                <a:ext uri="{FF2B5EF4-FFF2-40B4-BE49-F238E27FC236}">
                  <a16:creationId xmlns:a16="http://schemas.microsoft.com/office/drawing/2014/main" id="{04FC0C5F-8BF5-C94D-A9DA-49924673B9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0175" y="1016003"/>
              <a:ext cx="2264748" cy="362443"/>
              <a:chOff x="-89264" y="3495558"/>
              <a:chExt cx="2456854" cy="32086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D3B888-3D0C-9049-A58D-357ADA7EE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42" y="3625694"/>
                <a:ext cx="2333248" cy="190729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en-US" sz="800" b="0" dirty="0"/>
                  <a:t> Click on </a:t>
                </a:r>
                <a:r>
                  <a:rPr lang="en-US" altLang="en-US" sz="800" dirty="0"/>
                  <a:t>+NEW</a:t>
                </a:r>
                <a:r>
                  <a:rPr lang="en-US" altLang="en-US" sz="800" b="0" dirty="0"/>
                  <a:t> to create a new Test Plan </a:t>
                </a:r>
                <a:endParaRPr lang="en-US" altLang="en-US" sz="80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FB6ED76-F1FD-C949-AC76-D889F0FE6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9264" y="3495558"/>
                <a:ext cx="266935" cy="247349"/>
              </a:xfrm>
              <a:prstGeom prst="ellipse">
                <a:avLst/>
              </a:prstGeom>
              <a:gradFill rotWithShape="1">
                <a:gsLst>
                  <a:gs pos="0">
                    <a:srgbClr val="8FB4FF"/>
                  </a:gs>
                  <a:gs pos="50000">
                    <a:srgbClr val="262673"/>
                  </a:gs>
                  <a:gs pos="100000">
                    <a:srgbClr val="002060"/>
                  </a:gs>
                </a:gsLst>
                <a:lin ang="5400000" scaled="1"/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eaLnBrk="1" hangingPunct="1"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2</a:t>
                </a:r>
                <a:endParaRPr lang="en-US" sz="1200" b="0" dirty="0">
                  <a:solidFill>
                    <a:schemeClr val="bg1"/>
                  </a:solidFill>
                  <a:latin typeface="+mj-lt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446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D597C0A-2382-AD46-B675-074247626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88"/>
            <a:ext cx="12192000" cy="6828312"/>
          </a:xfrm>
          <a:prstGeom prst="rect">
            <a:avLst/>
          </a:prstGeom>
        </p:spPr>
      </p:pic>
      <p:sp>
        <p:nvSpPr>
          <p:cNvPr id="18" name="Left Brace 17">
            <a:extLst>
              <a:ext uri="{FF2B5EF4-FFF2-40B4-BE49-F238E27FC236}">
                <a16:creationId xmlns:a16="http://schemas.microsoft.com/office/drawing/2014/main" id="{F1CB1AB2-F621-DE4B-8AC6-4BE4E1C7BA8A}"/>
              </a:ext>
            </a:extLst>
          </p:cNvPr>
          <p:cNvSpPr/>
          <p:nvPr/>
        </p:nvSpPr>
        <p:spPr>
          <a:xfrm rot="10800000">
            <a:off x="5074402" y="1799337"/>
            <a:ext cx="175372" cy="1519226"/>
          </a:xfrm>
          <a:prstGeom prst="leftBrace">
            <a:avLst>
              <a:gd name="adj1" fmla="val 8333"/>
              <a:gd name="adj2" fmla="val 5268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6">
            <a:extLst>
              <a:ext uri="{FF2B5EF4-FFF2-40B4-BE49-F238E27FC236}">
                <a16:creationId xmlns:a16="http://schemas.microsoft.com/office/drawing/2014/main" id="{E574FC51-0281-DD4B-BB41-14FD861FC4E4}"/>
              </a:ext>
            </a:extLst>
          </p:cNvPr>
          <p:cNvGrpSpPr>
            <a:grpSpLocks/>
          </p:cNvGrpSpPr>
          <p:nvPr/>
        </p:nvGrpSpPr>
        <p:grpSpPr bwMode="auto">
          <a:xfrm>
            <a:off x="5221493" y="2157001"/>
            <a:ext cx="1963738" cy="521117"/>
            <a:chOff x="5681415" y="2216674"/>
            <a:chExt cx="1964775" cy="52182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2C48D7-6479-1B49-B5AA-4CF0F1149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4835" y="2399486"/>
              <a:ext cx="1831355" cy="339015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Enter the </a:t>
              </a:r>
              <a:r>
                <a:rPr lang="en-US" altLang="en-US" sz="800" dirty="0"/>
                <a:t>Name</a:t>
              </a:r>
              <a:r>
                <a:rPr lang="en-US" altLang="en-US" sz="800" b="0" dirty="0"/>
                <a:t>, </a:t>
              </a:r>
              <a:r>
                <a:rPr lang="en-US" altLang="en-US" sz="800" dirty="0"/>
                <a:t>Version</a:t>
              </a:r>
              <a:r>
                <a:rPr lang="en-US" altLang="en-US" sz="800" b="0" dirty="0"/>
                <a:t>, and </a:t>
              </a:r>
              <a:r>
                <a:rPr lang="en-US" altLang="en-US" sz="800" dirty="0"/>
                <a:t>Description</a:t>
              </a:r>
              <a:r>
                <a:rPr lang="en-US" altLang="en-US" sz="800" b="0" dirty="0"/>
                <a:t> into the provided fields.</a:t>
              </a:r>
              <a:endParaRPr lang="en-US" altLang="en-US" sz="8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7F5500D-AD8D-8C4B-B1E1-E0F54A46F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415" y="2216674"/>
              <a:ext cx="266841" cy="279780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b="0" dirty="0">
                  <a:solidFill>
                    <a:schemeClr val="bg1"/>
                  </a:solidFill>
                  <a:latin typeface="+mj-lt"/>
                  <a:ea typeface="+mn-ea"/>
                </a:rPr>
                <a:t>3</a:t>
              </a:r>
            </a:p>
          </p:txBody>
        </p:sp>
      </p:grpSp>
      <p:grpSp>
        <p:nvGrpSpPr>
          <p:cNvPr id="29" name="Group 37">
            <a:extLst>
              <a:ext uri="{FF2B5EF4-FFF2-40B4-BE49-F238E27FC236}">
                <a16:creationId xmlns:a16="http://schemas.microsoft.com/office/drawing/2014/main" id="{D407E5AA-6BDC-E948-8204-76249E00A3A8}"/>
              </a:ext>
            </a:extLst>
          </p:cNvPr>
          <p:cNvGrpSpPr>
            <a:grpSpLocks/>
          </p:cNvGrpSpPr>
          <p:nvPr/>
        </p:nvGrpSpPr>
        <p:grpSpPr bwMode="auto">
          <a:xfrm>
            <a:off x="10499075" y="1040005"/>
            <a:ext cx="1370032" cy="2042634"/>
            <a:chOff x="-2706499" y="2079298"/>
            <a:chExt cx="1759448" cy="18090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E2828D4-97CA-AE49-8A73-38B2DC698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706499" y="3588500"/>
              <a:ext cx="1759448" cy="299837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Right-click to display</a:t>
              </a:r>
              <a:br>
                <a:rPr lang="en-US" altLang="en-US" sz="800" b="0" dirty="0"/>
              </a:br>
              <a:r>
                <a:rPr lang="en-US" altLang="en-US" sz="800" b="0" dirty="0"/>
                <a:t> context-menu</a:t>
              </a:r>
              <a:endParaRPr lang="en-US" altLang="en-US" sz="8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C66D57-2FC3-F444-8C6A-887BF1B05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28396" y="3506917"/>
              <a:ext cx="281344" cy="226359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b="0" dirty="0">
                  <a:solidFill>
                    <a:schemeClr val="bg1"/>
                  </a:solidFill>
                  <a:latin typeface="+mj-lt"/>
                  <a:ea typeface="+mn-ea"/>
                </a:rPr>
                <a:t>4</a:t>
              </a:r>
            </a:p>
          </p:txBody>
        </p:sp>
        <p:cxnSp>
          <p:nvCxnSpPr>
            <p:cNvPr id="32" name="Straight Connector 88">
              <a:extLst>
                <a:ext uri="{FF2B5EF4-FFF2-40B4-BE49-F238E27FC236}">
                  <a16:creationId xmlns:a16="http://schemas.microsoft.com/office/drawing/2014/main" id="{336DF995-913E-174F-AAC9-CCD389BC237C}"/>
                </a:ext>
              </a:extLst>
            </p:cNvPr>
            <p:cNvCxnSpPr>
              <a:cxnSpLocks noChangeShapeType="1"/>
              <a:stCxn id="31" idx="0"/>
            </p:cNvCxnSpPr>
            <p:nvPr/>
          </p:nvCxnSpPr>
          <p:spPr bwMode="auto">
            <a:xfrm flipH="1" flipV="1">
              <a:off x="-1102895" y="2079298"/>
              <a:ext cx="15172" cy="1427619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37">
            <a:extLst>
              <a:ext uri="{FF2B5EF4-FFF2-40B4-BE49-F238E27FC236}">
                <a16:creationId xmlns:a16="http://schemas.microsoft.com/office/drawing/2014/main" id="{6FE219BF-D336-654F-AC75-4695EEE05F2F}"/>
              </a:ext>
            </a:extLst>
          </p:cNvPr>
          <p:cNvGrpSpPr>
            <a:grpSpLocks/>
          </p:cNvGrpSpPr>
          <p:nvPr/>
        </p:nvGrpSpPr>
        <p:grpSpPr bwMode="auto">
          <a:xfrm>
            <a:off x="8287730" y="1040005"/>
            <a:ext cx="2047463" cy="2716645"/>
            <a:chOff x="-1102895" y="61544"/>
            <a:chExt cx="2629431" cy="27488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2BAC9C-724D-8F4B-9FC5-784A77385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02895" y="2467822"/>
              <a:ext cx="2604652" cy="342567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Click </a:t>
              </a:r>
              <a:r>
                <a:rPr lang="en-US" altLang="en-US" sz="800" dirty="0"/>
                <a:t>IMPORT</a:t>
              </a:r>
              <a:r>
                <a:rPr lang="en-US" altLang="en-US" sz="800" b="0" dirty="0"/>
                <a:t> to import previously saved Test Cases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8DB3D7A-8DC8-AE49-928E-43FCD5718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927" y="2299189"/>
              <a:ext cx="302609" cy="227490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b="0" dirty="0">
                  <a:solidFill>
                    <a:schemeClr val="bg1"/>
                  </a:solidFill>
                  <a:latin typeface="+mj-lt"/>
                  <a:ea typeface="+mn-ea"/>
                </a:rPr>
                <a:t>5</a:t>
              </a:r>
            </a:p>
          </p:txBody>
        </p:sp>
        <p:cxnSp>
          <p:nvCxnSpPr>
            <p:cNvPr id="22" name="Straight Connector 88">
              <a:extLst>
                <a:ext uri="{FF2B5EF4-FFF2-40B4-BE49-F238E27FC236}">
                  <a16:creationId xmlns:a16="http://schemas.microsoft.com/office/drawing/2014/main" id="{AC3A7B81-0BA3-E442-9595-BECCB3C2742F}"/>
                </a:ext>
              </a:extLst>
            </p:cNvPr>
            <p:cNvCxnSpPr>
              <a:cxnSpLocks noChangeShapeType="1"/>
              <a:stCxn id="21" idx="0"/>
            </p:cNvCxnSpPr>
            <p:nvPr/>
          </p:nvCxnSpPr>
          <p:spPr bwMode="auto">
            <a:xfrm flipV="1">
              <a:off x="1375232" y="61544"/>
              <a:ext cx="0" cy="2237644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626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426C91-083A-7F49-BFD4-E6534D451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970"/>
            <a:ext cx="12192000" cy="4962059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8E5DDBE9-7025-9B4B-8DD2-20E961E6AA0A}"/>
              </a:ext>
            </a:extLst>
          </p:cNvPr>
          <p:cNvSpPr/>
          <p:nvPr/>
        </p:nvSpPr>
        <p:spPr>
          <a:xfrm rot="10800000">
            <a:off x="5479983" y="3001330"/>
            <a:ext cx="175372" cy="1519226"/>
          </a:xfrm>
          <a:prstGeom prst="leftBrace">
            <a:avLst>
              <a:gd name="adj1" fmla="val 8333"/>
              <a:gd name="adj2" fmla="val 5268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7">
            <a:extLst>
              <a:ext uri="{FF2B5EF4-FFF2-40B4-BE49-F238E27FC236}">
                <a16:creationId xmlns:a16="http://schemas.microsoft.com/office/drawing/2014/main" id="{B772ED8A-0884-8F45-9A92-6A1F2F47C2F5}"/>
              </a:ext>
            </a:extLst>
          </p:cNvPr>
          <p:cNvGrpSpPr>
            <a:grpSpLocks/>
          </p:cNvGrpSpPr>
          <p:nvPr/>
        </p:nvGrpSpPr>
        <p:grpSpPr bwMode="auto">
          <a:xfrm>
            <a:off x="5337313" y="2255743"/>
            <a:ext cx="4353339" cy="403572"/>
            <a:chOff x="-4368050" y="2402033"/>
            <a:chExt cx="5590724" cy="4083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5AF65E-193F-4449-A6BD-CBCA523F5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02895" y="2467822"/>
              <a:ext cx="2325569" cy="342567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Select the </a:t>
              </a:r>
              <a:r>
                <a:rPr lang="en-US" altLang="en-US" sz="800" dirty="0"/>
                <a:t>CDC </a:t>
              </a:r>
              <a:r>
                <a:rPr lang="en-US" altLang="en-US" sz="800" dirty="0" err="1"/>
                <a:t>CDSi</a:t>
              </a:r>
              <a:r>
                <a:rPr lang="en-US" altLang="en-US" sz="800" dirty="0"/>
                <a:t> Spreadsheet </a:t>
              </a:r>
              <a:r>
                <a:rPr lang="en-US" altLang="en-US" sz="800" b="0" dirty="0"/>
                <a:t>import format from the drop-down 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AC510D3-AB32-884D-8319-22972F28C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64831" y="2402033"/>
              <a:ext cx="302609" cy="227490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b="0" dirty="0">
                  <a:solidFill>
                    <a:schemeClr val="bg1"/>
                  </a:solidFill>
                  <a:latin typeface="+mj-lt"/>
                  <a:ea typeface="+mn-ea"/>
                </a:rPr>
                <a:t>6</a:t>
              </a:r>
            </a:p>
          </p:txBody>
        </p:sp>
        <p:cxnSp>
          <p:nvCxnSpPr>
            <p:cNvPr id="8" name="Straight Connector 88">
              <a:extLst>
                <a:ext uri="{FF2B5EF4-FFF2-40B4-BE49-F238E27FC236}">
                  <a16:creationId xmlns:a16="http://schemas.microsoft.com/office/drawing/2014/main" id="{80F93770-010D-7542-A5BC-49431C9AE5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4368050" y="2452295"/>
              <a:ext cx="3265156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38DB7F2-A2A9-B443-B143-9E9EDBF29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892" y="3727378"/>
            <a:ext cx="2083905" cy="584775"/>
          </a:xfrm>
          <a:prstGeom prst="rect">
            <a:avLst/>
          </a:prstGeom>
          <a:solidFill>
            <a:srgbClr val="F2EE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800" b="0" dirty="0"/>
              <a:t>Accept the default configuration to import the entire the CDC </a:t>
            </a:r>
            <a:r>
              <a:rPr lang="en-US" altLang="en-US" sz="800" b="0" dirty="0" err="1"/>
              <a:t>CDSi</a:t>
            </a:r>
            <a:r>
              <a:rPr lang="en-US" altLang="en-US" sz="800" b="0" dirty="0"/>
              <a:t> Spreadsheet and organize test plan groups by the vaccine groups listed in the spreadsheet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A3CA13-407A-5C4C-9EE0-3085AF080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355" y="3632663"/>
            <a:ext cx="235633" cy="224825"/>
          </a:xfrm>
          <a:prstGeom prst="ellipse">
            <a:avLst/>
          </a:prstGeom>
          <a:gradFill rotWithShape="1">
            <a:gsLst>
              <a:gs pos="0">
                <a:srgbClr val="8FB4FF"/>
              </a:gs>
              <a:gs pos="50000">
                <a:srgbClr val="262673"/>
              </a:gs>
              <a:gs pos="100000">
                <a:srgbClr val="00206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7</a:t>
            </a:r>
            <a:endParaRPr lang="en-US" sz="1200" b="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grpSp>
        <p:nvGrpSpPr>
          <p:cNvPr id="11" name="Group 37">
            <a:extLst>
              <a:ext uri="{FF2B5EF4-FFF2-40B4-BE49-F238E27FC236}">
                <a16:creationId xmlns:a16="http://schemas.microsoft.com/office/drawing/2014/main" id="{F1A6A611-CAFE-D24B-A272-C74DC69C9F0C}"/>
              </a:ext>
            </a:extLst>
          </p:cNvPr>
          <p:cNvGrpSpPr>
            <a:grpSpLocks/>
          </p:cNvGrpSpPr>
          <p:nvPr/>
        </p:nvGrpSpPr>
        <p:grpSpPr bwMode="auto">
          <a:xfrm>
            <a:off x="8423237" y="4520553"/>
            <a:ext cx="3328910" cy="280462"/>
            <a:chOff x="-3052439" y="2402033"/>
            <a:chExt cx="4275113" cy="2837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12D233-4440-A541-81C2-A700951A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02895" y="2467822"/>
              <a:ext cx="2325569" cy="217998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Click on </a:t>
              </a:r>
              <a:r>
                <a:rPr lang="en-US" altLang="en-US" sz="800" dirty="0"/>
                <a:t>Import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A342365-A92B-094B-9531-58EA1C0B2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64831" y="2402033"/>
              <a:ext cx="302609" cy="227490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8</a:t>
              </a:r>
              <a:endParaRPr lang="en-US" sz="1200" b="0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  <p:cxnSp>
          <p:nvCxnSpPr>
            <p:cNvPr id="14" name="Straight Connector 88">
              <a:extLst>
                <a:ext uri="{FF2B5EF4-FFF2-40B4-BE49-F238E27FC236}">
                  <a16:creationId xmlns:a16="http://schemas.microsoft.com/office/drawing/2014/main" id="{9132335C-A9F3-8146-9DCF-6747E8074D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3052439" y="2452295"/>
              <a:ext cx="1949547" cy="1552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5354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8C1F23-504F-AE4D-93CD-3E1299606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357"/>
            <a:ext cx="12192000" cy="5197285"/>
          </a:xfrm>
          <a:prstGeom prst="rect">
            <a:avLst/>
          </a:prstGeom>
        </p:spPr>
      </p:pic>
      <p:grpSp>
        <p:nvGrpSpPr>
          <p:cNvPr id="3" name="Group 37">
            <a:extLst>
              <a:ext uri="{FF2B5EF4-FFF2-40B4-BE49-F238E27FC236}">
                <a16:creationId xmlns:a16="http://schemas.microsoft.com/office/drawing/2014/main" id="{4A3E7DC2-7916-BB40-8367-654529BFFBBE}"/>
              </a:ext>
            </a:extLst>
          </p:cNvPr>
          <p:cNvGrpSpPr>
            <a:grpSpLocks/>
          </p:cNvGrpSpPr>
          <p:nvPr/>
        </p:nvGrpSpPr>
        <p:grpSpPr bwMode="auto">
          <a:xfrm>
            <a:off x="7169894" y="1169097"/>
            <a:ext cx="2145985" cy="1248737"/>
            <a:chOff x="1219322" y="61544"/>
            <a:chExt cx="2755957" cy="12635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B3B0FF-706A-2D48-A533-F7BCB5212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0627" y="982515"/>
              <a:ext cx="2604652" cy="342567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Wait while the test cases are imported into the current Test Plan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3CC14C-2BEA-7A45-AB29-C847D3117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322" y="913487"/>
              <a:ext cx="302609" cy="227490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9</a:t>
              </a:r>
              <a:endParaRPr lang="en-US" sz="1200" b="0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  <p:cxnSp>
          <p:nvCxnSpPr>
            <p:cNvPr id="7" name="Straight Connector 88">
              <a:extLst>
                <a:ext uri="{FF2B5EF4-FFF2-40B4-BE49-F238E27FC236}">
                  <a16:creationId xmlns:a16="http://schemas.microsoft.com/office/drawing/2014/main" id="{C21BF001-812F-9F49-B610-E849D4E14F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375232" y="61544"/>
              <a:ext cx="0" cy="90699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8009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1639BE-1392-9D47-BF57-184D97C7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9055"/>
            <a:ext cx="12192000" cy="4959889"/>
          </a:xfrm>
          <a:prstGeom prst="rect">
            <a:avLst/>
          </a:prstGeom>
        </p:spPr>
      </p:pic>
      <p:grpSp>
        <p:nvGrpSpPr>
          <p:cNvPr id="3" name="Group 37">
            <a:extLst>
              <a:ext uri="{FF2B5EF4-FFF2-40B4-BE49-F238E27FC236}">
                <a16:creationId xmlns:a16="http://schemas.microsoft.com/office/drawing/2014/main" id="{83ABD76D-EF98-A34F-BADD-2F12E54C30A6}"/>
              </a:ext>
            </a:extLst>
          </p:cNvPr>
          <p:cNvGrpSpPr>
            <a:grpSpLocks/>
          </p:cNvGrpSpPr>
          <p:nvPr/>
        </p:nvGrpSpPr>
        <p:grpSpPr bwMode="auto">
          <a:xfrm>
            <a:off x="6987014" y="2427741"/>
            <a:ext cx="2145985" cy="1125627"/>
            <a:chOff x="1219322" y="61544"/>
            <a:chExt cx="2755957" cy="11389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632E11-E3A9-2448-B835-DB8F1EDB5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0627" y="982515"/>
              <a:ext cx="2604652" cy="217998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View the Import Summary and click</a:t>
              </a:r>
              <a:r>
                <a:rPr lang="en-US" altLang="en-US" sz="800" dirty="0"/>
                <a:t> OK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9817EC2-B605-A94E-8D3C-00AE59CF4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322" y="913487"/>
              <a:ext cx="302609" cy="227490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b="0" dirty="0">
                  <a:solidFill>
                    <a:schemeClr val="bg1"/>
                  </a:solidFill>
                  <a:latin typeface="+mj-lt"/>
                  <a:ea typeface="+mn-ea"/>
                </a:rPr>
                <a:t>10</a:t>
              </a:r>
            </a:p>
          </p:txBody>
        </p:sp>
        <p:cxnSp>
          <p:nvCxnSpPr>
            <p:cNvPr id="6" name="Straight Connector 88">
              <a:extLst>
                <a:ext uri="{FF2B5EF4-FFF2-40B4-BE49-F238E27FC236}">
                  <a16:creationId xmlns:a16="http://schemas.microsoft.com/office/drawing/2014/main" id="{419DAACD-DECA-E641-B1E9-5060166046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375232" y="61544"/>
              <a:ext cx="0" cy="90699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723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62AE06-6A36-5C4E-8035-2E2F3223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1817"/>
            <a:ext cx="12192000" cy="5134366"/>
          </a:xfrm>
          <a:prstGeom prst="rect">
            <a:avLst/>
          </a:prstGeom>
        </p:spPr>
      </p:pic>
      <p:grpSp>
        <p:nvGrpSpPr>
          <p:cNvPr id="3" name="Group 37">
            <a:extLst>
              <a:ext uri="{FF2B5EF4-FFF2-40B4-BE49-F238E27FC236}">
                <a16:creationId xmlns:a16="http://schemas.microsoft.com/office/drawing/2014/main" id="{18729CFC-6943-804D-B839-A77590A7F20F}"/>
              </a:ext>
            </a:extLst>
          </p:cNvPr>
          <p:cNvGrpSpPr>
            <a:grpSpLocks/>
          </p:cNvGrpSpPr>
          <p:nvPr/>
        </p:nvGrpSpPr>
        <p:grpSpPr bwMode="auto">
          <a:xfrm>
            <a:off x="2613963" y="2680553"/>
            <a:ext cx="5550708" cy="2094942"/>
            <a:chOff x="-4368050" y="2410950"/>
            <a:chExt cx="6436965" cy="7639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774306-CE65-CC4C-A431-DED912268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02894" y="2467822"/>
              <a:ext cx="3171809" cy="70712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View the newly Imported test cases organized by vaccine group. </a:t>
              </a:r>
            </a:p>
            <a:p>
              <a:pPr algn="ctr" eaLnBrk="1" hangingPunct="1">
                <a:defRPr/>
              </a:pPr>
              <a:endParaRPr lang="en-US" altLang="en-US" sz="800" b="0" dirty="0"/>
            </a:p>
            <a:p>
              <a:pPr marL="171450" indent="-171450" eaLnBrk="1" hangingPunct="1">
                <a:buFontTx/>
                <a:buChar char="-"/>
                <a:defRPr/>
              </a:pPr>
              <a:r>
                <a:rPr lang="en-US" altLang="en-US" sz="800" b="0" dirty="0"/>
                <a:t>Click on group name to view group metadata</a:t>
              </a:r>
            </a:p>
            <a:p>
              <a:pPr marL="171450" indent="-171450" eaLnBrk="1" hangingPunct="1">
                <a:buFontTx/>
                <a:buChar char="-"/>
                <a:defRPr/>
              </a:pPr>
              <a:endParaRPr lang="en-US" altLang="en-US" sz="800" b="0" dirty="0"/>
            </a:p>
            <a:p>
              <a:pPr marL="171450" indent="-171450" eaLnBrk="1" hangingPunct="1">
                <a:buFontTx/>
                <a:buChar char="-"/>
                <a:defRPr/>
              </a:pPr>
              <a:r>
                <a:rPr lang="en-US" altLang="en-US" sz="800" b="0" dirty="0"/>
                <a:t>Right-click on group name to delete group or add a test case to the group</a:t>
              </a:r>
            </a:p>
            <a:p>
              <a:pPr marL="171450" indent="-171450" eaLnBrk="1" hangingPunct="1">
                <a:buFontTx/>
                <a:buChar char="-"/>
                <a:defRPr/>
              </a:pPr>
              <a:endParaRPr lang="en-US" altLang="en-US" sz="800" b="0" dirty="0"/>
            </a:p>
            <a:p>
              <a:pPr marL="171450" indent="-171450" eaLnBrk="1" hangingPunct="1">
                <a:buFontTx/>
                <a:buChar char="-"/>
                <a:defRPr/>
              </a:pPr>
              <a:r>
                <a:rPr lang="en-US" altLang="en-US" sz="800" b="0" dirty="0"/>
                <a:t>Click on arrow to left of group name to expand and</a:t>
              </a:r>
            </a:p>
            <a:p>
              <a:pPr eaLnBrk="1" hangingPunct="1">
                <a:defRPr/>
              </a:pPr>
              <a:r>
                <a:rPr lang="en-US" altLang="en-US" sz="800" b="0" dirty="0"/>
                <a:t>      view test cases</a:t>
              </a:r>
            </a:p>
            <a:p>
              <a:pPr eaLnBrk="1" hangingPunct="1">
                <a:defRPr/>
              </a:pPr>
              <a:br>
                <a:rPr lang="en-US" altLang="en-US" sz="800" b="0" dirty="0"/>
              </a:br>
              <a:r>
                <a:rPr lang="en-US" altLang="en-US" sz="800" b="0" dirty="0"/>
                <a:t>-     Click on a test case to view test case information</a:t>
              </a:r>
              <a:br>
                <a:rPr lang="en-US" altLang="en-US" sz="800" b="0" dirty="0"/>
              </a:br>
              <a:r>
                <a:rPr lang="en-US" altLang="en-US" sz="800" b="0" dirty="0"/>
                <a:t>      and/or edit the test case</a:t>
              </a:r>
            </a:p>
            <a:p>
              <a:pPr eaLnBrk="1" hangingPunct="1">
                <a:defRPr/>
              </a:pPr>
              <a:endParaRPr lang="en-US" altLang="en-US" sz="800" b="0" dirty="0"/>
            </a:p>
            <a:p>
              <a:pPr eaLnBrk="1" hangingPunct="1">
                <a:defRPr/>
              </a:pPr>
              <a:r>
                <a:rPr lang="en-US" altLang="en-US" sz="800" b="0" dirty="0"/>
                <a:t>-     Right-click on a test case to clone or delete it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543786-FB7A-3C4B-939E-FC040D02C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54199" y="2410950"/>
              <a:ext cx="302609" cy="98218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11</a:t>
              </a:r>
              <a:endParaRPr lang="en-US" sz="1200" b="0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  <p:cxnSp>
          <p:nvCxnSpPr>
            <p:cNvPr id="6" name="Straight Connector 88">
              <a:extLst>
                <a:ext uri="{FF2B5EF4-FFF2-40B4-BE49-F238E27FC236}">
                  <a16:creationId xmlns:a16="http://schemas.microsoft.com/office/drawing/2014/main" id="{CB9121FA-039D-4B41-A338-7DC401530D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4368050" y="2452295"/>
              <a:ext cx="3265156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7516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Theme</vt:lpstr>
      <vt:lpstr>Importing a Test Case  CDC CDSI test cases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a Test Case  CDC CDSI test cases     </dc:title>
  <dc:creator>Tamri, Hossam (IntlAssoc)</dc:creator>
  <cp:lastModifiedBy>Tamri, Hossam (IntlAssoc)</cp:lastModifiedBy>
  <cp:revision>1</cp:revision>
  <dcterms:created xsi:type="dcterms:W3CDTF">2018-07-27T14:47:44Z</dcterms:created>
  <dcterms:modified xsi:type="dcterms:W3CDTF">2018-07-27T14:48:06Z</dcterms:modified>
</cp:coreProperties>
</file>