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86" r:id="rId3"/>
    <p:sldId id="265" r:id="rId4"/>
    <p:sldId id="256" r:id="rId5"/>
    <p:sldId id="257" r:id="rId6"/>
    <p:sldId id="258" r:id="rId7"/>
    <p:sldId id="259" r:id="rId8"/>
    <p:sldId id="260" r:id="rId9"/>
    <p:sldId id="261" r:id="rId10"/>
    <p:sldId id="262" r:id="rId11"/>
    <p:sldId id="263" r:id="rId12"/>
    <p:sldId id="266" r:id="rId13"/>
    <p:sldId id="267" r:id="rId14"/>
    <p:sldId id="268" r:id="rId15"/>
    <p:sldId id="269" r:id="rId16"/>
    <p:sldId id="270" r:id="rId17"/>
    <p:sldId id="271" r:id="rId18"/>
    <p:sldId id="272" r:id="rId19"/>
    <p:sldId id="273" r:id="rId20"/>
    <p:sldId id="283" r:id="rId21"/>
    <p:sldId id="274" r:id="rId22"/>
    <p:sldId id="276" r:id="rId23"/>
    <p:sldId id="277" r:id="rId24"/>
    <p:sldId id="278" r:id="rId25"/>
    <p:sldId id="279" r:id="rId26"/>
    <p:sldId id="280" r:id="rId27"/>
    <p:sldId id="281" r:id="rId28"/>
    <p:sldId id="282"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4"/>
    <p:restoredTop sz="94659"/>
  </p:normalViewPr>
  <p:slideViewPr>
    <p:cSldViewPr snapToGrid="0" snapToObjects="1">
      <p:cViewPr varScale="1">
        <p:scale>
          <a:sx n="114" d="100"/>
          <a:sy n="114" d="100"/>
        </p:scale>
        <p:origin x="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A31B-9D25-7141-A678-1326ADEEC7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96A6D8-D062-804C-8122-E4B52D3EF2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CCD102-E730-1B4A-A7B0-7D0E2A448E5A}"/>
              </a:ext>
            </a:extLst>
          </p:cNvPr>
          <p:cNvSpPr>
            <a:spLocks noGrp="1"/>
          </p:cNvSpPr>
          <p:nvPr>
            <p:ph type="dt" sz="half" idx="10"/>
          </p:nvPr>
        </p:nvSpPr>
        <p:spPr/>
        <p:txBody>
          <a:bodyPr/>
          <a:lstStyle/>
          <a:p>
            <a:fld id="{5D2B2F73-B430-8E44-8A8B-36B633F0D2C6}" type="datetimeFigureOut">
              <a:rPr lang="en-US" smtClean="0"/>
              <a:t>7/20/18</a:t>
            </a:fld>
            <a:endParaRPr lang="en-US"/>
          </a:p>
        </p:txBody>
      </p:sp>
      <p:sp>
        <p:nvSpPr>
          <p:cNvPr id="5" name="Footer Placeholder 4">
            <a:extLst>
              <a:ext uri="{FF2B5EF4-FFF2-40B4-BE49-F238E27FC236}">
                <a16:creationId xmlns:a16="http://schemas.microsoft.com/office/drawing/2014/main" id="{C0D57A94-AFF0-DE41-923F-A5625E2BA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68779-5994-BA41-A981-EAEF145B9847}"/>
              </a:ext>
            </a:extLst>
          </p:cNvPr>
          <p:cNvSpPr>
            <a:spLocks noGrp="1"/>
          </p:cNvSpPr>
          <p:nvPr>
            <p:ph type="sldNum" sz="quarter" idx="12"/>
          </p:nvPr>
        </p:nvSpPr>
        <p:spPr/>
        <p:txBody>
          <a:bodyPr/>
          <a:lstStyle/>
          <a:p>
            <a:fld id="{7FF5D876-5644-9C4B-B7FB-9F82C9E572DA}" type="slidenum">
              <a:rPr lang="en-US" smtClean="0"/>
              <a:t>‹#›</a:t>
            </a:fld>
            <a:endParaRPr lang="en-US"/>
          </a:p>
        </p:txBody>
      </p:sp>
    </p:spTree>
    <p:extLst>
      <p:ext uri="{BB962C8B-B14F-4D97-AF65-F5344CB8AC3E}">
        <p14:creationId xmlns:p14="http://schemas.microsoft.com/office/powerpoint/2010/main" val="115644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2CC0-0B8E-264E-B1BC-49335FB27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AF43ED-925E-9C45-8314-D85B20D513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C826B-6DB6-274A-AB59-5AF7F2913BDD}"/>
              </a:ext>
            </a:extLst>
          </p:cNvPr>
          <p:cNvSpPr>
            <a:spLocks noGrp="1"/>
          </p:cNvSpPr>
          <p:nvPr>
            <p:ph type="dt" sz="half" idx="10"/>
          </p:nvPr>
        </p:nvSpPr>
        <p:spPr/>
        <p:txBody>
          <a:bodyPr/>
          <a:lstStyle/>
          <a:p>
            <a:fld id="{5D2B2F73-B430-8E44-8A8B-36B633F0D2C6}" type="datetimeFigureOut">
              <a:rPr lang="en-US" smtClean="0"/>
              <a:t>7/20/18</a:t>
            </a:fld>
            <a:endParaRPr lang="en-US"/>
          </a:p>
        </p:txBody>
      </p:sp>
      <p:sp>
        <p:nvSpPr>
          <p:cNvPr id="5" name="Footer Placeholder 4">
            <a:extLst>
              <a:ext uri="{FF2B5EF4-FFF2-40B4-BE49-F238E27FC236}">
                <a16:creationId xmlns:a16="http://schemas.microsoft.com/office/drawing/2014/main" id="{8E8749C5-8651-C94A-A96E-F9D55A127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BF7FB-7FF4-0B42-9982-B6196E5D9AFB}"/>
              </a:ext>
            </a:extLst>
          </p:cNvPr>
          <p:cNvSpPr>
            <a:spLocks noGrp="1"/>
          </p:cNvSpPr>
          <p:nvPr>
            <p:ph type="sldNum" sz="quarter" idx="12"/>
          </p:nvPr>
        </p:nvSpPr>
        <p:spPr/>
        <p:txBody>
          <a:bodyPr/>
          <a:lstStyle/>
          <a:p>
            <a:fld id="{7FF5D876-5644-9C4B-B7FB-9F82C9E572DA}" type="slidenum">
              <a:rPr lang="en-US" smtClean="0"/>
              <a:t>‹#›</a:t>
            </a:fld>
            <a:endParaRPr lang="en-US"/>
          </a:p>
        </p:txBody>
      </p:sp>
    </p:spTree>
    <p:extLst>
      <p:ext uri="{BB962C8B-B14F-4D97-AF65-F5344CB8AC3E}">
        <p14:creationId xmlns:p14="http://schemas.microsoft.com/office/powerpoint/2010/main" val="1083581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18AE6-4BBA-8E48-804A-41288BD5D5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28DBBB-8ABE-334F-B4DF-8441AF2C037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8B1E7-DDC4-D443-94E0-2269606A24DA}"/>
              </a:ext>
            </a:extLst>
          </p:cNvPr>
          <p:cNvSpPr>
            <a:spLocks noGrp="1"/>
          </p:cNvSpPr>
          <p:nvPr>
            <p:ph type="dt" sz="half" idx="10"/>
          </p:nvPr>
        </p:nvSpPr>
        <p:spPr/>
        <p:txBody>
          <a:bodyPr/>
          <a:lstStyle/>
          <a:p>
            <a:fld id="{5D2B2F73-B430-8E44-8A8B-36B633F0D2C6}" type="datetimeFigureOut">
              <a:rPr lang="en-US" smtClean="0"/>
              <a:t>7/20/18</a:t>
            </a:fld>
            <a:endParaRPr lang="en-US"/>
          </a:p>
        </p:txBody>
      </p:sp>
      <p:sp>
        <p:nvSpPr>
          <p:cNvPr id="5" name="Footer Placeholder 4">
            <a:extLst>
              <a:ext uri="{FF2B5EF4-FFF2-40B4-BE49-F238E27FC236}">
                <a16:creationId xmlns:a16="http://schemas.microsoft.com/office/drawing/2014/main" id="{72454B0E-1827-6643-82E3-BF23418EF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26A74-7B39-7745-81C9-8C8825753693}"/>
              </a:ext>
            </a:extLst>
          </p:cNvPr>
          <p:cNvSpPr>
            <a:spLocks noGrp="1"/>
          </p:cNvSpPr>
          <p:nvPr>
            <p:ph type="sldNum" sz="quarter" idx="12"/>
          </p:nvPr>
        </p:nvSpPr>
        <p:spPr/>
        <p:txBody>
          <a:bodyPr/>
          <a:lstStyle/>
          <a:p>
            <a:fld id="{7FF5D876-5644-9C4B-B7FB-9F82C9E572DA}" type="slidenum">
              <a:rPr lang="en-US" smtClean="0"/>
              <a:t>‹#›</a:t>
            </a:fld>
            <a:endParaRPr lang="en-US"/>
          </a:p>
        </p:txBody>
      </p:sp>
    </p:spTree>
    <p:extLst>
      <p:ext uri="{BB962C8B-B14F-4D97-AF65-F5344CB8AC3E}">
        <p14:creationId xmlns:p14="http://schemas.microsoft.com/office/powerpoint/2010/main" val="369461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69A3-E606-6E44-AF63-CF700BEC6C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2F3B39-1284-134A-B325-3B29EF00851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00479-D9AF-0449-9593-59DD316016A9}"/>
              </a:ext>
            </a:extLst>
          </p:cNvPr>
          <p:cNvSpPr>
            <a:spLocks noGrp="1"/>
          </p:cNvSpPr>
          <p:nvPr>
            <p:ph type="dt" sz="half" idx="10"/>
          </p:nvPr>
        </p:nvSpPr>
        <p:spPr/>
        <p:txBody>
          <a:bodyPr/>
          <a:lstStyle/>
          <a:p>
            <a:fld id="{5D2B2F73-B430-8E44-8A8B-36B633F0D2C6}" type="datetimeFigureOut">
              <a:rPr lang="en-US" smtClean="0"/>
              <a:t>7/20/18</a:t>
            </a:fld>
            <a:endParaRPr lang="en-US"/>
          </a:p>
        </p:txBody>
      </p:sp>
      <p:sp>
        <p:nvSpPr>
          <p:cNvPr id="5" name="Footer Placeholder 4">
            <a:extLst>
              <a:ext uri="{FF2B5EF4-FFF2-40B4-BE49-F238E27FC236}">
                <a16:creationId xmlns:a16="http://schemas.microsoft.com/office/drawing/2014/main" id="{05E763E0-E583-9441-A95E-2B10B847E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1C177-C8D6-654A-8AF2-22F644073AC4}"/>
              </a:ext>
            </a:extLst>
          </p:cNvPr>
          <p:cNvSpPr>
            <a:spLocks noGrp="1"/>
          </p:cNvSpPr>
          <p:nvPr>
            <p:ph type="sldNum" sz="quarter" idx="12"/>
          </p:nvPr>
        </p:nvSpPr>
        <p:spPr/>
        <p:txBody>
          <a:bodyPr/>
          <a:lstStyle/>
          <a:p>
            <a:fld id="{7FF5D876-5644-9C4B-B7FB-9F82C9E572DA}" type="slidenum">
              <a:rPr lang="en-US" smtClean="0"/>
              <a:t>‹#›</a:t>
            </a:fld>
            <a:endParaRPr lang="en-US"/>
          </a:p>
        </p:txBody>
      </p:sp>
    </p:spTree>
    <p:extLst>
      <p:ext uri="{BB962C8B-B14F-4D97-AF65-F5344CB8AC3E}">
        <p14:creationId xmlns:p14="http://schemas.microsoft.com/office/powerpoint/2010/main" val="131079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AA1-24DA-9B49-9F88-069F8EAA6D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D8DB0C-AA17-4A49-9426-76B41152E0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58E506-67FD-8743-B5DE-2600CDBF4D94}"/>
              </a:ext>
            </a:extLst>
          </p:cNvPr>
          <p:cNvSpPr>
            <a:spLocks noGrp="1"/>
          </p:cNvSpPr>
          <p:nvPr>
            <p:ph type="dt" sz="half" idx="10"/>
          </p:nvPr>
        </p:nvSpPr>
        <p:spPr/>
        <p:txBody>
          <a:bodyPr/>
          <a:lstStyle/>
          <a:p>
            <a:fld id="{5D2B2F73-B430-8E44-8A8B-36B633F0D2C6}" type="datetimeFigureOut">
              <a:rPr lang="en-US" smtClean="0"/>
              <a:t>7/20/18</a:t>
            </a:fld>
            <a:endParaRPr lang="en-US"/>
          </a:p>
        </p:txBody>
      </p:sp>
      <p:sp>
        <p:nvSpPr>
          <p:cNvPr id="5" name="Footer Placeholder 4">
            <a:extLst>
              <a:ext uri="{FF2B5EF4-FFF2-40B4-BE49-F238E27FC236}">
                <a16:creationId xmlns:a16="http://schemas.microsoft.com/office/drawing/2014/main" id="{002A6837-F071-CE44-92F7-E874495E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0493C-35AD-C246-A4C6-0E5E11B4244D}"/>
              </a:ext>
            </a:extLst>
          </p:cNvPr>
          <p:cNvSpPr>
            <a:spLocks noGrp="1"/>
          </p:cNvSpPr>
          <p:nvPr>
            <p:ph type="sldNum" sz="quarter" idx="12"/>
          </p:nvPr>
        </p:nvSpPr>
        <p:spPr/>
        <p:txBody>
          <a:bodyPr/>
          <a:lstStyle/>
          <a:p>
            <a:fld id="{7FF5D876-5644-9C4B-B7FB-9F82C9E572DA}" type="slidenum">
              <a:rPr lang="en-US" smtClean="0"/>
              <a:t>‹#›</a:t>
            </a:fld>
            <a:endParaRPr lang="en-US"/>
          </a:p>
        </p:txBody>
      </p:sp>
    </p:spTree>
    <p:extLst>
      <p:ext uri="{BB962C8B-B14F-4D97-AF65-F5344CB8AC3E}">
        <p14:creationId xmlns:p14="http://schemas.microsoft.com/office/powerpoint/2010/main" val="1843784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E998-753D-234F-8590-E116AE0D0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BCA9F7-298F-7B4F-9FD2-B6F8B17FF8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B81159-6F9F-2046-BF35-8D64FBF3C6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CB1ED7-2A0E-B143-895F-36AE1FD76BD8}"/>
              </a:ext>
            </a:extLst>
          </p:cNvPr>
          <p:cNvSpPr>
            <a:spLocks noGrp="1"/>
          </p:cNvSpPr>
          <p:nvPr>
            <p:ph type="dt" sz="half" idx="10"/>
          </p:nvPr>
        </p:nvSpPr>
        <p:spPr/>
        <p:txBody>
          <a:bodyPr/>
          <a:lstStyle/>
          <a:p>
            <a:fld id="{5D2B2F73-B430-8E44-8A8B-36B633F0D2C6}" type="datetimeFigureOut">
              <a:rPr lang="en-US" smtClean="0"/>
              <a:t>7/20/18</a:t>
            </a:fld>
            <a:endParaRPr lang="en-US"/>
          </a:p>
        </p:txBody>
      </p:sp>
      <p:sp>
        <p:nvSpPr>
          <p:cNvPr id="6" name="Footer Placeholder 5">
            <a:extLst>
              <a:ext uri="{FF2B5EF4-FFF2-40B4-BE49-F238E27FC236}">
                <a16:creationId xmlns:a16="http://schemas.microsoft.com/office/drawing/2014/main" id="{D557406C-56FC-CB4A-AA98-EBDA0CA421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131C42-DD2F-1340-B627-F5CB7666B297}"/>
              </a:ext>
            </a:extLst>
          </p:cNvPr>
          <p:cNvSpPr>
            <a:spLocks noGrp="1"/>
          </p:cNvSpPr>
          <p:nvPr>
            <p:ph type="sldNum" sz="quarter" idx="12"/>
          </p:nvPr>
        </p:nvSpPr>
        <p:spPr/>
        <p:txBody>
          <a:bodyPr/>
          <a:lstStyle/>
          <a:p>
            <a:fld id="{7FF5D876-5644-9C4B-B7FB-9F82C9E572DA}" type="slidenum">
              <a:rPr lang="en-US" smtClean="0"/>
              <a:t>‹#›</a:t>
            </a:fld>
            <a:endParaRPr lang="en-US"/>
          </a:p>
        </p:txBody>
      </p:sp>
    </p:spTree>
    <p:extLst>
      <p:ext uri="{BB962C8B-B14F-4D97-AF65-F5344CB8AC3E}">
        <p14:creationId xmlns:p14="http://schemas.microsoft.com/office/powerpoint/2010/main" val="11747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9B88-7FF4-E741-9047-3E27B73938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C0F01D-4F70-DD48-904D-4579F63651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6EAF4F-BEA4-8047-AB11-1B096905F9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238A45-FDC7-124A-AFC5-78DF6A9F49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6D97C2-3DF8-474E-808E-5D72AEE90F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55A9B9-B509-1C4E-9EC7-E6156706F814}"/>
              </a:ext>
            </a:extLst>
          </p:cNvPr>
          <p:cNvSpPr>
            <a:spLocks noGrp="1"/>
          </p:cNvSpPr>
          <p:nvPr>
            <p:ph type="dt" sz="half" idx="10"/>
          </p:nvPr>
        </p:nvSpPr>
        <p:spPr/>
        <p:txBody>
          <a:bodyPr/>
          <a:lstStyle/>
          <a:p>
            <a:fld id="{5D2B2F73-B430-8E44-8A8B-36B633F0D2C6}" type="datetimeFigureOut">
              <a:rPr lang="en-US" smtClean="0"/>
              <a:t>7/20/18</a:t>
            </a:fld>
            <a:endParaRPr lang="en-US"/>
          </a:p>
        </p:txBody>
      </p:sp>
      <p:sp>
        <p:nvSpPr>
          <p:cNvPr id="8" name="Footer Placeholder 7">
            <a:extLst>
              <a:ext uri="{FF2B5EF4-FFF2-40B4-BE49-F238E27FC236}">
                <a16:creationId xmlns:a16="http://schemas.microsoft.com/office/drawing/2014/main" id="{31E9182D-9372-8640-88F2-3857FB0074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2CA948-F17D-F34B-9D76-E0E60F88E74A}"/>
              </a:ext>
            </a:extLst>
          </p:cNvPr>
          <p:cNvSpPr>
            <a:spLocks noGrp="1"/>
          </p:cNvSpPr>
          <p:nvPr>
            <p:ph type="sldNum" sz="quarter" idx="12"/>
          </p:nvPr>
        </p:nvSpPr>
        <p:spPr/>
        <p:txBody>
          <a:bodyPr/>
          <a:lstStyle/>
          <a:p>
            <a:fld id="{7FF5D876-5644-9C4B-B7FB-9F82C9E572DA}" type="slidenum">
              <a:rPr lang="en-US" smtClean="0"/>
              <a:t>‹#›</a:t>
            </a:fld>
            <a:endParaRPr lang="en-US"/>
          </a:p>
        </p:txBody>
      </p:sp>
    </p:spTree>
    <p:extLst>
      <p:ext uri="{BB962C8B-B14F-4D97-AF65-F5344CB8AC3E}">
        <p14:creationId xmlns:p14="http://schemas.microsoft.com/office/powerpoint/2010/main" val="375529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FE92-AE22-2B4B-856E-21B93F31C5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C163F4-BFDE-7148-8E9E-463CF73A0935}"/>
              </a:ext>
            </a:extLst>
          </p:cNvPr>
          <p:cNvSpPr>
            <a:spLocks noGrp="1"/>
          </p:cNvSpPr>
          <p:nvPr>
            <p:ph type="dt" sz="half" idx="10"/>
          </p:nvPr>
        </p:nvSpPr>
        <p:spPr/>
        <p:txBody>
          <a:bodyPr/>
          <a:lstStyle/>
          <a:p>
            <a:fld id="{5D2B2F73-B430-8E44-8A8B-36B633F0D2C6}" type="datetimeFigureOut">
              <a:rPr lang="en-US" smtClean="0"/>
              <a:t>7/20/18</a:t>
            </a:fld>
            <a:endParaRPr lang="en-US"/>
          </a:p>
        </p:txBody>
      </p:sp>
      <p:sp>
        <p:nvSpPr>
          <p:cNvPr id="4" name="Footer Placeholder 3">
            <a:extLst>
              <a:ext uri="{FF2B5EF4-FFF2-40B4-BE49-F238E27FC236}">
                <a16:creationId xmlns:a16="http://schemas.microsoft.com/office/drawing/2014/main" id="{8B497308-7674-0B40-8384-FA1045BD29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4DC6D5-3E0B-3242-A50D-0DCBCB46E299}"/>
              </a:ext>
            </a:extLst>
          </p:cNvPr>
          <p:cNvSpPr>
            <a:spLocks noGrp="1"/>
          </p:cNvSpPr>
          <p:nvPr>
            <p:ph type="sldNum" sz="quarter" idx="12"/>
          </p:nvPr>
        </p:nvSpPr>
        <p:spPr/>
        <p:txBody>
          <a:bodyPr/>
          <a:lstStyle/>
          <a:p>
            <a:fld id="{7FF5D876-5644-9C4B-B7FB-9F82C9E572DA}" type="slidenum">
              <a:rPr lang="en-US" smtClean="0"/>
              <a:t>‹#›</a:t>
            </a:fld>
            <a:endParaRPr lang="en-US"/>
          </a:p>
        </p:txBody>
      </p:sp>
    </p:spTree>
    <p:extLst>
      <p:ext uri="{BB962C8B-B14F-4D97-AF65-F5344CB8AC3E}">
        <p14:creationId xmlns:p14="http://schemas.microsoft.com/office/powerpoint/2010/main" val="3145442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767C0-475F-0440-9623-9003BDB7CE00}"/>
              </a:ext>
            </a:extLst>
          </p:cNvPr>
          <p:cNvSpPr>
            <a:spLocks noGrp="1"/>
          </p:cNvSpPr>
          <p:nvPr>
            <p:ph type="dt" sz="half" idx="10"/>
          </p:nvPr>
        </p:nvSpPr>
        <p:spPr/>
        <p:txBody>
          <a:bodyPr/>
          <a:lstStyle/>
          <a:p>
            <a:fld id="{5D2B2F73-B430-8E44-8A8B-36B633F0D2C6}" type="datetimeFigureOut">
              <a:rPr lang="en-US" smtClean="0"/>
              <a:t>7/20/18</a:t>
            </a:fld>
            <a:endParaRPr lang="en-US"/>
          </a:p>
        </p:txBody>
      </p:sp>
      <p:sp>
        <p:nvSpPr>
          <p:cNvPr id="3" name="Footer Placeholder 2">
            <a:extLst>
              <a:ext uri="{FF2B5EF4-FFF2-40B4-BE49-F238E27FC236}">
                <a16:creationId xmlns:a16="http://schemas.microsoft.com/office/drawing/2014/main" id="{5945FE5A-D45A-0042-8E54-FE0C8DE9F3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3ABC9C-4E99-294E-9683-87431A8B46AA}"/>
              </a:ext>
            </a:extLst>
          </p:cNvPr>
          <p:cNvSpPr>
            <a:spLocks noGrp="1"/>
          </p:cNvSpPr>
          <p:nvPr>
            <p:ph type="sldNum" sz="quarter" idx="12"/>
          </p:nvPr>
        </p:nvSpPr>
        <p:spPr/>
        <p:txBody>
          <a:bodyPr/>
          <a:lstStyle/>
          <a:p>
            <a:fld id="{7FF5D876-5644-9C4B-B7FB-9F82C9E572DA}" type="slidenum">
              <a:rPr lang="en-US" smtClean="0"/>
              <a:t>‹#›</a:t>
            </a:fld>
            <a:endParaRPr lang="en-US"/>
          </a:p>
        </p:txBody>
      </p:sp>
    </p:spTree>
    <p:extLst>
      <p:ext uri="{BB962C8B-B14F-4D97-AF65-F5344CB8AC3E}">
        <p14:creationId xmlns:p14="http://schemas.microsoft.com/office/powerpoint/2010/main" val="183493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79D0-AA42-2D48-A328-B129B396A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5976D3-9FAE-2147-8A99-C51AE4F7D6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3D0AFD-8345-514E-9685-2CD6E86DF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46BC1C-5714-AC47-8DCE-B0D63AFFF68F}"/>
              </a:ext>
            </a:extLst>
          </p:cNvPr>
          <p:cNvSpPr>
            <a:spLocks noGrp="1"/>
          </p:cNvSpPr>
          <p:nvPr>
            <p:ph type="dt" sz="half" idx="10"/>
          </p:nvPr>
        </p:nvSpPr>
        <p:spPr/>
        <p:txBody>
          <a:bodyPr/>
          <a:lstStyle/>
          <a:p>
            <a:fld id="{5D2B2F73-B430-8E44-8A8B-36B633F0D2C6}" type="datetimeFigureOut">
              <a:rPr lang="en-US" smtClean="0"/>
              <a:t>7/20/18</a:t>
            </a:fld>
            <a:endParaRPr lang="en-US"/>
          </a:p>
        </p:txBody>
      </p:sp>
      <p:sp>
        <p:nvSpPr>
          <p:cNvPr id="6" name="Footer Placeholder 5">
            <a:extLst>
              <a:ext uri="{FF2B5EF4-FFF2-40B4-BE49-F238E27FC236}">
                <a16:creationId xmlns:a16="http://schemas.microsoft.com/office/drawing/2014/main" id="{41F7508F-A060-5D4E-8195-0FE4A9E564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8B658-F9B9-3B43-A55A-9A6A054030FD}"/>
              </a:ext>
            </a:extLst>
          </p:cNvPr>
          <p:cNvSpPr>
            <a:spLocks noGrp="1"/>
          </p:cNvSpPr>
          <p:nvPr>
            <p:ph type="sldNum" sz="quarter" idx="12"/>
          </p:nvPr>
        </p:nvSpPr>
        <p:spPr/>
        <p:txBody>
          <a:bodyPr/>
          <a:lstStyle/>
          <a:p>
            <a:fld id="{7FF5D876-5644-9C4B-B7FB-9F82C9E572DA}" type="slidenum">
              <a:rPr lang="en-US" smtClean="0"/>
              <a:t>‹#›</a:t>
            </a:fld>
            <a:endParaRPr lang="en-US"/>
          </a:p>
        </p:txBody>
      </p:sp>
    </p:spTree>
    <p:extLst>
      <p:ext uri="{BB962C8B-B14F-4D97-AF65-F5344CB8AC3E}">
        <p14:creationId xmlns:p14="http://schemas.microsoft.com/office/powerpoint/2010/main" val="2127290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FF69-B1AE-BD47-AEAC-933C3E014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A327A3-1024-D048-957F-3572205123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8EBDD4-B8D0-824A-AA97-F6B5D9C2F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67EA5F-1128-0843-BF0D-0E6C5B068CBD}"/>
              </a:ext>
            </a:extLst>
          </p:cNvPr>
          <p:cNvSpPr>
            <a:spLocks noGrp="1"/>
          </p:cNvSpPr>
          <p:nvPr>
            <p:ph type="dt" sz="half" idx="10"/>
          </p:nvPr>
        </p:nvSpPr>
        <p:spPr/>
        <p:txBody>
          <a:bodyPr/>
          <a:lstStyle/>
          <a:p>
            <a:fld id="{5D2B2F73-B430-8E44-8A8B-36B633F0D2C6}" type="datetimeFigureOut">
              <a:rPr lang="en-US" smtClean="0"/>
              <a:t>7/20/18</a:t>
            </a:fld>
            <a:endParaRPr lang="en-US"/>
          </a:p>
        </p:txBody>
      </p:sp>
      <p:sp>
        <p:nvSpPr>
          <p:cNvPr id="6" name="Footer Placeholder 5">
            <a:extLst>
              <a:ext uri="{FF2B5EF4-FFF2-40B4-BE49-F238E27FC236}">
                <a16:creationId xmlns:a16="http://schemas.microsoft.com/office/drawing/2014/main" id="{78C2F795-10DB-9C4D-BE04-B4F1FD5BCF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7B7ADE-BB9A-2342-9382-CB97042AEE8C}"/>
              </a:ext>
            </a:extLst>
          </p:cNvPr>
          <p:cNvSpPr>
            <a:spLocks noGrp="1"/>
          </p:cNvSpPr>
          <p:nvPr>
            <p:ph type="sldNum" sz="quarter" idx="12"/>
          </p:nvPr>
        </p:nvSpPr>
        <p:spPr/>
        <p:txBody>
          <a:bodyPr/>
          <a:lstStyle/>
          <a:p>
            <a:fld id="{7FF5D876-5644-9C4B-B7FB-9F82C9E572DA}" type="slidenum">
              <a:rPr lang="en-US" smtClean="0"/>
              <a:t>‹#›</a:t>
            </a:fld>
            <a:endParaRPr lang="en-US"/>
          </a:p>
        </p:txBody>
      </p:sp>
    </p:spTree>
    <p:extLst>
      <p:ext uri="{BB962C8B-B14F-4D97-AF65-F5344CB8AC3E}">
        <p14:creationId xmlns:p14="http://schemas.microsoft.com/office/powerpoint/2010/main" val="3935201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7FBDEA-805F-CF49-A63A-B0FDE0EFE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948300-DB95-8D43-B38A-41EB97D14B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825D6D-D3AA-FC40-8190-7D79744D91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2B2F73-B430-8E44-8A8B-36B633F0D2C6}" type="datetimeFigureOut">
              <a:rPr lang="en-US" smtClean="0"/>
              <a:t>7/20/18</a:t>
            </a:fld>
            <a:endParaRPr lang="en-US"/>
          </a:p>
        </p:txBody>
      </p:sp>
      <p:sp>
        <p:nvSpPr>
          <p:cNvPr id="5" name="Footer Placeholder 4">
            <a:extLst>
              <a:ext uri="{FF2B5EF4-FFF2-40B4-BE49-F238E27FC236}">
                <a16:creationId xmlns:a16="http://schemas.microsoft.com/office/drawing/2014/main" id="{4CE310E6-E8DB-CC4D-AE1E-7CDF9A22E5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01F135-AD95-B24A-BEBF-C57C463A94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5D876-5644-9C4B-B7FB-9F82C9E572DA}" type="slidenum">
              <a:rPr lang="en-US" smtClean="0"/>
              <a:t>‹#›</a:t>
            </a:fld>
            <a:endParaRPr lang="en-US"/>
          </a:p>
        </p:txBody>
      </p:sp>
    </p:spTree>
    <p:extLst>
      <p:ext uri="{BB962C8B-B14F-4D97-AF65-F5344CB8AC3E}">
        <p14:creationId xmlns:p14="http://schemas.microsoft.com/office/powerpoint/2010/main" val="2440840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hl7.org/fhir/uv/immds/2018Jan/index.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A92C-E5DE-234F-872F-EAF89AB580DE}"/>
              </a:ext>
            </a:extLst>
          </p:cNvPr>
          <p:cNvSpPr>
            <a:spLocks noGrp="1"/>
          </p:cNvSpPr>
          <p:nvPr>
            <p:ph type="ctrTitle"/>
          </p:nvPr>
        </p:nvSpPr>
        <p:spPr>
          <a:xfrm>
            <a:off x="1524000" y="1122363"/>
            <a:ext cx="9144000" cy="125251"/>
          </a:xfrm>
        </p:spPr>
        <p:txBody>
          <a:bodyPr>
            <a:normAutofit fontScale="90000"/>
          </a:bodyPr>
          <a:lstStyle/>
          <a:p>
            <a:r>
              <a:rPr lang="en-US" sz="2400" b="1" dirty="0"/>
              <a:t>FITS User’s Guide</a:t>
            </a:r>
            <a:br>
              <a:rPr lang="en-US" sz="2400" dirty="0"/>
            </a:br>
            <a:endParaRPr lang="en-US" sz="2400" dirty="0"/>
          </a:p>
        </p:txBody>
      </p:sp>
      <p:sp>
        <p:nvSpPr>
          <p:cNvPr id="3" name="Subtitle 2">
            <a:extLst>
              <a:ext uri="{FF2B5EF4-FFF2-40B4-BE49-F238E27FC236}">
                <a16:creationId xmlns:a16="http://schemas.microsoft.com/office/drawing/2014/main" id="{01685EDD-EAB6-9A46-9148-CCCACD152A1D}"/>
              </a:ext>
            </a:extLst>
          </p:cNvPr>
          <p:cNvSpPr>
            <a:spLocks noGrp="1"/>
          </p:cNvSpPr>
          <p:nvPr>
            <p:ph type="subTitle" idx="1"/>
          </p:nvPr>
        </p:nvSpPr>
        <p:spPr>
          <a:xfrm>
            <a:off x="989309" y="1308289"/>
            <a:ext cx="9960244" cy="5231996"/>
          </a:xfrm>
        </p:spPr>
        <p:txBody>
          <a:bodyPr/>
          <a:lstStyle/>
          <a:p>
            <a:pPr marL="342900" indent="-342900" algn="l">
              <a:buFont typeface="Arial" panose="020B0604020202020204" pitchFamily="34" charset="0"/>
              <a:buChar char="•"/>
            </a:pPr>
            <a:r>
              <a:rPr lang="en-US" dirty="0"/>
              <a:t>FITS Overview</a:t>
            </a:r>
          </a:p>
          <a:p>
            <a:pPr marL="342900" indent="-342900" algn="l">
              <a:buFont typeface="Arial" panose="020B0604020202020204" pitchFamily="34" charset="0"/>
              <a:buChar char="•"/>
            </a:pPr>
            <a:r>
              <a:rPr lang="en-US" dirty="0"/>
              <a:t>Test Case Management</a:t>
            </a:r>
          </a:p>
          <a:p>
            <a:pPr marL="800100" lvl="1" indent="-342900" algn="l">
              <a:buFont typeface="Arial" panose="020B0604020202020204" pitchFamily="34" charset="0"/>
              <a:buChar char="•"/>
            </a:pPr>
            <a:r>
              <a:rPr lang="en-US" b="1" dirty="0"/>
              <a:t>Creating a Test Case</a:t>
            </a:r>
          </a:p>
          <a:p>
            <a:pPr marL="1257300" lvl="2" indent="-342900" algn="l">
              <a:buFont typeface="Arial" panose="020B0604020202020204" pitchFamily="34" charset="0"/>
              <a:buChar char="•"/>
            </a:pPr>
            <a:r>
              <a:rPr lang="en-US" b="1" dirty="0"/>
              <a:t>For a Newborn (age 0) with no vaccination history</a:t>
            </a:r>
          </a:p>
          <a:p>
            <a:pPr marL="800100" lvl="1" indent="-342900" algn="l">
              <a:buFont typeface="Arial" panose="020B0604020202020204" pitchFamily="34" charset="0"/>
              <a:buChar char="•"/>
            </a:pPr>
            <a:r>
              <a:rPr lang="en-US" b="1" dirty="0"/>
              <a:t>Importing Test Cases</a:t>
            </a:r>
          </a:p>
          <a:p>
            <a:pPr marL="1257300" lvl="2" indent="-342900" algn="l">
              <a:buFont typeface="Arial" panose="020B0604020202020204" pitchFamily="34" charset="0"/>
              <a:buChar char="•"/>
            </a:pPr>
            <a:r>
              <a:rPr lang="en-US" b="1" dirty="0"/>
              <a:t>CDC CDSI test cases</a:t>
            </a:r>
          </a:p>
          <a:p>
            <a:pPr marL="800100" lvl="1" indent="-342900" algn="l">
              <a:buFont typeface="Arial" panose="020B0604020202020204" pitchFamily="34" charset="0"/>
              <a:buChar char="•"/>
            </a:pPr>
            <a:r>
              <a:rPr lang="en-US" dirty="0">
                <a:highlight>
                  <a:srgbClr val="FFFF00"/>
                </a:highlight>
              </a:rPr>
              <a:t>Exporting Test Cases (TBD)</a:t>
            </a:r>
          </a:p>
          <a:p>
            <a:pPr marL="800100" lvl="1" indent="-342900" algn="l">
              <a:buFont typeface="Arial" panose="020B0604020202020204" pitchFamily="34" charset="0"/>
              <a:buChar char="•"/>
            </a:pPr>
            <a:r>
              <a:rPr lang="en-US" dirty="0">
                <a:highlight>
                  <a:srgbClr val="FFFF00"/>
                </a:highlight>
              </a:rPr>
              <a:t>Cloning/Deleting/Sharing Test Cases (TBD)</a:t>
            </a:r>
          </a:p>
          <a:p>
            <a:pPr marL="342900" indent="-342900" algn="l">
              <a:buFont typeface="Arial" panose="020B0604020202020204" pitchFamily="34" charset="0"/>
              <a:buChar char="•"/>
            </a:pPr>
            <a:r>
              <a:rPr lang="en-US" dirty="0"/>
              <a:t>Test Case Execution</a:t>
            </a:r>
          </a:p>
          <a:p>
            <a:pPr marL="800100" lvl="1" indent="-342900" algn="l">
              <a:buFont typeface="Arial" panose="020B0604020202020204" pitchFamily="34" charset="0"/>
              <a:buChar char="•"/>
            </a:pPr>
            <a:r>
              <a:rPr lang="en-US" b="1" dirty="0"/>
              <a:t>Executing a group of test cases</a:t>
            </a:r>
          </a:p>
          <a:p>
            <a:pPr marL="800100" lvl="1" indent="-342900" algn="l">
              <a:buFont typeface="Arial" panose="020B0604020202020204" pitchFamily="34" charset="0"/>
              <a:buChar char="•"/>
            </a:pPr>
            <a:r>
              <a:rPr lang="en-US" b="1" dirty="0"/>
              <a:t>Viewing and Downloading the Results</a:t>
            </a:r>
          </a:p>
          <a:p>
            <a:pPr algn="l"/>
            <a:endParaRPr lang="en-US" dirty="0"/>
          </a:p>
        </p:txBody>
      </p:sp>
    </p:spTree>
    <p:extLst>
      <p:ext uri="{BB962C8B-B14F-4D97-AF65-F5344CB8AC3E}">
        <p14:creationId xmlns:p14="http://schemas.microsoft.com/office/powerpoint/2010/main" val="803690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1AEEA9D-A5BB-D64E-AC1A-24E210CC591D}"/>
              </a:ext>
            </a:extLst>
          </p:cNvPr>
          <p:cNvPicPr>
            <a:picLocks noChangeAspect="1"/>
          </p:cNvPicPr>
          <p:nvPr/>
        </p:nvPicPr>
        <p:blipFill>
          <a:blip r:embed="rId2"/>
          <a:stretch>
            <a:fillRect/>
          </a:stretch>
        </p:blipFill>
        <p:spPr>
          <a:xfrm>
            <a:off x="587303" y="0"/>
            <a:ext cx="9963509" cy="6858000"/>
          </a:xfrm>
          <a:prstGeom prst="rect">
            <a:avLst/>
          </a:prstGeom>
        </p:spPr>
      </p:pic>
      <p:sp>
        <p:nvSpPr>
          <p:cNvPr id="19" name="Left Brace 18">
            <a:extLst>
              <a:ext uri="{FF2B5EF4-FFF2-40B4-BE49-F238E27FC236}">
                <a16:creationId xmlns:a16="http://schemas.microsoft.com/office/drawing/2014/main" id="{D4BEFB5D-58DA-CF45-B40D-2740F50CE98B}"/>
              </a:ext>
            </a:extLst>
          </p:cNvPr>
          <p:cNvSpPr/>
          <p:nvPr/>
        </p:nvSpPr>
        <p:spPr>
          <a:xfrm rot="10800000" flipH="1">
            <a:off x="3798238" y="1684106"/>
            <a:ext cx="355308" cy="4375731"/>
          </a:xfrm>
          <a:prstGeom prst="leftBrace">
            <a:avLst>
              <a:gd name="adj1" fmla="val 0"/>
              <a:gd name="adj2" fmla="val 81868"/>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TextBox 19">
            <a:extLst>
              <a:ext uri="{FF2B5EF4-FFF2-40B4-BE49-F238E27FC236}">
                <a16:creationId xmlns:a16="http://schemas.microsoft.com/office/drawing/2014/main" id="{6A2E4B31-B2A8-104F-A648-784D1FC0E392}"/>
              </a:ext>
            </a:extLst>
          </p:cNvPr>
          <p:cNvSpPr txBox="1">
            <a:spLocks noChangeArrowheads="1"/>
          </p:cNvSpPr>
          <p:nvPr/>
        </p:nvSpPr>
        <p:spPr bwMode="auto">
          <a:xfrm>
            <a:off x="2033340" y="2006373"/>
            <a:ext cx="1764897" cy="707886"/>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Example Forecast Information for </a:t>
            </a:r>
            <a:r>
              <a:rPr lang="en-US" altLang="en-US" sz="800" dirty="0"/>
              <a:t>DTaP, unspecified</a:t>
            </a:r>
            <a:r>
              <a:rPr lang="en-US" altLang="en-US" sz="800" b="0" dirty="0"/>
              <a:t> with </a:t>
            </a:r>
          </a:p>
          <a:p>
            <a:pPr algn="ctr" eaLnBrk="1" hangingPunct="1">
              <a:defRPr/>
            </a:pPr>
            <a:r>
              <a:rPr lang="en-US" altLang="en-US" sz="800" dirty="0"/>
              <a:t>Patient Age </a:t>
            </a:r>
            <a:r>
              <a:rPr lang="en-US" altLang="en-US" sz="800" b="0" dirty="0"/>
              <a:t>&amp; </a:t>
            </a:r>
            <a:r>
              <a:rPr lang="en-US" altLang="en-US" sz="800" dirty="0"/>
              <a:t>Gender</a:t>
            </a:r>
            <a:r>
              <a:rPr lang="en-US" altLang="en-US" sz="800" b="0" dirty="0"/>
              <a:t>, and </a:t>
            </a:r>
            <a:r>
              <a:rPr lang="en-US" altLang="en-US" sz="800" dirty="0"/>
              <a:t>Earliest</a:t>
            </a:r>
            <a:r>
              <a:rPr lang="en-US" altLang="en-US" sz="800" b="0" dirty="0"/>
              <a:t>, </a:t>
            </a:r>
            <a:r>
              <a:rPr lang="en-US" altLang="en-US" sz="800" dirty="0"/>
              <a:t>Recommended</a:t>
            </a:r>
            <a:r>
              <a:rPr lang="en-US" altLang="en-US" sz="800" b="0" dirty="0"/>
              <a:t>, &amp;</a:t>
            </a:r>
          </a:p>
          <a:p>
            <a:pPr algn="ctr" eaLnBrk="1" hangingPunct="1">
              <a:defRPr/>
            </a:pPr>
            <a:r>
              <a:rPr lang="en-US" altLang="en-US" sz="800" b="0" dirty="0"/>
              <a:t> </a:t>
            </a:r>
            <a:r>
              <a:rPr lang="en-US" altLang="en-US" sz="800" dirty="0"/>
              <a:t>Past Due </a:t>
            </a:r>
            <a:r>
              <a:rPr lang="en-US" altLang="en-US" sz="800" b="0" dirty="0"/>
              <a:t>(relative) dates</a:t>
            </a:r>
          </a:p>
        </p:txBody>
      </p:sp>
      <p:sp>
        <p:nvSpPr>
          <p:cNvPr id="21" name="Oval 20">
            <a:extLst>
              <a:ext uri="{FF2B5EF4-FFF2-40B4-BE49-F238E27FC236}">
                <a16:creationId xmlns:a16="http://schemas.microsoft.com/office/drawing/2014/main" id="{D9DDA862-96E8-304F-AF5F-6AC303AA6FC9}"/>
              </a:ext>
            </a:extLst>
          </p:cNvPr>
          <p:cNvSpPr>
            <a:spLocks noChangeArrowheads="1"/>
          </p:cNvSpPr>
          <p:nvPr/>
        </p:nvSpPr>
        <p:spPr bwMode="auto">
          <a:xfrm>
            <a:off x="1837865" y="2225950"/>
            <a:ext cx="282461" cy="273762"/>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18</a:t>
            </a:r>
          </a:p>
        </p:txBody>
      </p:sp>
      <p:cxnSp>
        <p:nvCxnSpPr>
          <p:cNvPr id="22" name="Straight Connector 88">
            <a:extLst>
              <a:ext uri="{FF2B5EF4-FFF2-40B4-BE49-F238E27FC236}">
                <a16:creationId xmlns:a16="http://schemas.microsoft.com/office/drawing/2014/main" id="{613DE633-4319-E943-B78A-CF0C0C624F16}"/>
              </a:ext>
            </a:extLst>
          </p:cNvPr>
          <p:cNvCxnSpPr>
            <a:cxnSpLocks noChangeShapeType="1"/>
          </p:cNvCxnSpPr>
          <p:nvPr/>
        </p:nvCxnSpPr>
        <p:spPr bwMode="auto">
          <a:xfrm>
            <a:off x="2605955" y="2705656"/>
            <a:ext cx="0" cy="2153063"/>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88">
            <a:extLst>
              <a:ext uri="{FF2B5EF4-FFF2-40B4-BE49-F238E27FC236}">
                <a16:creationId xmlns:a16="http://schemas.microsoft.com/office/drawing/2014/main" id="{91C23AC3-079B-6241-B671-AC72686B4827}"/>
              </a:ext>
            </a:extLst>
          </p:cNvPr>
          <p:cNvCxnSpPr>
            <a:cxnSpLocks noChangeShapeType="1"/>
          </p:cNvCxnSpPr>
          <p:nvPr/>
        </p:nvCxnSpPr>
        <p:spPr bwMode="auto">
          <a:xfrm>
            <a:off x="2295989" y="2705656"/>
            <a:ext cx="0" cy="982941"/>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 name="Group 37">
            <a:extLst>
              <a:ext uri="{FF2B5EF4-FFF2-40B4-BE49-F238E27FC236}">
                <a16:creationId xmlns:a16="http://schemas.microsoft.com/office/drawing/2014/main" id="{5556A505-99F4-B24E-B5FD-4F458C063264}"/>
              </a:ext>
            </a:extLst>
          </p:cNvPr>
          <p:cNvGrpSpPr>
            <a:grpSpLocks/>
          </p:cNvGrpSpPr>
          <p:nvPr/>
        </p:nvGrpSpPr>
        <p:grpSpPr bwMode="auto">
          <a:xfrm>
            <a:off x="8270455" y="898904"/>
            <a:ext cx="2036446" cy="876173"/>
            <a:chOff x="-1102895" y="1923831"/>
            <a:chExt cx="2615282" cy="886558"/>
          </a:xfrm>
        </p:grpSpPr>
        <p:sp>
          <p:nvSpPr>
            <p:cNvPr id="27" name="TextBox 26">
              <a:extLst>
                <a:ext uri="{FF2B5EF4-FFF2-40B4-BE49-F238E27FC236}">
                  <a16:creationId xmlns:a16="http://schemas.microsoft.com/office/drawing/2014/main" id="{2775B261-8B97-1349-8503-80304E7D6057}"/>
                </a:ext>
              </a:extLst>
            </p:cNvPr>
            <p:cNvSpPr txBox="1">
              <a:spLocks noChangeArrowheads="1"/>
            </p:cNvSpPr>
            <p:nvPr/>
          </p:nvSpPr>
          <p:spPr bwMode="auto">
            <a:xfrm>
              <a:off x="-1102895" y="2467822"/>
              <a:ext cx="2604652" cy="342567"/>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a:t>
              </a:r>
              <a:r>
                <a:rPr lang="en-US" altLang="en-US" sz="800" dirty="0"/>
                <a:t>SAVE</a:t>
              </a:r>
              <a:r>
                <a:rPr lang="en-US" altLang="en-US" sz="800" b="0" dirty="0"/>
                <a:t> to save newly entered Test Case information</a:t>
              </a:r>
            </a:p>
          </p:txBody>
        </p:sp>
        <p:sp>
          <p:nvSpPr>
            <p:cNvPr id="28" name="Oval 27">
              <a:extLst>
                <a:ext uri="{FF2B5EF4-FFF2-40B4-BE49-F238E27FC236}">
                  <a16:creationId xmlns:a16="http://schemas.microsoft.com/office/drawing/2014/main" id="{1A33E857-E8EB-4944-BEB4-939093767471}"/>
                </a:ext>
              </a:extLst>
            </p:cNvPr>
            <p:cNvSpPr>
              <a:spLocks noChangeArrowheads="1"/>
            </p:cNvSpPr>
            <p:nvPr/>
          </p:nvSpPr>
          <p:spPr bwMode="auto">
            <a:xfrm>
              <a:off x="1209778" y="2299189"/>
              <a:ext cx="302609" cy="22749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19</a:t>
              </a:r>
              <a:endParaRPr lang="en-US" sz="1200" b="0" dirty="0">
                <a:solidFill>
                  <a:schemeClr val="bg1"/>
                </a:solidFill>
                <a:latin typeface="+mj-lt"/>
                <a:ea typeface="+mn-ea"/>
              </a:endParaRPr>
            </a:p>
          </p:txBody>
        </p:sp>
        <p:cxnSp>
          <p:nvCxnSpPr>
            <p:cNvPr id="29" name="Straight Connector 88">
              <a:extLst>
                <a:ext uri="{FF2B5EF4-FFF2-40B4-BE49-F238E27FC236}">
                  <a16:creationId xmlns:a16="http://schemas.microsoft.com/office/drawing/2014/main" id="{CF5D803D-4C4F-D243-9447-F6F2C90ED5C7}"/>
                </a:ext>
              </a:extLst>
            </p:cNvPr>
            <p:cNvCxnSpPr>
              <a:cxnSpLocks noChangeShapeType="1"/>
              <a:stCxn id="28" idx="0"/>
            </p:cNvCxnSpPr>
            <p:nvPr/>
          </p:nvCxnSpPr>
          <p:spPr bwMode="auto">
            <a:xfrm flipH="1" flipV="1">
              <a:off x="1361082" y="1923831"/>
              <a:ext cx="1" cy="375358"/>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8" name="Group 37">
            <a:extLst>
              <a:ext uri="{FF2B5EF4-FFF2-40B4-BE49-F238E27FC236}">
                <a16:creationId xmlns:a16="http://schemas.microsoft.com/office/drawing/2014/main" id="{40A88AE8-CA10-7E4A-BE4E-64010A9629A1}"/>
              </a:ext>
            </a:extLst>
          </p:cNvPr>
          <p:cNvGrpSpPr>
            <a:grpSpLocks/>
          </p:cNvGrpSpPr>
          <p:nvPr/>
        </p:nvGrpSpPr>
        <p:grpSpPr bwMode="auto">
          <a:xfrm>
            <a:off x="8446103" y="1084384"/>
            <a:ext cx="2036446" cy="1235506"/>
            <a:chOff x="-1102895" y="1560239"/>
            <a:chExt cx="2615282" cy="1250150"/>
          </a:xfrm>
        </p:grpSpPr>
        <p:sp>
          <p:nvSpPr>
            <p:cNvPr id="39" name="TextBox 38">
              <a:extLst>
                <a:ext uri="{FF2B5EF4-FFF2-40B4-BE49-F238E27FC236}">
                  <a16:creationId xmlns:a16="http://schemas.microsoft.com/office/drawing/2014/main" id="{3E244800-E0A9-DF46-AEEE-E7ADD82081D2}"/>
                </a:ext>
              </a:extLst>
            </p:cNvPr>
            <p:cNvSpPr txBox="1">
              <a:spLocks noChangeArrowheads="1"/>
            </p:cNvSpPr>
            <p:nvPr/>
          </p:nvSpPr>
          <p:spPr bwMode="auto">
            <a:xfrm>
              <a:off x="-1102895" y="2467822"/>
              <a:ext cx="2604652" cy="342567"/>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a:t>
              </a:r>
              <a:r>
                <a:rPr lang="en-US" altLang="en-US" sz="800" dirty="0"/>
                <a:t>SUMMARY </a:t>
              </a:r>
              <a:r>
                <a:rPr lang="en-US" altLang="en-US" sz="800" b="0" dirty="0"/>
                <a:t> to view all test case information (Data &amp; Metadata)</a:t>
              </a:r>
            </a:p>
          </p:txBody>
        </p:sp>
        <p:sp>
          <p:nvSpPr>
            <p:cNvPr id="40" name="Oval 39">
              <a:extLst>
                <a:ext uri="{FF2B5EF4-FFF2-40B4-BE49-F238E27FC236}">
                  <a16:creationId xmlns:a16="http://schemas.microsoft.com/office/drawing/2014/main" id="{0322FCDD-B794-754B-8654-EFE8C1441624}"/>
                </a:ext>
              </a:extLst>
            </p:cNvPr>
            <p:cNvSpPr>
              <a:spLocks noChangeArrowheads="1"/>
            </p:cNvSpPr>
            <p:nvPr/>
          </p:nvSpPr>
          <p:spPr bwMode="auto">
            <a:xfrm>
              <a:off x="1209778" y="2299189"/>
              <a:ext cx="302609" cy="22749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20</a:t>
              </a:r>
            </a:p>
          </p:txBody>
        </p:sp>
        <p:cxnSp>
          <p:nvCxnSpPr>
            <p:cNvPr id="41" name="Straight Connector 88">
              <a:extLst>
                <a:ext uri="{FF2B5EF4-FFF2-40B4-BE49-F238E27FC236}">
                  <a16:creationId xmlns:a16="http://schemas.microsoft.com/office/drawing/2014/main" id="{EE487A07-0A90-BB4E-8E3E-5D5381E5F74C}"/>
                </a:ext>
              </a:extLst>
            </p:cNvPr>
            <p:cNvCxnSpPr>
              <a:cxnSpLocks noChangeShapeType="1"/>
              <a:stCxn id="40" idx="0"/>
            </p:cNvCxnSpPr>
            <p:nvPr/>
          </p:nvCxnSpPr>
          <p:spPr bwMode="auto">
            <a:xfrm flipV="1">
              <a:off x="1361083" y="1560239"/>
              <a:ext cx="0" cy="73895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34138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3BA5B-811B-A841-BF20-B5101331CA70}"/>
              </a:ext>
            </a:extLst>
          </p:cNvPr>
          <p:cNvPicPr>
            <a:picLocks noChangeAspect="1"/>
          </p:cNvPicPr>
          <p:nvPr/>
        </p:nvPicPr>
        <p:blipFill>
          <a:blip r:embed="rId2"/>
          <a:stretch>
            <a:fillRect/>
          </a:stretch>
        </p:blipFill>
        <p:spPr>
          <a:xfrm>
            <a:off x="573097" y="0"/>
            <a:ext cx="9883431" cy="6858000"/>
          </a:xfrm>
          <a:prstGeom prst="rect">
            <a:avLst/>
          </a:prstGeom>
        </p:spPr>
      </p:pic>
    </p:spTree>
    <p:extLst>
      <p:ext uri="{BB962C8B-B14F-4D97-AF65-F5344CB8AC3E}">
        <p14:creationId xmlns:p14="http://schemas.microsoft.com/office/powerpoint/2010/main" val="1820392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A92C-E5DE-234F-872F-EAF89AB580DE}"/>
              </a:ext>
            </a:extLst>
          </p:cNvPr>
          <p:cNvSpPr>
            <a:spLocks noGrp="1"/>
          </p:cNvSpPr>
          <p:nvPr>
            <p:ph type="ctrTitle"/>
          </p:nvPr>
        </p:nvSpPr>
        <p:spPr>
          <a:xfrm>
            <a:off x="1512983" y="4625728"/>
            <a:ext cx="9144000" cy="125251"/>
          </a:xfrm>
        </p:spPr>
        <p:txBody>
          <a:bodyPr>
            <a:normAutofit fontScale="90000"/>
          </a:bodyPr>
          <a:lstStyle/>
          <a:p>
            <a:r>
              <a:rPr lang="en-US" sz="2400" b="1" dirty="0"/>
              <a:t>Importing a Test Case</a:t>
            </a:r>
            <a:br>
              <a:rPr lang="en-US" sz="2400" b="1" dirty="0"/>
            </a:br>
            <a:br>
              <a:rPr lang="en-US" sz="2400" b="1" dirty="0"/>
            </a:br>
            <a:r>
              <a:rPr lang="en-US" sz="2400" dirty="0"/>
              <a:t>CDC CDSI test cases</a:t>
            </a:r>
            <a:br>
              <a:rPr lang="en-US" sz="2400" dirty="0"/>
            </a:br>
            <a:br>
              <a:rPr lang="en-US" sz="2400" b="1" dirty="0"/>
            </a:br>
            <a:br>
              <a:rPr lang="en-US" sz="2400" b="1" dirty="0"/>
            </a:br>
            <a:br>
              <a:rPr lang="en-US" sz="2400" b="1" dirty="0"/>
            </a:br>
            <a:br>
              <a:rPr lang="en-US" sz="2400" dirty="0"/>
            </a:br>
            <a:endParaRPr lang="en-US" sz="2400" dirty="0"/>
          </a:p>
        </p:txBody>
      </p:sp>
    </p:spTree>
    <p:extLst>
      <p:ext uri="{BB962C8B-B14F-4D97-AF65-F5344CB8AC3E}">
        <p14:creationId xmlns:p14="http://schemas.microsoft.com/office/powerpoint/2010/main" val="3148344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D4DADD-A814-F140-8675-89B723CB108A}"/>
              </a:ext>
            </a:extLst>
          </p:cNvPr>
          <p:cNvPicPr>
            <a:picLocks noChangeAspect="1"/>
          </p:cNvPicPr>
          <p:nvPr/>
        </p:nvPicPr>
        <p:blipFill>
          <a:blip r:embed="rId2"/>
          <a:stretch>
            <a:fillRect/>
          </a:stretch>
        </p:blipFill>
        <p:spPr>
          <a:xfrm>
            <a:off x="1343025" y="884772"/>
            <a:ext cx="10637666" cy="5287428"/>
          </a:xfrm>
          <a:prstGeom prst="rect">
            <a:avLst/>
          </a:prstGeom>
        </p:spPr>
      </p:pic>
      <p:grpSp>
        <p:nvGrpSpPr>
          <p:cNvPr id="6" name="Group 5">
            <a:extLst>
              <a:ext uri="{FF2B5EF4-FFF2-40B4-BE49-F238E27FC236}">
                <a16:creationId xmlns:a16="http://schemas.microsoft.com/office/drawing/2014/main" id="{9B7FF1DA-4540-BC47-A0D8-04C26DB16566}"/>
              </a:ext>
            </a:extLst>
          </p:cNvPr>
          <p:cNvGrpSpPr/>
          <p:nvPr/>
        </p:nvGrpSpPr>
        <p:grpSpPr>
          <a:xfrm>
            <a:off x="0" y="116137"/>
            <a:ext cx="2380785" cy="1077043"/>
            <a:chOff x="3940175" y="1016006"/>
            <a:chExt cx="2380785" cy="1077043"/>
          </a:xfrm>
        </p:grpSpPr>
        <p:cxnSp>
          <p:nvCxnSpPr>
            <p:cNvPr id="7" name="Straight Connector 31">
              <a:extLst>
                <a:ext uri="{FF2B5EF4-FFF2-40B4-BE49-F238E27FC236}">
                  <a16:creationId xmlns:a16="http://schemas.microsoft.com/office/drawing/2014/main" id="{55E68141-C34F-0242-A0D7-64003ECA5E69}"/>
                </a:ext>
              </a:extLst>
            </p:cNvPr>
            <p:cNvCxnSpPr>
              <a:cxnSpLocks noChangeShapeType="1"/>
            </p:cNvCxnSpPr>
            <p:nvPr/>
          </p:nvCxnSpPr>
          <p:spPr bwMode="auto">
            <a:xfrm>
              <a:off x="6132154" y="1332862"/>
              <a:ext cx="188806" cy="0"/>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88">
              <a:extLst>
                <a:ext uri="{FF2B5EF4-FFF2-40B4-BE49-F238E27FC236}">
                  <a16:creationId xmlns:a16="http://schemas.microsoft.com/office/drawing/2014/main" id="{026A3459-3332-4A45-90C4-5BFF8A9FF628}"/>
                </a:ext>
              </a:extLst>
            </p:cNvPr>
            <p:cNvCxnSpPr>
              <a:cxnSpLocks noChangeShapeType="1"/>
            </p:cNvCxnSpPr>
            <p:nvPr/>
          </p:nvCxnSpPr>
          <p:spPr bwMode="auto">
            <a:xfrm>
              <a:off x="6315384" y="1333712"/>
              <a:ext cx="5576" cy="759337"/>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Group 37">
              <a:extLst>
                <a:ext uri="{FF2B5EF4-FFF2-40B4-BE49-F238E27FC236}">
                  <a16:creationId xmlns:a16="http://schemas.microsoft.com/office/drawing/2014/main" id="{3D83D35A-C08C-D94C-9BB7-A1195CCA0228}"/>
                </a:ext>
              </a:extLst>
            </p:cNvPr>
            <p:cNvGrpSpPr>
              <a:grpSpLocks/>
            </p:cNvGrpSpPr>
            <p:nvPr/>
          </p:nvGrpSpPr>
          <p:grpSpPr bwMode="auto">
            <a:xfrm>
              <a:off x="3940175" y="1016006"/>
              <a:ext cx="2184042" cy="485553"/>
              <a:chOff x="-89264" y="3495558"/>
              <a:chExt cx="2369302" cy="429852"/>
            </a:xfrm>
          </p:grpSpPr>
          <p:sp>
            <p:nvSpPr>
              <p:cNvPr id="10" name="TextBox 9">
                <a:extLst>
                  <a:ext uri="{FF2B5EF4-FFF2-40B4-BE49-F238E27FC236}">
                    <a16:creationId xmlns:a16="http://schemas.microsoft.com/office/drawing/2014/main" id="{F7AD3ACB-2664-284A-8F63-FC6A9D042C4B}"/>
                  </a:ext>
                </a:extLst>
              </p:cNvPr>
              <p:cNvSpPr txBox="1">
                <a:spLocks noChangeArrowheads="1"/>
              </p:cNvSpPr>
              <p:nvPr/>
            </p:nvSpPr>
            <p:spPr bwMode="auto">
              <a:xfrm>
                <a:off x="34343" y="3625694"/>
                <a:ext cx="2245695" cy="299716"/>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on </a:t>
                </a:r>
                <a:r>
                  <a:rPr lang="en-US" altLang="en-US" sz="800" dirty="0"/>
                  <a:t>Test Plans </a:t>
                </a:r>
                <a:r>
                  <a:rPr lang="en-US" altLang="en-US" sz="800" b="0" dirty="0"/>
                  <a:t>to display the</a:t>
                </a:r>
                <a:br>
                  <a:rPr lang="en-US" altLang="en-US" sz="800" b="0" dirty="0"/>
                </a:br>
                <a:r>
                  <a:rPr lang="en-US" altLang="en-US" sz="800" b="0" dirty="0"/>
                  <a:t> Test Plans window</a:t>
                </a:r>
                <a:endParaRPr lang="en-US" altLang="en-US" sz="800" dirty="0"/>
              </a:p>
            </p:txBody>
          </p:sp>
          <p:sp>
            <p:nvSpPr>
              <p:cNvPr id="11" name="Oval 10">
                <a:extLst>
                  <a:ext uri="{FF2B5EF4-FFF2-40B4-BE49-F238E27FC236}">
                    <a16:creationId xmlns:a16="http://schemas.microsoft.com/office/drawing/2014/main" id="{8B4811B8-CE08-4145-9186-B08950920F39}"/>
                  </a:ext>
                </a:extLst>
              </p:cNvPr>
              <p:cNvSpPr>
                <a:spLocks noChangeArrowheads="1"/>
              </p:cNvSpPr>
              <p:nvPr/>
            </p:nvSpPr>
            <p:spPr bwMode="auto">
              <a:xfrm>
                <a:off x="-89264" y="3495558"/>
                <a:ext cx="266935" cy="247349"/>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a:t>
                </a:r>
              </a:p>
            </p:txBody>
          </p:sp>
        </p:grpSp>
      </p:grpSp>
      <p:pic>
        <p:nvPicPr>
          <p:cNvPr id="21" name="Picture 20">
            <a:extLst>
              <a:ext uri="{FF2B5EF4-FFF2-40B4-BE49-F238E27FC236}">
                <a16:creationId xmlns:a16="http://schemas.microsoft.com/office/drawing/2014/main" id="{9CBDC193-B20E-4D4E-ABBD-F6C27F367CE6}"/>
              </a:ext>
            </a:extLst>
          </p:cNvPr>
          <p:cNvPicPr>
            <a:picLocks noChangeAspect="1"/>
          </p:cNvPicPr>
          <p:nvPr/>
        </p:nvPicPr>
        <p:blipFill>
          <a:blip r:embed="rId3"/>
          <a:stretch>
            <a:fillRect/>
          </a:stretch>
        </p:blipFill>
        <p:spPr>
          <a:xfrm>
            <a:off x="113942" y="2271163"/>
            <a:ext cx="11986329" cy="3120969"/>
          </a:xfrm>
          <a:prstGeom prst="rect">
            <a:avLst/>
          </a:prstGeom>
        </p:spPr>
      </p:pic>
      <p:grpSp>
        <p:nvGrpSpPr>
          <p:cNvPr id="22" name="Group 21">
            <a:extLst>
              <a:ext uri="{FF2B5EF4-FFF2-40B4-BE49-F238E27FC236}">
                <a16:creationId xmlns:a16="http://schemas.microsoft.com/office/drawing/2014/main" id="{B7F0075B-26A5-1E41-96F3-B542EAA5E0C2}"/>
              </a:ext>
            </a:extLst>
          </p:cNvPr>
          <p:cNvGrpSpPr/>
          <p:nvPr/>
        </p:nvGrpSpPr>
        <p:grpSpPr>
          <a:xfrm>
            <a:off x="5295548" y="1784001"/>
            <a:ext cx="6291675" cy="1157162"/>
            <a:chOff x="3940175" y="1016003"/>
            <a:chExt cx="6291675" cy="1157162"/>
          </a:xfrm>
        </p:grpSpPr>
        <p:cxnSp>
          <p:nvCxnSpPr>
            <p:cNvPr id="23" name="Straight Connector 31">
              <a:extLst>
                <a:ext uri="{FF2B5EF4-FFF2-40B4-BE49-F238E27FC236}">
                  <a16:creationId xmlns:a16="http://schemas.microsoft.com/office/drawing/2014/main" id="{33AC5C4C-B824-4543-9C47-D6452DE652E8}"/>
                </a:ext>
              </a:extLst>
            </p:cNvPr>
            <p:cNvCxnSpPr>
              <a:cxnSpLocks noChangeShapeType="1"/>
            </p:cNvCxnSpPr>
            <p:nvPr/>
          </p:nvCxnSpPr>
          <p:spPr bwMode="auto">
            <a:xfrm>
              <a:off x="6132154" y="1332862"/>
              <a:ext cx="4099696" cy="0"/>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88">
              <a:extLst>
                <a:ext uri="{FF2B5EF4-FFF2-40B4-BE49-F238E27FC236}">
                  <a16:creationId xmlns:a16="http://schemas.microsoft.com/office/drawing/2014/main" id="{D54D1960-1444-F34C-B44A-7731007213DE}"/>
                </a:ext>
              </a:extLst>
            </p:cNvPr>
            <p:cNvCxnSpPr>
              <a:cxnSpLocks noChangeShapeType="1"/>
            </p:cNvCxnSpPr>
            <p:nvPr/>
          </p:nvCxnSpPr>
          <p:spPr bwMode="auto">
            <a:xfrm>
              <a:off x="10231850" y="1332071"/>
              <a:ext cx="0" cy="841094"/>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Group 37">
              <a:extLst>
                <a:ext uri="{FF2B5EF4-FFF2-40B4-BE49-F238E27FC236}">
                  <a16:creationId xmlns:a16="http://schemas.microsoft.com/office/drawing/2014/main" id="{04FC0C5F-8BF5-C94D-A9DA-49924673B93C}"/>
                </a:ext>
              </a:extLst>
            </p:cNvPr>
            <p:cNvGrpSpPr>
              <a:grpSpLocks/>
            </p:cNvGrpSpPr>
            <p:nvPr/>
          </p:nvGrpSpPr>
          <p:grpSpPr bwMode="auto">
            <a:xfrm>
              <a:off x="3940175" y="1016003"/>
              <a:ext cx="2264748" cy="362443"/>
              <a:chOff x="-89264" y="3495558"/>
              <a:chExt cx="2456854" cy="320865"/>
            </a:xfrm>
          </p:grpSpPr>
          <p:sp>
            <p:nvSpPr>
              <p:cNvPr id="26" name="TextBox 25">
                <a:extLst>
                  <a:ext uri="{FF2B5EF4-FFF2-40B4-BE49-F238E27FC236}">
                    <a16:creationId xmlns:a16="http://schemas.microsoft.com/office/drawing/2014/main" id="{ACD3B888-3D0C-9049-A58D-357ADA7EE436}"/>
                  </a:ext>
                </a:extLst>
              </p:cNvPr>
              <p:cNvSpPr txBox="1">
                <a:spLocks noChangeArrowheads="1"/>
              </p:cNvSpPr>
              <p:nvPr/>
            </p:nvSpPr>
            <p:spPr bwMode="auto">
              <a:xfrm>
                <a:off x="34342" y="3625694"/>
                <a:ext cx="2333248" cy="190729"/>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 Click on </a:t>
                </a:r>
                <a:r>
                  <a:rPr lang="en-US" altLang="en-US" sz="800" dirty="0"/>
                  <a:t>+NEW</a:t>
                </a:r>
                <a:r>
                  <a:rPr lang="en-US" altLang="en-US" sz="800" b="0" dirty="0"/>
                  <a:t> to create a new Test Plan </a:t>
                </a:r>
                <a:endParaRPr lang="en-US" altLang="en-US" sz="800" dirty="0"/>
              </a:p>
            </p:txBody>
          </p:sp>
          <p:sp>
            <p:nvSpPr>
              <p:cNvPr id="27" name="Oval 26">
                <a:extLst>
                  <a:ext uri="{FF2B5EF4-FFF2-40B4-BE49-F238E27FC236}">
                    <a16:creationId xmlns:a16="http://schemas.microsoft.com/office/drawing/2014/main" id="{4FB6ED76-F1FD-C949-AC76-D889F0FE61A1}"/>
                  </a:ext>
                </a:extLst>
              </p:cNvPr>
              <p:cNvSpPr>
                <a:spLocks noChangeArrowheads="1"/>
              </p:cNvSpPr>
              <p:nvPr/>
            </p:nvSpPr>
            <p:spPr bwMode="auto">
              <a:xfrm>
                <a:off x="-89264" y="3495558"/>
                <a:ext cx="266935" cy="247349"/>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2</a:t>
                </a:r>
                <a:endParaRPr lang="en-US" sz="1200" b="0" dirty="0">
                  <a:solidFill>
                    <a:schemeClr val="bg1"/>
                  </a:solidFill>
                  <a:latin typeface="+mj-lt"/>
                  <a:ea typeface="+mn-ea"/>
                </a:endParaRPr>
              </a:p>
            </p:txBody>
          </p:sp>
        </p:grpSp>
      </p:grpSp>
    </p:spTree>
    <p:extLst>
      <p:ext uri="{BB962C8B-B14F-4D97-AF65-F5344CB8AC3E}">
        <p14:creationId xmlns:p14="http://schemas.microsoft.com/office/powerpoint/2010/main" val="2672966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D597C0A-2382-AD46-B675-07424762696F}"/>
              </a:ext>
            </a:extLst>
          </p:cNvPr>
          <p:cNvPicPr>
            <a:picLocks noChangeAspect="1"/>
          </p:cNvPicPr>
          <p:nvPr/>
        </p:nvPicPr>
        <p:blipFill>
          <a:blip r:embed="rId2"/>
          <a:stretch>
            <a:fillRect/>
          </a:stretch>
        </p:blipFill>
        <p:spPr>
          <a:xfrm>
            <a:off x="0" y="29688"/>
            <a:ext cx="12192000" cy="6828312"/>
          </a:xfrm>
          <a:prstGeom prst="rect">
            <a:avLst/>
          </a:prstGeom>
        </p:spPr>
      </p:pic>
      <p:sp>
        <p:nvSpPr>
          <p:cNvPr id="18" name="Left Brace 17">
            <a:extLst>
              <a:ext uri="{FF2B5EF4-FFF2-40B4-BE49-F238E27FC236}">
                <a16:creationId xmlns:a16="http://schemas.microsoft.com/office/drawing/2014/main" id="{F1CB1AB2-F621-DE4B-8AC6-4BE4E1C7BA8A}"/>
              </a:ext>
            </a:extLst>
          </p:cNvPr>
          <p:cNvSpPr/>
          <p:nvPr/>
        </p:nvSpPr>
        <p:spPr>
          <a:xfrm rot="10800000">
            <a:off x="5074402" y="1799337"/>
            <a:ext cx="175372" cy="1519226"/>
          </a:xfrm>
          <a:prstGeom prst="leftBrace">
            <a:avLst>
              <a:gd name="adj1" fmla="val 8333"/>
              <a:gd name="adj2" fmla="val 5268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19" name="Group 6">
            <a:extLst>
              <a:ext uri="{FF2B5EF4-FFF2-40B4-BE49-F238E27FC236}">
                <a16:creationId xmlns:a16="http://schemas.microsoft.com/office/drawing/2014/main" id="{E574FC51-0281-DD4B-BB41-14FD861FC4E4}"/>
              </a:ext>
            </a:extLst>
          </p:cNvPr>
          <p:cNvGrpSpPr>
            <a:grpSpLocks/>
          </p:cNvGrpSpPr>
          <p:nvPr/>
        </p:nvGrpSpPr>
        <p:grpSpPr bwMode="auto">
          <a:xfrm>
            <a:off x="5221493" y="2157001"/>
            <a:ext cx="1963738" cy="521117"/>
            <a:chOff x="5681415" y="2216674"/>
            <a:chExt cx="1964775" cy="521827"/>
          </a:xfrm>
        </p:grpSpPr>
        <p:sp>
          <p:nvSpPr>
            <p:cNvPr id="20" name="TextBox 19">
              <a:extLst>
                <a:ext uri="{FF2B5EF4-FFF2-40B4-BE49-F238E27FC236}">
                  <a16:creationId xmlns:a16="http://schemas.microsoft.com/office/drawing/2014/main" id="{792C48D7-6479-1B49-B5AA-4CF0F11490BE}"/>
                </a:ext>
              </a:extLst>
            </p:cNvPr>
            <p:cNvSpPr txBox="1">
              <a:spLocks noChangeArrowheads="1"/>
            </p:cNvSpPr>
            <p:nvPr/>
          </p:nvSpPr>
          <p:spPr bwMode="auto">
            <a:xfrm>
              <a:off x="5814835" y="2399486"/>
              <a:ext cx="1831355" cy="33901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Enter the </a:t>
              </a:r>
              <a:r>
                <a:rPr lang="en-US" altLang="en-US" sz="800" dirty="0"/>
                <a:t>Name</a:t>
              </a:r>
              <a:r>
                <a:rPr lang="en-US" altLang="en-US" sz="800" b="0" dirty="0"/>
                <a:t>, </a:t>
              </a:r>
              <a:r>
                <a:rPr lang="en-US" altLang="en-US" sz="800" dirty="0"/>
                <a:t>Version</a:t>
              </a:r>
              <a:r>
                <a:rPr lang="en-US" altLang="en-US" sz="800" b="0" dirty="0"/>
                <a:t>, and </a:t>
              </a:r>
              <a:r>
                <a:rPr lang="en-US" altLang="en-US" sz="800" dirty="0"/>
                <a:t>Description</a:t>
              </a:r>
              <a:r>
                <a:rPr lang="en-US" altLang="en-US" sz="800" b="0" dirty="0"/>
                <a:t> into the provided fields.</a:t>
              </a:r>
              <a:endParaRPr lang="en-US" altLang="en-US" sz="800" dirty="0"/>
            </a:p>
          </p:txBody>
        </p:sp>
        <p:sp>
          <p:nvSpPr>
            <p:cNvPr id="28" name="Oval 27">
              <a:extLst>
                <a:ext uri="{FF2B5EF4-FFF2-40B4-BE49-F238E27FC236}">
                  <a16:creationId xmlns:a16="http://schemas.microsoft.com/office/drawing/2014/main" id="{07F5500D-AD8D-8C4B-B1E1-E0F54A46F289}"/>
                </a:ext>
              </a:extLst>
            </p:cNvPr>
            <p:cNvSpPr>
              <a:spLocks noChangeArrowheads="1"/>
            </p:cNvSpPr>
            <p:nvPr/>
          </p:nvSpPr>
          <p:spPr bwMode="auto">
            <a:xfrm>
              <a:off x="5681415" y="2216674"/>
              <a:ext cx="266841" cy="27978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3</a:t>
              </a:r>
            </a:p>
          </p:txBody>
        </p:sp>
      </p:grpSp>
      <p:grpSp>
        <p:nvGrpSpPr>
          <p:cNvPr id="29" name="Group 37">
            <a:extLst>
              <a:ext uri="{FF2B5EF4-FFF2-40B4-BE49-F238E27FC236}">
                <a16:creationId xmlns:a16="http://schemas.microsoft.com/office/drawing/2014/main" id="{D407E5AA-6BDC-E948-8204-76249E00A3A8}"/>
              </a:ext>
            </a:extLst>
          </p:cNvPr>
          <p:cNvGrpSpPr>
            <a:grpSpLocks/>
          </p:cNvGrpSpPr>
          <p:nvPr/>
        </p:nvGrpSpPr>
        <p:grpSpPr bwMode="auto">
          <a:xfrm>
            <a:off x="10499075" y="1040005"/>
            <a:ext cx="1370032" cy="2042634"/>
            <a:chOff x="-2706499" y="2079298"/>
            <a:chExt cx="1759448" cy="1809039"/>
          </a:xfrm>
        </p:grpSpPr>
        <p:sp>
          <p:nvSpPr>
            <p:cNvPr id="30" name="TextBox 29">
              <a:extLst>
                <a:ext uri="{FF2B5EF4-FFF2-40B4-BE49-F238E27FC236}">
                  <a16:creationId xmlns:a16="http://schemas.microsoft.com/office/drawing/2014/main" id="{0E2828D4-97CA-AE49-8A73-38B2DC698006}"/>
                </a:ext>
              </a:extLst>
            </p:cNvPr>
            <p:cNvSpPr txBox="1">
              <a:spLocks noChangeArrowheads="1"/>
            </p:cNvSpPr>
            <p:nvPr/>
          </p:nvSpPr>
          <p:spPr bwMode="auto">
            <a:xfrm>
              <a:off x="-2706499" y="3588500"/>
              <a:ext cx="1759448" cy="299837"/>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Right-click to display</a:t>
              </a:r>
              <a:br>
                <a:rPr lang="en-US" altLang="en-US" sz="800" b="0" dirty="0"/>
              </a:br>
              <a:r>
                <a:rPr lang="en-US" altLang="en-US" sz="800" b="0" dirty="0"/>
                <a:t> context-menu</a:t>
              </a:r>
              <a:endParaRPr lang="en-US" altLang="en-US" sz="800" dirty="0"/>
            </a:p>
          </p:txBody>
        </p:sp>
        <p:sp>
          <p:nvSpPr>
            <p:cNvPr id="31" name="Oval 30">
              <a:extLst>
                <a:ext uri="{FF2B5EF4-FFF2-40B4-BE49-F238E27FC236}">
                  <a16:creationId xmlns:a16="http://schemas.microsoft.com/office/drawing/2014/main" id="{22C66D57-2FC3-F444-8C6A-887BF1B053B6}"/>
                </a:ext>
              </a:extLst>
            </p:cNvPr>
            <p:cNvSpPr>
              <a:spLocks noChangeArrowheads="1"/>
            </p:cNvSpPr>
            <p:nvPr/>
          </p:nvSpPr>
          <p:spPr bwMode="auto">
            <a:xfrm>
              <a:off x="-1228396" y="3506917"/>
              <a:ext cx="281344" cy="226359"/>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4</a:t>
              </a:r>
            </a:p>
          </p:txBody>
        </p:sp>
        <p:cxnSp>
          <p:nvCxnSpPr>
            <p:cNvPr id="32" name="Straight Connector 88">
              <a:extLst>
                <a:ext uri="{FF2B5EF4-FFF2-40B4-BE49-F238E27FC236}">
                  <a16:creationId xmlns:a16="http://schemas.microsoft.com/office/drawing/2014/main" id="{336DF995-913E-174F-AAC9-CCD389BC237C}"/>
                </a:ext>
              </a:extLst>
            </p:cNvPr>
            <p:cNvCxnSpPr>
              <a:cxnSpLocks noChangeShapeType="1"/>
              <a:stCxn id="31" idx="0"/>
            </p:cNvCxnSpPr>
            <p:nvPr/>
          </p:nvCxnSpPr>
          <p:spPr bwMode="auto">
            <a:xfrm flipH="1" flipV="1">
              <a:off x="-1102895" y="2079298"/>
              <a:ext cx="15172" cy="1427619"/>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Group 37">
            <a:extLst>
              <a:ext uri="{FF2B5EF4-FFF2-40B4-BE49-F238E27FC236}">
                <a16:creationId xmlns:a16="http://schemas.microsoft.com/office/drawing/2014/main" id="{6FE219BF-D336-654F-AC75-4695EEE05F2F}"/>
              </a:ext>
            </a:extLst>
          </p:cNvPr>
          <p:cNvGrpSpPr>
            <a:grpSpLocks/>
          </p:cNvGrpSpPr>
          <p:nvPr/>
        </p:nvGrpSpPr>
        <p:grpSpPr bwMode="auto">
          <a:xfrm>
            <a:off x="8287730" y="1040005"/>
            <a:ext cx="2047463" cy="2716645"/>
            <a:chOff x="-1102895" y="61544"/>
            <a:chExt cx="2629431" cy="2748845"/>
          </a:xfrm>
        </p:grpSpPr>
        <p:sp>
          <p:nvSpPr>
            <p:cNvPr id="17" name="TextBox 16">
              <a:extLst>
                <a:ext uri="{FF2B5EF4-FFF2-40B4-BE49-F238E27FC236}">
                  <a16:creationId xmlns:a16="http://schemas.microsoft.com/office/drawing/2014/main" id="{F42BAC9C-724D-8F4B-9FC5-784A77385F74}"/>
                </a:ext>
              </a:extLst>
            </p:cNvPr>
            <p:cNvSpPr txBox="1">
              <a:spLocks noChangeArrowheads="1"/>
            </p:cNvSpPr>
            <p:nvPr/>
          </p:nvSpPr>
          <p:spPr bwMode="auto">
            <a:xfrm>
              <a:off x="-1102895" y="2467822"/>
              <a:ext cx="2604652" cy="342567"/>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a:t>
              </a:r>
              <a:r>
                <a:rPr lang="en-US" altLang="en-US" sz="800" dirty="0"/>
                <a:t>IMPORT</a:t>
              </a:r>
              <a:r>
                <a:rPr lang="en-US" altLang="en-US" sz="800" b="0" dirty="0"/>
                <a:t> to import previously saved Test Cases</a:t>
              </a:r>
            </a:p>
          </p:txBody>
        </p:sp>
        <p:sp>
          <p:nvSpPr>
            <p:cNvPr id="21" name="Oval 20">
              <a:extLst>
                <a:ext uri="{FF2B5EF4-FFF2-40B4-BE49-F238E27FC236}">
                  <a16:creationId xmlns:a16="http://schemas.microsoft.com/office/drawing/2014/main" id="{C8DB3D7A-8DC8-AE49-928E-43FCD5718E6F}"/>
                </a:ext>
              </a:extLst>
            </p:cNvPr>
            <p:cNvSpPr>
              <a:spLocks noChangeArrowheads="1"/>
            </p:cNvSpPr>
            <p:nvPr/>
          </p:nvSpPr>
          <p:spPr bwMode="auto">
            <a:xfrm>
              <a:off x="1223927" y="2299189"/>
              <a:ext cx="302609" cy="22749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5</a:t>
              </a:r>
            </a:p>
          </p:txBody>
        </p:sp>
        <p:cxnSp>
          <p:nvCxnSpPr>
            <p:cNvPr id="22" name="Straight Connector 88">
              <a:extLst>
                <a:ext uri="{FF2B5EF4-FFF2-40B4-BE49-F238E27FC236}">
                  <a16:creationId xmlns:a16="http://schemas.microsoft.com/office/drawing/2014/main" id="{AC3A7B81-0BA3-E442-9595-BECCB3C2742F}"/>
                </a:ext>
              </a:extLst>
            </p:cNvPr>
            <p:cNvCxnSpPr>
              <a:cxnSpLocks noChangeShapeType="1"/>
              <a:stCxn id="21" idx="0"/>
            </p:cNvCxnSpPr>
            <p:nvPr/>
          </p:nvCxnSpPr>
          <p:spPr bwMode="auto">
            <a:xfrm flipV="1">
              <a:off x="1375232" y="61544"/>
              <a:ext cx="0" cy="2237644"/>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30607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426C91-083A-7F49-BFD4-E6534D451C81}"/>
              </a:ext>
            </a:extLst>
          </p:cNvPr>
          <p:cNvPicPr>
            <a:picLocks noChangeAspect="1"/>
          </p:cNvPicPr>
          <p:nvPr/>
        </p:nvPicPr>
        <p:blipFill>
          <a:blip r:embed="rId2"/>
          <a:stretch>
            <a:fillRect/>
          </a:stretch>
        </p:blipFill>
        <p:spPr>
          <a:xfrm>
            <a:off x="0" y="947970"/>
            <a:ext cx="12192000" cy="4962059"/>
          </a:xfrm>
          <a:prstGeom prst="rect">
            <a:avLst/>
          </a:prstGeom>
        </p:spPr>
      </p:pic>
      <p:sp>
        <p:nvSpPr>
          <p:cNvPr id="3" name="Left Brace 2">
            <a:extLst>
              <a:ext uri="{FF2B5EF4-FFF2-40B4-BE49-F238E27FC236}">
                <a16:creationId xmlns:a16="http://schemas.microsoft.com/office/drawing/2014/main" id="{8E5DDBE9-7025-9B4B-8DD2-20E961E6AA0A}"/>
              </a:ext>
            </a:extLst>
          </p:cNvPr>
          <p:cNvSpPr/>
          <p:nvPr/>
        </p:nvSpPr>
        <p:spPr>
          <a:xfrm rot="10800000">
            <a:off x="5479983" y="3001330"/>
            <a:ext cx="175372" cy="1519226"/>
          </a:xfrm>
          <a:prstGeom prst="leftBrace">
            <a:avLst>
              <a:gd name="adj1" fmla="val 8333"/>
              <a:gd name="adj2" fmla="val 5268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4" name="Group 37">
            <a:extLst>
              <a:ext uri="{FF2B5EF4-FFF2-40B4-BE49-F238E27FC236}">
                <a16:creationId xmlns:a16="http://schemas.microsoft.com/office/drawing/2014/main" id="{B772ED8A-0884-8F45-9A92-6A1F2F47C2F5}"/>
              </a:ext>
            </a:extLst>
          </p:cNvPr>
          <p:cNvGrpSpPr>
            <a:grpSpLocks/>
          </p:cNvGrpSpPr>
          <p:nvPr/>
        </p:nvGrpSpPr>
        <p:grpSpPr bwMode="auto">
          <a:xfrm>
            <a:off x="5337313" y="2255743"/>
            <a:ext cx="4353339" cy="403572"/>
            <a:chOff x="-4368050" y="2402033"/>
            <a:chExt cx="5590724" cy="408356"/>
          </a:xfrm>
        </p:grpSpPr>
        <p:sp>
          <p:nvSpPr>
            <p:cNvPr id="6" name="TextBox 5">
              <a:extLst>
                <a:ext uri="{FF2B5EF4-FFF2-40B4-BE49-F238E27FC236}">
                  <a16:creationId xmlns:a16="http://schemas.microsoft.com/office/drawing/2014/main" id="{3C5AF65E-193F-4449-A6BD-CBCA523F57C9}"/>
                </a:ext>
              </a:extLst>
            </p:cNvPr>
            <p:cNvSpPr txBox="1">
              <a:spLocks noChangeArrowheads="1"/>
            </p:cNvSpPr>
            <p:nvPr/>
          </p:nvSpPr>
          <p:spPr bwMode="auto">
            <a:xfrm>
              <a:off x="-1102895" y="2467822"/>
              <a:ext cx="2325569" cy="342567"/>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Select the </a:t>
              </a:r>
              <a:r>
                <a:rPr lang="en-US" altLang="en-US" sz="800" dirty="0"/>
                <a:t>CDC </a:t>
              </a:r>
              <a:r>
                <a:rPr lang="en-US" altLang="en-US" sz="800" dirty="0" err="1"/>
                <a:t>CDSi</a:t>
              </a:r>
              <a:r>
                <a:rPr lang="en-US" altLang="en-US" sz="800" dirty="0"/>
                <a:t> Spreadsheet </a:t>
              </a:r>
              <a:r>
                <a:rPr lang="en-US" altLang="en-US" sz="800" b="0" dirty="0"/>
                <a:t>import format from the drop-down </a:t>
              </a:r>
            </a:p>
          </p:txBody>
        </p:sp>
        <p:sp>
          <p:nvSpPr>
            <p:cNvPr id="7" name="Oval 6">
              <a:extLst>
                <a:ext uri="{FF2B5EF4-FFF2-40B4-BE49-F238E27FC236}">
                  <a16:creationId xmlns:a16="http://schemas.microsoft.com/office/drawing/2014/main" id="{2AC510D3-AB32-884D-8319-22972F28C85C}"/>
                </a:ext>
              </a:extLst>
            </p:cNvPr>
            <p:cNvSpPr>
              <a:spLocks noChangeArrowheads="1"/>
            </p:cNvSpPr>
            <p:nvPr/>
          </p:nvSpPr>
          <p:spPr bwMode="auto">
            <a:xfrm>
              <a:off x="-1264831" y="2402033"/>
              <a:ext cx="302609" cy="22749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6</a:t>
              </a:r>
            </a:p>
          </p:txBody>
        </p:sp>
        <p:cxnSp>
          <p:nvCxnSpPr>
            <p:cNvPr id="8" name="Straight Connector 88">
              <a:extLst>
                <a:ext uri="{FF2B5EF4-FFF2-40B4-BE49-F238E27FC236}">
                  <a16:creationId xmlns:a16="http://schemas.microsoft.com/office/drawing/2014/main" id="{80F93770-010D-7542-A5BC-49431C9AE51B}"/>
                </a:ext>
              </a:extLst>
            </p:cNvPr>
            <p:cNvCxnSpPr>
              <a:cxnSpLocks noChangeShapeType="1"/>
            </p:cNvCxnSpPr>
            <p:nvPr/>
          </p:nvCxnSpPr>
          <p:spPr bwMode="auto">
            <a:xfrm flipH="1">
              <a:off x="-4368050" y="2452295"/>
              <a:ext cx="3265156"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TextBox 8">
            <a:extLst>
              <a:ext uri="{FF2B5EF4-FFF2-40B4-BE49-F238E27FC236}">
                <a16:creationId xmlns:a16="http://schemas.microsoft.com/office/drawing/2014/main" id="{038DB7F2-A2A9-B443-B143-9E9EDBF29C04}"/>
              </a:ext>
            </a:extLst>
          </p:cNvPr>
          <p:cNvSpPr txBox="1">
            <a:spLocks noChangeArrowheads="1"/>
          </p:cNvSpPr>
          <p:nvPr/>
        </p:nvSpPr>
        <p:spPr bwMode="auto">
          <a:xfrm>
            <a:off x="5795892" y="3727378"/>
            <a:ext cx="2083905" cy="584775"/>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Accept the default configuration to import the entire the CDC </a:t>
            </a:r>
            <a:r>
              <a:rPr lang="en-US" altLang="en-US" sz="800" b="0" dirty="0" err="1"/>
              <a:t>CDSi</a:t>
            </a:r>
            <a:r>
              <a:rPr lang="en-US" altLang="en-US" sz="800" b="0" dirty="0"/>
              <a:t> Spreadsheet and organize test plan groups by the vaccine groups listed in the spreadsheet</a:t>
            </a:r>
          </a:p>
        </p:txBody>
      </p:sp>
      <p:sp>
        <p:nvSpPr>
          <p:cNvPr id="10" name="Oval 9">
            <a:extLst>
              <a:ext uri="{FF2B5EF4-FFF2-40B4-BE49-F238E27FC236}">
                <a16:creationId xmlns:a16="http://schemas.microsoft.com/office/drawing/2014/main" id="{26A3CA13-407A-5C4C-9EE0-3085AF080902}"/>
              </a:ext>
            </a:extLst>
          </p:cNvPr>
          <p:cNvSpPr>
            <a:spLocks noChangeArrowheads="1"/>
          </p:cNvSpPr>
          <p:nvPr/>
        </p:nvSpPr>
        <p:spPr bwMode="auto">
          <a:xfrm>
            <a:off x="5655355" y="3632663"/>
            <a:ext cx="235633" cy="22482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7</a:t>
            </a:r>
            <a:endParaRPr lang="en-US" sz="1200" b="0" dirty="0">
              <a:solidFill>
                <a:schemeClr val="bg1"/>
              </a:solidFill>
              <a:latin typeface="+mj-lt"/>
              <a:ea typeface="+mn-ea"/>
            </a:endParaRPr>
          </a:p>
        </p:txBody>
      </p:sp>
      <p:grpSp>
        <p:nvGrpSpPr>
          <p:cNvPr id="11" name="Group 37">
            <a:extLst>
              <a:ext uri="{FF2B5EF4-FFF2-40B4-BE49-F238E27FC236}">
                <a16:creationId xmlns:a16="http://schemas.microsoft.com/office/drawing/2014/main" id="{F1A6A611-CAFE-D24B-A272-C74DC69C9F0C}"/>
              </a:ext>
            </a:extLst>
          </p:cNvPr>
          <p:cNvGrpSpPr>
            <a:grpSpLocks/>
          </p:cNvGrpSpPr>
          <p:nvPr/>
        </p:nvGrpSpPr>
        <p:grpSpPr bwMode="auto">
          <a:xfrm>
            <a:off x="8423237" y="4520553"/>
            <a:ext cx="3328910" cy="280462"/>
            <a:chOff x="-3052439" y="2402033"/>
            <a:chExt cx="4275113" cy="283787"/>
          </a:xfrm>
        </p:grpSpPr>
        <p:sp>
          <p:nvSpPr>
            <p:cNvPr id="12" name="TextBox 11">
              <a:extLst>
                <a:ext uri="{FF2B5EF4-FFF2-40B4-BE49-F238E27FC236}">
                  <a16:creationId xmlns:a16="http://schemas.microsoft.com/office/drawing/2014/main" id="{2B12D233-4440-A541-81C2-A700951A7AB0}"/>
                </a:ext>
              </a:extLst>
            </p:cNvPr>
            <p:cNvSpPr txBox="1">
              <a:spLocks noChangeArrowheads="1"/>
            </p:cNvSpPr>
            <p:nvPr/>
          </p:nvSpPr>
          <p:spPr bwMode="auto">
            <a:xfrm>
              <a:off x="-1102895" y="2467822"/>
              <a:ext cx="2325569" cy="217998"/>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on </a:t>
              </a:r>
              <a:r>
                <a:rPr lang="en-US" altLang="en-US" sz="800" dirty="0"/>
                <a:t>Import</a:t>
              </a:r>
            </a:p>
          </p:txBody>
        </p:sp>
        <p:sp>
          <p:nvSpPr>
            <p:cNvPr id="13" name="Oval 12">
              <a:extLst>
                <a:ext uri="{FF2B5EF4-FFF2-40B4-BE49-F238E27FC236}">
                  <a16:creationId xmlns:a16="http://schemas.microsoft.com/office/drawing/2014/main" id="{1A342365-A92B-094B-9531-58EA1C0B2D2B}"/>
                </a:ext>
              </a:extLst>
            </p:cNvPr>
            <p:cNvSpPr>
              <a:spLocks noChangeArrowheads="1"/>
            </p:cNvSpPr>
            <p:nvPr/>
          </p:nvSpPr>
          <p:spPr bwMode="auto">
            <a:xfrm>
              <a:off x="-1264831" y="2402033"/>
              <a:ext cx="302609" cy="22749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8</a:t>
              </a:r>
              <a:endParaRPr lang="en-US" sz="1200" b="0" dirty="0">
                <a:solidFill>
                  <a:schemeClr val="bg1"/>
                </a:solidFill>
                <a:latin typeface="+mj-lt"/>
                <a:ea typeface="+mn-ea"/>
              </a:endParaRPr>
            </a:p>
          </p:txBody>
        </p:sp>
        <p:cxnSp>
          <p:nvCxnSpPr>
            <p:cNvPr id="14" name="Straight Connector 88">
              <a:extLst>
                <a:ext uri="{FF2B5EF4-FFF2-40B4-BE49-F238E27FC236}">
                  <a16:creationId xmlns:a16="http://schemas.microsoft.com/office/drawing/2014/main" id="{9132335C-A9F3-8146-9DCF-6747E8074D31}"/>
                </a:ext>
              </a:extLst>
            </p:cNvPr>
            <p:cNvCxnSpPr>
              <a:cxnSpLocks noChangeShapeType="1"/>
            </p:cNvCxnSpPr>
            <p:nvPr/>
          </p:nvCxnSpPr>
          <p:spPr bwMode="auto">
            <a:xfrm flipH="1">
              <a:off x="-3052439" y="2452295"/>
              <a:ext cx="1949547" cy="15527"/>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919648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8C1F23-504F-AE4D-93CD-3E1299606113}"/>
              </a:ext>
            </a:extLst>
          </p:cNvPr>
          <p:cNvPicPr>
            <a:picLocks noChangeAspect="1"/>
          </p:cNvPicPr>
          <p:nvPr/>
        </p:nvPicPr>
        <p:blipFill>
          <a:blip r:embed="rId2"/>
          <a:stretch>
            <a:fillRect/>
          </a:stretch>
        </p:blipFill>
        <p:spPr>
          <a:xfrm>
            <a:off x="0" y="830357"/>
            <a:ext cx="12192000" cy="5197285"/>
          </a:xfrm>
          <a:prstGeom prst="rect">
            <a:avLst/>
          </a:prstGeom>
        </p:spPr>
      </p:pic>
      <p:grpSp>
        <p:nvGrpSpPr>
          <p:cNvPr id="3" name="Group 37">
            <a:extLst>
              <a:ext uri="{FF2B5EF4-FFF2-40B4-BE49-F238E27FC236}">
                <a16:creationId xmlns:a16="http://schemas.microsoft.com/office/drawing/2014/main" id="{4A3E7DC2-7916-BB40-8367-654529BFFBBE}"/>
              </a:ext>
            </a:extLst>
          </p:cNvPr>
          <p:cNvGrpSpPr>
            <a:grpSpLocks/>
          </p:cNvGrpSpPr>
          <p:nvPr/>
        </p:nvGrpSpPr>
        <p:grpSpPr bwMode="auto">
          <a:xfrm>
            <a:off x="7169894" y="1169097"/>
            <a:ext cx="2145985" cy="1248737"/>
            <a:chOff x="1219322" y="61544"/>
            <a:chExt cx="2755957" cy="1263538"/>
          </a:xfrm>
        </p:grpSpPr>
        <p:sp>
          <p:nvSpPr>
            <p:cNvPr id="4" name="TextBox 3">
              <a:extLst>
                <a:ext uri="{FF2B5EF4-FFF2-40B4-BE49-F238E27FC236}">
                  <a16:creationId xmlns:a16="http://schemas.microsoft.com/office/drawing/2014/main" id="{56B3B0FF-706A-2D48-A533-F7BCB5212F80}"/>
                </a:ext>
              </a:extLst>
            </p:cNvPr>
            <p:cNvSpPr txBox="1">
              <a:spLocks noChangeArrowheads="1"/>
            </p:cNvSpPr>
            <p:nvPr/>
          </p:nvSpPr>
          <p:spPr bwMode="auto">
            <a:xfrm>
              <a:off x="1370627" y="982515"/>
              <a:ext cx="2604652" cy="342567"/>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Wait while the test cases are imported into the current Test Plan</a:t>
              </a:r>
            </a:p>
          </p:txBody>
        </p:sp>
        <p:sp>
          <p:nvSpPr>
            <p:cNvPr id="6" name="Oval 5">
              <a:extLst>
                <a:ext uri="{FF2B5EF4-FFF2-40B4-BE49-F238E27FC236}">
                  <a16:creationId xmlns:a16="http://schemas.microsoft.com/office/drawing/2014/main" id="{023CC14C-2BEA-7A45-AB29-C847D3117A9D}"/>
                </a:ext>
              </a:extLst>
            </p:cNvPr>
            <p:cNvSpPr>
              <a:spLocks noChangeArrowheads="1"/>
            </p:cNvSpPr>
            <p:nvPr/>
          </p:nvSpPr>
          <p:spPr bwMode="auto">
            <a:xfrm>
              <a:off x="1219322" y="913487"/>
              <a:ext cx="302609" cy="22749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9</a:t>
              </a:r>
              <a:endParaRPr lang="en-US" sz="1200" b="0" dirty="0">
                <a:solidFill>
                  <a:schemeClr val="bg1"/>
                </a:solidFill>
                <a:latin typeface="+mj-lt"/>
                <a:ea typeface="+mn-ea"/>
              </a:endParaRPr>
            </a:p>
          </p:txBody>
        </p:sp>
        <p:cxnSp>
          <p:nvCxnSpPr>
            <p:cNvPr id="7" name="Straight Connector 88">
              <a:extLst>
                <a:ext uri="{FF2B5EF4-FFF2-40B4-BE49-F238E27FC236}">
                  <a16:creationId xmlns:a16="http://schemas.microsoft.com/office/drawing/2014/main" id="{C21BF001-812F-9F49-B610-E849D4E14FD1}"/>
                </a:ext>
              </a:extLst>
            </p:cNvPr>
            <p:cNvCxnSpPr>
              <a:cxnSpLocks noChangeShapeType="1"/>
            </p:cNvCxnSpPr>
            <p:nvPr/>
          </p:nvCxnSpPr>
          <p:spPr bwMode="auto">
            <a:xfrm flipV="1">
              <a:off x="1375232" y="61544"/>
              <a:ext cx="0" cy="906996"/>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55241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61639BE-1392-9D47-BF57-184D97C7059C}"/>
              </a:ext>
            </a:extLst>
          </p:cNvPr>
          <p:cNvPicPr>
            <a:picLocks noChangeAspect="1"/>
          </p:cNvPicPr>
          <p:nvPr/>
        </p:nvPicPr>
        <p:blipFill>
          <a:blip r:embed="rId2"/>
          <a:stretch>
            <a:fillRect/>
          </a:stretch>
        </p:blipFill>
        <p:spPr>
          <a:xfrm>
            <a:off x="0" y="949055"/>
            <a:ext cx="12192000" cy="4959889"/>
          </a:xfrm>
          <a:prstGeom prst="rect">
            <a:avLst/>
          </a:prstGeom>
        </p:spPr>
      </p:pic>
      <p:grpSp>
        <p:nvGrpSpPr>
          <p:cNvPr id="3" name="Group 37">
            <a:extLst>
              <a:ext uri="{FF2B5EF4-FFF2-40B4-BE49-F238E27FC236}">
                <a16:creationId xmlns:a16="http://schemas.microsoft.com/office/drawing/2014/main" id="{83ABD76D-EF98-A34F-BADD-2F12E54C30A6}"/>
              </a:ext>
            </a:extLst>
          </p:cNvPr>
          <p:cNvGrpSpPr>
            <a:grpSpLocks/>
          </p:cNvGrpSpPr>
          <p:nvPr/>
        </p:nvGrpSpPr>
        <p:grpSpPr bwMode="auto">
          <a:xfrm>
            <a:off x="6987014" y="2427741"/>
            <a:ext cx="2145985" cy="1125627"/>
            <a:chOff x="1219322" y="61544"/>
            <a:chExt cx="2755957" cy="1138969"/>
          </a:xfrm>
        </p:grpSpPr>
        <p:sp>
          <p:nvSpPr>
            <p:cNvPr id="4" name="TextBox 3">
              <a:extLst>
                <a:ext uri="{FF2B5EF4-FFF2-40B4-BE49-F238E27FC236}">
                  <a16:creationId xmlns:a16="http://schemas.microsoft.com/office/drawing/2014/main" id="{58632E11-E3A9-2448-B835-DB8F1EDB50C1}"/>
                </a:ext>
              </a:extLst>
            </p:cNvPr>
            <p:cNvSpPr txBox="1">
              <a:spLocks noChangeArrowheads="1"/>
            </p:cNvSpPr>
            <p:nvPr/>
          </p:nvSpPr>
          <p:spPr bwMode="auto">
            <a:xfrm>
              <a:off x="1370627" y="982515"/>
              <a:ext cx="2604652" cy="217998"/>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View the Import Summary and click</a:t>
              </a:r>
              <a:r>
                <a:rPr lang="en-US" altLang="en-US" sz="800" dirty="0"/>
                <a:t> OK</a:t>
              </a:r>
            </a:p>
          </p:txBody>
        </p:sp>
        <p:sp>
          <p:nvSpPr>
            <p:cNvPr id="5" name="Oval 4">
              <a:extLst>
                <a:ext uri="{FF2B5EF4-FFF2-40B4-BE49-F238E27FC236}">
                  <a16:creationId xmlns:a16="http://schemas.microsoft.com/office/drawing/2014/main" id="{D9817EC2-B605-A94E-8D3C-00AE59CF41CE}"/>
                </a:ext>
              </a:extLst>
            </p:cNvPr>
            <p:cNvSpPr>
              <a:spLocks noChangeArrowheads="1"/>
            </p:cNvSpPr>
            <p:nvPr/>
          </p:nvSpPr>
          <p:spPr bwMode="auto">
            <a:xfrm>
              <a:off x="1219322" y="913487"/>
              <a:ext cx="302609" cy="22749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10</a:t>
              </a:r>
            </a:p>
          </p:txBody>
        </p:sp>
        <p:cxnSp>
          <p:nvCxnSpPr>
            <p:cNvPr id="6" name="Straight Connector 88">
              <a:extLst>
                <a:ext uri="{FF2B5EF4-FFF2-40B4-BE49-F238E27FC236}">
                  <a16:creationId xmlns:a16="http://schemas.microsoft.com/office/drawing/2014/main" id="{419DAACD-DECA-E641-B1E9-5060166046D4}"/>
                </a:ext>
              </a:extLst>
            </p:cNvPr>
            <p:cNvCxnSpPr>
              <a:cxnSpLocks noChangeShapeType="1"/>
            </p:cNvCxnSpPr>
            <p:nvPr/>
          </p:nvCxnSpPr>
          <p:spPr bwMode="auto">
            <a:xfrm flipV="1">
              <a:off x="1375232" y="61544"/>
              <a:ext cx="0" cy="906996"/>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612895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862AE06-6A36-5C4E-8035-2E2F32236207}"/>
              </a:ext>
            </a:extLst>
          </p:cNvPr>
          <p:cNvPicPr>
            <a:picLocks noChangeAspect="1"/>
          </p:cNvPicPr>
          <p:nvPr/>
        </p:nvPicPr>
        <p:blipFill>
          <a:blip r:embed="rId2"/>
          <a:stretch>
            <a:fillRect/>
          </a:stretch>
        </p:blipFill>
        <p:spPr>
          <a:xfrm>
            <a:off x="0" y="861817"/>
            <a:ext cx="12192000" cy="5134366"/>
          </a:xfrm>
          <a:prstGeom prst="rect">
            <a:avLst/>
          </a:prstGeom>
        </p:spPr>
      </p:pic>
      <p:grpSp>
        <p:nvGrpSpPr>
          <p:cNvPr id="3" name="Group 37">
            <a:extLst>
              <a:ext uri="{FF2B5EF4-FFF2-40B4-BE49-F238E27FC236}">
                <a16:creationId xmlns:a16="http://schemas.microsoft.com/office/drawing/2014/main" id="{18729CFC-6943-804D-B839-A77590A7F20F}"/>
              </a:ext>
            </a:extLst>
          </p:cNvPr>
          <p:cNvGrpSpPr>
            <a:grpSpLocks/>
          </p:cNvGrpSpPr>
          <p:nvPr/>
        </p:nvGrpSpPr>
        <p:grpSpPr bwMode="auto">
          <a:xfrm>
            <a:off x="2613963" y="2680553"/>
            <a:ext cx="5550708" cy="2094942"/>
            <a:chOff x="-4368050" y="2410950"/>
            <a:chExt cx="6436965" cy="763993"/>
          </a:xfrm>
        </p:grpSpPr>
        <p:sp>
          <p:nvSpPr>
            <p:cNvPr id="4" name="TextBox 3">
              <a:extLst>
                <a:ext uri="{FF2B5EF4-FFF2-40B4-BE49-F238E27FC236}">
                  <a16:creationId xmlns:a16="http://schemas.microsoft.com/office/drawing/2014/main" id="{DE774306-CE65-CC4C-A431-DED912268FC5}"/>
                </a:ext>
              </a:extLst>
            </p:cNvPr>
            <p:cNvSpPr txBox="1">
              <a:spLocks noChangeArrowheads="1"/>
            </p:cNvSpPr>
            <p:nvPr/>
          </p:nvSpPr>
          <p:spPr bwMode="auto">
            <a:xfrm>
              <a:off x="-1102894" y="2467822"/>
              <a:ext cx="3171809" cy="707121"/>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View the newly Imported test cases organized by vaccine group. </a:t>
              </a:r>
            </a:p>
            <a:p>
              <a:pPr algn="ctr" eaLnBrk="1" hangingPunct="1">
                <a:defRPr/>
              </a:pPr>
              <a:endParaRPr lang="en-US" altLang="en-US" sz="800" b="0" dirty="0"/>
            </a:p>
            <a:p>
              <a:pPr marL="171450" indent="-171450" eaLnBrk="1" hangingPunct="1">
                <a:buFontTx/>
                <a:buChar char="-"/>
                <a:defRPr/>
              </a:pPr>
              <a:r>
                <a:rPr lang="en-US" altLang="en-US" sz="800" b="0" dirty="0"/>
                <a:t>Click on group name to view group metadata</a:t>
              </a:r>
            </a:p>
            <a:p>
              <a:pPr marL="171450" indent="-171450" eaLnBrk="1" hangingPunct="1">
                <a:buFontTx/>
                <a:buChar char="-"/>
                <a:defRPr/>
              </a:pPr>
              <a:endParaRPr lang="en-US" altLang="en-US" sz="800" b="0" dirty="0"/>
            </a:p>
            <a:p>
              <a:pPr marL="171450" indent="-171450" eaLnBrk="1" hangingPunct="1">
                <a:buFontTx/>
                <a:buChar char="-"/>
                <a:defRPr/>
              </a:pPr>
              <a:r>
                <a:rPr lang="en-US" altLang="en-US" sz="800" b="0" dirty="0"/>
                <a:t>Right-click on group name to delete group or add a test case to the group</a:t>
              </a:r>
            </a:p>
            <a:p>
              <a:pPr marL="171450" indent="-171450" eaLnBrk="1" hangingPunct="1">
                <a:buFontTx/>
                <a:buChar char="-"/>
                <a:defRPr/>
              </a:pPr>
              <a:endParaRPr lang="en-US" altLang="en-US" sz="800" b="0" dirty="0"/>
            </a:p>
            <a:p>
              <a:pPr marL="171450" indent="-171450" eaLnBrk="1" hangingPunct="1">
                <a:buFontTx/>
                <a:buChar char="-"/>
                <a:defRPr/>
              </a:pPr>
              <a:r>
                <a:rPr lang="en-US" altLang="en-US" sz="800" b="0" dirty="0"/>
                <a:t>Click on arrow to left of group name to expand and</a:t>
              </a:r>
            </a:p>
            <a:p>
              <a:pPr eaLnBrk="1" hangingPunct="1">
                <a:defRPr/>
              </a:pPr>
              <a:r>
                <a:rPr lang="en-US" altLang="en-US" sz="800" b="0" dirty="0"/>
                <a:t>      view test cases</a:t>
              </a:r>
            </a:p>
            <a:p>
              <a:pPr eaLnBrk="1" hangingPunct="1">
                <a:defRPr/>
              </a:pPr>
              <a:br>
                <a:rPr lang="en-US" altLang="en-US" sz="800" b="0" dirty="0"/>
              </a:br>
              <a:r>
                <a:rPr lang="en-US" altLang="en-US" sz="800" b="0" dirty="0"/>
                <a:t>-     Click on a test case to view test case information</a:t>
              </a:r>
              <a:br>
                <a:rPr lang="en-US" altLang="en-US" sz="800" b="0" dirty="0"/>
              </a:br>
              <a:r>
                <a:rPr lang="en-US" altLang="en-US" sz="800" b="0" dirty="0"/>
                <a:t>      and/or edit the test case</a:t>
              </a:r>
            </a:p>
            <a:p>
              <a:pPr eaLnBrk="1" hangingPunct="1">
                <a:defRPr/>
              </a:pPr>
              <a:endParaRPr lang="en-US" altLang="en-US" sz="800" b="0" dirty="0"/>
            </a:p>
            <a:p>
              <a:pPr eaLnBrk="1" hangingPunct="1">
                <a:defRPr/>
              </a:pPr>
              <a:r>
                <a:rPr lang="en-US" altLang="en-US" sz="800" b="0" dirty="0"/>
                <a:t>-     Right-click on a test case to clone or delete it</a:t>
              </a:r>
            </a:p>
          </p:txBody>
        </p:sp>
        <p:sp>
          <p:nvSpPr>
            <p:cNvPr id="5" name="Oval 4">
              <a:extLst>
                <a:ext uri="{FF2B5EF4-FFF2-40B4-BE49-F238E27FC236}">
                  <a16:creationId xmlns:a16="http://schemas.microsoft.com/office/drawing/2014/main" id="{20543786-FB7A-3C4B-939E-FC040D02C1EF}"/>
                </a:ext>
              </a:extLst>
            </p:cNvPr>
            <p:cNvSpPr>
              <a:spLocks noChangeArrowheads="1"/>
            </p:cNvSpPr>
            <p:nvPr/>
          </p:nvSpPr>
          <p:spPr bwMode="auto">
            <a:xfrm>
              <a:off x="-1254199" y="2410950"/>
              <a:ext cx="302609" cy="98218"/>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11</a:t>
              </a:r>
              <a:endParaRPr lang="en-US" sz="1200" b="0" dirty="0">
                <a:solidFill>
                  <a:schemeClr val="bg1"/>
                </a:solidFill>
                <a:latin typeface="+mj-lt"/>
                <a:ea typeface="+mn-ea"/>
              </a:endParaRPr>
            </a:p>
          </p:txBody>
        </p:sp>
        <p:cxnSp>
          <p:nvCxnSpPr>
            <p:cNvPr id="6" name="Straight Connector 88">
              <a:extLst>
                <a:ext uri="{FF2B5EF4-FFF2-40B4-BE49-F238E27FC236}">
                  <a16:creationId xmlns:a16="http://schemas.microsoft.com/office/drawing/2014/main" id="{CB9121FA-039D-4B41-A338-7DC401530DEA}"/>
                </a:ext>
              </a:extLst>
            </p:cNvPr>
            <p:cNvCxnSpPr>
              <a:cxnSpLocks noChangeShapeType="1"/>
            </p:cNvCxnSpPr>
            <p:nvPr/>
          </p:nvCxnSpPr>
          <p:spPr bwMode="auto">
            <a:xfrm flipH="1">
              <a:off x="-4368050" y="2452295"/>
              <a:ext cx="3265156"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136255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A92C-E5DE-234F-872F-EAF89AB580DE}"/>
              </a:ext>
            </a:extLst>
          </p:cNvPr>
          <p:cNvSpPr>
            <a:spLocks noGrp="1"/>
          </p:cNvSpPr>
          <p:nvPr>
            <p:ph type="ctrTitle"/>
          </p:nvPr>
        </p:nvSpPr>
        <p:spPr>
          <a:xfrm>
            <a:off x="1512983" y="4625728"/>
            <a:ext cx="9144000" cy="125251"/>
          </a:xfrm>
        </p:spPr>
        <p:txBody>
          <a:bodyPr>
            <a:normAutofit fontScale="90000"/>
          </a:bodyPr>
          <a:lstStyle/>
          <a:p>
            <a:r>
              <a:rPr lang="en-US" sz="2400" b="1" dirty="0"/>
              <a:t>Test Case Execution</a:t>
            </a:r>
            <a:br>
              <a:rPr lang="en-US" sz="2400" b="1" dirty="0"/>
            </a:br>
            <a:br>
              <a:rPr lang="en-US" sz="2400" b="1" dirty="0"/>
            </a:br>
            <a:r>
              <a:rPr lang="en-US" sz="2400" dirty="0"/>
              <a:t>Executing a group of test cases</a:t>
            </a:r>
            <a:br>
              <a:rPr lang="en-US" sz="2400" dirty="0"/>
            </a:br>
            <a:br>
              <a:rPr lang="en-US" sz="2400" b="1" dirty="0"/>
            </a:br>
            <a:br>
              <a:rPr lang="en-US" sz="2400" b="1" dirty="0"/>
            </a:br>
            <a:br>
              <a:rPr lang="en-US" sz="2400" b="1" dirty="0"/>
            </a:br>
            <a:br>
              <a:rPr lang="en-US" sz="2400" dirty="0"/>
            </a:br>
            <a:endParaRPr lang="en-US" sz="2400" dirty="0"/>
          </a:p>
        </p:txBody>
      </p:sp>
    </p:spTree>
    <p:extLst>
      <p:ext uri="{BB962C8B-B14F-4D97-AF65-F5344CB8AC3E}">
        <p14:creationId xmlns:p14="http://schemas.microsoft.com/office/powerpoint/2010/main" val="256707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141F-0EE0-B24E-B790-393355B31725}"/>
              </a:ext>
            </a:extLst>
          </p:cNvPr>
          <p:cNvSpPr>
            <a:spLocks noGrp="1"/>
          </p:cNvSpPr>
          <p:nvPr>
            <p:ph type="title"/>
          </p:nvPr>
        </p:nvSpPr>
        <p:spPr/>
        <p:txBody>
          <a:bodyPr/>
          <a:lstStyle/>
          <a:p>
            <a:pPr algn="ctr"/>
            <a:r>
              <a:rPr lang="en-US" b="1" dirty="0"/>
              <a:t>FITS Overview</a:t>
            </a:r>
          </a:p>
        </p:txBody>
      </p:sp>
      <p:pic>
        <p:nvPicPr>
          <p:cNvPr id="9" name="Picture 8">
            <a:extLst>
              <a:ext uri="{FF2B5EF4-FFF2-40B4-BE49-F238E27FC236}">
                <a16:creationId xmlns:a16="http://schemas.microsoft.com/office/drawing/2014/main" id="{B8BDCC20-F1B8-9A4C-9C05-D23BF395FBA0}"/>
              </a:ext>
            </a:extLst>
          </p:cNvPr>
          <p:cNvPicPr>
            <a:picLocks noChangeAspect="1"/>
          </p:cNvPicPr>
          <p:nvPr/>
        </p:nvPicPr>
        <p:blipFill>
          <a:blip r:embed="rId2"/>
          <a:stretch>
            <a:fillRect/>
          </a:stretch>
        </p:blipFill>
        <p:spPr>
          <a:xfrm>
            <a:off x="93645" y="2460566"/>
            <a:ext cx="12004709" cy="4218321"/>
          </a:xfrm>
          <a:prstGeom prst="rect">
            <a:avLst/>
          </a:prstGeom>
        </p:spPr>
      </p:pic>
      <p:grpSp>
        <p:nvGrpSpPr>
          <p:cNvPr id="10" name="Group 37">
            <a:extLst>
              <a:ext uri="{FF2B5EF4-FFF2-40B4-BE49-F238E27FC236}">
                <a16:creationId xmlns:a16="http://schemas.microsoft.com/office/drawing/2014/main" id="{1029E37C-8B64-7742-B168-C053FF056C34}"/>
              </a:ext>
            </a:extLst>
          </p:cNvPr>
          <p:cNvGrpSpPr>
            <a:grpSpLocks/>
          </p:cNvGrpSpPr>
          <p:nvPr/>
        </p:nvGrpSpPr>
        <p:grpSpPr bwMode="auto">
          <a:xfrm>
            <a:off x="254128" y="1687393"/>
            <a:ext cx="3101813" cy="1027521"/>
            <a:chOff x="-1018656" y="1656721"/>
            <a:chExt cx="2419891" cy="1065725"/>
          </a:xfrm>
        </p:grpSpPr>
        <p:sp>
          <p:nvSpPr>
            <p:cNvPr id="11" name="TextBox 10">
              <a:extLst>
                <a:ext uri="{FF2B5EF4-FFF2-40B4-BE49-F238E27FC236}">
                  <a16:creationId xmlns:a16="http://schemas.microsoft.com/office/drawing/2014/main" id="{2EEBCF0D-81DD-9D43-8E20-115E81DC1A2B}"/>
                </a:ext>
              </a:extLst>
            </p:cNvPr>
            <p:cNvSpPr txBox="1">
              <a:spLocks noChangeArrowheads="1"/>
            </p:cNvSpPr>
            <p:nvPr/>
          </p:nvSpPr>
          <p:spPr bwMode="auto">
            <a:xfrm>
              <a:off x="-1018656" y="1656721"/>
              <a:ext cx="2419891" cy="606517"/>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eaLnBrk="1" hangingPunct="1">
                <a:defRPr/>
              </a:pPr>
              <a:r>
                <a:rPr lang="en-US" altLang="en-US" sz="800" b="0" dirty="0"/>
                <a:t>(1) The </a:t>
              </a:r>
              <a:r>
                <a:rPr lang="en-US" altLang="en-US" sz="800" dirty="0"/>
                <a:t>Home</a:t>
              </a:r>
              <a:r>
                <a:rPr lang="en-US" altLang="en-US" sz="800" b="0" dirty="0"/>
                <a:t> Page tab is the first thing you’ll see after connecting to </a:t>
              </a:r>
              <a:r>
                <a:rPr lang="en-US" altLang="en-US" sz="800" dirty="0" err="1"/>
                <a:t>fits.nist.gov</a:t>
              </a:r>
              <a:r>
                <a:rPr lang="en-US" altLang="en-US" sz="800" b="0" dirty="0"/>
                <a:t>.  To use the FITS (by clicking on any of the other tabs) you must first (2) </a:t>
              </a:r>
              <a:r>
                <a:rPr lang="en-US" altLang="en-US" sz="800" dirty="0"/>
                <a:t>Login</a:t>
              </a:r>
              <a:r>
                <a:rPr lang="en-US" altLang="en-US" sz="800" b="0" dirty="0"/>
                <a:t> -- but only after you have first obtained a FITS account by clicking on (3) </a:t>
              </a:r>
              <a:r>
                <a:rPr lang="en-US" altLang="en-US" sz="800" dirty="0"/>
                <a:t>Register</a:t>
              </a:r>
              <a:r>
                <a:rPr lang="en-US" altLang="en-US" sz="800" b="0" dirty="0"/>
                <a:t>.</a:t>
              </a:r>
            </a:p>
          </p:txBody>
        </p:sp>
        <p:cxnSp>
          <p:nvCxnSpPr>
            <p:cNvPr id="13" name="Straight Connector 88">
              <a:extLst>
                <a:ext uri="{FF2B5EF4-FFF2-40B4-BE49-F238E27FC236}">
                  <a16:creationId xmlns:a16="http://schemas.microsoft.com/office/drawing/2014/main" id="{5622C348-A2BF-3449-B72C-6375332AAD45}"/>
                </a:ext>
              </a:extLst>
            </p:cNvPr>
            <p:cNvCxnSpPr>
              <a:cxnSpLocks noChangeShapeType="1"/>
            </p:cNvCxnSpPr>
            <p:nvPr/>
          </p:nvCxnSpPr>
          <p:spPr bwMode="auto">
            <a:xfrm>
              <a:off x="-1018656" y="2135551"/>
              <a:ext cx="0" cy="586895"/>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8" name="Straight Connector 31">
            <a:extLst>
              <a:ext uri="{FF2B5EF4-FFF2-40B4-BE49-F238E27FC236}">
                <a16:creationId xmlns:a16="http://schemas.microsoft.com/office/drawing/2014/main" id="{685F0A9A-B583-764E-9B61-43D017899EFE}"/>
              </a:ext>
            </a:extLst>
          </p:cNvPr>
          <p:cNvCxnSpPr>
            <a:cxnSpLocks noChangeShapeType="1"/>
          </p:cNvCxnSpPr>
          <p:nvPr/>
        </p:nvCxnSpPr>
        <p:spPr bwMode="auto">
          <a:xfrm>
            <a:off x="3355941" y="1893466"/>
            <a:ext cx="8418137" cy="0"/>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88">
            <a:extLst>
              <a:ext uri="{FF2B5EF4-FFF2-40B4-BE49-F238E27FC236}">
                <a16:creationId xmlns:a16="http://schemas.microsoft.com/office/drawing/2014/main" id="{0D62EF5D-F275-3B42-AA7F-370DDE0E0847}"/>
              </a:ext>
            </a:extLst>
          </p:cNvPr>
          <p:cNvCxnSpPr>
            <a:cxnSpLocks noChangeShapeType="1"/>
          </p:cNvCxnSpPr>
          <p:nvPr/>
        </p:nvCxnSpPr>
        <p:spPr bwMode="auto">
          <a:xfrm>
            <a:off x="11774078" y="1893466"/>
            <a:ext cx="0" cy="736609"/>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88">
            <a:extLst>
              <a:ext uri="{FF2B5EF4-FFF2-40B4-BE49-F238E27FC236}">
                <a16:creationId xmlns:a16="http://schemas.microsoft.com/office/drawing/2014/main" id="{63A7118A-CD93-BD43-8FD5-11276372A661}"/>
              </a:ext>
            </a:extLst>
          </p:cNvPr>
          <p:cNvCxnSpPr>
            <a:cxnSpLocks noChangeShapeType="1"/>
          </p:cNvCxnSpPr>
          <p:nvPr/>
        </p:nvCxnSpPr>
        <p:spPr bwMode="auto">
          <a:xfrm>
            <a:off x="10653859" y="1893466"/>
            <a:ext cx="0" cy="736609"/>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Oval 22">
            <a:extLst>
              <a:ext uri="{FF2B5EF4-FFF2-40B4-BE49-F238E27FC236}">
                <a16:creationId xmlns:a16="http://schemas.microsoft.com/office/drawing/2014/main" id="{824D5623-F3B2-1A49-9967-E665AD363165}"/>
              </a:ext>
            </a:extLst>
          </p:cNvPr>
          <p:cNvSpPr>
            <a:spLocks noChangeArrowheads="1"/>
          </p:cNvSpPr>
          <p:nvPr/>
        </p:nvSpPr>
        <p:spPr bwMode="auto">
          <a:xfrm>
            <a:off x="83960" y="2054902"/>
            <a:ext cx="246063" cy="279401"/>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a:t>
            </a:r>
          </a:p>
        </p:txBody>
      </p:sp>
      <p:sp>
        <p:nvSpPr>
          <p:cNvPr id="24" name="Oval 23">
            <a:extLst>
              <a:ext uri="{FF2B5EF4-FFF2-40B4-BE49-F238E27FC236}">
                <a16:creationId xmlns:a16="http://schemas.microsoft.com/office/drawing/2014/main" id="{A726472B-0BA5-8140-9794-71A10E20E331}"/>
              </a:ext>
            </a:extLst>
          </p:cNvPr>
          <p:cNvSpPr>
            <a:spLocks noChangeArrowheads="1"/>
          </p:cNvSpPr>
          <p:nvPr/>
        </p:nvSpPr>
        <p:spPr bwMode="auto">
          <a:xfrm>
            <a:off x="10530827" y="1868998"/>
            <a:ext cx="246063" cy="279401"/>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2</a:t>
            </a:r>
            <a:endParaRPr lang="en-US" sz="1200" b="0" dirty="0">
              <a:solidFill>
                <a:schemeClr val="bg1"/>
              </a:solidFill>
              <a:latin typeface="+mj-lt"/>
              <a:ea typeface="+mn-ea"/>
            </a:endParaRPr>
          </a:p>
        </p:txBody>
      </p:sp>
      <p:sp>
        <p:nvSpPr>
          <p:cNvPr id="25" name="Oval 24">
            <a:extLst>
              <a:ext uri="{FF2B5EF4-FFF2-40B4-BE49-F238E27FC236}">
                <a16:creationId xmlns:a16="http://schemas.microsoft.com/office/drawing/2014/main" id="{E0B23569-A8F3-9047-9682-03C5B6577FB0}"/>
              </a:ext>
            </a:extLst>
          </p:cNvPr>
          <p:cNvSpPr>
            <a:spLocks noChangeArrowheads="1"/>
          </p:cNvSpPr>
          <p:nvPr/>
        </p:nvSpPr>
        <p:spPr bwMode="auto">
          <a:xfrm>
            <a:off x="11651047" y="1885381"/>
            <a:ext cx="246063" cy="279401"/>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3</a:t>
            </a:r>
            <a:endParaRPr lang="en-US" sz="1200" b="0" dirty="0">
              <a:solidFill>
                <a:schemeClr val="bg1"/>
              </a:solidFill>
              <a:latin typeface="+mj-lt"/>
              <a:ea typeface="+mn-ea"/>
            </a:endParaRPr>
          </a:p>
        </p:txBody>
      </p:sp>
      <p:grpSp>
        <p:nvGrpSpPr>
          <p:cNvPr id="26" name="Group 37">
            <a:extLst>
              <a:ext uri="{FF2B5EF4-FFF2-40B4-BE49-F238E27FC236}">
                <a16:creationId xmlns:a16="http://schemas.microsoft.com/office/drawing/2014/main" id="{A2A6897C-F7DE-454F-9A28-7ADF9FD24001}"/>
              </a:ext>
            </a:extLst>
          </p:cNvPr>
          <p:cNvGrpSpPr>
            <a:grpSpLocks/>
          </p:cNvGrpSpPr>
          <p:nvPr/>
        </p:nvGrpSpPr>
        <p:grpSpPr bwMode="auto">
          <a:xfrm>
            <a:off x="1009841" y="2828038"/>
            <a:ext cx="3137949" cy="3056593"/>
            <a:chOff x="-1018658" y="-583909"/>
            <a:chExt cx="2448083" cy="3170239"/>
          </a:xfrm>
        </p:grpSpPr>
        <p:sp>
          <p:nvSpPr>
            <p:cNvPr id="27" name="TextBox 26">
              <a:extLst>
                <a:ext uri="{FF2B5EF4-FFF2-40B4-BE49-F238E27FC236}">
                  <a16:creationId xmlns:a16="http://schemas.microsoft.com/office/drawing/2014/main" id="{B8F5E0F8-8785-854D-99E0-54261F1E2A1F}"/>
                </a:ext>
              </a:extLst>
            </p:cNvPr>
            <p:cNvSpPr txBox="1">
              <a:spLocks noChangeArrowheads="1"/>
            </p:cNvSpPr>
            <p:nvPr/>
          </p:nvSpPr>
          <p:spPr bwMode="auto">
            <a:xfrm>
              <a:off x="-1018658" y="1852124"/>
              <a:ext cx="2448083" cy="734206"/>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eaLnBrk="1" hangingPunct="1">
                <a:defRPr/>
              </a:pPr>
              <a:r>
                <a:rPr lang="en-US" altLang="en-US" sz="800" b="0" dirty="0"/>
                <a:t>The </a:t>
              </a:r>
              <a:r>
                <a:rPr lang="en-US" altLang="en-US" sz="800" dirty="0"/>
                <a:t>Test Plans</a:t>
              </a:r>
              <a:r>
                <a:rPr lang="en-US" altLang="en-US" sz="800" b="0" dirty="0"/>
                <a:t> tab is where you will be able to create, edit, share and delete Test Plans.  Test Plans are collections of Test Cases, which may be further organized within Test Plans as Test Groups.  Note that any Test Plans shared with you by other FITS users may be “cloned” and edited by you.</a:t>
              </a:r>
            </a:p>
          </p:txBody>
        </p:sp>
        <p:cxnSp>
          <p:nvCxnSpPr>
            <p:cNvPr id="28" name="Straight Connector 88">
              <a:extLst>
                <a:ext uri="{FF2B5EF4-FFF2-40B4-BE49-F238E27FC236}">
                  <a16:creationId xmlns:a16="http://schemas.microsoft.com/office/drawing/2014/main" id="{91CDB08D-A2D0-ED4C-ACE4-11EA2F4EE19F}"/>
                </a:ext>
              </a:extLst>
            </p:cNvPr>
            <p:cNvCxnSpPr>
              <a:cxnSpLocks noChangeShapeType="1"/>
            </p:cNvCxnSpPr>
            <p:nvPr/>
          </p:nvCxnSpPr>
          <p:spPr bwMode="auto">
            <a:xfrm flipV="1">
              <a:off x="-1018656" y="-583909"/>
              <a:ext cx="0" cy="271946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Oval 29">
            <a:extLst>
              <a:ext uri="{FF2B5EF4-FFF2-40B4-BE49-F238E27FC236}">
                <a16:creationId xmlns:a16="http://schemas.microsoft.com/office/drawing/2014/main" id="{4006E6DA-9036-1E4E-B954-A287DC938ACD}"/>
              </a:ext>
            </a:extLst>
          </p:cNvPr>
          <p:cNvSpPr>
            <a:spLocks noChangeArrowheads="1"/>
          </p:cNvSpPr>
          <p:nvPr/>
        </p:nvSpPr>
        <p:spPr bwMode="auto">
          <a:xfrm>
            <a:off x="886809" y="4972402"/>
            <a:ext cx="246063" cy="279401"/>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4</a:t>
            </a:r>
          </a:p>
        </p:txBody>
      </p:sp>
      <p:grpSp>
        <p:nvGrpSpPr>
          <p:cNvPr id="31" name="Group 37">
            <a:extLst>
              <a:ext uri="{FF2B5EF4-FFF2-40B4-BE49-F238E27FC236}">
                <a16:creationId xmlns:a16="http://schemas.microsoft.com/office/drawing/2014/main" id="{8AE3E056-53C1-AD4A-A6DB-D21251364108}"/>
              </a:ext>
            </a:extLst>
          </p:cNvPr>
          <p:cNvGrpSpPr>
            <a:grpSpLocks/>
          </p:cNvGrpSpPr>
          <p:nvPr/>
        </p:nvGrpSpPr>
        <p:grpSpPr bwMode="auto">
          <a:xfrm>
            <a:off x="1611984" y="2828038"/>
            <a:ext cx="6108569" cy="3056593"/>
            <a:chOff x="-3292838" y="-583909"/>
            <a:chExt cx="4765624" cy="3170237"/>
          </a:xfrm>
        </p:grpSpPr>
        <p:sp>
          <p:nvSpPr>
            <p:cNvPr id="32" name="TextBox 31">
              <a:extLst>
                <a:ext uri="{FF2B5EF4-FFF2-40B4-BE49-F238E27FC236}">
                  <a16:creationId xmlns:a16="http://schemas.microsoft.com/office/drawing/2014/main" id="{A436E096-4111-4A43-A46D-DD1372C28786}"/>
                </a:ext>
              </a:extLst>
            </p:cNvPr>
            <p:cNvSpPr txBox="1">
              <a:spLocks noChangeArrowheads="1"/>
            </p:cNvSpPr>
            <p:nvPr/>
          </p:nvSpPr>
          <p:spPr bwMode="auto">
            <a:xfrm>
              <a:off x="-1018658" y="1469059"/>
              <a:ext cx="2491444" cy="1117269"/>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eaLnBrk="1" hangingPunct="1">
                <a:defRPr/>
              </a:pPr>
              <a:r>
                <a:rPr lang="en-US" altLang="en-US" sz="800" b="0" dirty="0"/>
                <a:t>The </a:t>
              </a:r>
              <a:r>
                <a:rPr lang="en-US" altLang="en-US" sz="800" dirty="0"/>
                <a:t>Validation </a:t>
              </a:r>
              <a:r>
                <a:rPr lang="en-US" altLang="en-US" sz="800" b="0" dirty="0"/>
                <a:t>tab is where you will be able to execute individual or selected collections of Test Cases, Test Groups, or whole Test Plans. Currently FITS supports execution against CDS Engines which conform to the proposed FHIR “CDS-Immunization Forecast Implementation Guide” -&gt; </a:t>
              </a:r>
              <a:r>
                <a:rPr lang="en-US" sz="800" dirty="0">
                  <a:solidFill>
                    <a:srgbClr val="0070C0"/>
                  </a:solidFill>
                  <a:hlinkClick r:id="rId3"/>
                </a:rPr>
                <a:t>http://hl7.org/fhir/uv/immds/2018Jan/index.html</a:t>
              </a:r>
              <a:r>
                <a:rPr lang="en-US" sz="800" dirty="0">
                  <a:solidFill>
                    <a:srgbClr val="0070C0"/>
                  </a:solidFill>
                </a:rPr>
                <a:t>.</a:t>
              </a:r>
            </a:p>
            <a:p>
              <a:pPr eaLnBrk="1" hangingPunct="1">
                <a:defRPr/>
              </a:pPr>
              <a:r>
                <a:rPr lang="en-US" altLang="en-US" sz="800" b="0" dirty="0"/>
                <a:t>Or one of 4 supported proprietary CDS interfaces: ICE, STC, TCH Forecaster, or State of Massachusetts.</a:t>
              </a:r>
              <a:endParaRPr lang="en-US" sz="800" dirty="0">
                <a:solidFill>
                  <a:srgbClr val="0070C0"/>
                </a:solidFill>
              </a:endParaRPr>
            </a:p>
          </p:txBody>
        </p:sp>
        <p:cxnSp>
          <p:nvCxnSpPr>
            <p:cNvPr id="33" name="Straight Connector 88">
              <a:extLst>
                <a:ext uri="{FF2B5EF4-FFF2-40B4-BE49-F238E27FC236}">
                  <a16:creationId xmlns:a16="http://schemas.microsoft.com/office/drawing/2014/main" id="{190D5657-2186-A44D-8571-2FE0A9DC18A5}"/>
                </a:ext>
              </a:extLst>
            </p:cNvPr>
            <p:cNvCxnSpPr>
              <a:cxnSpLocks noChangeShapeType="1"/>
            </p:cNvCxnSpPr>
            <p:nvPr/>
          </p:nvCxnSpPr>
          <p:spPr bwMode="auto">
            <a:xfrm flipH="1" flipV="1">
              <a:off x="-3292838" y="-583909"/>
              <a:ext cx="2274182" cy="2719461"/>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5" name="Oval 34">
            <a:extLst>
              <a:ext uri="{FF2B5EF4-FFF2-40B4-BE49-F238E27FC236}">
                <a16:creationId xmlns:a16="http://schemas.microsoft.com/office/drawing/2014/main" id="{C8290A96-0EFC-104A-A122-23A6DC032383}"/>
              </a:ext>
            </a:extLst>
          </p:cNvPr>
          <p:cNvSpPr>
            <a:spLocks noChangeArrowheads="1"/>
          </p:cNvSpPr>
          <p:nvPr/>
        </p:nvSpPr>
        <p:spPr bwMode="auto">
          <a:xfrm>
            <a:off x="4403992" y="4599868"/>
            <a:ext cx="246063" cy="279401"/>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5</a:t>
            </a:r>
            <a:endParaRPr lang="en-US" sz="1200" b="0" dirty="0">
              <a:solidFill>
                <a:schemeClr val="bg1"/>
              </a:solidFill>
              <a:latin typeface="+mj-lt"/>
              <a:ea typeface="+mn-ea"/>
            </a:endParaRPr>
          </a:p>
        </p:txBody>
      </p:sp>
      <p:sp>
        <p:nvSpPr>
          <p:cNvPr id="36" name="TextBox 35">
            <a:extLst>
              <a:ext uri="{FF2B5EF4-FFF2-40B4-BE49-F238E27FC236}">
                <a16:creationId xmlns:a16="http://schemas.microsoft.com/office/drawing/2014/main" id="{DEDB3FFA-543F-F649-8E00-0447577087C3}"/>
              </a:ext>
            </a:extLst>
          </p:cNvPr>
          <p:cNvSpPr txBox="1">
            <a:spLocks noChangeArrowheads="1"/>
          </p:cNvSpPr>
          <p:nvPr/>
        </p:nvSpPr>
        <p:spPr bwMode="auto">
          <a:xfrm>
            <a:off x="4895256" y="2118859"/>
            <a:ext cx="3137949" cy="215444"/>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eaLnBrk="1" hangingPunct="1">
              <a:defRPr/>
            </a:pPr>
            <a:r>
              <a:rPr lang="en-US" altLang="en-US" sz="800" b="0" dirty="0"/>
              <a:t>User-level documentation is provided on the </a:t>
            </a:r>
            <a:r>
              <a:rPr lang="en-US" altLang="en-US" sz="800" dirty="0"/>
              <a:t>Documentation</a:t>
            </a:r>
            <a:r>
              <a:rPr lang="en-US" altLang="en-US" sz="800" b="0" dirty="0"/>
              <a:t> tab</a:t>
            </a:r>
          </a:p>
        </p:txBody>
      </p:sp>
      <p:cxnSp>
        <p:nvCxnSpPr>
          <p:cNvPr id="37" name="Straight Connector 88">
            <a:extLst>
              <a:ext uri="{FF2B5EF4-FFF2-40B4-BE49-F238E27FC236}">
                <a16:creationId xmlns:a16="http://schemas.microsoft.com/office/drawing/2014/main" id="{B06C2879-0DEC-8843-BA9E-E9F50CA93D2D}"/>
              </a:ext>
            </a:extLst>
          </p:cNvPr>
          <p:cNvCxnSpPr>
            <a:cxnSpLocks noChangeShapeType="1"/>
          </p:cNvCxnSpPr>
          <p:nvPr/>
        </p:nvCxnSpPr>
        <p:spPr bwMode="auto">
          <a:xfrm flipH="1">
            <a:off x="2507530" y="2194602"/>
            <a:ext cx="2381441" cy="474266"/>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5A38B269-674D-1F4D-9392-FD034D281469}"/>
              </a:ext>
            </a:extLst>
          </p:cNvPr>
          <p:cNvSpPr txBox="1">
            <a:spLocks noChangeArrowheads="1"/>
          </p:cNvSpPr>
          <p:nvPr/>
        </p:nvSpPr>
        <p:spPr bwMode="auto">
          <a:xfrm>
            <a:off x="6454803" y="2968843"/>
            <a:ext cx="3137949" cy="338554"/>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eaLnBrk="1" hangingPunct="1">
              <a:defRPr/>
            </a:pPr>
            <a:r>
              <a:rPr lang="en-US" altLang="en-US" sz="800" b="0" dirty="0"/>
              <a:t>Information about the FITS software and any issues are located on the </a:t>
            </a:r>
            <a:r>
              <a:rPr lang="en-US" altLang="en-US" sz="800" dirty="0"/>
              <a:t>About </a:t>
            </a:r>
            <a:r>
              <a:rPr lang="en-US" altLang="en-US" sz="800" b="0" dirty="0"/>
              <a:t>and </a:t>
            </a:r>
            <a:r>
              <a:rPr lang="en-US" altLang="en-US" sz="800" dirty="0"/>
              <a:t>Issues</a:t>
            </a:r>
            <a:r>
              <a:rPr lang="en-US" altLang="en-US" sz="800" b="0" dirty="0"/>
              <a:t> tabs.</a:t>
            </a:r>
          </a:p>
        </p:txBody>
      </p:sp>
      <p:cxnSp>
        <p:nvCxnSpPr>
          <p:cNvPr id="41" name="Straight Connector 88">
            <a:extLst>
              <a:ext uri="{FF2B5EF4-FFF2-40B4-BE49-F238E27FC236}">
                <a16:creationId xmlns:a16="http://schemas.microsoft.com/office/drawing/2014/main" id="{B613DDA9-138B-A64B-B970-EFFE50C62581}"/>
              </a:ext>
            </a:extLst>
          </p:cNvPr>
          <p:cNvCxnSpPr>
            <a:cxnSpLocks noChangeShapeType="1"/>
          </p:cNvCxnSpPr>
          <p:nvPr/>
        </p:nvCxnSpPr>
        <p:spPr bwMode="auto">
          <a:xfrm flipH="1" flipV="1">
            <a:off x="2941163" y="2795131"/>
            <a:ext cx="3523068" cy="309143"/>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88">
            <a:extLst>
              <a:ext uri="{FF2B5EF4-FFF2-40B4-BE49-F238E27FC236}">
                <a16:creationId xmlns:a16="http://schemas.microsoft.com/office/drawing/2014/main" id="{58D61D85-A486-7940-A66A-129078AAF936}"/>
              </a:ext>
            </a:extLst>
          </p:cNvPr>
          <p:cNvCxnSpPr>
            <a:cxnSpLocks noChangeShapeType="1"/>
          </p:cNvCxnSpPr>
          <p:nvPr/>
        </p:nvCxnSpPr>
        <p:spPr bwMode="auto">
          <a:xfrm flipH="1" flipV="1">
            <a:off x="3421930" y="2743378"/>
            <a:ext cx="3036417" cy="341073"/>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Oval 46">
            <a:extLst>
              <a:ext uri="{FF2B5EF4-FFF2-40B4-BE49-F238E27FC236}">
                <a16:creationId xmlns:a16="http://schemas.microsoft.com/office/drawing/2014/main" id="{351A1838-17F1-BD4A-BE7A-65112B21225C}"/>
              </a:ext>
            </a:extLst>
          </p:cNvPr>
          <p:cNvSpPr>
            <a:spLocks noChangeArrowheads="1"/>
          </p:cNvSpPr>
          <p:nvPr/>
        </p:nvSpPr>
        <p:spPr bwMode="auto">
          <a:xfrm>
            <a:off x="4722121" y="1942164"/>
            <a:ext cx="246063" cy="279401"/>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i="1" dirty="0">
                <a:solidFill>
                  <a:schemeClr val="bg1"/>
                </a:solidFill>
                <a:latin typeface="+mj-lt"/>
              </a:rPr>
              <a:t>i</a:t>
            </a:r>
            <a:endParaRPr lang="en-US" sz="1200" b="0" i="1" dirty="0">
              <a:solidFill>
                <a:schemeClr val="bg1"/>
              </a:solidFill>
              <a:latin typeface="+mj-lt"/>
              <a:ea typeface="+mn-ea"/>
            </a:endParaRPr>
          </a:p>
        </p:txBody>
      </p:sp>
      <p:sp>
        <p:nvSpPr>
          <p:cNvPr id="48" name="Oval 47">
            <a:extLst>
              <a:ext uri="{FF2B5EF4-FFF2-40B4-BE49-F238E27FC236}">
                <a16:creationId xmlns:a16="http://schemas.microsoft.com/office/drawing/2014/main" id="{FF6CE0DE-BBD2-2C42-8F85-CFFE8F5A46E3}"/>
              </a:ext>
            </a:extLst>
          </p:cNvPr>
          <p:cNvSpPr>
            <a:spLocks noChangeArrowheads="1"/>
          </p:cNvSpPr>
          <p:nvPr/>
        </p:nvSpPr>
        <p:spPr bwMode="auto">
          <a:xfrm>
            <a:off x="6221710" y="2933250"/>
            <a:ext cx="246063" cy="279401"/>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i="1" dirty="0">
                <a:solidFill>
                  <a:schemeClr val="bg1"/>
                </a:solidFill>
                <a:latin typeface="+mj-lt"/>
              </a:rPr>
              <a:t>i</a:t>
            </a:r>
            <a:endParaRPr lang="en-US" sz="1200" b="0" i="1" dirty="0">
              <a:solidFill>
                <a:schemeClr val="bg1"/>
              </a:solidFill>
              <a:latin typeface="+mj-lt"/>
              <a:ea typeface="+mn-ea"/>
            </a:endParaRPr>
          </a:p>
        </p:txBody>
      </p:sp>
    </p:spTree>
    <p:extLst>
      <p:ext uri="{BB962C8B-B14F-4D97-AF65-F5344CB8AC3E}">
        <p14:creationId xmlns:p14="http://schemas.microsoft.com/office/powerpoint/2010/main" val="1997226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D4DADD-A814-F140-8675-89B723CB108A}"/>
              </a:ext>
            </a:extLst>
          </p:cNvPr>
          <p:cNvPicPr>
            <a:picLocks noChangeAspect="1"/>
          </p:cNvPicPr>
          <p:nvPr/>
        </p:nvPicPr>
        <p:blipFill>
          <a:blip r:embed="rId2"/>
          <a:stretch>
            <a:fillRect/>
          </a:stretch>
        </p:blipFill>
        <p:spPr>
          <a:xfrm>
            <a:off x="1343025" y="884772"/>
            <a:ext cx="10637666" cy="5287428"/>
          </a:xfrm>
          <a:prstGeom prst="rect">
            <a:avLst/>
          </a:prstGeom>
        </p:spPr>
      </p:pic>
      <p:grpSp>
        <p:nvGrpSpPr>
          <p:cNvPr id="6" name="Group 5">
            <a:extLst>
              <a:ext uri="{FF2B5EF4-FFF2-40B4-BE49-F238E27FC236}">
                <a16:creationId xmlns:a16="http://schemas.microsoft.com/office/drawing/2014/main" id="{9B7FF1DA-4540-BC47-A0D8-04C26DB16566}"/>
              </a:ext>
            </a:extLst>
          </p:cNvPr>
          <p:cNvGrpSpPr/>
          <p:nvPr/>
        </p:nvGrpSpPr>
        <p:grpSpPr>
          <a:xfrm>
            <a:off x="609600" y="116137"/>
            <a:ext cx="2380785" cy="1077043"/>
            <a:chOff x="3940175" y="1016006"/>
            <a:chExt cx="2380785" cy="1077043"/>
          </a:xfrm>
        </p:grpSpPr>
        <p:cxnSp>
          <p:nvCxnSpPr>
            <p:cNvPr id="7" name="Straight Connector 31">
              <a:extLst>
                <a:ext uri="{FF2B5EF4-FFF2-40B4-BE49-F238E27FC236}">
                  <a16:creationId xmlns:a16="http://schemas.microsoft.com/office/drawing/2014/main" id="{55E68141-C34F-0242-A0D7-64003ECA5E69}"/>
                </a:ext>
              </a:extLst>
            </p:cNvPr>
            <p:cNvCxnSpPr>
              <a:cxnSpLocks noChangeShapeType="1"/>
            </p:cNvCxnSpPr>
            <p:nvPr/>
          </p:nvCxnSpPr>
          <p:spPr bwMode="auto">
            <a:xfrm>
              <a:off x="6132154" y="1332862"/>
              <a:ext cx="188806" cy="0"/>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88">
              <a:extLst>
                <a:ext uri="{FF2B5EF4-FFF2-40B4-BE49-F238E27FC236}">
                  <a16:creationId xmlns:a16="http://schemas.microsoft.com/office/drawing/2014/main" id="{026A3459-3332-4A45-90C4-5BFF8A9FF628}"/>
                </a:ext>
              </a:extLst>
            </p:cNvPr>
            <p:cNvCxnSpPr>
              <a:cxnSpLocks noChangeShapeType="1"/>
            </p:cNvCxnSpPr>
            <p:nvPr/>
          </p:nvCxnSpPr>
          <p:spPr bwMode="auto">
            <a:xfrm>
              <a:off x="6315384" y="1333712"/>
              <a:ext cx="5576" cy="759337"/>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Group 37">
              <a:extLst>
                <a:ext uri="{FF2B5EF4-FFF2-40B4-BE49-F238E27FC236}">
                  <a16:creationId xmlns:a16="http://schemas.microsoft.com/office/drawing/2014/main" id="{3D83D35A-C08C-D94C-9BB7-A1195CCA0228}"/>
                </a:ext>
              </a:extLst>
            </p:cNvPr>
            <p:cNvGrpSpPr>
              <a:grpSpLocks/>
            </p:cNvGrpSpPr>
            <p:nvPr/>
          </p:nvGrpSpPr>
          <p:grpSpPr bwMode="auto">
            <a:xfrm>
              <a:off x="3940175" y="1016006"/>
              <a:ext cx="2184042" cy="485553"/>
              <a:chOff x="-89264" y="3495558"/>
              <a:chExt cx="2369302" cy="429852"/>
            </a:xfrm>
          </p:grpSpPr>
          <p:sp>
            <p:nvSpPr>
              <p:cNvPr id="10" name="TextBox 9">
                <a:extLst>
                  <a:ext uri="{FF2B5EF4-FFF2-40B4-BE49-F238E27FC236}">
                    <a16:creationId xmlns:a16="http://schemas.microsoft.com/office/drawing/2014/main" id="{F7AD3ACB-2664-284A-8F63-FC6A9D042C4B}"/>
                  </a:ext>
                </a:extLst>
              </p:cNvPr>
              <p:cNvSpPr txBox="1">
                <a:spLocks noChangeArrowheads="1"/>
              </p:cNvSpPr>
              <p:nvPr/>
            </p:nvSpPr>
            <p:spPr bwMode="auto">
              <a:xfrm>
                <a:off x="34343" y="3625694"/>
                <a:ext cx="2245695" cy="299716"/>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on </a:t>
                </a:r>
                <a:r>
                  <a:rPr lang="en-US" altLang="en-US" sz="800" dirty="0"/>
                  <a:t>Validation</a:t>
                </a:r>
                <a:r>
                  <a:rPr lang="en-US" altLang="en-US" sz="800" b="0" dirty="0"/>
                  <a:t> </a:t>
                </a:r>
                <a:r>
                  <a:rPr lang="en-US" altLang="en-US" sz="800" dirty="0"/>
                  <a:t> </a:t>
                </a:r>
                <a:r>
                  <a:rPr lang="en-US" altLang="en-US" sz="800" b="0" dirty="0"/>
                  <a:t>to display the</a:t>
                </a:r>
                <a:br>
                  <a:rPr lang="en-US" altLang="en-US" sz="800" b="0" dirty="0"/>
                </a:br>
                <a:r>
                  <a:rPr lang="en-US" altLang="en-US" sz="800" b="0" dirty="0"/>
                  <a:t> </a:t>
                </a:r>
                <a:r>
                  <a:rPr lang="en-US" altLang="en-US" sz="800" dirty="0"/>
                  <a:t>Validation Window</a:t>
                </a:r>
              </a:p>
            </p:txBody>
          </p:sp>
          <p:sp>
            <p:nvSpPr>
              <p:cNvPr id="11" name="Oval 10">
                <a:extLst>
                  <a:ext uri="{FF2B5EF4-FFF2-40B4-BE49-F238E27FC236}">
                    <a16:creationId xmlns:a16="http://schemas.microsoft.com/office/drawing/2014/main" id="{8B4811B8-CE08-4145-9186-B08950920F39}"/>
                  </a:ext>
                </a:extLst>
              </p:cNvPr>
              <p:cNvSpPr>
                <a:spLocks noChangeArrowheads="1"/>
              </p:cNvSpPr>
              <p:nvPr/>
            </p:nvSpPr>
            <p:spPr bwMode="auto">
              <a:xfrm>
                <a:off x="-89264" y="3495558"/>
                <a:ext cx="266935" cy="247349"/>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a:t>
                </a:r>
              </a:p>
            </p:txBody>
          </p:sp>
        </p:grpSp>
      </p:grpSp>
      <p:pic>
        <p:nvPicPr>
          <p:cNvPr id="16" name="Picture 15">
            <a:extLst>
              <a:ext uri="{FF2B5EF4-FFF2-40B4-BE49-F238E27FC236}">
                <a16:creationId xmlns:a16="http://schemas.microsoft.com/office/drawing/2014/main" id="{17CB1576-E545-9A4F-A79E-98DC98A873CC}"/>
              </a:ext>
            </a:extLst>
          </p:cNvPr>
          <p:cNvPicPr>
            <a:picLocks noChangeAspect="1"/>
          </p:cNvPicPr>
          <p:nvPr/>
        </p:nvPicPr>
        <p:blipFill>
          <a:blip r:embed="rId3"/>
          <a:stretch>
            <a:fillRect/>
          </a:stretch>
        </p:blipFill>
        <p:spPr>
          <a:xfrm>
            <a:off x="2588607" y="1836776"/>
            <a:ext cx="8146501" cy="3897386"/>
          </a:xfrm>
          <a:prstGeom prst="rect">
            <a:avLst/>
          </a:prstGeom>
        </p:spPr>
      </p:pic>
    </p:spTree>
    <p:extLst>
      <p:ext uri="{BB962C8B-B14F-4D97-AF65-F5344CB8AC3E}">
        <p14:creationId xmlns:p14="http://schemas.microsoft.com/office/powerpoint/2010/main" val="1220870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DF4714-9F47-7F41-88BB-4CCD7D272A62}"/>
              </a:ext>
            </a:extLst>
          </p:cNvPr>
          <p:cNvPicPr>
            <a:picLocks noChangeAspect="1"/>
          </p:cNvPicPr>
          <p:nvPr/>
        </p:nvPicPr>
        <p:blipFill>
          <a:blip r:embed="rId2"/>
          <a:stretch>
            <a:fillRect/>
          </a:stretch>
        </p:blipFill>
        <p:spPr>
          <a:xfrm>
            <a:off x="0" y="512599"/>
            <a:ext cx="12192000" cy="5832802"/>
          </a:xfrm>
          <a:prstGeom prst="rect">
            <a:avLst/>
          </a:prstGeom>
        </p:spPr>
      </p:pic>
      <p:grpSp>
        <p:nvGrpSpPr>
          <p:cNvPr id="10" name="Group 37">
            <a:extLst>
              <a:ext uri="{FF2B5EF4-FFF2-40B4-BE49-F238E27FC236}">
                <a16:creationId xmlns:a16="http://schemas.microsoft.com/office/drawing/2014/main" id="{7CD41715-DCB4-5843-97E0-712948BA78E2}"/>
              </a:ext>
            </a:extLst>
          </p:cNvPr>
          <p:cNvGrpSpPr>
            <a:grpSpLocks/>
          </p:cNvGrpSpPr>
          <p:nvPr/>
        </p:nvGrpSpPr>
        <p:grpSpPr bwMode="auto">
          <a:xfrm>
            <a:off x="3144311" y="3232186"/>
            <a:ext cx="1732646" cy="754715"/>
            <a:chOff x="-1264831" y="2046728"/>
            <a:chExt cx="2225130" cy="763661"/>
          </a:xfrm>
        </p:grpSpPr>
        <p:sp>
          <p:nvSpPr>
            <p:cNvPr id="11" name="TextBox 10">
              <a:extLst>
                <a:ext uri="{FF2B5EF4-FFF2-40B4-BE49-F238E27FC236}">
                  <a16:creationId xmlns:a16="http://schemas.microsoft.com/office/drawing/2014/main" id="{295E559C-1E00-F94B-A865-FE494616D3CA}"/>
                </a:ext>
              </a:extLst>
            </p:cNvPr>
            <p:cNvSpPr txBox="1">
              <a:spLocks noChangeArrowheads="1"/>
            </p:cNvSpPr>
            <p:nvPr/>
          </p:nvSpPr>
          <p:spPr bwMode="auto">
            <a:xfrm>
              <a:off x="-1102895" y="2467822"/>
              <a:ext cx="2063194" cy="342567"/>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Select the </a:t>
              </a:r>
              <a:r>
                <a:rPr lang="en-US" altLang="en-US" sz="800" dirty="0"/>
                <a:t>Test Plan from the drop-down list</a:t>
              </a:r>
              <a:endParaRPr lang="en-US" altLang="en-US" sz="800" b="0" dirty="0"/>
            </a:p>
          </p:txBody>
        </p:sp>
        <p:sp>
          <p:nvSpPr>
            <p:cNvPr id="12" name="Oval 11">
              <a:extLst>
                <a:ext uri="{FF2B5EF4-FFF2-40B4-BE49-F238E27FC236}">
                  <a16:creationId xmlns:a16="http://schemas.microsoft.com/office/drawing/2014/main" id="{74527FD7-DC20-EE47-ACBF-9730094E3C09}"/>
                </a:ext>
              </a:extLst>
            </p:cNvPr>
            <p:cNvSpPr>
              <a:spLocks noChangeArrowheads="1"/>
            </p:cNvSpPr>
            <p:nvPr/>
          </p:nvSpPr>
          <p:spPr bwMode="auto">
            <a:xfrm>
              <a:off x="-1264831" y="2402033"/>
              <a:ext cx="302609" cy="22749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2</a:t>
              </a:r>
            </a:p>
          </p:txBody>
        </p:sp>
        <p:cxnSp>
          <p:nvCxnSpPr>
            <p:cNvPr id="13" name="Straight Connector 88">
              <a:extLst>
                <a:ext uri="{FF2B5EF4-FFF2-40B4-BE49-F238E27FC236}">
                  <a16:creationId xmlns:a16="http://schemas.microsoft.com/office/drawing/2014/main" id="{437AF4B9-4C00-8A40-80EE-1106C8815E98}"/>
                </a:ext>
              </a:extLst>
            </p:cNvPr>
            <p:cNvCxnSpPr>
              <a:cxnSpLocks noChangeShapeType="1"/>
            </p:cNvCxnSpPr>
            <p:nvPr/>
          </p:nvCxnSpPr>
          <p:spPr bwMode="auto">
            <a:xfrm flipV="1">
              <a:off x="-1102894" y="2046728"/>
              <a:ext cx="0" cy="405567"/>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162515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DAFB4A-7EED-3B43-B4C8-B688210B470F}"/>
              </a:ext>
            </a:extLst>
          </p:cNvPr>
          <p:cNvPicPr>
            <a:picLocks noChangeAspect="1"/>
          </p:cNvPicPr>
          <p:nvPr/>
        </p:nvPicPr>
        <p:blipFill>
          <a:blip r:embed="rId2"/>
          <a:stretch>
            <a:fillRect/>
          </a:stretch>
        </p:blipFill>
        <p:spPr>
          <a:xfrm>
            <a:off x="0" y="617794"/>
            <a:ext cx="12192000" cy="5637526"/>
          </a:xfrm>
          <a:prstGeom prst="rect">
            <a:avLst/>
          </a:prstGeom>
        </p:spPr>
      </p:pic>
      <p:grpSp>
        <p:nvGrpSpPr>
          <p:cNvPr id="4" name="Group 37">
            <a:extLst>
              <a:ext uri="{FF2B5EF4-FFF2-40B4-BE49-F238E27FC236}">
                <a16:creationId xmlns:a16="http://schemas.microsoft.com/office/drawing/2014/main" id="{F693944D-C779-9E4A-800C-D74EA6371EA2}"/>
              </a:ext>
            </a:extLst>
          </p:cNvPr>
          <p:cNvGrpSpPr>
            <a:grpSpLocks/>
          </p:cNvGrpSpPr>
          <p:nvPr/>
        </p:nvGrpSpPr>
        <p:grpSpPr bwMode="auto">
          <a:xfrm>
            <a:off x="1031714" y="3690534"/>
            <a:ext cx="7071290" cy="896015"/>
            <a:chOff x="-7858546" y="2402033"/>
            <a:chExt cx="9081220" cy="906640"/>
          </a:xfrm>
        </p:grpSpPr>
        <p:sp>
          <p:nvSpPr>
            <p:cNvPr id="5" name="TextBox 4">
              <a:extLst>
                <a:ext uri="{FF2B5EF4-FFF2-40B4-BE49-F238E27FC236}">
                  <a16:creationId xmlns:a16="http://schemas.microsoft.com/office/drawing/2014/main" id="{B1CDB2B8-8646-0C4F-8C1C-3711E1591094}"/>
                </a:ext>
              </a:extLst>
            </p:cNvPr>
            <p:cNvSpPr txBox="1">
              <a:spLocks noChangeArrowheads="1"/>
            </p:cNvSpPr>
            <p:nvPr/>
          </p:nvSpPr>
          <p:spPr bwMode="auto">
            <a:xfrm>
              <a:off x="-1102895" y="2467822"/>
              <a:ext cx="2325569" cy="840851"/>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View Test Plan organized by test groups.</a:t>
              </a:r>
            </a:p>
            <a:p>
              <a:pPr algn="ctr" eaLnBrk="1" hangingPunct="1">
                <a:defRPr/>
              </a:pPr>
              <a:endParaRPr lang="en-US" altLang="en-US" sz="800" b="0" dirty="0"/>
            </a:p>
            <a:p>
              <a:pPr algn="ctr" eaLnBrk="1" hangingPunct="1">
                <a:defRPr/>
              </a:pPr>
              <a:r>
                <a:rPr lang="en-US" altLang="en-US" sz="800" b="0" dirty="0"/>
                <a:t>Click on arrow to left of group name to expand and view the test cases in that </a:t>
              </a:r>
              <a:r>
                <a:rPr lang="en-US" altLang="en-US" sz="800" b="0" dirty="0" err="1"/>
                <a:t>gorup</a:t>
              </a:r>
              <a:endParaRPr lang="en-US" altLang="en-US" sz="800" dirty="0"/>
            </a:p>
          </p:txBody>
        </p:sp>
        <p:sp>
          <p:nvSpPr>
            <p:cNvPr id="6" name="Oval 5">
              <a:extLst>
                <a:ext uri="{FF2B5EF4-FFF2-40B4-BE49-F238E27FC236}">
                  <a16:creationId xmlns:a16="http://schemas.microsoft.com/office/drawing/2014/main" id="{A2093C1D-D37A-4844-A7C4-23533BAF296E}"/>
                </a:ext>
              </a:extLst>
            </p:cNvPr>
            <p:cNvSpPr>
              <a:spLocks noChangeArrowheads="1"/>
            </p:cNvSpPr>
            <p:nvPr/>
          </p:nvSpPr>
          <p:spPr bwMode="auto">
            <a:xfrm>
              <a:off x="-1264831" y="2402033"/>
              <a:ext cx="302609" cy="22749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3</a:t>
              </a:r>
            </a:p>
          </p:txBody>
        </p:sp>
        <p:cxnSp>
          <p:nvCxnSpPr>
            <p:cNvPr id="7" name="Straight Connector 88">
              <a:extLst>
                <a:ext uri="{FF2B5EF4-FFF2-40B4-BE49-F238E27FC236}">
                  <a16:creationId xmlns:a16="http://schemas.microsoft.com/office/drawing/2014/main" id="{FB97B374-AB0A-A04D-A7A9-1764C63E1292}"/>
                </a:ext>
              </a:extLst>
            </p:cNvPr>
            <p:cNvCxnSpPr>
              <a:cxnSpLocks noChangeShapeType="1"/>
            </p:cNvCxnSpPr>
            <p:nvPr/>
          </p:nvCxnSpPr>
          <p:spPr bwMode="auto">
            <a:xfrm flipH="1">
              <a:off x="-7858546" y="2452295"/>
              <a:ext cx="6755655" cy="15527"/>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274910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8EBEA0-5263-F74C-969E-02E999D9C8FD}"/>
              </a:ext>
            </a:extLst>
          </p:cNvPr>
          <p:cNvPicPr>
            <a:picLocks noChangeAspect="1"/>
          </p:cNvPicPr>
          <p:nvPr/>
        </p:nvPicPr>
        <p:blipFill>
          <a:blip r:embed="rId2"/>
          <a:stretch>
            <a:fillRect/>
          </a:stretch>
        </p:blipFill>
        <p:spPr>
          <a:xfrm>
            <a:off x="0" y="512416"/>
            <a:ext cx="12192000" cy="5833168"/>
          </a:xfrm>
          <a:prstGeom prst="rect">
            <a:avLst/>
          </a:prstGeom>
        </p:spPr>
      </p:pic>
      <p:grpSp>
        <p:nvGrpSpPr>
          <p:cNvPr id="5" name="Group 37">
            <a:extLst>
              <a:ext uri="{FF2B5EF4-FFF2-40B4-BE49-F238E27FC236}">
                <a16:creationId xmlns:a16="http://schemas.microsoft.com/office/drawing/2014/main" id="{604169BB-5F57-5841-B127-DE1738569DD1}"/>
              </a:ext>
            </a:extLst>
          </p:cNvPr>
          <p:cNvGrpSpPr>
            <a:grpSpLocks/>
          </p:cNvGrpSpPr>
          <p:nvPr/>
        </p:nvGrpSpPr>
        <p:grpSpPr bwMode="auto">
          <a:xfrm>
            <a:off x="1093497" y="3826457"/>
            <a:ext cx="7729034" cy="772904"/>
            <a:chOff x="-7858546" y="2402033"/>
            <a:chExt cx="9081220" cy="782070"/>
          </a:xfrm>
        </p:grpSpPr>
        <p:sp>
          <p:nvSpPr>
            <p:cNvPr id="6" name="TextBox 5">
              <a:extLst>
                <a:ext uri="{FF2B5EF4-FFF2-40B4-BE49-F238E27FC236}">
                  <a16:creationId xmlns:a16="http://schemas.microsoft.com/office/drawing/2014/main" id="{73A7E164-6899-484B-A01C-26E4CADB7E1B}"/>
                </a:ext>
              </a:extLst>
            </p:cNvPr>
            <p:cNvSpPr txBox="1">
              <a:spLocks noChangeArrowheads="1"/>
            </p:cNvSpPr>
            <p:nvPr/>
          </p:nvSpPr>
          <p:spPr bwMode="auto">
            <a:xfrm>
              <a:off x="-1102895" y="2467822"/>
              <a:ext cx="2325569" cy="716281"/>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Drag and drop the </a:t>
              </a:r>
              <a:r>
                <a:rPr lang="en-US" altLang="en-US" sz="800" dirty="0"/>
                <a:t>test group name </a:t>
              </a:r>
              <a:r>
                <a:rPr lang="en-US" altLang="en-US" sz="800" b="0" dirty="0"/>
                <a:t>into the </a:t>
              </a:r>
              <a:r>
                <a:rPr lang="en-US" altLang="en-US" sz="800" dirty="0"/>
                <a:t>Test Cases List </a:t>
              </a:r>
              <a:r>
                <a:rPr lang="en-US" altLang="en-US" sz="800" b="0" dirty="0"/>
                <a:t>window</a:t>
              </a:r>
            </a:p>
            <a:p>
              <a:pPr algn="ctr" eaLnBrk="1" hangingPunct="1">
                <a:defRPr/>
              </a:pPr>
              <a:endParaRPr lang="en-US" altLang="en-US" sz="800" b="0" dirty="0"/>
            </a:p>
            <a:p>
              <a:pPr algn="ctr" eaLnBrk="1" hangingPunct="1">
                <a:defRPr/>
              </a:pPr>
              <a:r>
                <a:rPr lang="en-US" altLang="en-US" sz="800" b="0" dirty="0"/>
                <a:t>All test cases from that group will appear in the Test Cases List window</a:t>
              </a:r>
            </a:p>
          </p:txBody>
        </p:sp>
        <p:sp>
          <p:nvSpPr>
            <p:cNvPr id="7" name="Oval 6">
              <a:extLst>
                <a:ext uri="{FF2B5EF4-FFF2-40B4-BE49-F238E27FC236}">
                  <a16:creationId xmlns:a16="http://schemas.microsoft.com/office/drawing/2014/main" id="{A7353668-F3EB-D143-A94D-7C6BB87914B6}"/>
                </a:ext>
              </a:extLst>
            </p:cNvPr>
            <p:cNvSpPr>
              <a:spLocks noChangeArrowheads="1"/>
            </p:cNvSpPr>
            <p:nvPr/>
          </p:nvSpPr>
          <p:spPr bwMode="auto">
            <a:xfrm>
              <a:off x="-1264831" y="2402033"/>
              <a:ext cx="302609" cy="22749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4</a:t>
              </a:r>
              <a:endParaRPr lang="en-US" sz="1200" b="0" dirty="0">
                <a:solidFill>
                  <a:schemeClr val="bg1"/>
                </a:solidFill>
                <a:latin typeface="+mj-lt"/>
                <a:ea typeface="+mn-ea"/>
              </a:endParaRPr>
            </a:p>
          </p:txBody>
        </p:sp>
        <p:cxnSp>
          <p:nvCxnSpPr>
            <p:cNvPr id="8" name="Straight Connector 88">
              <a:extLst>
                <a:ext uri="{FF2B5EF4-FFF2-40B4-BE49-F238E27FC236}">
                  <a16:creationId xmlns:a16="http://schemas.microsoft.com/office/drawing/2014/main" id="{73C7F38A-F025-9740-A298-67F03B6894AE}"/>
                </a:ext>
              </a:extLst>
            </p:cNvPr>
            <p:cNvCxnSpPr>
              <a:cxnSpLocks noChangeShapeType="1"/>
            </p:cNvCxnSpPr>
            <p:nvPr/>
          </p:nvCxnSpPr>
          <p:spPr bwMode="auto">
            <a:xfrm flipH="1">
              <a:off x="-7858546" y="2452295"/>
              <a:ext cx="6755655" cy="15527"/>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9" name="Straight Connector 88">
            <a:extLst>
              <a:ext uri="{FF2B5EF4-FFF2-40B4-BE49-F238E27FC236}">
                <a16:creationId xmlns:a16="http://schemas.microsoft.com/office/drawing/2014/main" id="{1EE16FD0-6E0B-EE45-A7D4-B5ACB6DE5DDB}"/>
              </a:ext>
            </a:extLst>
          </p:cNvPr>
          <p:cNvCxnSpPr>
            <a:cxnSpLocks noChangeShapeType="1"/>
          </p:cNvCxnSpPr>
          <p:nvPr/>
        </p:nvCxnSpPr>
        <p:spPr bwMode="auto">
          <a:xfrm flipV="1">
            <a:off x="6827900" y="2049517"/>
            <a:ext cx="0" cy="177694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53462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9E9271-A5D9-7D44-ADE6-5469F4E5A4C8}"/>
              </a:ext>
            </a:extLst>
          </p:cNvPr>
          <p:cNvPicPr>
            <a:picLocks noChangeAspect="1"/>
          </p:cNvPicPr>
          <p:nvPr/>
        </p:nvPicPr>
        <p:blipFill>
          <a:blip r:embed="rId2"/>
          <a:stretch>
            <a:fillRect/>
          </a:stretch>
        </p:blipFill>
        <p:spPr>
          <a:xfrm>
            <a:off x="0" y="508000"/>
            <a:ext cx="12192000" cy="5842000"/>
          </a:xfrm>
          <a:prstGeom prst="rect">
            <a:avLst/>
          </a:prstGeom>
        </p:spPr>
      </p:pic>
      <p:grpSp>
        <p:nvGrpSpPr>
          <p:cNvPr id="5" name="Group 37">
            <a:extLst>
              <a:ext uri="{FF2B5EF4-FFF2-40B4-BE49-F238E27FC236}">
                <a16:creationId xmlns:a16="http://schemas.microsoft.com/office/drawing/2014/main" id="{095FFD9D-3E4C-2F46-80FF-28F04CCBBE3E}"/>
              </a:ext>
            </a:extLst>
          </p:cNvPr>
          <p:cNvGrpSpPr>
            <a:grpSpLocks/>
          </p:cNvGrpSpPr>
          <p:nvPr/>
        </p:nvGrpSpPr>
        <p:grpSpPr bwMode="auto">
          <a:xfrm>
            <a:off x="3985159" y="1682218"/>
            <a:ext cx="3618276" cy="3240164"/>
            <a:chOff x="-1264831" y="279240"/>
            <a:chExt cx="4646728" cy="3278568"/>
          </a:xfrm>
        </p:grpSpPr>
        <p:sp>
          <p:nvSpPr>
            <p:cNvPr id="6" name="TextBox 5">
              <a:extLst>
                <a:ext uri="{FF2B5EF4-FFF2-40B4-BE49-F238E27FC236}">
                  <a16:creationId xmlns:a16="http://schemas.microsoft.com/office/drawing/2014/main" id="{CA0EAC2E-9C6C-7F41-AF68-ED5E2E6A75F3}"/>
                </a:ext>
              </a:extLst>
            </p:cNvPr>
            <p:cNvSpPr txBox="1">
              <a:spLocks noChangeArrowheads="1"/>
            </p:cNvSpPr>
            <p:nvPr/>
          </p:nvSpPr>
          <p:spPr bwMode="auto">
            <a:xfrm>
              <a:off x="-1102896" y="2467822"/>
              <a:ext cx="4484793" cy="1089986"/>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the pencil icon in the Configuration window to view/select/add/delete CDS software to execute tests cases against</a:t>
              </a:r>
              <a:br>
                <a:rPr lang="en-US" altLang="en-US" sz="800" b="0" dirty="0"/>
              </a:br>
              <a:br>
                <a:rPr lang="en-US" altLang="en-US" sz="800" b="0" dirty="0"/>
              </a:br>
              <a:r>
                <a:rPr lang="en-US" altLang="en-US" sz="800" b="0" dirty="0"/>
                <a:t>Clicking on the + icon allows the user to define new CDS software by defining its name, endpoint address, and interface type</a:t>
              </a:r>
              <a:br>
                <a:rPr lang="en-US" altLang="en-US" sz="800" b="0" dirty="0"/>
              </a:br>
              <a:br>
                <a:rPr lang="en-US" altLang="en-US" sz="800" b="0" dirty="0"/>
              </a:br>
              <a:r>
                <a:rPr lang="en-US" altLang="en-US" sz="800" b="0" dirty="0"/>
                <a:t>Clicking on the name of a CDS engine in the Software List will select that CDS engine for test case execution and display its configuration details</a:t>
              </a:r>
            </a:p>
          </p:txBody>
        </p:sp>
        <p:sp>
          <p:nvSpPr>
            <p:cNvPr id="7" name="Oval 6">
              <a:extLst>
                <a:ext uri="{FF2B5EF4-FFF2-40B4-BE49-F238E27FC236}">
                  <a16:creationId xmlns:a16="http://schemas.microsoft.com/office/drawing/2014/main" id="{BF72E0A3-AC71-C04C-AF83-0F06E468E80C}"/>
                </a:ext>
              </a:extLst>
            </p:cNvPr>
            <p:cNvSpPr>
              <a:spLocks noChangeArrowheads="1"/>
            </p:cNvSpPr>
            <p:nvPr/>
          </p:nvSpPr>
          <p:spPr bwMode="auto">
            <a:xfrm>
              <a:off x="-1264831" y="2402033"/>
              <a:ext cx="302609" cy="22749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5</a:t>
              </a:r>
            </a:p>
          </p:txBody>
        </p:sp>
        <p:cxnSp>
          <p:nvCxnSpPr>
            <p:cNvPr id="8" name="Straight Connector 88">
              <a:extLst>
                <a:ext uri="{FF2B5EF4-FFF2-40B4-BE49-F238E27FC236}">
                  <a16:creationId xmlns:a16="http://schemas.microsoft.com/office/drawing/2014/main" id="{5B4DAACC-A59E-B541-BC78-5B1973A44206}"/>
                </a:ext>
              </a:extLst>
            </p:cNvPr>
            <p:cNvCxnSpPr>
              <a:cxnSpLocks noChangeShapeType="1"/>
            </p:cNvCxnSpPr>
            <p:nvPr/>
          </p:nvCxnSpPr>
          <p:spPr bwMode="auto">
            <a:xfrm flipV="1">
              <a:off x="-1102894" y="279240"/>
              <a:ext cx="0" cy="2173056"/>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386841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A1B72D-0640-B042-84FE-2ADCDC3F0217}"/>
              </a:ext>
            </a:extLst>
          </p:cNvPr>
          <p:cNvPicPr>
            <a:picLocks noChangeAspect="1"/>
          </p:cNvPicPr>
          <p:nvPr/>
        </p:nvPicPr>
        <p:blipFill>
          <a:blip r:embed="rId2"/>
          <a:stretch>
            <a:fillRect/>
          </a:stretch>
        </p:blipFill>
        <p:spPr>
          <a:xfrm>
            <a:off x="0" y="482600"/>
            <a:ext cx="12192000" cy="5892800"/>
          </a:xfrm>
          <a:prstGeom prst="rect">
            <a:avLst/>
          </a:prstGeom>
        </p:spPr>
      </p:pic>
      <p:grpSp>
        <p:nvGrpSpPr>
          <p:cNvPr id="5" name="Group 37">
            <a:extLst>
              <a:ext uri="{FF2B5EF4-FFF2-40B4-BE49-F238E27FC236}">
                <a16:creationId xmlns:a16="http://schemas.microsoft.com/office/drawing/2014/main" id="{A8FF008F-9CF7-E843-8ADB-07E0FB349490}"/>
              </a:ext>
            </a:extLst>
          </p:cNvPr>
          <p:cNvGrpSpPr>
            <a:grpSpLocks/>
          </p:cNvGrpSpPr>
          <p:nvPr/>
        </p:nvGrpSpPr>
        <p:grpSpPr bwMode="auto">
          <a:xfrm>
            <a:off x="1510748" y="2156791"/>
            <a:ext cx="4969565" cy="1903816"/>
            <a:chOff x="-4442564" y="759438"/>
            <a:chExt cx="6382105" cy="1926382"/>
          </a:xfrm>
        </p:grpSpPr>
        <p:sp>
          <p:nvSpPr>
            <p:cNvPr id="6" name="TextBox 5">
              <a:extLst>
                <a:ext uri="{FF2B5EF4-FFF2-40B4-BE49-F238E27FC236}">
                  <a16:creationId xmlns:a16="http://schemas.microsoft.com/office/drawing/2014/main" id="{7C0D9CA6-AB35-3C4B-9D87-64DD70824819}"/>
                </a:ext>
              </a:extLst>
            </p:cNvPr>
            <p:cNvSpPr txBox="1">
              <a:spLocks noChangeArrowheads="1"/>
            </p:cNvSpPr>
            <p:nvPr/>
          </p:nvSpPr>
          <p:spPr bwMode="auto">
            <a:xfrm>
              <a:off x="-1102895" y="2467822"/>
              <a:ext cx="3042436" cy="217998"/>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Select a CDS software type execute against</a:t>
              </a:r>
            </a:p>
          </p:txBody>
        </p:sp>
        <p:sp>
          <p:nvSpPr>
            <p:cNvPr id="7" name="Oval 6">
              <a:extLst>
                <a:ext uri="{FF2B5EF4-FFF2-40B4-BE49-F238E27FC236}">
                  <a16:creationId xmlns:a16="http://schemas.microsoft.com/office/drawing/2014/main" id="{C6413F66-A8FB-B245-AD5C-45DDD97A4905}"/>
                </a:ext>
              </a:extLst>
            </p:cNvPr>
            <p:cNvSpPr>
              <a:spLocks noChangeArrowheads="1"/>
            </p:cNvSpPr>
            <p:nvPr/>
          </p:nvSpPr>
          <p:spPr bwMode="auto">
            <a:xfrm>
              <a:off x="-1264831" y="2402033"/>
              <a:ext cx="302609" cy="22749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6</a:t>
              </a:r>
              <a:endParaRPr lang="en-US" sz="1200" b="0" dirty="0">
                <a:solidFill>
                  <a:schemeClr val="bg1"/>
                </a:solidFill>
                <a:latin typeface="+mj-lt"/>
                <a:ea typeface="+mn-ea"/>
              </a:endParaRPr>
            </a:p>
          </p:txBody>
        </p:sp>
        <p:cxnSp>
          <p:nvCxnSpPr>
            <p:cNvPr id="8" name="Straight Connector 88">
              <a:extLst>
                <a:ext uri="{FF2B5EF4-FFF2-40B4-BE49-F238E27FC236}">
                  <a16:creationId xmlns:a16="http://schemas.microsoft.com/office/drawing/2014/main" id="{B4ECEE3E-289F-FB43-87CF-7A7917D3ED31}"/>
                </a:ext>
              </a:extLst>
            </p:cNvPr>
            <p:cNvCxnSpPr>
              <a:cxnSpLocks noChangeShapeType="1"/>
            </p:cNvCxnSpPr>
            <p:nvPr/>
          </p:nvCxnSpPr>
          <p:spPr bwMode="auto">
            <a:xfrm flipH="1" flipV="1">
              <a:off x="-4442564" y="759438"/>
              <a:ext cx="3339670" cy="1692858"/>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 name="Group 37">
            <a:extLst>
              <a:ext uri="{FF2B5EF4-FFF2-40B4-BE49-F238E27FC236}">
                <a16:creationId xmlns:a16="http://schemas.microsoft.com/office/drawing/2014/main" id="{6BC4BF34-A069-1F4C-B333-CBC7C0E1297D}"/>
              </a:ext>
            </a:extLst>
          </p:cNvPr>
          <p:cNvGrpSpPr>
            <a:grpSpLocks/>
          </p:cNvGrpSpPr>
          <p:nvPr/>
        </p:nvGrpSpPr>
        <p:grpSpPr bwMode="auto">
          <a:xfrm>
            <a:off x="4220792" y="2803378"/>
            <a:ext cx="5204894" cy="403572"/>
            <a:chOff x="-4744782" y="2402033"/>
            <a:chExt cx="6684323" cy="408355"/>
          </a:xfrm>
        </p:grpSpPr>
        <p:sp>
          <p:nvSpPr>
            <p:cNvPr id="11" name="TextBox 10">
              <a:extLst>
                <a:ext uri="{FF2B5EF4-FFF2-40B4-BE49-F238E27FC236}">
                  <a16:creationId xmlns:a16="http://schemas.microsoft.com/office/drawing/2014/main" id="{5D67D02B-1E02-2243-B433-99BC8FC7317A}"/>
                </a:ext>
              </a:extLst>
            </p:cNvPr>
            <p:cNvSpPr txBox="1">
              <a:spLocks noChangeArrowheads="1"/>
            </p:cNvSpPr>
            <p:nvPr/>
          </p:nvSpPr>
          <p:spPr bwMode="auto">
            <a:xfrm>
              <a:off x="-1102895" y="2467822"/>
              <a:ext cx="3042436" cy="342566"/>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on the Save icon to save this configuration if any changes were made </a:t>
              </a:r>
            </a:p>
          </p:txBody>
        </p:sp>
        <p:sp>
          <p:nvSpPr>
            <p:cNvPr id="12" name="Oval 11">
              <a:extLst>
                <a:ext uri="{FF2B5EF4-FFF2-40B4-BE49-F238E27FC236}">
                  <a16:creationId xmlns:a16="http://schemas.microsoft.com/office/drawing/2014/main" id="{308E2C2E-6691-8C4C-9F76-725C548582BE}"/>
                </a:ext>
              </a:extLst>
            </p:cNvPr>
            <p:cNvSpPr>
              <a:spLocks noChangeArrowheads="1"/>
            </p:cNvSpPr>
            <p:nvPr/>
          </p:nvSpPr>
          <p:spPr bwMode="auto">
            <a:xfrm>
              <a:off x="-1264831" y="2402033"/>
              <a:ext cx="302609" cy="22749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7</a:t>
              </a:r>
            </a:p>
          </p:txBody>
        </p:sp>
        <p:cxnSp>
          <p:nvCxnSpPr>
            <p:cNvPr id="13" name="Straight Connector 88">
              <a:extLst>
                <a:ext uri="{FF2B5EF4-FFF2-40B4-BE49-F238E27FC236}">
                  <a16:creationId xmlns:a16="http://schemas.microsoft.com/office/drawing/2014/main" id="{DAA5E18D-BF43-9442-A54B-04A36A91B013}"/>
                </a:ext>
              </a:extLst>
            </p:cNvPr>
            <p:cNvCxnSpPr>
              <a:cxnSpLocks noChangeShapeType="1"/>
            </p:cNvCxnSpPr>
            <p:nvPr/>
          </p:nvCxnSpPr>
          <p:spPr bwMode="auto">
            <a:xfrm flipH="1">
              <a:off x="-4744782" y="2452296"/>
              <a:ext cx="3641890"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 name="Group 37">
            <a:extLst>
              <a:ext uri="{FF2B5EF4-FFF2-40B4-BE49-F238E27FC236}">
                <a16:creationId xmlns:a16="http://schemas.microsoft.com/office/drawing/2014/main" id="{34446251-DA8F-0943-BBCA-8C61B64D8347}"/>
              </a:ext>
            </a:extLst>
          </p:cNvPr>
          <p:cNvGrpSpPr>
            <a:grpSpLocks/>
          </p:cNvGrpSpPr>
          <p:nvPr/>
        </p:nvGrpSpPr>
        <p:grpSpPr bwMode="auto">
          <a:xfrm>
            <a:off x="9836942" y="1133061"/>
            <a:ext cx="1891232" cy="3959825"/>
            <a:chOff x="-1311269" y="-752264"/>
            <a:chExt cx="2428792" cy="4006759"/>
          </a:xfrm>
        </p:grpSpPr>
        <p:sp>
          <p:nvSpPr>
            <p:cNvPr id="16" name="TextBox 15">
              <a:extLst>
                <a:ext uri="{FF2B5EF4-FFF2-40B4-BE49-F238E27FC236}">
                  <a16:creationId xmlns:a16="http://schemas.microsoft.com/office/drawing/2014/main" id="{F8B6D805-416F-524C-A08D-710044050379}"/>
                </a:ext>
              </a:extLst>
            </p:cNvPr>
            <p:cNvSpPr txBox="1">
              <a:spLocks noChangeArrowheads="1"/>
            </p:cNvSpPr>
            <p:nvPr/>
          </p:nvSpPr>
          <p:spPr bwMode="auto">
            <a:xfrm>
              <a:off x="-1311269" y="2039939"/>
              <a:ext cx="2428792" cy="1214556"/>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NOTE: After the Test Cases List has been populated and a CDS Software has been selected, the </a:t>
              </a:r>
              <a:r>
                <a:rPr lang="en-US" altLang="en-US" sz="800" dirty="0"/>
                <a:t>Play/Execute </a:t>
              </a:r>
              <a:r>
                <a:rPr lang="en-US" altLang="en-US" sz="800" b="0" dirty="0"/>
                <a:t>button will appear</a:t>
              </a:r>
            </a:p>
            <a:p>
              <a:pPr algn="ctr" eaLnBrk="1" hangingPunct="1">
                <a:defRPr/>
              </a:pPr>
              <a:endParaRPr lang="en-US" altLang="en-US" sz="800" b="0" dirty="0"/>
            </a:p>
            <a:p>
              <a:pPr algn="ctr" eaLnBrk="1" hangingPunct="1">
                <a:defRPr/>
              </a:pPr>
              <a:r>
                <a:rPr lang="en-US" altLang="en-US" sz="800" b="0" dirty="0"/>
                <a:t>Click the </a:t>
              </a:r>
              <a:r>
                <a:rPr lang="en-US" altLang="en-US" sz="800" dirty="0"/>
                <a:t>Play/Execute </a:t>
              </a:r>
              <a:r>
                <a:rPr lang="en-US" altLang="en-US" sz="800" b="0" dirty="0"/>
                <a:t>button to display the </a:t>
              </a:r>
              <a:r>
                <a:rPr lang="en-US" altLang="en-US" sz="800" dirty="0"/>
                <a:t>Execution Window </a:t>
              </a:r>
              <a:r>
                <a:rPr lang="en-US" altLang="en-US" sz="800" b="0" dirty="0"/>
                <a:t>and  initiate execution of the test case(s) in the Test Cases List</a:t>
              </a:r>
            </a:p>
          </p:txBody>
        </p:sp>
        <p:cxnSp>
          <p:nvCxnSpPr>
            <p:cNvPr id="18" name="Straight Connector 88">
              <a:extLst>
                <a:ext uri="{FF2B5EF4-FFF2-40B4-BE49-F238E27FC236}">
                  <a16:creationId xmlns:a16="http://schemas.microsoft.com/office/drawing/2014/main" id="{A6DADAFA-54C2-0344-8099-563ADE55E34D}"/>
                </a:ext>
              </a:extLst>
            </p:cNvPr>
            <p:cNvCxnSpPr>
              <a:cxnSpLocks noChangeShapeType="1"/>
            </p:cNvCxnSpPr>
            <p:nvPr/>
          </p:nvCxnSpPr>
          <p:spPr bwMode="auto">
            <a:xfrm flipV="1">
              <a:off x="-464683" y="-752264"/>
              <a:ext cx="1301393" cy="2583357"/>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Oval 19">
            <a:extLst>
              <a:ext uri="{FF2B5EF4-FFF2-40B4-BE49-F238E27FC236}">
                <a16:creationId xmlns:a16="http://schemas.microsoft.com/office/drawing/2014/main" id="{C817663A-CD3E-D94B-B109-4F3D6A79560F}"/>
              </a:ext>
            </a:extLst>
          </p:cNvPr>
          <p:cNvSpPr>
            <a:spLocks noChangeArrowheads="1"/>
          </p:cNvSpPr>
          <p:nvPr/>
        </p:nvSpPr>
        <p:spPr bwMode="auto">
          <a:xfrm>
            <a:off x="10378338" y="3620338"/>
            <a:ext cx="235633" cy="22482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8</a:t>
            </a:r>
            <a:endParaRPr lang="en-US" sz="1200" b="0" dirty="0">
              <a:solidFill>
                <a:schemeClr val="bg1"/>
              </a:solidFill>
              <a:latin typeface="+mj-lt"/>
              <a:ea typeface="+mn-ea"/>
            </a:endParaRPr>
          </a:p>
        </p:txBody>
      </p:sp>
    </p:spTree>
    <p:extLst>
      <p:ext uri="{BB962C8B-B14F-4D97-AF65-F5344CB8AC3E}">
        <p14:creationId xmlns:p14="http://schemas.microsoft.com/office/powerpoint/2010/main" val="1572322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277CB1-569B-6E4A-9FCB-36EAE43DC3E5}"/>
              </a:ext>
            </a:extLst>
          </p:cNvPr>
          <p:cNvPicPr>
            <a:picLocks noChangeAspect="1"/>
          </p:cNvPicPr>
          <p:nvPr/>
        </p:nvPicPr>
        <p:blipFill>
          <a:blip r:embed="rId2"/>
          <a:stretch>
            <a:fillRect/>
          </a:stretch>
        </p:blipFill>
        <p:spPr>
          <a:xfrm>
            <a:off x="0" y="225945"/>
            <a:ext cx="12192000" cy="6406110"/>
          </a:xfrm>
          <a:prstGeom prst="rect">
            <a:avLst/>
          </a:prstGeom>
        </p:spPr>
      </p:pic>
      <p:cxnSp>
        <p:nvCxnSpPr>
          <p:cNvPr id="8" name="Straight Connector 88">
            <a:extLst>
              <a:ext uri="{FF2B5EF4-FFF2-40B4-BE49-F238E27FC236}">
                <a16:creationId xmlns:a16="http://schemas.microsoft.com/office/drawing/2014/main" id="{C2FB5722-2C89-A543-B043-E676426408CE}"/>
              </a:ext>
            </a:extLst>
          </p:cNvPr>
          <p:cNvCxnSpPr>
            <a:cxnSpLocks noChangeShapeType="1"/>
            <a:stCxn id="12" idx="3"/>
          </p:cNvCxnSpPr>
          <p:nvPr/>
        </p:nvCxnSpPr>
        <p:spPr bwMode="auto">
          <a:xfrm flipH="1">
            <a:off x="3462432" y="541831"/>
            <a:ext cx="1357698" cy="236101"/>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 name="Group 37">
            <a:extLst>
              <a:ext uri="{FF2B5EF4-FFF2-40B4-BE49-F238E27FC236}">
                <a16:creationId xmlns:a16="http://schemas.microsoft.com/office/drawing/2014/main" id="{6B7599D0-7E12-F24A-8B41-4D31487173BA}"/>
              </a:ext>
            </a:extLst>
          </p:cNvPr>
          <p:cNvGrpSpPr>
            <a:grpSpLocks/>
          </p:cNvGrpSpPr>
          <p:nvPr/>
        </p:nvGrpSpPr>
        <p:grpSpPr bwMode="auto">
          <a:xfrm>
            <a:off x="1044330" y="144855"/>
            <a:ext cx="8689426" cy="621801"/>
            <a:chOff x="-632935" y="-887263"/>
            <a:chExt cx="11159294" cy="629172"/>
          </a:xfrm>
        </p:grpSpPr>
        <p:sp>
          <p:nvSpPr>
            <p:cNvPr id="11" name="TextBox 10">
              <a:extLst>
                <a:ext uri="{FF2B5EF4-FFF2-40B4-BE49-F238E27FC236}">
                  <a16:creationId xmlns:a16="http://schemas.microsoft.com/office/drawing/2014/main" id="{7C0C4D7E-6B6D-B84B-B571-5424A6608A04}"/>
                </a:ext>
              </a:extLst>
            </p:cNvPr>
            <p:cNvSpPr txBox="1">
              <a:spLocks noChangeArrowheads="1"/>
            </p:cNvSpPr>
            <p:nvPr/>
          </p:nvSpPr>
          <p:spPr bwMode="auto">
            <a:xfrm>
              <a:off x="4323081" y="-887263"/>
              <a:ext cx="6203278" cy="467138"/>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Selecting </a:t>
              </a:r>
              <a:r>
                <a:rPr lang="en-US" altLang="en-US" sz="800" dirty="0"/>
                <a:t>Play/Execute</a:t>
              </a:r>
              <a:r>
                <a:rPr lang="en-US" altLang="en-US" sz="800" b="0" dirty="0"/>
                <a:t> displays the </a:t>
              </a:r>
              <a:r>
                <a:rPr lang="en-US" altLang="en-US" sz="800" dirty="0"/>
                <a:t>Execution Window </a:t>
              </a:r>
              <a:r>
                <a:rPr lang="en-US" altLang="en-US" sz="800" b="0" dirty="0"/>
                <a:t>and begins test case execution. </a:t>
              </a:r>
            </a:p>
            <a:p>
              <a:pPr algn="ctr" eaLnBrk="1" hangingPunct="1">
                <a:defRPr/>
              </a:pPr>
              <a:r>
                <a:rPr lang="en-US" altLang="en-US" sz="800" b="0" dirty="0"/>
                <a:t>During execution the results for each test case are displayed in the </a:t>
              </a:r>
              <a:r>
                <a:rPr lang="en-US" altLang="en-US" sz="800" dirty="0"/>
                <a:t>Queue</a:t>
              </a:r>
              <a:r>
                <a:rPr lang="en-US" altLang="en-US" sz="800" b="0" dirty="0"/>
                <a:t> pane and a progress </a:t>
              </a:r>
              <a:r>
                <a:rPr lang="en-US" altLang="en-US" sz="800" b="0" dirty="0" err="1"/>
                <a:t>ba</a:t>
              </a:r>
              <a:r>
                <a:rPr lang="en-US" altLang="en-US" sz="800" b="0" dirty="0"/>
                <a:t> at the top of that pane shows the % of test cases which have been completed</a:t>
              </a:r>
            </a:p>
          </p:txBody>
        </p:sp>
        <p:cxnSp>
          <p:nvCxnSpPr>
            <p:cNvPr id="13" name="Straight Connector 88">
              <a:extLst>
                <a:ext uri="{FF2B5EF4-FFF2-40B4-BE49-F238E27FC236}">
                  <a16:creationId xmlns:a16="http://schemas.microsoft.com/office/drawing/2014/main" id="{06A5D4FF-59FB-2B4F-86DF-9EA4771E1CFA}"/>
                </a:ext>
              </a:extLst>
            </p:cNvPr>
            <p:cNvCxnSpPr>
              <a:cxnSpLocks noChangeShapeType="1"/>
            </p:cNvCxnSpPr>
            <p:nvPr/>
          </p:nvCxnSpPr>
          <p:spPr bwMode="auto">
            <a:xfrm flipH="1">
              <a:off x="-632935" y="-530542"/>
              <a:ext cx="4804711" cy="272451"/>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11">
              <a:extLst>
                <a:ext uri="{FF2B5EF4-FFF2-40B4-BE49-F238E27FC236}">
                  <a16:creationId xmlns:a16="http://schemas.microsoft.com/office/drawing/2014/main" id="{F82C419F-71A6-6F49-A796-251F37596BBF}"/>
                </a:ext>
              </a:extLst>
            </p:cNvPr>
            <p:cNvSpPr>
              <a:spLocks noChangeArrowheads="1"/>
            </p:cNvSpPr>
            <p:nvPr/>
          </p:nvSpPr>
          <p:spPr bwMode="auto">
            <a:xfrm>
              <a:off x="4171776" y="-679756"/>
              <a:ext cx="302609" cy="22749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9</a:t>
              </a:r>
              <a:endParaRPr lang="en-US" sz="1200" b="0" dirty="0">
                <a:solidFill>
                  <a:schemeClr val="bg1"/>
                </a:solidFill>
                <a:latin typeface="+mj-lt"/>
                <a:ea typeface="+mn-ea"/>
              </a:endParaRPr>
            </a:p>
          </p:txBody>
        </p:sp>
      </p:grpSp>
      <p:sp>
        <p:nvSpPr>
          <p:cNvPr id="17" name="TextBox 16">
            <a:extLst>
              <a:ext uri="{FF2B5EF4-FFF2-40B4-BE49-F238E27FC236}">
                <a16:creationId xmlns:a16="http://schemas.microsoft.com/office/drawing/2014/main" id="{5A7B8C80-83E2-044D-8646-46E93D05B4CE}"/>
              </a:ext>
            </a:extLst>
          </p:cNvPr>
          <p:cNvSpPr txBox="1">
            <a:spLocks noChangeArrowheads="1"/>
          </p:cNvSpPr>
          <p:nvPr/>
        </p:nvSpPr>
        <p:spPr bwMode="auto">
          <a:xfrm>
            <a:off x="1601198" y="3535716"/>
            <a:ext cx="3420057" cy="338554"/>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After execution completes the overall results are displayed in the </a:t>
            </a:r>
            <a:r>
              <a:rPr lang="en-US" altLang="en-US" sz="800" dirty="0"/>
              <a:t>Results</a:t>
            </a:r>
            <a:r>
              <a:rPr lang="en-US" altLang="en-US" sz="800" b="0" dirty="0"/>
              <a:t> pane (by default the results are aggregated).</a:t>
            </a:r>
          </a:p>
        </p:txBody>
      </p:sp>
      <p:sp>
        <p:nvSpPr>
          <p:cNvPr id="19" name="Oval 18">
            <a:extLst>
              <a:ext uri="{FF2B5EF4-FFF2-40B4-BE49-F238E27FC236}">
                <a16:creationId xmlns:a16="http://schemas.microsoft.com/office/drawing/2014/main" id="{5F53A4A0-034F-2D4C-82B7-C8500845BFF8}"/>
              </a:ext>
            </a:extLst>
          </p:cNvPr>
          <p:cNvSpPr>
            <a:spLocks noChangeArrowheads="1"/>
          </p:cNvSpPr>
          <p:nvPr/>
        </p:nvSpPr>
        <p:spPr bwMode="auto">
          <a:xfrm>
            <a:off x="4903438" y="3480168"/>
            <a:ext cx="238463" cy="22482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10</a:t>
            </a:r>
          </a:p>
        </p:txBody>
      </p:sp>
      <p:cxnSp>
        <p:nvCxnSpPr>
          <p:cNvPr id="45" name="Straight Connector 88">
            <a:extLst>
              <a:ext uri="{FF2B5EF4-FFF2-40B4-BE49-F238E27FC236}">
                <a16:creationId xmlns:a16="http://schemas.microsoft.com/office/drawing/2014/main" id="{82D7A887-BB65-5442-8C9F-A9F3F8AE8951}"/>
              </a:ext>
            </a:extLst>
          </p:cNvPr>
          <p:cNvCxnSpPr>
            <a:cxnSpLocks noChangeShapeType="1"/>
          </p:cNvCxnSpPr>
          <p:nvPr/>
        </p:nvCxnSpPr>
        <p:spPr bwMode="auto">
          <a:xfrm>
            <a:off x="5141901" y="3637548"/>
            <a:ext cx="479966" cy="104259"/>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88">
            <a:extLst>
              <a:ext uri="{FF2B5EF4-FFF2-40B4-BE49-F238E27FC236}">
                <a16:creationId xmlns:a16="http://schemas.microsoft.com/office/drawing/2014/main" id="{9644E0D5-45E8-7245-89E9-EEEBA755A6E3}"/>
              </a:ext>
            </a:extLst>
          </p:cNvPr>
          <p:cNvCxnSpPr>
            <a:cxnSpLocks noChangeShapeType="1"/>
          </p:cNvCxnSpPr>
          <p:nvPr/>
        </p:nvCxnSpPr>
        <p:spPr bwMode="auto">
          <a:xfrm>
            <a:off x="5120179" y="3654022"/>
            <a:ext cx="501688" cy="960311"/>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Box 53">
            <a:extLst>
              <a:ext uri="{FF2B5EF4-FFF2-40B4-BE49-F238E27FC236}">
                <a16:creationId xmlns:a16="http://schemas.microsoft.com/office/drawing/2014/main" id="{12065A40-4BEE-864E-9E19-26AB9D1EA44C}"/>
              </a:ext>
            </a:extLst>
          </p:cNvPr>
          <p:cNvSpPr txBox="1">
            <a:spLocks noChangeArrowheads="1"/>
          </p:cNvSpPr>
          <p:nvPr/>
        </p:nvSpPr>
        <p:spPr bwMode="auto">
          <a:xfrm>
            <a:off x="7374352" y="3333005"/>
            <a:ext cx="3431179" cy="215444"/>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the </a:t>
            </a:r>
            <a:r>
              <a:rPr lang="en-US" altLang="en-US" sz="800" dirty="0"/>
              <a:t>Reports</a:t>
            </a:r>
            <a:r>
              <a:rPr lang="en-US" altLang="en-US" sz="800" b="0" dirty="0"/>
              <a:t> tab to view individual test case results</a:t>
            </a:r>
          </a:p>
        </p:txBody>
      </p:sp>
      <p:sp>
        <p:nvSpPr>
          <p:cNvPr id="55" name="Oval 54">
            <a:extLst>
              <a:ext uri="{FF2B5EF4-FFF2-40B4-BE49-F238E27FC236}">
                <a16:creationId xmlns:a16="http://schemas.microsoft.com/office/drawing/2014/main" id="{628891EE-D81D-9B4F-9504-B15CFD1936C7}"/>
              </a:ext>
            </a:extLst>
          </p:cNvPr>
          <p:cNvSpPr>
            <a:spLocks noChangeArrowheads="1"/>
          </p:cNvSpPr>
          <p:nvPr/>
        </p:nvSpPr>
        <p:spPr bwMode="auto">
          <a:xfrm>
            <a:off x="7255121" y="3242534"/>
            <a:ext cx="238463" cy="22482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a:t>
            </a:r>
            <a:r>
              <a:rPr lang="en-US" sz="1200" dirty="0">
                <a:solidFill>
                  <a:schemeClr val="bg1"/>
                </a:solidFill>
                <a:latin typeface="+mj-lt"/>
              </a:rPr>
              <a:t>1</a:t>
            </a:r>
            <a:endParaRPr lang="en-US" sz="1200" b="0" dirty="0">
              <a:solidFill>
                <a:schemeClr val="bg1"/>
              </a:solidFill>
              <a:latin typeface="+mj-lt"/>
              <a:ea typeface="+mn-ea"/>
            </a:endParaRPr>
          </a:p>
        </p:txBody>
      </p:sp>
      <p:cxnSp>
        <p:nvCxnSpPr>
          <p:cNvPr id="56" name="Straight Connector 88">
            <a:extLst>
              <a:ext uri="{FF2B5EF4-FFF2-40B4-BE49-F238E27FC236}">
                <a16:creationId xmlns:a16="http://schemas.microsoft.com/office/drawing/2014/main" id="{C5828191-9BC6-474F-9A9D-24923EF52C35}"/>
              </a:ext>
            </a:extLst>
          </p:cNvPr>
          <p:cNvCxnSpPr>
            <a:cxnSpLocks noChangeShapeType="1"/>
            <a:stCxn id="55" idx="2"/>
          </p:cNvCxnSpPr>
          <p:nvPr/>
        </p:nvCxnSpPr>
        <p:spPr bwMode="auto">
          <a:xfrm flipH="1">
            <a:off x="1795257" y="3354947"/>
            <a:ext cx="5459864" cy="17499"/>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86185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B134F8-96DD-0D44-B505-6A198ED09F04}"/>
              </a:ext>
            </a:extLst>
          </p:cNvPr>
          <p:cNvPicPr>
            <a:picLocks noChangeAspect="1"/>
          </p:cNvPicPr>
          <p:nvPr/>
        </p:nvPicPr>
        <p:blipFill>
          <a:blip r:embed="rId2"/>
          <a:stretch>
            <a:fillRect/>
          </a:stretch>
        </p:blipFill>
        <p:spPr>
          <a:xfrm>
            <a:off x="0" y="220133"/>
            <a:ext cx="12192000" cy="6417733"/>
          </a:xfrm>
          <a:prstGeom prst="rect">
            <a:avLst/>
          </a:prstGeom>
        </p:spPr>
      </p:pic>
      <p:grpSp>
        <p:nvGrpSpPr>
          <p:cNvPr id="5" name="Group 37">
            <a:extLst>
              <a:ext uri="{FF2B5EF4-FFF2-40B4-BE49-F238E27FC236}">
                <a16:creationId xmlns:a16="http://schemas.microsoft.com/office/drawing/2014/main" id="{54A371DA-84FB-C444-93B0-8C4E8891CFC7}"/>
              </a:ext>
            </a:extLst>
          </p:cNvPr>
          <p:cNvGrpSpPr>
            <a:grpSpLocks/>
          </p:cNvGrpSpPr>
          <p:nvPr/>
        </p:nvGrpSpPr>
        <p:grpSpPr bwMode="auto">
          <a:xfrm>
            <a:off x="6991815" y="2492881"/>
            <a:ext cx="4148253" cy="1510408"/>
            <a:chOff x="-820785" y="3155457"/>
            <a:chExt cx="6203958" cy="1455291"/>
          </a:xfrm>
        </p:grpSpPr>
        <p:sp>
          <p:nvSpPr>
            <p:cNvPr id="6" name="TextBox 5">
              <a:extLst>
                <a:ext uri="{FF2B5EF4-FFF2-40B4-BE49-F238E27FC236}">
                  <a16:creationId xmlns:a16="http://schemas.microsoft.com/office/drawing/2014/main" id="{06414D75-1EBC-9542-BDCA-A796C88B67E9}"/>
                </a:ext>
              </a:extLst>
            </p:cNvPr>
            <p:cNvSpPr txBox="1">
              <a:spLocks noChangeArrowheads="1"/>
            </p:cNvSpPr>
            <p:nvPr/>
          </p:nvSpPr>
          <p:spPr bwMode="auto">
            <a:xfrm>
              <a:off x="-820785" y="3155457"/>
              <a:ext cx="3952522" cy="207582"/>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the arrows to view individual test case results</a:t>
              </a:r>
            </a:p>
          </p:txBody>
        </p:sp>
        <p:sp>
          <p:nvSpPr>
            <p:cNvPr id="7" name="Oval 6">
              <a:extLst>
                <a:ext uri="{FF2B5EF4-FFF2-40B4-BE49-F238E27FC236}">
                  <a16:creationId xmlns:a16="http://schemas.microsoft.com/office/drawing/2014/main" id="{6B61DACB-64EA-B947-82E5-B8FDA696DB67}"/>
                </a:ext>
              </a:extLst>
            </p:cNvPr>
            <p:cNvSpPr>
              <a:spLocks noChangeArrowheads="1"/>
            </p:cNvSpPr>
            <p:nvPr/>
          </p:nvSpPr>
          <p:spPr bwMode="auto">
            <a:xfrm>
              <a:off x="2931004" y="3232876"/>
              <a:ext cx="401465" cy="260326"/>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12</a:t>
              </a:r>
              <a:endParaRPr lang="en-US" sz="1200" b="0" dirty="0">
                <a:solidFill>
                  <a:schemeClr val="bg1"/>
                </a:solidFill>
                <a:latin typeface="+mj-lt"/>
                <a:ea typeface="+mn-ea"/>
              </a:endParaRPr>
            </a:p>
          </p:txBody>
        </p:sp>
        <p:cxnSp>
          <p:nvCxnSpPr>
            <p:cNvPr id="8" name="Straight Connector 88">
              <a:extLst>
                <a:ext uri="{FF2B5EF4-FFF2-40B4-BE49-F238E27FC236}">
                  <a16:creationId xmlns:a16="http://schemas.microsoft.com/office/drawing/2014/main" id="{7AEE4729-0815-0A4A-B924-0228B6139E7A}"/>
                </a:ext>
              </a:extLst>
            </p:cNvPr>
            <p:cNvCxnSpPr>
              <a:cxnSpLocks noChangeShapeType="1"/>
            </p:cNvCxnSpPr>
            <p:nvPr/>
          </p:nvCxnSpPr>
          <p:spPr bwMode="auto">
            <a:xfrm>
              <a:off x="3218991" y="3460444"/>
              <a:ext cx="2164182" cy="1150304"/>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987091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1C773B-7E35-3C42-ABE4-CD8DD17148B5}"/>
              </a:ext>
            </a:extLst>
          </p:cNvPr>
          <p:cNvPicPr>
            <a:picLocks noChangeAspect="1"/>
          </p:cNvPicPr>
          <p:nvPr/>
        </p:nvPicPr>
        <p:blipFill>
          <a:blip r:embed="rId2"/>
          <a:stretch>
            <a:fillRect/>
          </a:stretch>
        </p:blipFill>
        <p:spPr>
          <a:xfrm>
            <a:off x="0" y="219234"/>
            <a:ext cx="12192000" cy="6419531"/>
          </a:xfrm>
          <a:prstGeom prst="rect">
            <a:avLst/>
          </a:prstGeom>
        </p:spPr>
      </p:pic>
      <p:grpSp>
        <p:nvGrpSpPr>
          <p:cNvPr id="5" name="Group 37">
            <a:extLst>
              <a:ext uri="{FF2B5EF4-FFF2-40B4-BE49-F238E27FC236}">
                <a16:creationId xmlns:a16="http://schemas.microsoft.com/office/drawing/2014/main" id="{BA04155E-89D0-FA48-AF76-7024AA2D4323}"/>
              </a:ext>
            </a:extLst>
          </p:cNvPr>
          <p:cNvGrpSpPr>
            <a:grpSpLocks/>
          </p:cNvGrpSpPr>
          <p:nvPr/>
        </p:nvGrpSpPr>
        <p:grpSpPr bwMode="auto">
          <a:xfrm>
            <a:off x="7208874" y="854280"/>
            <a:ext cx="3899195" cy="3316840"/>
            <a:chOff x="-4170784" y="-752264"/>
            <a:chExt cx="5007494" cy="3356153"/>
          </a:xfrm>
        </p:grpSpPr>
        <p:sp>
          <p:nvSpPr>
            <p:cNvPr id="6" name="TextBox 5">
              <a:extLst>
                <a:ext uri="{FF2B5EF4-FFF2-40B4-BE49-F238E27FC236}">
                  <a16:creationId xmlns:a16="http://schemas.microsoft.com/office/drawing/2014/main" id="{6704ECA0-8D7B-9E4D-AEAB-E53DAE0ED95A}"/>
                </a:ext>
              </a:extLst>
            </p:cNvPr>
            <p:cNvSpPr txBox="1">
              <a:spLocks noChangeArrowheads="1"/>
            </p:cNvSpPr>
            <p:nvPr/>
          </p:nvSpPr>
          <p:spPr bwMode="auto">
            <a:xfrm>
              <a:off x="-4170784" y="1887613"/>
              <a:ext cx="3340675" cy="716276"/>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Save Reports to save the results of all recently executed test cases</a:t>
              </a:r>
            </a:p>
            <a:p>
              <a:pPr algn="ctr" eaLnBrk="1" hangingPunct="1">
                <a:defRPr/>
              </a:pPr>
              <a:endParaRPr lang="en-US" altLang="en-US" sz="800" b="0" dirty="0"/>
            </a:p>
            <a:p>
              <a:pPr algn="ctr" eaLnBrk="1" hangingPunct="1">
                <a:defRPr/>
              </a:pPr>
              <a:r>
                <a:rPr lang="en-US" altLang="en-US" sz="800" b="0" dirty="0"/>
                <a:t>.  Note that past test case results are viewable from the Test Cases pane of the </a:t>
              </a:r>
              <a:r>
                <a:rPr lang="en-US" altLang="en-US" sz="800" dirty="0"/>
                <a:t>Validation Window</a:t>
              </a:r>
            </a:p>
          </p:txBody>
        </p:sp>
        <p:cxnSp>
          <p:nvCxnSpPr>
            <p:cNvPr id="7" name="Straight Connector 88">
              <a:extLst>
                <a:ext uri="{FF2B5EF4-FFF2-40B4-BE49-F238E27FC236}">
                  <a16:creationId xmlns:a16="http://schemas.microsoft.com/office/drawing/2014/main" id="{81F0E27B-81E6-7941-A195-7062868CF86E}"/>
                </a:ext>
              </a:extLst>
            </p:cNvPr>
            <p:cNvCxnSpPr>
              <a:cxnSpLocks noChangeShapeType="1"/>
              <a:stCxn id="8" idx="7"/>
            </p:cNvCxnSpPr>
            <p:nvPr/>
          </p:nvCxnSpPr>
          <p:spPr bwMode="auto">
            <a:xfrm flipV="1">
              <a:off x="-708226" y="-752264"/>
              <a:ext cx="1544936" cy="2535783"/>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Oval 7">
            <a:extLst>
              <a:ext uri="{FF2B5EF4-FFF2-40B4-BE49-F238E27FC236}">
                <a16:creationId xmlns:a16="http://schemas.microsoft.com/office/drawing/2014/main" id="{9ACDF335-DBB9-CC4E-9426-3CFECC4A6FE6}"/>
              </a:ext>
            </a:extLst>
          </p:cNvPr>
          <p:cNvSpPr>
            <a:spLocks noChangeArrowheads="1"/>
          </p:cNvSpPr>
          <p:nvPr/>
        </p:nvSpPr>
        <p:spPr bwMode="auto">
          <a:xfrm>
            <a:off x="9675945" y="3320792"/>
            <a:ext cx="268438" cy="27018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13</a:t>
            </a:r>
          </a:p>
        </p:txBody>
      </p:sp>
      <p:grpSp>
        <p:nvGrpSpPr>
          <p:cNvPr id="9" name="Group 37">
            <a:extLst>
              <a:ext uri="{FF2B5EF4-FFF2-40B4-BE49-F238E27FC236}">
                <a16:creationId xmlns:a16="http://schemas.microsoft.com/office/drawing/2014/main" id="{F0F0ACB1-1DDE-B649-9A1D-AFBA879153DA}"/>
              </a:ext>
            </a:extLst>
          </p:cNvPr>
          <p:cNvGrpSpPr>
            <a:grpSpLocks/>
          </p:cNvGrpSpPr>
          <p:nvPr/>
        </p:nvGrpSpPr>
        <p:grpSpPr bwMode="auto">
          <a:xfrm>
            <a:off x="379141" y="854280"/>
            <a:ext cx="3919792" cy="2940159"/>
            <a:chOff x="-3916423" y="-592501"/>
            <a:chExt cx="5033946" cy="2975007"/>
          </a:xfrm>
        </p:grpSpPr>
        <p:sp>
          <p:nvSpPr>
            <p:cNvPr id="10" name="TextBox 9">
              <a:extLst>
                <a:ext uri="{FF2B5EF4-FFF2-40B4-BE49-F238E27FC236}">
                  <a16:creationId xmlns:a16="http://schemas.microsoft.com/office/drawing/2014/main" id="{F135EF34-20A5-DF4F-B543-CA8E621D2A81}"/>
                </a:ext>
              </a:extLst>
            </p:cNvPr>
            <p:cNvSpPr txBox="1">
              <a:spLocks noChangeArrowheads="1"/>
            </p:cNvSpPr>
            <p:nvPr/>
          </p:nvSpPr>
          <p:spPr bwMode="auto">
            <a:xfrm>
              <a:off x="-1311269" y="2039939"/>
              <a:ext cx="2428792" cy="342567"/>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the </a:t>
              </a:r>
              <a:r>
                <a:rPr lang="en-US" altLang="en-US" sz="800" dirty="0"/>
                <a:t>&lt;</a:t>
              </a:r>
              <a:r>
                <a:rPr lang="en-US" altLang="en-US" sz="800" b="0" dirty="0"/>
                <a:t> button to return to the </a:t>
              </a:r>
              <a:r>
                <a:rPr lang="en-US" altLang="en-US" sz="800" dirty="0"/>
                <a:t>Validation Window</a:t>
              </a:r>
            </a:p>
          </p:txBody>
        </p:sp>
        <p:cxnSp>
          <p:nvCxnSpPr>
            <p:cNvPr id="11" name="Straight Connector 88">
              <a:extLst>
                <a:ext uri="{FF2B5EF4-FFF2-40B4-BE49-F238E27FC236}">
                  <a16:creationId xmlns:a16="http://schemas.microsoft.com/office/drawing/2014/main" id="{470D6EA7-C60B-894D-86F5-20F7788C5501}"/>
                </a:ext>
              </a:extLst>
            </p:cNvPr>
            <p:cNvCxnSpPr>
              <a:cxnSpLocks noChangeShapeType="1"/>
            </p:cNvCxnSpPr>
            <p:nvPr/>
          </p:nvCxnSpPr>
          <p:spPr bwMode="auto">
            <a:xfrm flipH="1" flipV="1">
              <a:off x="-3916423" y="-592501"/>
              <a:ext cx="3451740" cy="2423595"/>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 name="Oval 13">
            <a:extLst>
              <a:ext uri="{FF2B5EF4-FFF2-40B4-BE49-F238E27FC236}">
                <a16:creationId xmlns:a16="http://schemas.microsoft.com/office/drawing/2014/main" id="{909F6715-FEDE-D147-BAF1-66E2E34F1802}"/>
              </a:ext>
            </a:extLst>
          </p:cNvPr>
          <p:cNvSpPr>
            <a:spLocks noChangeArrowheads="1"/>
          </p:cNvSpPr>
          <p:nvPr/>
        </p:nvSpPr>
        <p:spPr bwMode="auto">
          <a:xfrm>
            <a:off x="2999805" y="3225267"/>
            <a:ext cx="268438" cy="27018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a:t>
            </a:r>
            <a:r>
              <a:rPr lang="en-US" sz="1200" dirty="0">
                <a:solidFill>
                  <a:schemeClr val="bg1"/>
                </a:solidFill>
                <a:latin typeface="+mj-lt"/>
              </a:rPr>
              <a:t>4</a:t>
            </a:r>
            <a:endParaRPr lang="en-US" sz="1200" b="0" dirty="0">
              <a:solidFill>
                <a:schemeClr val="bg1"/>
              </a:solidFill>
              <a:latin typeface="+mj-lt"/>
              <a:ea typeface="+mn-ea"/>
            </a:endParaRPr>
          </a:p>
        </p:txBody>
      </p:sp>
    </p:spTree>
    <p:extLst>
      <p:ext uri="{BB962C8B-B14F-4D97-AF65-F5344CB8AC3E}">
        <p14:creationId xmlns:p14="http://schemas.microsoft.com/office/powerpoint/2010/main" val="3886238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F6168F-6650-B04F-9465-18612219479A}"/>
              </a:ext>
            </a:extLst>
          </p:cNvPr>
          <p:cNvPicPr>
            <a:picLocks noChangeAspect="1"/>
          </p:cNvPicPr>
          <p:nvPr/>
        </p:nvPicPr>
        <p:blipFill>
          <a:blip r:embed="rId2"/>
          <a:stretch>
            <a:fillRect/>
          </a:stretch>
        </p:blipFill>
        <p:spPr>
          <a:xfrm>
            <a:off x="0" y="212731"/>
            <a:ext cx="12192000" cy="6432537"/>
          </a:xfrm>
          <a:prstGeom prst="rect">
            <a:avLst/>
          </a:prstGeom>
        </p:spPr>
      </p:pic>
      <p:grpSp>
        <p:nvGrpSpPr>
          <p:cNvPr id="13" name="Group 37">
            <a:extLst>
              <a:ext uri="{FF2B5EF4-FFF2-40B4-BE49-F238E27FC236}">
                <a16:creationId xmlns:a16="http://schemas.microsoft.com/office/drawing/2014/main" id="{E1F50DC9-527B-F447-A6CA-28E7890C82B3}"/>
              </a:ext>
            </a:extLst>
          </p:cNvPr>
          <p:cNvGrpSpPr>
            <a:grpSpLocks/>
          </p:cNvGrpSpPr>
          <p:nvPr/>
        </p:nvGrpSpPr>
        <p:grpSpPr bwMode="auto">
          <a:xfrm>
            <a:off x="903767" y="3519377"/>
            <a:ext cx="2616604" cy="2172958"/>
            <a:chOff x="-2137669" y="1109948"/>
            <a:chExt cx="3360343" cy="2198725"/>
          </a:xfrm>
        </p:grpSpPr>
        <p:sp>
          <p:nvSpPr>
            <p:cNvPr id="15" name="TextBox 14">
              <a:extLst>
                <a:ext uri="{FF2B5EF4-FFF2-40B4-BE49-F238E27FC236}">
                  <a16:creationId xmlns:a16="http://schemas.microsoft.com/office/drawing/2014/main" id="{56A91322-D0B7-6544-8730-D68A89F8408F}"/>
                </a:ext>
              </a:extLst>
            </p:cNvPr>
            <p:cNvSpPr txBox="1">
              <a:spLocks noChangeArrowheads="1"/>
            </p:cNvSpPr>
            <p:nvPr/>
          </p:nvSpPr>
          <p:spPr bwMode="auto">
            <a:xfrm>
              <a:off x="-1102895" y="2467822"/>
              <a:ext cx="2325569" cy="840851"/>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Select a test case from the Test Cases pane</a:t>
              </a:r>
            </a:p>
            <a:p>
              <a:pPr algn="ctr" eaLnBrk="1" hangingPunct="1">
                <a:defRPr/>
              </a:pPr>
              <a:endParaRPr lang="en-US" altLang="en-US" sz="800" b="0" dirty="0"/>
            </a:p>
            <a:p>
              <a:pPr algn="ctr" eaLnBrk="1" hangingPunct="1">
                <a:defRPr/>
              </a:pPr>
              <a:r>
                <a:rPr lang="en-US" altLang="en-US" sz="800" b="0" dirty="0"/>
                <a:t>Information about that test case will be displayed by default in the Test View pane</a:t>
              </a:r>
              <a:endParaRPr lang="en-US" altLang="en-US" sz="800" dirty="0"/>
            </a:p>
          </p:txBody>
        </p:sp>
        <p:sp>
          <p:nvSpPr>
            <p:cNvPr id="16" name="Oval 15">
              <a:extLst>
                <a:ext uri="{FF2B5EF4-FFF2-40B4-BE49-F238E27FC236}">
                  <a16:creationId xmlns:a16="http://schemas.microsoft.com/office/drawing/2014/main" id="{E480A8E8-BE98-684F-A204-706219B11F66}"/>
                </a:ext>
              </a:extLst>
            </p:cNvPr>
            <p:cNvSpPr>
              <a:spLocks noChangeArrowheads="1"/>
            </p:cNvSpPr>
            <p:nvPr/>
          </p:nvSpPr>
          <p:spPr bwMode="auto">
            <a:xfrm>
              <a:off x="-1264831" y="2402033"/>
              <a:ext cx="302609" cy="22749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15</a:t>
              </a:r>
              <a:endParaRPr lang="en-US" sz="1200" b="0" dirty="0">
                <a:solidFill>
                  <a:schemeClr val="bg1"/>
                </a:solidFill>
                <a:latin typeface="+mj-lt"/>
                <a:ea typeface="+mn-ea"/>
              </a:endParaRPr>
            </a:p>
          </p:txBody>
        </p:sp>
        <p:cxnSp>
          <p:nvCxnSpPr>
            <p:cNvPr id="17" name="Straight Connector 88">
              <a:extLst>
                <a:ext uri="{FF2B5EF4-FFF2-40B4-BE49-F238E27FC236}">
                  <a16:creationId xmlns:a16="http://schemas.microsoft.com/office/drawing/2014/main" id="{E5279882-1A6B-1044-80A4-EBD431829F38}"/>
                </a:ext>
              </a:extLst>
            </p:cNvPr>
            <p:cNvCxnSpPr>
              <a:cxnSpLocks noChangeShapeType="1"/>
            </p:cNvCxnSpPr>
            <p:nvPr/>
          </p:nvCxnSpPr>
          <p:spPr bwMode="auto">
            <a:xfrm flipH="1" flipV="1">
              <a:off x="-2137669" y="1109948"/>
              <a:ext cx="1034777" cy="1342348"/>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9" name="Straight Connector 88">
            <a:extLst>
              <a:ext uri="{FF2B5EF4-FFF2-40B4-BE49-F238E27FC236}">
                <a16:creationId xmlns:a16="http://schemas.microsoft.com/office/drawing/2014/main" id="{157E436D-B7A9-7547-B572-6B2088B4F8B2}"/>
              </a:ext>
            </a:extLst>
          </p:cNvPr>
          <p:cNvCxnSpPr>
            <a:cxnSpLocks noChangeShapeType="1"/>
            <a:stCxn id="16" idx="0"/>
          </p:cNvCxnSpPr>
          <p:nvPr/>
        </p:nvCxnSpPr>
        <p:spPr bwMode="auto">
          <a:xfrm flipV="1">
            <a:off x="1701238" y="2934586"/>
            <a:ext cx="2966455" cy="1861734"/>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a:extLst>
              <a:ext uri="{FF2B5EF4-FFF2-40B4-BE49-F238E27FC236}">
                <a16:creationId xmlns:a16="http://schemas.microsoft.com/office/drawing/2014/main" id="{20DC0A82-49EC-9846-9FCE-8678968F9E6B}"/>
              </a:ext>
            </a:extLst>
          </p:cNvPr>
          <p:cNvSpPr txBox="1">
            <a:spLocks noChangeArrowheads="1"/>
          </p:cNvSpPr>
          <p:nvPr/>
        </p:nvSpPr>
        <p:spPr bwMode="auto">
          <a:xfrm>
            <a:off x="7826780" y="3288544"/>
            <a:ext cx="1810855" cy="461665"/>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Select the Reports tab in order to view past execution results for this test case</a:t>
            </a:r>
            <a:endParaRPr lang="en-US" altLang="en-US" sz="800" dirty="0"/>
          </a:p>
        </p:txBody>
      </p:sp>
      <p:sp>
        <p:nvSpPr>
          <p:cNvPr id="23" name="Oval 22">
            <a:extLst>
              <a:ext uri="{FF2B5EF4-FFF2-40B4-BE49-F238E27FC236}">
                <a16:creationId xmlns:a16="http://schemas.microsoft.com/office/drawing/2014/main" id="{707619BB-1903-5747-AEB8-1B6D9256CBD4}"/>
              </a:ext>
            </a:extLst>
          </p:cNvPr>
          <p:cNvSpPr>
            <a:spLocks noChangeArrowheads="1"/>
          </p:cNvSpPr>
          <p:nvPr/>
        </p:nvSpPr>
        <p:spPr bwMode="auto">
          <a:xfrm>
            <a:off x="7708963" y="3176132"/>
            <a:ext cx="235633" cy="224824"/>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16</a:t>
            </a:r>
            <a:endParaRPr lang="en-US" sz="1200" b="0" dirty="0">
              <a:solidFill>
                <a:schemeClr val="bg1"/>
              </a:solidFill>
              <a:latin typeface="+mj-lt"/>
              <a:ea typeface="+mn-ea"/>
            </a:endParaRPr>
          </a:p>
        </p:txBody>
      </p:sp>
      <p:cxnSp>
        <p:nvCxnSpPr>
          <p:cNvPr id="24" name="Straight Connector 88">
            <a:extLst>
              <a:ext uri="{FF2B5EF4-FFF2-40B4-BE49-F238E27FC236}">
                <a16:creationId xmlns:a16="http://schemas.microsoft.com/office/drawing/2014/main" id="{9BEE62AE-679C-D940-88CA-2FFAA293738B}"/>
              </a:ext>
            </a:extLst>
          </p:cNvPr>
          <p:cNvCxnSpPr>
            <a:cxnSpLocks noChangeShapeType="1"/>
            <a:stCxn id="23" idx="2"/>
          </p:cNvCxnSpPr>
          <p:nvPr/>
        </p:nvCxnSpPr>
        <p:spPr bwMode="auto">
          <a:xfrm flipH="1">
            <a:off x="5879805" y="3288544"/>
            <a:ext cx="1829158"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75674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A92C-E5DE-234F-872F-EAF89AB580DE}"/>
              </a:ext>
            </a:extLst>
          </p:cNvPr>
          <p:cNvSpPr>
            <a:spLocks noGrp="1"/>
          </p:cNvSpPr>
          <p:nvPr>
            <p:ph type="ctrTitle"/>
          </p:nvPr>
        </p:nvSpPr>
        <p:spPr>
          <a:xfrm>
            <a:off x="1512983" y="4030817"/>
            <a:ext cx="9144000" cy="125251"/>
          </a:xfrm>
        </p:spPr>
        <p:txBody>
          <a:bodyPr>
            <a:normAutofit fontScale="90000"/>
          </a:bodyPr>
          <a:lstStyle/>
          <a:p>
            <a:r>
              <a:rPr lang="en-US" sz="2400" b="1" dirty="0"/>
              <a:t>Creating a Test Case</a:t>
            </a:r>
            <a:br>
              <a:rPr lang="en-US" sz="2400" b="1" dirty="0"/>
            </a:br>
            <a:br>
              <a:rPr lang="en-US" sz="2400" b="1" dirty="0"/>
            </a:br>
            <a:r>
              <a:rPr lang="en-US" sz="2400" dirty="0"/>
              <a:t>For a Newborn (age 0) with no vaccination history</a:t>
            </a:r>
            <a:br>
              <a:rPr lang="en-US" sz="2400" b="1" dirty="0"/>
            </a:br>
            <a:br>
              <a:rPr lang="en-US" sz="2400" dirty="0"/>
            </a:br>
            <a:endParaRPr lang="en-US" sz="2400" dirty="0"/>
          </a:p>
        </p:txBody>
      </p:sp>
    </p:spTree>
    <p:extLst>
      <p:ext uri="{BB962C8B-B14F-4D97-AF65-F5344CB8AC3E}">
        <p14:creationId xmlns:p14="http://schemas.microsoft.com/office/powerpoint/2010/main" val="1634996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23971E-1316-8C40-99E1-FA59312FA4D9}"/>
              </a:ext>
            </a:extLst>
          </p:cNvPr>
          <p:cNvPicPr>
            <a:picLocks noChangeAspect="1"/>
          </p:cNvPicPr>
          <p:nvPr/>
        </p:nvPicPr>
        <p:blipFill>
          <a:blip r:embed="rId2"/>
          <a:stretch>
            <a:fillRect/>
          </a:stretch>
        </p:blipFill>
        <p:spPr>
          <a:xfrm>
            <a:off x="0" y="306555"/>
            <a:ext cx="12192000" cy="6244890"/>
          </a:xfrm>
          <a:prstGeom prst="rect">
            <a:avLst/>
          </a:prstGeom>
        </p:spPr>
      </p:pic>
      <p:sp>
        <p:nvSpPr>
          <p:cNvPr id="6" name="Left Brace 5">
            <a:extLst>
              <a:ext uri="{FF2B5EF4-FFF2-40B4-BE49-F238E27FC236}">
                <a16:creationId xmlns:a16="http://schemas.microsoft.com/office/drawing/2014/main" id="{4F196C1D-9F04-B245-90A4-A17CC51586C6}"/>
              </a:ext>
            </a:extLst>
          </p:cNvPr>
          <p:cNvSpPr/>
          <p:nvPr/>
        </p:nvSpPr>
        <p:spPr>
          <a:xfrm rot="10800000">
            <a:off x="7389628" y="3574974"/>
            <a:ext cx="241839" cy="1985854"/>
          </a:xfrm>
          <a:prstGeom prst="leftBrace">
            <a:avLst>
              <a:gd name="adj1" fmla="val 8333"/>
              <a:gd name="adj2" fmla="val 85434"/>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07A23725-CFF1-1746-B082-F126C8B3E3B2}"/>
              </a:ext>
            </a:extLst>
          </p:cNvPr>
          <p:cNvGrpSpPr>
            <a:grpSpLocks/>
          </p:cNvGrpSpPr>
          <p:nvPr/>
        </p:nvGrpSpPr>
        <p:grpSpPr bwMode="auto">
          <a:xfrm>
            <a:off x="7631468" y="3709551"/>
            <a:ext cx="2170586" cy="521117"/>
            <a:chOff x="5681415" y="2216674"/>
            <a:chExt cx="2171732" cy="521827"/>
          </a:xfrm>
        </p:grpSpPr>
        <p:sp>
          <p:nvSpPr>
            <p:cNvPr id="8" name="TextBox 7">
              <a:extLst>
                <a:ext uri="{FF2B5EF4-FFF2-40B4-BE49-F238E27FC236}">
                  <a16:creationId xmlns:a16="http://schemas.microsoft.com/office/drawing/2014/main" id="{D5CB4F0E-C52E-BC45-A1AA-B752999B2657}"/>
                </a:ext>
              </a:extLst>
            </p:cNvPr>
            <p:cNvSpPr txBox="1">
              <a:spLocks noChangeArrowheads="1"/>
            </p:cNvSpPr>
            <p:nvPr/>
          </p:nvSpPr>
          <p:spPr bwMode="auto">
            <a:xfrm>
              <a:off x="5814834" y="2399486"/>
              <a:ext cx="2038313" cy="339015"/>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View past test case execution dates (and the CDS software endpoints used)</a:t>
              </a:r>
              <a:endParaRPr lang="en-US" altLang="en-US" sz="800" dirty="0"/>
            </a:p>
          </p:txBody>
        </p:sp>
        <p:sp>
          <p:nvSpPr>
            <p:cNvPr id="9" name="Oval 8">
              <a:extLst>
                <a:ext uri="{FF2B5EF4-FFF2-40B4-BE49-F238E27FC236}">
                  <a16:creationId xmlns:a16="http://schemas.microsoft.com/office/drawing/2014/main" id="{C791CFA2-DF0A-D448-91F9-BAF2E4133D52}"/>
                </a:ext>
              </a:extLst>
            </p:cNvPr>
            <p:cNvSpPr>
              <a:spLocks noChangeArrowheads="1"/>
            </p:cNvSpPr>
            <p:nvPr/>
          </p:nvSpPr>
          <p:spPr bwMode="auto">
            <a:xfrm>
              <a:off x="5681415" y="2216674"/>
              <a:ext cx="266841" cy="27978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17</a:t>
              </a:r>
              <a:endParaRPr lang="en-US" sz="1200" b="0" dirty="0">
                <a:solidFill>
                  <a:schemeClr val="bg1"/>
                </a:solidFill>
                <a:latin typeface="+mj-lt"/>
                <a:ea typeface="+mn-ea"/>
              </a:endParaRPr>
            </a:p>
          </p:txBody>
        </p:sp>
      </p:grpSp>
      <p:sp>
        <p:nvSpPr>
          <p:cNvPr id="10" name="TextBox 9">
            <a:extLst>
              <a:ext uri="{FF2B5EF4-FFF2-40B4-BE49-F238E27FC236}">
                <a16:creationId xmlns:a16="http://schemas.microsoft.com/office/drawing/2014/main" id="{355B610C-2C0A-BA4F-B30E-D9E2C0B3E59E}"/>
              </a:ext>
            </a:extLst>
          </p:cNvPr>
          <p:cNvSpPr txBox="1">
            <a:spLocks noChangeArrowheads="1"/>
          </p:cNvSpPr>
          <p:nvPr/>
        </p:nvSpPr>
        <p:spPr bwMode="auto">
          <a:xfrm>
            <a:off x="8148013" y="5044823"/>
            <a:ext cx="1810855" cy="584775"/>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For each past test case execution you may </a:t>
            </a:r>
            <a:r>
              <a:rPr lang="en-US" altLang="en-US" sz="800" dirty="0"/>
              <a:t>View</a:t>
            </a:r>
            <a:r>
              <a:rPr lang="en-US" altLang="en-US" sz="800" b="0" dirty="0"/>
              <a:t> the detailed results, </a:t>
            </a:r>
            <a:r>
              <a:rPr lang="en-US" altLang="en-US" sz="800" dirty="0"/>
              <a:t>Download</a:t>
            </a:r>
            <a:r>
              <a:rPr lang="en-US" altLang="en-US" sz="800" b="0" dirty="0"/>
              <a:t> them in XML format or </a:t>
            </a:r>
            <a:r>
              <a:rPr lang="en-US" altLang="en-US" sz="800" dirty="0"/>
              <a:t>Delete</a:t>
            </a:r>
            <a:r>
              <a:rPr lang="en-US" altLang="en-US" sz="800" b="0" dirty="0"/>
              <a:t> them</a:t>
            </a:r>
            <a:endParaRPr lang="en-US" altLang="en-US" sz="800" dirty="0"/>
          </a:p>
        </p:txBody>
      </p:sp>
      <p:sp>
        <p:nvSpPr>
          <p:cNvPr id="11" name="Oval 10">
            <a:extLst>
              <a:ext uri="{FF2B5EF4-FFF2-40B4-BE49-F238E27FC236}">
                <a16:creationId xmlns:a16="http://schemas.microsoft.com/office/drawing/2014/main" id="{9D476592-E879-DA45-AEBD-3F39EFB735DF}"/>
              </a:ext>
            </a:extLst>
          </p:cNvPr>
          <p:cNvSpPr>
            <a:spLocks noChangeArrowheads="1"/>
          </p:cNvSpPr>
          <p:nvPr/>
        </p:nvSpPr>
        <p:spPr bwMode="auto">
          <a:xfrm>
            <a:off x="9802053" y="4948996"/>
            <a:ext cx="235633" cy="224824"/>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18</a:t>
            </a:r>
            <a:endParaRPr lang="en-US" sz="1200" b="0" dirty="0">
              <a:solidFill>
                <a:schemeClr val="bg1"/>
              </a:solidFill>
              <a:latin typeface="+mj-lt"/>
              <a:ea typeface="+mn-ea"/>
            </a:endParaRPr>
          </a:p>
        </p:txBody>
      </p:sp>
      <p:cxnSp>
        <p:nvCxnSpPr>
          <p:cNvPr id="12" name="Straight Connector 88">
            <a:extLst>
              <a:ext uri="{FF2B5EF4-FFF2-40B4-BE49-F238E27FC236}">
                <a16:creationId xmlns:a16="http://schemas.microsoft.com/office/drawing/2014/main" id="{01FF6318-A3E1-9148-8345-6A275F2FBBEC}"/>
              </a:ext>
            </a:extLst>
          </p:cNvPr>
          <p:cNvCxnSpPr>
            <a:cxnSpLocks noChangeShapeType="1"/>
            <a:stCxn id="11" idx="7"/>
          </p:cNvCxnSpPr>
          <p:nvPr/>
        </p:nvCxnSpPr>
        <p:spPr bwMode="auto">
          <a:xfrm flipV="1">
            <a:off x="10003178" y="4460367"/>
            <a:ext cx="875354" cy="521554"/>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CE6DE88A-8E0B-3844-B4DA-C3D0473B3ED5}"/>
              </a:ext>
            </a:extLst>
          </p:cNvPr>
          <p:cNvSpPr txBox="1">
            <a:spLocks noChangeArrowheads="1"/>
          </p:cNvSpPr>
          <p:nvPr/>
        </p:nvSpPr>
        <p:spPr bwMode="auto">
          <a:xfrm>
            <a:off x="9290227" y="1736320"/>
            <a:ext cx="1810855" cy="461665"/>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You can re-run the last set of test cases executed by clicking on the </a:t>
            </a:r>
            <a:r>
              <a:rPr lang="en-US" altLang="en-US" sz="800" dirty="0"/>
              <a:t>Rerun Last Execution </a:t>
            </a:r>
            <a:r>
              <a:rPr lang="en-US" altLang="en-US" sz="800" b="0" dirty="0"/>
              <a:t>button</a:t>
            </a:r>
            <a:endParaRPr lang="en-US" altLang="en-US" sz="800" dirty="0"/>
          </a:p>
        </p:txBody>
      </p:sp>
      <p:sp>
        <p:nvSpPr>
          <p:cNvPr id="21" name="Oval 20">
            <a:extLst>
              <a:ext uri="{FF2B5EF4-FFF2-40B4-BE49-F238E27FC236}">
                <a16:creationId xmlns:a16="http://schemas.microsoft.com/office/drawing/2014/main" id="{C0F88D4E-8A9F-4841-A892-7A6D176FC22A}"/>
              </a:ext>
            </a:extLst>
          </p:cNvPr>
          <p:cNvSpPr>
            <a:spLocks noChangeArrowheads="1"/>
          </p:cNvSpPr>
          <p:nvPr/>
        </p:nvSpPr>
        <p:spPr bwMode="auto">
          <a:xfrm>
            <a:off x="10983265" y="1623908"/>
            <a:ext cx="235633" cy="224824"/>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19</a:t>
            </a:r>
          </a:p>
        </p:txBody>
      </p:sp>
      <p:cxnSp>
        <p:nvCxnSpPr>
          <p:cNvPr id="22" name="Straight Connector 88">
            <a:extLst>
              <a:ext uri="{FF2B5EF4-FFF2-40B4-BE49-F238E27FC236}">
                <a16:creationId xmlns:a16="http://schemas.microsoft.com/office/drawing/2014/main" id="{246CA43E-FB28-7241-8E30-8A77D9651F4C}"/>
              </a:ext>
            </a:extLst>
          </p:cNvPr>
          <p:cNvCxnSpPr>
            <a:cxnSpLocks noChangeShapeType="1"/>
          </p:cNvCxnSpPr>
          <p:nvPr/>
        </p:nvCxnSpPr>
        <p:spPr bwMode="auto">
          <a:xfrm flipV="1">
            <a:off x="11101081" y="989814"/>
            <a:ext cx="0" cy="671798"/>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67671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D4DADD-A814-F140-8675-89B723CB108A}"/>
              </a:ext>
            </a:extLst>
          </p:cNvPr>
          <p:cNvPicPr>
            <a:picLocks noChangeAspect="1"/>
          </p:cNvPicPr>
          <p:nvPr/>
        </p:nvPicPr>
        <p:blipFill>
          <a:blip r:embed="rId2"/>
          <a:stretch>
            <a:fillRect/>
          </a:stretch>
        </p:blipFill>
        <p:spPr>
          <a:xfrm>
            <a:off x="1343025" y="884772"/>
            <a:ext cx="10637666" cy="5287428"/>
          </a:xfrm>
          <a:prstGeom prst="rect">
            <a:avLst/>
          </a:prstGeom>
        </p:spPr>
      </p:pic>
      <p:grpSp>
        <p:nvGrpSpPr>
          <p:cNvPr id="6" name="Group 5">
            <a:extLst>
              <a:ext uri="{FF2B5EF4-FFF2-40B4-BE49-F238E27FC236}">
                <a16:creationId xmlns:a16="http://schemas.microsoft.com/office/drawing/2014/main" id="{9B7FF1DA-4540-BC47-A0D8-04C26DB16566}"/>
              </a:ext>
            </a:extLst>
          </p:cNvPr>
          <p:cNvGrpSpPr/>
          <p:nvPr/>
        </p:nvGrpSpPr>
        <p:grpSpPr>
          <a:xfrm>
            <a:off x="0" y="116137"/>
            <a:ext cx="2380785" cy="1077043"/>
            <a:chOff x="3940175" y="1016006"/>
            <a:chExt cx="2380785" cy="1077043"/>
          </a:xfrm>
        </p:grpSpPr>
        <p:cxnSp>
          <p:nvCxnSpPr>
            <p:cNvPr id="7" name="Straight Connector 31">
              <a:extLst>
                <a:ext uri="{FF2B5EF4-FFF2-40B4-BE49-F238E27FC236}">
                  <a16:creationId xmlns:a16="http://schemas.microsoft.com/office/drawing/2014/main" id="{55E68141-C34F-0242-A0D7-64003ECA5E69}"/>
                </a:ext>
              </a:extLst>
            </p:cNvPr>
            <p:cNvCxnSpPr>
              <a:cxnSpLocks noChangeShapeType="1"/>
            </p:cNvCxnSpPr>
            <p:nvPr/>
          </p:nvCxnSpPr>
          <p:spPr bwMode="auto">
            <a:xfrm>
              <a:off x="6132154" y="1332862"/>
              <a:ext cx="188806" cy="0"/>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88">
              <a:extLst>
                <a:ext uri="{FF2B5EF4-FFF2-40B4-BE49-F238E27FC236}">
                  <a16:creationId xmlns:a16="http://schemas.microsoft.com/office/drawing/2014/main" id="{026A3459-3332-4A45-90C4-5BFF8A9FF628}"/>
                </a:ext>
              </a:extLst>
            </p:cNvPr>
            <p:cNvCxnSpPr>
              <a:cxnSpLocks noChangeShapeType="1"/>
            </p:cNvCxnSpPr>
            <p:nvPr/>
          </p:nvCxnSpPr>
          <p:spPr bwMode="auto">
            <a:xfrm>
              <a:off x="6315384" y="1333712"/>
              <a:ext cx="5576" cy="759337"/>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Group 37">
              <a:extLst>
                <a:ext uri="{FF2B5EF4-FFF2-40B4-BE49-F238E27FC236}">
                  <a16:creationId xmlns:a16="http://schemas.microsoft.com/office/drawing/2014/main" id="{3D83D35A-C08C-D94C-9BB7-A1195CCA0228}"/>
                </a:ext>
              </a:extLst>
            </p:cNvPr>
            <p:cNvGrpSpPr>
              <a:grpSpLocks/>
            </p:cNvGrpSpPr>
            <p:nvPr/>
          </p:nvGrpSpPr>
          <p:grpSpPr bwMode="auto">
            <a:xfrm>
              <a:off x="3940175" y="1016006"/>
              <a:ext cx="2184042" cy="485553"/>
              <a:chOff x="-89264" y="3495558"/>
              <a:chExt cx="2369302" cy="429852"/>
            </a:xfrm>
          </p:grpSpPr>
          <p:sp>
            <p:nvSpPr>
              <p:cNvPr id="10" name="TextBox 9">
                <a:extLst>
                  <a:ext uri="{FF2B5EF4-FFF2-40B4-BE49-F238E27FC236}">
                    <a16:creationId xmlns:a16="http://schemas.microsoft.com/office/drawing/2014/main" id="{F7AD3ACB-2664-284A-8F63-FC6A9D042C4B}"/>
                  </a:ext>
                </a:extLst>
              </p:cNvPr>
              <p:cNvSpPr txBox="1">
                <a:spLocks noChangeArrowheads="1"/>
              </p:cNvSpPr>
              <p:nvPr/>
            </p:nvSpPr>
            <p:spPr bwMode="auto">
              <a:xfrm>
                <a:off x="34343" y="3625694"/>
                <a:ext cx="2245695" cy="299716"/>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on </a:t>
                </a:r>
                <a:r>
                  <a:rPr lang="en-US" altLang="en-US" sz="800" dirty="0"/>
                  <a:t>Test Plans </a:t>
                </a:r>
                <a:r>
                  <a:rPr lang="en-US" altLang="en-US" sz="800" b="0" dirty="0"/>
                  <a:t>to display the</a:t>
                </a:r>
                <a:br>
                  <a:rPr lang="en-US" altLang="en-US" sz="800" b="0" dirty="0"/>
                </a:br>
                <a:r>
                  <a:rPr lang="en-US" altLang="en-US" sz="800" b="0" dirty="0"/>
                  <a:t> Test Plans window</a:t>
                </a:r>
                <a:endParaRPr lang="en-US" altLang="en-US" sz="800" dirty="0"/>
              </a:p>
            </p:txBody>
          </p:sp>
          <p:sp>
            <p:nvSpPr>
              <p:cNvPr id="11" name="Oval 10">
                <a:extLst>
                  <a:ext uri="{FF2B5EF4-FFF2-40B4-BE49-F238E27FC236}">
                    <a16:creationId xmlns:a16="http://schemas.microsoft.com/office/drawing/2014/main" id="{8B4811B8-CE08-4145-9186-B08950920F39}"/>
                  </a:ext>
                </a:extLst>
              </p:cNvPr>
              <p:cNvSpPr>
                <a:spLocks noChangeArrowheads="1"/>
              </p:cNvSpPr>
              <p:nvPr/>
            </p:nvSpPr>
            <p:spPr bwMode="auto">
              <a:xfrm>
                <a:off x="-89264" y="3495558"/>
                <a:ext cx="266935" cy="247349"/>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a:t>
                </a:r>
              </a:p>
            </p:txBody>
          </p:sp>
        </p:grpSp>
      </p:grpSp>
      <p:pic>
        <p:nvPicPr>
          <p:cNvPr id="21" name="Picture 20">
            <a:extLst>
              <a:ext uri="{FF2B5EF4-FFF2-40B4-BE49-F238E27FC236}">
                <a16:creationId xmlns:a16="http://schemas.microsoft.com/office/drawing/2014/main" id="{9CBDC193-B20E-4D4E-ABBD-F6C27F367CE6}"/>
              </a:ext>
            </a:extLst>
          </p:cNvPr>
          <p:cNvPicPr>
            <a:picLocks noChangeAspect="1"/>
          </p:cNvPicPr>
          <p:nvPr/>
        </p:nvPicPr>
        <p:blipFill>
          <a:blip r:embed="rId3"/>
          <a:stretch>
            <a:fillRect/>
          </a:stretch>
        </p:blipFill>
        <p:spPr>
          <a:xfrm>
            <a:off x="113942" y="2271163"/>
            <a:ext cx="11986329" cy="3120969"/>
          </a:xfrm>
          <a:prstGeom prst="rect">
            <a:avLst/>
          </a:prstGeom>
        </p:spPr>
      </p:pic>
      <p:grpSp>
        <p:nvGrpSpPr>
          <p:cNvPr id="22" name="Group 21">
            <a:extLst>
              <a:ext uri="{FF2B5EF4-FFF2-40B4-BE49-F238E27FC236}">
                <a16:creationId xmlns:a16="http://schemas.microsoft.com/office/drawing/2014/main" id="{B7F0075B-26A5-1E41-96F3-B542EAA5E0C2}"/>
              </a:ext>
            </a:extLst>
          </p:cNvPr>
          <p:cNvGrpSpPr/>
          <p:nvPr/>
        </p:nvGrpSpPr>
        <p:grpSpPr>
          <a:xfrm>
            <a:off x="5295548" y="1784001"/>
            <a:ext cx="6291675" cy="1157162"/>
            <a:chOff x="3940175" y="1016003"/>
            <a:chExt cx="6291675" cy="1157162"/>
          </a:xfrm>
        </p:grpSpPr>
        <p:cxnSp>
          <p:nvCxnSpPr>
            <p:cNvPr id="23" name="Straight Connector 31">
              <a:extLst>
                <a:ext uri="{FF2B5EF4-FFF2-40B4-BE49-F238E27FC236}">
                  <a16:creationId xmlns:a16="http://schemas.microsoft.com/office/drawing/2014/main" id="{33AC5C4C-B824-4543-9C47-D6452DE652E8}"/>
                </a:ext>
              </a:extLst>
            </p:cNvPr>
            <p:cNvCxnSpPr>
              <a:cxnSpLocks noChangeShapeType="1"/>
            </p:cNvCxnSpPr>
            <p:nvPr/>
          </p:nvCxnSpPr>
          <p:spPr bwMode="auto">
            <a:xfrm>
              <a:off x="6132154" y="1332862"/>
              <a:ext cx="4099696" cy="0"/>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88">
              <a:extLst>
                <a:ext uri="{FF2B5EF4-FFF2-40B4-BE49-F238E27FC236}">
                  <a16:creationId xmlns:a16="http://schemas.microsoft.com/office/drawing/2014/main" id="{D54D1960-1444-F34C-B44A-7731007213DE}"/>
                </a:ext>
              </a:extLst>
            </p:cNvPr>
            <p:cNvCxnSpPr>
              <a:cxnSpLocks noChangeShapeType="1"/>
            </p:cNvCxnSpPr>
            <p:nvPr/>
          </p:nvCxnSpPr>
          <p:spPr bwMode="auto">
            <a:xfrm>
              <a:off x="10231850" y="1332071"/>
              <a:ext cx="0" cy="841094"/>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Group 37">
              <a:extLst>
                <a:ext uri="{FF2B5EF4-FFF2-40B4-BE49-F238E27FC236}">
                  <a16:creationId xmlns:a16="http://schemas.microsoft.com/office/drawing/2014/main" id="{04FC0C5F-8BF5-C94D-A9DA-49924673B93C}"/>
                </a:ext>
              </a:extLst>
            </p:cNvPr>
            <p:cNvGrpSpPr>
              <a:grpSpLocks/>
            </p:cNvGrpSpPr>
            <p:nvPr/>
          </p:nvGrpSpPr>
          <p:grpSpPr bwMode="auto">
            <a:xfrm>
              <a:off x="3940175" y="1016003"/>
              <a:ext cx="2264748" cy="362443"/>
              <a:chOff x="-89264" y="3495558"/>
              <a:chExt cx="2456854" cy="320865"/>
            </a:xfrm>
          </p:grpSpPr>
          <p:sp>
            <p:nvSpPr>
              <p:cNvPr id="26" name="TextBox 25">
                <a:extLst>
                  <a:ext uri="{FF2B5EF4-FFF2-40B4-BE49-F238E27FC236}">
                    <a16:creationId xmlns:a16="http://schemas.microsoft.com/office/drawing/2014/main" id="{ACD3B888-3D0C-9049-A58D-357ADA7EE436}"/>
                  </a:ext>
                </a:extLst>
              </p:cNvPr>
              <p:cNvSpPr txBox="1">
                <a:spLocks noChangeArrowheads="1"/>
              </p:cNvSpPr>
              <p:nvPr/>
            </p:nvSpPr>
            <p:spPr bwMode="auto">
              <a:xfrm>
                <a:off x="34342" y="3625694"/>
                <a:ext cx="2333248" cy="190729"/>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 Click on </a:t>
                </a:r>
                <a:r>
                  <a:rPr lang="en-US" altLang="en-US" sz="800" dirty="0"/>
                  <a:t>+NEW</a:t>
                </a:r>
                <a:r>
                  <a:rPr lang="en-US" altLang="en-US" sz="800" b="0" dirty="0"/>
                  <a:t> to create a new Test Plan </a:t>
                </a:r>
                <a:endParaRPr lang="en-US" altLang="en-US" sz="800" dirty="0"/>
              </a:p>
            </p:txBody>
          </p:sp>
          <p:sp>
            <p:nvSpPr>
              <p:cNvPr id="27" name="Oval 26">
                <a:extLst>
                  <a:ext uri="{FF2B5EF4-FFF2-40B4-BE49-F238E27FC236}">
                    <a16:creationId xmlns:a16="http://schemas.microsoft.com/office/drawing/2014/main" id="{4FB6ED76-F1FD-C949-AC76-D889F0FE61A1}"/>
                  </a:ext>
                </a:extLst>
              </p:cNvPr>
              <p:cNvSpPr>
                <a:spLocks noChangeArrowheads="1"/>
              </p:cNvSpPr>
              <p:nvPr/>
            </p:nvSpPr>
            <p:spPr bwMode="auto">
              <a:xfrm>
                <a:off x="-89264" y="3495558"/>
                <a:ext cx="266935" cy="247349"/>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2</a:t>
                </a:r>
                <a:endParaRPr lang="en-US" sz="1200" b="0" dirty="0">
                  <a:solidFill>
                    <a:schemeClr val="bg1"/>
                  </a:solidFill>
                  <a:latin typeface="+mj-lt"/>
                  <a:ea typeface="+mn-ea"/>
                </a:endParaRPr>
              </a:p>
            </p:txBody>
          </p:sp>
        </p:grpSp>
      </p:grpSp>
    </p:spTree>
    <p:extLst>
      <p:ext uri="{BB962C8B-B14F-4D97-AF65-F5344CB8AC3E}">
        <p14:creationId xmlns:p14="http://schemas.microsoft.com/office/powerpoint/2010/main" val="361582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D597C0A-2382-AD46-B675-07424762696F}"/>
              </a:ext>
            </a:extLst>
          </p:cNvPr>
          <p:cNvPicPr>
            <a:picLocks noChangeAspect="1"/>
          </p:cNvPicPr>
          <p:nvPr/>
        </p:nvPicPr>
        <p:blipFill>
          <a:blip r:embed="rId2"/>
          <a:stretch>
            <a:fillRect/>
          </a:stretch>
        </p:blipFill>
        <p:spPr>
          <a:xfrm>
            <a:off x="0" y="14844"/>
            <a:ext cx="12192000" cy="6828312"/>
          </a:xfrm>
          <a:prstGeom prst="rect">
            <a:avLst/>
          </a:prstGeom>
        </p:spPr>
      </p:pic>
      <p:sp>
        <p:nvSpPr>
          <p:cNvPr id="18" name="Left Brace 17">
            <a:extLst>
              <a:ext uri="{FF2B5EF4-FFF2-40B4-BE49-F238E27FC236}">
                <a16:creationId xmlns:a16="http://schemas.microsoft.com/office/drawing/2014/main" id="{F1CB1AB2-F621-DE4B-8AC6-4BE4E1C7BA8A}"/>
              </a:ext>
            </a:extLst>
          </p:cNvPr>
          <p:cNvSpPr/>
          <p:nvPr/>
        </p:nvSpPr>
        <p:spPr>
          <a:xfrm rot="10800000">
            <a:off x="5074402" y="1799337"/>
            <a:ext cx="175372" cy="1519226"/>
          </a:xfrm>
          <a:prstGeom prst="leftBrace">
            <a:avLst>
              <a:gd name="adj1" fmla="val 8333"/>
              <a:gd name="adj2" fmla="val 5268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19" name="Group 6">
            <a:extLst>
              <a:ext uri="{FF2B5EF4-FFF2-40B4-BE49-F238E27FC236}">
                <a16:creationId xmlns:a16="http://schemas.microsoft.com/office/drawing/2014/main" id="{E574FC51-0281-DD4B-BB41-14FD861FC4E4}"/>
              </a:ext>
            </a:extLst>
          </p:cNvPr>
          <p:cNvGrpSpPr>
            <a:grpSpLocks/>
          </p:cNvGrpSpPr>
          <p:nvPr/>
        </p:nvGrpSpPr>
        <p:grpSpPr bwMode="auto">
          <a:xfrm>
            <a:off x="5221493" y="2157001"/>
            <a:ext cx="1963738" cy="521117"/>
            <a:chOff x="5681415" y="2216674"/>
            <a:chExt cx="1964775" cy="521827"/>
          </a:xfrm>
        </p:grpSpPr>
        <p:sp>
          <p:nvSpPr>
            <p:cNvPr id="20" name="TextBox 19">
              <a:extLst>
                <a:ext uri="{FF2B5EF4-FFF2-40B4-BE49-F238E27FC236}">
                  <a16:creationId xmlns:a16="http://schemas.microsoft.com/office/drawing/2014/main" id="{792C48D7-6479-1B49-B5AA-4CF0F11490BE}"/>
                </a:ext>
              </a:extLst>
            </p:cNvPr>
            <p:cNvSpPr txBox="1">
              <a:spLocks noChangeArrowheads="1"/>
            </p:cNvSpPr>
            <p:nvPr/>
          </p:nvSpPr>
          <p:spPr bwMode="auto">
            <a:xfrm>
              <a:off x="5814835" y="2399486"/>
              <a:ext cx="1831355" cy="33901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Enter the </a:t>
              </a:r>
              <a:r>
                <a:rPr lang="en-US" altLang="en-US" sz="800" dirty="0"/>
                <a:t>Name</a:t>
              </a:r>
              <a:r>
                <a:rPr lang="en-US" altLang="en-US" sz="800" b="0" dirty="0"/>
                <a:t>, </a:t>
              </a:r>
              <a:r>
                <a:rPr lang="en-US" altLang="en-US" sz="800" dirty="0"/>
                <a:t>Version</a:t>
              </a:r>
              <a:r>
                <a:rPr lang="en-US" altLang="en-US" sz="800" b="0" dirty="0"/>
                <a:t>, and </a:t>
              </a:r>
              <a:r>
                <a:rPr lang="en-US" altLang="en-US" sz="800" dirty="0"/>
                <a:t>Description</a:t>
              </a:r>
              <a:r>
                <a:rPr lang="en-US" altLang="en-US" sz="800" b="0" dirty="0"/>
                <a:t> into the provided fields.</a:t>
              </a:r>
              <a:endParaRPr lang="en-US" altLang="en-US" sz="800" dirty="0"/>
            </a:p>
          </p:txBody>
        </p:sp>
        <p:sp>
          <p:nvSpPr>
            <p:cNvPr id="28" name="Oval 27">
              <a:extLst>
                <a:ext uri="{FF2B5EF4-FFF2-40B4-BE49-F238E27FC236}">
                  <a16:creationId xmlns:a16="http://schemas.microsoft.com/office/drawing/2014/main" id="{07F5500D-AD8D-8C4B-B1E1-E0F54A46F289}"/>
                </a:ext>
              </a:extLst>
            </p:cNvPr>
            <p:cNvSpPr>
              <a:spLocks noChangeArrowheads="1"/>
            </p:cNvSpPr>
            <p:nvPr/>
          </p:nvSpPr>
          <p:spPr bwMode="auto">
            <a:xfrm>
              <a:off x="5681415" y="2216674"/>
              <a:ext cx="266841" cy="27978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3</a:t>
              </a:r>
            </a:p>
          </p:txBody>
        </p:sp>
      </p:grpSp>
      <p:grpSp>
        <p:nvGrpSpPr>
          <p:cNvPr id="29" name="Group 37">
            <a:extLst>
              <a:ext uri="{FF2B5EF4-FFF2-40B4-BE49-F238E27FC236}">
                <a16:creationId xmlns:a16="http://schemas.microsoft.com/office/drawing/2014/main" id="{D407E5AA-6BDC-E948-8204-76249E00A3A8}"/>
              </a:ext>
            </a:extLst>
          </p:cNvPr>
          <p:cNvGrpSpPr>
            <a:grpSpLocks/>
          </p:cNvGrpSpPr>
          <p:nvPr/>
        </p:nvGrpSpPr>
        <p:grpSpPr bwMode="auto">
          <a:xfrm>
            <a:off x="649074" y="2148976"/>
            <a:ext cx="1711619" cy="1190595"/>
            <a:chOff x="-1237828" y="2079297"/>
            <a:chExt cx="2198127" cy="1054439"/>
          </a:xfrm>
        </p:grpSpPr>
        <p:sp>
          <p:nvSpPr>
            <p:cNvPr id="30" name="TextBox 29">
              <a:extLst>
                <a:ext uri="{FF2B5EF4-FFF2-40B4-BE49-F238E27FC236}">
                  <a16:creationId xmlns:a16="http://schemas.microsoft.com/office/drawing/2014/main" id="{0E2828D4-97CA-AE49-8A73-38B2DC698006}"/>
                </a:ext>
              </a:extLst>
            </p:cNvPr>
            <p:cNvSpPr txBox="1">
              <a:spLocks noChangeArrowheads="1"/>
            </p:cNvSpPr>
            <p:nvPr/>
          </p:nvSpPr>
          <p:spPr bwMode="auto">
            <a:xfrm>
              <a:off x="-1102894" y="2833899"/>
              <a:ext cx="2063193" cy="299837"/>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Right-click to display</a:t>
              </a:r>
              <a:br>
                <a:rPr lang="en-US" altLang="en-US" sz="800" b="0" dirty="0"/>
              </a:br>
              <a:r>
                <a:rPr lang="en-US" altLang="en-US" sz="800" b="0" dirty="0"/>
                <a:t> context-menu</a:t>
              </a:r>
              <a:endParaRPr lang="en-US" altLang="en-US" sz="800" dirty="0"/>
            </a:p>
          </p:txBody>
        </p:sp>
        <p:sp>
          <p:nvSpPr>
            <p:cNvPr id="31" name="Oval 30">
              <a:extLst>
                <a:ext uri="{FF2B5EF4-FFF2-40B4-BE49-F238E27FC236}">
                  <a16:creationId xmlns:a16="http://schemas.microsoft.com/office/drawing/2014/main" id="{22C66D57-2FC3-F444-8C6A-887BF1B053B6}"/>
                </a:ext>
              </a:extLst>
            </p:cNvPr>
            <p:cNvSpPr>
              <a:spLocks noChangeArrowheads="1"/>
            </p:cNvSpPr>
            <p:nvPr/>
          </p:nvSpPr>
          <p:spPr bwMode="auto">
            <a:xfrm>
              <a:off x="-1237828" y="2720719"/>
              <a:ext cx="281344" cy="226359"/>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4</a:t>
              </a:r>
            </a:p>
          </p:txBody>
        </p:sp>
        <p:cxnSp>
          <p:nvCxnSpPr>
            <p:cNvPr id="32" name="Straight Connector 88">
              <a:extLst>
                <a:ext uri="{FF2B5EF4-FFF2-40B4-BE49-F238E27FC236}">
                  <a16:creationId xmlns:a16="http://schemas.microsoft.com/office/drawing/2014/main" id="{336DF995-913E-174F-AAC9-CCD389BC237C}"/>
                </a:ext>
              </a:extLst>
            </p:cNvPr>
            <p:cNvCxnSpPr>
              <a:cxnSpLocks noChangeShapeType="1"/>
            </p:cNvCxnSpPr>
            <p:nvPr/>
          </p:nvCxnSpPr>
          <p:spPr bwMode="auto">
            <a:xfrm flipV="1">
              <a:off x="-1102894" y="2079297"/>
              <a:ext cx="0" cy="687515"/>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 name="Group 37">
            <a:extLst>
              <a:ext uri="{FF2B5EF4-FFF2-40B4-BE49-F238E27FC236}">
                <a16:creationId xmlns:a16="http://schemas.microsoft.com/office/drawing/2014/main" id="{A3CE7F4A-CBEA-6548-B643-5134910D33D2}"/>
              </a:ext>
            </a:extLst>
          </p:cNvPr>
          <p:cNvGrpSpPr>
            <a:grpSpLocks/>
          </p:cNvGrpSpPr>
          <p:nvPr/>
        </p:nvGrpSpPr>
        <p:grpSpPr bwMode="auto">
          <a:xfrm>
            <a:off x="2865600" y="2723266"/>
            <a:ext cx="1711619" cy="1067485"/>
            <a:chOff x="-1237828" y="2079297"/>
            <a:chExt cx="2198127" cy="945408"/>
          </a:xfrm>
        </p:grpSpPr>
        <p:sp>
          <p:nvSpPr>
            <p:cNvPr id="34" name="TextBox 33">
              <a:extLst>
                <a:ext uri="{FF2B5EF4-FFF2-40B4-BE49-F238E27FC236}">
                  <a16:creationId xmlns:a16="http://schemas.microsoft.com/office/drawing/2014/main" id="{95D5DA5E-6CC0-174F-895B-E288AF553BDB}"/>
                </a:ext>
              </a:extLst>
            </p:cNvPr>
            <p:cNvSpPr txBox="1">
              <a:spLocks noChangeArrowheads="1"/>
            </p:cNvSpPr>
            <p:nvPr/>
          </p:nvSpPr>
          <p:spPr bwMode="auto">
            <a:xfrm>
              <a:off x="-1102894" y="2833899"/>
              <a:ext cx="2063193" cy="190806"/>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Select </a:t>
              </a:r>
              <a:r>
                <a:rPr lang="en-US" altLang="en-US" sz="800" dirty="0"/>
                <a:t>Add Test Case</a:t>
              </a:r>
            </a:p>
          </p:txBody>
        </p:sp>
        <p:sp>
          <p:nvSpPr>
            <p:cNvPr id="35" name="Oval 34">
              <a:extLst>
                <a:ext uri="{FF2B5EF4-FFF2-40B4-BE49-F238E27FC236}">
                  <a16:creationId xmlns:a16="http://schemas.microsoft.com/office/drawing/2014/main" id="{21EC1EA3-2C1B-BD41-A378-0A396B887E92}"/>
                </a:ext>
              </a:extLst>
            </p:cNvPr>
            <p:cNvSpPr>
              <a:spLocks noChangeArrowheads="1"/>
            </p:cNvSpPr>
            <p:nvPr/>
          </p:nvSpPr>
          <p:spPr bwMode="auto">
            <a:xfrm>
              <a:off x="-1237828" y="2720719"/>
              <a:ext cx="281344" cy="226359"/>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5</a:t>
              </a:r>
              <a:endParaRPr lang="en-US" sz="1200" b="0" dirty="0">
                <a:solidFill>
                  <a:schemeClr val="bg1"/>
                </a:solidFill>
                <a:latin typeface="+mj-lt"/>
                <a:ea typeface="+mn-ea"/>
              </a:endParaRPr>
            </a:p>
          </p:txBody>
        </p:sp>
        <p:cxnSp>
          <p:nvCxnSpPr>
            <p:cNvPr id="36" name="Straight Connector 88">
              <a:extLst>
                <a:ext uri="{FF2B5EF4-FFF2-40B4-BE49-F238E27FC236}">
                  <a16:creationId xmlns:a16="http://schemas.microsoft.com/office/drawing/2014/main" id="{D8D903C8-EFAC-1846-9FDA-F141CDC981A9}"/>
                </a:ext>
              </a:extLst>
            </p:cNvPr>
            <p:cNvCxnSpPr>
              <a:cxnSpLocks noChangeShapeType="1"/>
            </p:cNvCxnSpPr>
            <p:nvPr/>
          </p:nvCxnSpPr>
          <p:spPr bwMode="auto">
            <a:xfrm flipV="1">
              <a:off x="-1102894" y="2079297"/>
              <a:ext cx="0" cy="687515"/>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79218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95FC3B-8677-E847-BABD-C48DADF32829}"/>
              </a:ext>
            </a:extLst>
          </p:cNvPr>
          <p:cNvPicPr>
            <a:picLocks noChangeAspect="1"/>
          </p:cNvPicPr>
          <p:nvPr/>
        </p:nvPicPr>
        <p:blipFill>
          <a:blip r:embed="rId2"/>
          <a:stretch>
            <a:fillRect/>
          </a:stretch>
        </p:blipFill>
        <p:spPr>
          <a:xfrm>
            <a:off x="1069336" y="0"/>
            <a:ext cx="10053328" cy="6858000"/>
          </a:xfrm>
          <a:prstGeom prst="rect">
            <a:avLst/>
          </a:prstGeom>
        </p:spPr>
      </p:pic>
      <p:grpSp>
        <p:nvGrpSpPr>
          <p:cNvPr id="6" name="Group 37">
            <a:extLst>
              <a:ext uri="{FF2B5EF4-FFF2-40B4-BE49-F238E27FC236}">
                <a16:creationId xmlns:a16="http://schemas.microsoft.com/office/drawing/2014/main" id="{EBC2F364-1116-914F-91AA-FF6BF7E120B7}"/>
              </a:ext>
            </a:extLst>
          </p:cNvPr>
          <p:cNvGrpSpPr>
            <a:grpSpLocks/>
          </p:cNvGrpSpPr>
          <p:nvPr/>
        </p:nvGrpSpPr>
        <p:grpSpPr bwMode="auto">
          <a:xfrm>
            <a:off x="1681890" y="1890285"/>
            <a:ext cx="1711619" cy="1207428"/>
            <a:chOff x="-1237828" y="2079297"/>
            <a:chExt cx="2198127" cy="1221739"/>
          </a:xfrm>
        </p:grpSpPr>
        <p:sp>
          <p:nvSpPr>
            <p:cNvPr id="7" name="TextBox 6">
              <a:extLst>
                <a:ext uri="{FF2B5EF4-FFF2-40B4-BE49-F238E27FC236}">
                  <a16:creationId xmlns:a16="http://schemas.microsoft.com/office/drawing/2014/main" id="{A80BFD77-45E9-9C40-9B00-69D907BD5710}"/>
                </a:ext>
              </a:extLst>
            </p:cNvPr>
            <p:cNvSpPr txBox="1">
              <a:spLocks noChangeArrowheads="1"/>
            </p:cNvSpPr>
            <p:nvPr/>
          </p:nvSpPr>
          <p:spPr bwMode="auto">
            <a:xfrm>
              <a:off x="-1102894" y="2833899"/>
              <a:ext cx="2063193" cy="467137"/>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A new Test Case called</a:t>
              </a:r>
              <a:br>
                <a:rPr lang="en-US" altLang="en-US" sz="800" b="0" dirty="0"/>
              </a:br>
              <a:r>
                <a:rPr lang="en-US" altLang="en-US" sz="800" b="0" dirty="0"/>
                <a:t> ”</a:t>
              </a:r>
              <a:r>
                <a:rPr lang="en-US" altLang="en-US" sz="800" dirty="0"/>
                <a:t>New TC</a:t>
              </a:r>
              <a:r>
                <a:rPr lang="en-US" altLang="en-US" sz="800" b="0" dirty="0"/>
                <a:t>” is created under the Existing Test Plan</a:t>
              </a:r>
            </a:p>
          </p:txBody>
        </p:sp>
        <p:sp>
          <p:nvSpPr>
            <p:cNvPr id="8" name="Oval 7">
              <a:extLst>
                <a:ext uri="{FF2B5EF4-FFF2-40B4-BE49-F238E27FC236}">
                  <a16:creationId xmlns:a16="http://schemas.microsoft.com/office/drawing/2014/main" id="{0974CC3D-1F05-C840-94A8-7C6413EBE37B}"/>
                </a:ext>
              </a:extLst>
            </p:cNvPr>
            <p:cNvSpPr>
              <a:spLocks noChangeArrowheads="1"/>
            </p:cNvSpPr>
            <p:nvPr/>
          </p:nvSpPr>
          <p:spPr bwMode="auto">
            <a:xfrm>
              <a:off x="-1237828" y="2720719"/>
              <a:ext cx="281344" cy="226359"/>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6</a:t>
              </a:r>
            </a:p>
          </p:txBody>
        </p:sp>
        <p:cxnSp>
          <p:nvCxnSpPr>
            <p:cNvPr id="9" name="Straight Connector 88">
              <a:extLst>
                <a:ext uri="{FF2B5EF4-FFF2-40B4-BE49-F238E27FC236}">
                  <a16:creationId xmlns:a16="http://schemas.microsoft.com/office/drawing/2014/main" id="{6B3F47A8-06F4-5841-A689-C813C5775E3B}"/>
                </a:ext>
              </a:extLst>
            </p:cNvPr>
            <p:cNvCxnSpPr>
              <a:cxnSpLocks noChangeShapeType="1"/>
            </p:cNvCxnSpPr>
            <p:nvPr/>
          </p:nvCxnSpPr>
          <p:spPr bwMode="auto">
            <a:xfrm flipV="1">
              <a:off x="-1102894" y="2079297"/>
              <a:ext cx="0" cy="687515"/>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Left Brace 18">
            <a:extLst>
              <a:ext uri="{FF2B5EF4-FFF2-40B4-BE49-F238E27FC236}">
                <a16:creationId xmlns:a16="http://schemas.microsoft.com/office/drawing/2014/main" id="{524C5E9C-13E9-ED40-83D4-CA67EE36088B}"/>
              </a:ext>
            </a:extLst>
          </p:cNvPr>
          <p:cNvSpPr/>
          <p:nvPr/>
        </p:nvSpPr>
        <p:spPr>
          <a:xfrm rot="10800000" flipH="1">
            <a:off x="4478054" y="1588135"/>
            <a:ext cx="219206" cy="3660270"/>
          </a:xfrm>
          <a:prstGeom prst="leftBrace">
            <a:avLst>
              <a:gd name="adj1" fmla="val 8333"/>
              <a:gd name="adj2" fmla="val 84506"/>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TextBox 19">
            <a:extLst>
              <a:ext uri="{FF2B5EF4-FFF2-40B4-BE49-F238E27FC236}">
                <a16:creationId xmlns:a16="http://schemas.microsoft.com/office/drawing/2014/main" id="{8E1FD854-F538-AC4F-B63A-C569BB84BBBB}"/>
              </a:ext>
            </a:extLst>
          </p:cNvPr>
          <p:cNvSpPr txBox="1">
            <a:spLocks noChangeArrowheads="1"/>
          </p:cNvSpPr>
          <p:nvPr/>
        </p:nvSpPr>
        <p:spPr bwMode="auto">
          <a:xfrm>
            <a:off x="2655518" y="1980519"/>
            <a:ext cx="1764897" cy="338554"/>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Enter Test Case information as appropriate into the provided fields</a:t>
            </a:r>
          </a:p>
        </p:txBody>
      </p:sp>
      <p:sp>
        <p:nvSpPr>
          <p:cNvPr id="21" name="Oval 20">
            <a:extLst>
              <a:ext uri="{FF2B5EF4-FFF2-40B4-BE49-F238E27FC236}">
                <a16:creationId xmlns:a16="http://schemas.microsoft.com/office/drawing/2014/main" id="{D38CDD73-DB1C-364F-B59F-7D9618187E25}"/>
              </a:ext>
            </a:extLst>
          </p:cNvPr>
          <p:cNvSpPr>
            <a:spLocks noChangeArrowheads="1"/>
          </p:cNvSpPr>
          <p:nvPr/>
        </p:nvSpPr>
        <p:spPr bwMode="auto">
          <a:xfrm>
            <a:off x="2517162" y="1852742"/>
            <a:ext cx="219075" cy="223707"/>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7</a:t>
            </a:r>
            <a:endParaRPr lang="en-US" sz="1200" b="0" dirty="0">
              <a:solidFill>
                <a:schemeClr val="bg1"/>
              </a:solidFill>
              <a:latin typeface="+mj-lt"/>
              <a:ea typeface="+mn-ea"/>
            </a:endParaRPr>
          </a:p>
        </p:txBody>
      </p:sp>
    </p:spTree>
    <p:extLst>
      <p:ext uri="{BB962C8B-B14F-4D97-AF65-F5344CB8AC3E}">
        <p14:creationId xmlns:p14="http://schemas.microsoft.com/office/powerpoint/2010/main" val="37772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95FC3B-8677-E847-BABD-C48DADF32829}"/>
              </a:ext>
            </a:extLst>
          </p:cNvPr>
          <p:cNvPicPr>
            <a:picLocks noChangeAspect="1"/>
          </p:cNvPicPr>
          <p:nvPr/>
        </p:nvPicPr>
        <p:blipFill>
          <a:blip r:embed="rId2"/>
          <a:stretch>
            <a:fillRect/>
          </a:stretch>
        </p:blipFill>
        <p:spPr>
          <a:xfrm>
            <a:off x="1069336" y="0"/>
            <a:ext cx="10053328" cy="6858000"/>
          </a:xfrm>
          <a:prstGeom prst="rect">
            <a:avLst/>
          </a:prstGeom>
        </p:spPr>
      </p:pic>
      <p:sp>
        <p:nvSpPr>
          <p:cNvPr id="20" name="TextBox 19">
            <a:extLst>
              <a:ext uri="{FF2B5EF4-FFF2-40B4-BE49-F238E27FC236}">
                <a16:creationId xmlns:a16="http://schemas.microsoft.com/office/drawing/2014/main" id="{8E1FD854-F538-AC4F-B63A-C569BB84BBBB}"/>
              </a:ext>
            </a:extLst>
          </p:cNvPr>
          <p:cNvSpPr txBox="1">
            <a:spLocks noChangeArrowheads="1"/>
          </p:cNvSpPr>
          <p:nvPr/>
        </p:nvSpPr>
        <p:spPr bwMode="auto">
          <a:xfrm>
            <a:off x="2655518" y="1980519"/>
            <a:ext cx="1764897" cy="215444"/>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Example Test Case Metadata</a:t>
            </a:r>
          </a:p>
        </p:txBody>
      </p:sp>
      <p:sp>
        <p:nvSpPr>
          <p:cNvPr id="21" name="Oval 20">
            <a:extLst>
              <a:ext uri="{FF2B5EF4-FFF2-40B4-BE49-F238E27FC236}">
                <a16:creationId xmlns:a16="http://schemas.microsoft.com/office/drawing/2014/main" id="{D38CDD73-DB1C-364F-B59F-7D9618187E25}"/>
              </a:ext>
            </a:extLst>
          </p:cNvPr>
          <p:cNvSpPr>
            <a:spLocks noChangeArrowheads="1"/>
          </p:cNvSpPr>
          <p:nvPr/>
        </p:nvSpPr>
        <p:spPr bwMode="auto">
          <a:xfrm>
            <a:off x="2517162" y="1852742"/>
            <a:ext cx="219075" cy="223707"/>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8</a:t>
            </a:r>
            <a:endParaRPr lang="en-US" sz="1200" b="0" dirty="0">
              <a:solidFill>
                <a:schemeClr val="bg1"/>
              </a:solidFill>
              <a:latin typeface="+mj-lt"/>
              <a:ea typeface="+mn-ea"/>
            </a:endParaRPr>
          </a:p>
        </p:txBody>
      </p:sp>
      <p:pic>
        <p:nvPicPr>
          <p:cNvPr id="3" name="Picture 2">
            <a:extLst>
              <a:ext uri="{FF2B5EF4-FFF2-40B4-BE49-F238E27FC236}">
                <a16:creationId xmlns:a16="http://schemas.microsoft.com/office/drawing/2014/main" id="{8EAEC8C4-B769-B143-9BA4-51940F2A74AA}"/>
              </a:ext>
            </a:extLst>
          </p:cNvPr>
          <p:cNvPicPr>
            <a:picLocks noChangeAspect="1"/>
          </p:cNvPicPr>
          <p:nvPr/>
        </p:nvPicPr>
        <p:blipFill>
          <a:blip r:embed="rId3"/>
          <a:stretch>
            <a:fillRect/>
          </a:stretch>
        </p:blipFill>
        <p:spPr>
          <a:xfrm>
            <a:off x="4501638" y="941485"/>
            <a:ext cx="6509908" cy="5157766"/>
          </a:xfrm>
          <a:prstGeom prst="rect">
            <a:avLst/>
          </a:prstGeom>
        </p:spPr>
      </p:pic>
      <p:sp>
        <p:nvSpPr>
          <p:cNvPr id="19" name="Left Brace 18">
            <a:extLst>
              <a:ext uri="{FF2B5EF4-FFF2-40B4-BE49-F238E27FC236}">
                <a16:creationId xmlns:a16="http://schemas.microsoft.com/office/drawing/2014/main" id="{524C5E9C-13E9-ED40-83D4-CA67EE36088B}"/>
              </a:ext>
            </a:extLst>
          </p:cNvPr>
          <p:cNvSpPr/>
          <p:nvPr/>
        </p:nvSpPr>
        <p:spPr>
          <a:xfrm rot="10800000" flipH="1">
            <a:off x="4449168" y="1598865"/>
            <a:ext cx="219206" cy="3660270"/>
          </a:xfrm>
          <a:prstGeom prst="leftBrace">
            <a:avLst>
              <a:gd name="adj1" fmla="val 8333"/>
              <a:gd name="adj2" fmla="val 84506"/>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17" name="Group 37">
            <a:extLst>
              <a:ext uri="{FF2B5EF4-FFF2-40B4-BE49-F238E27FC236}">
                <a16:creationId xmlns:a16="http://schemas.microsoft.com/office/drawing/2014/main" id="{51E7F7B5-A2E9-3D4A-A36C-B31FC3750998}"/>
              </a:ext>
            </a:extLst>
          </p:cNvPr>
          <p:cNvGrpSpPr>
            <a:grpSpLocks/>
          </p:cNvGrpSpPr>
          <p:nvPr/>
        </p:nvGrpSpPr>
        <p:grpSpPr bwMode="auto">
          <a:xfrm>
            <a:off x="4286485" y="3429071"/>
            <a:ext cx="2827338" cy="719714"/>
            <a:chOff x="-892274" y="3449083"/>
            <a:chExt cx="3630976" cy="637408"/>
          </a:xfrm>
        </p:grpSpPr>
        <p:sp>
          <p:nvSpPr>
            <p:cNvPr id="18" name="TextBox 17">
              <a:extLst>
                <a:ext uri="{FF2B5EF4-FFF2-40B4-BE49-F238E27FC236}">
                  <a16:creationId xmlns:a16="http://schemas.microsoft.com/office/drawing/2014/main" id="{5E1EAB82-5B9E-6D47-BEF8-6B40063B3577}"/>
                </a:ext>
              </a:extLst>
            </p:cNvPr>
            <p:cNvSpPr txBox="1">
              <a:spLocks noChangeArrowheads="1"/>
            </p:cNvSpPr>
            <p:nvPr/>
          </p:nvSpPr>
          <p:spPr bwMode="auto">
            <a:xfrm>
              <a:off x="675509" y="3568590"/>
              <a:ext cx="2063193" cy="517901"/>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here to display the </a:t>
              </a:r>
              <a:r>
                <a:rPr lang="en-US" altLang="en-US" sz="800" dirty="0"/>
                <a:t>Assessment Date and Patient Information </a:t>
              </a:r>
              <a:r>
                <a:rPr lang="en-US" altLang="en-US" sz="800" b="0" dirty="0"/>
                <a:t>entry window </a:t>
              </a:r>
              <a:endParaRPr lang="en-US" altLang="en-US" sz="800" dirty="0"/>
            </a:p>
          </p:txBody>
        </p:sp>
        <p:sp>
          <p:nvSpPr>
            <p:cNvPr id="22" name="Oval 21">
              <a:extLst>
                <a:ext uri="{FF2B5EF4-FFF2-40B4-BE49-F238E27FC236}">
                  <a16:creationId xmlns:a16="http://schemas.microsoft.com/office/drawing/2014/main" id="{93C36BDA-FA6B-5D4E-AEF0-7F6DAE752D13}"/>
                </a:ext>
              </a:extLst>
            </p:cNvPr>
            <p:cNvSpPr>
              <a:spLocks noChangeArrowheads="1"/>
            </p:cNvSpPr>
            <p:nvPr/>
          </p:nvSpPr>
          <p:spPr bwMode="auto">
            <a:xfrm>
              <a:off x="508333" y="3449083"/>
              <a:ext cx="281345" cy="226359"/>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9</a:t>
              </a:r>
            </a:p>
          </p:txBody>
        </p:sp>
        <p:cxnSp>
          <p:nvCxnSpPr>
            <p:cNvPr id="23" name="Straight Connector 88">
              <a:extLst>
                <a:ext uri="{FF2B5EF4-FFF2-40B4-BE49-F238E27FC236}">
                  <a16:creationId xmlns:a16="http://schemas.microsoft.com/office/drawing/2014/main" id="{BCB84BE6-1C7C-684C-841B-506332DCAF1F}"/>
                </a:ext>
              </a:extLst>
            </p:cNvPr>
            <p:cNvCxnSpPr>
              <a:cxnSpLocks noChangeShapeType="1"/>
              <a:stCxn id="22" idx="4"/>
            </p:cNvCxnSpPr>
            <p:nvPr/>
          </p:nvCxnSpPr>
          <p:spPr bwMode="auto">
            <a:xfrm flipH="1" flipV="1">
              <a:off x="-892274" y="3676596"/>
              <a:ext cx="1541753" cy="209"/>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80666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C0A8EB-BC7C-A641-8AC0-A590519AFFEC}"/>
              </a:ext>
            </a:extLst>
          </p:cNvPr>
          <p:cNvPicPr>
            <a:picLocks noChangeAspect="1"/>
          </p:cNvPicPr>
          <p:nvPr/>
        </p:nvPicPr>
        <p:blipFill>
          <a:blip r:embed="rId2"/>
          <a:stretch>
            <a:fillRect/>
          </a:stretch>
        </p:blipFill>
        <p:spPr>
          <a:xfrm>
            <a:off x="1069521" y="0"/>
            <a:ext cx="10052957" cy="6858000"/>
          </a:xfrm>
          <a:prstGeom prst="rect">
            <a:avLst/>
          </a:prstGeom>
        </p:spPr>
      </p:pic>
      <p:sp>
        <p:nvSpPr>
          <p:cNvPr id="24" name="Left Brace 23">
            <a:extLst>
              <a:ext uri="{FF2B5EF4-FFF2-40B4-BE49-F238E27FC236}">
                <a16:creationId xmlns:a16="http://schemas.microsoft.com/office/drawing/2014/main" id="{188CF10A-8199-9E46-B70A-808DA4347050}"/>
              </a:ext>
            </a:extLst>
          </p:cNvPr>
          <p:cNvSpPr/>
          <p:nvPr/>
        </p:nvSpPr>
        <p:spPr>
          <a:xfrm rot="16200000">
            <a:off x="6327303" y="902896"/>
            <a:ext cx="186695" cy="3540406"/>
          </a:xfrm>
          <a:prstGeom prst="leftBrace">
            <a:avLst>
              <a:gd name="adj1" fmla="val 8333"/>
              <a:gd name="adj2" fmla="val 5268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TextBox 24">
            <a:extLst>
              <a:ext uri="{FF2B5EF4-FFF2-40B4-BE49-F238E27FC236}">
                <a16:creationId xmlns:a16="http://schemas.microsoft.com/office/drawing/2014/main" id="{A6670CCA-F6D6-6543-9F0B-04595D1AB765}"/>
              </a:ext>
            </a:extLst>
          </p:cNvPr>
          <p:cNvSpPr txBox="1">
            <a:spLocks noChangeArrowheads="1"/>
          </p:cNvSpPr>
          <p:nvPr/>
        </p:nvSpPr>
        <p:spPr bwMode="auto">
          <a:xfrm>
            <a:off x="4995762" y="2856173"/>
            <a:ext cx="3140848" cy="215444"/>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Enter </a:t>
            </a:r>
            <a:r>
              <a:rPr lang="en-US" altLang="en-US" sz="800" dirty="0"/>
              <a:t>the Patient’s Age</a:t>
            </a:r>
          </a:p>
        </p:txBody>
      </p:sp>
      <p:sp>
        <p:nvSpPr>
          <p:cNvPr id="26" name="Oval 25">
            <a:extLst>
              <a:ext uri="{FF2B5EF4-FFF2-40B4-BE49-F238E27FC236}">
                <a16:creationId xmlns:a16="http://schemas.microsoft.com/office/drawing/2014/main" id="{39DD9F10-D3AF-2448-B38E-42FAAFB75EE1}"/>
              </a:ext>
            </a:extLst>
          </p:cNvPr>
          <p:cNvSpPr>
            <a:spLocks noChangeArrowheads="1"/>
          </p:cNvSpPr>
          <p:nvPr/>
        </p:nvSpPr>
        <p:spPr bwMode="auto">
          <a:xfrm>
            <a:off x="4886224" y="2728379"/>
            <a:ext cx="282461" cy="25504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11</a:t>
            </a:r>
          </a:p>
        </p:txBody>
      </p:sp>
      <p:grpSp>
        <p:nvGrpSpPr>
          <p:cNvPr id="27" name="Group 37">
            <a:extLst>
              <a:ext uri="{FF2B5EF4-FFF2-40B4-BE49-F238E27FC236}">
                <a16:creationId xmlns:a16="http://schemas.microsoft.com/office/drawing/2014/main" id="{4C7BA5C8-1DC5-7847-AE4A-5EEFB1FB9C6A}"/>
              </a:ext>
            </a:extLst>
          </p:cNvPr>
          <p:cNvGrpSpPr>
            <a:grpSpLocks/>
          </p:cNvGrpSpPr>
          <p:nvPr/>
        </p:nvGrpSpPr>
        <p:grpSpPr bwMode="auto">
          <a:xfrm>
            <a:off x="8717797" y="1795272"/>
            <a:ext cx="1732646" cy="754715"/>
            <a:chOff x="-1264831" y="2046728"/>
            <a:chExt cx="2225130" cy="763661"/>
          </a:xfrm>
        </p:grpSpPr>
        <p:sp>
          <p:nvSpPr>
            <p:cNvPr id="28" name="TextBox 27">
              <a:extLst>
                <a:ext uri="{FF2B5EF4-FFF2-40B4-BE49-F238E27FC236}">
                  <a16:creationId xmlns:a16="http://schemas.microsoft.com/office/drawing/2014/main" id="{282BC538-6C71-C74D-BC06-20C639637A68}"/>
                </a:ext>
              </a:extLst>
            </p:cNvPr>
            <p:cNvSpPr txBox="1">
              <a:spLocks noChangeArrowheads="1"/>
            </p:cNvSpPr>
            <p:nvPr/>
          </p:nvSpPr>
          <p:spPr bwMode="auto">
            <a:xfrm>
              <a:off x="-1102895" y="2467822"/>
              <a:ext cx="2063194" cy="342567"/>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Select the </a:t>
              </a:r>
              <a:r>
                <a:rPr lang="en-US" altLang="en-US" sz="800" dirty="0"/>
                <a:t>Patient’s</a:t>
              </a:r>
              <a:r>
                <a:rPr lang="en-US" altLang="en-US" sz="800" b="0" dirty="0"/>
                <a:t> </a:t>
              </a:r>
              <a:r>
                <a:rPr lang="en-US" altLang="en-US" sz="800" dirty="0"/>
                <a:t>Gender</a:t>
              </a:r>
              <a:r>
                <a:rPr lang="en-US" altLang="en-US" sz="800" b="0" dirty="0"/>
                <a:t> from a drop-down menu</a:t>
              </a:r>
            </a:p>
          </p:txBody>
        </p:sp>
        <p:sp>
          <p:nvSpPr>
            <p:cNvPr id="29" name="Oval 28">
              <a:extLst>
                <a:ext uri="{FF2B5EF4-FFF2-40B4-BE49-F238E27FC236}">
                  <a16:creationId xmlns:a16="http://schemas.microsoft.com/office/drawing/2014/main" id="{523CC5F9-65E0-4A4E-A4E4-28E5895D2007}"/>
                </a:ext>
              </a:extLst>
            </p:cNvPr>
            <p:cNvSpPr>
              <a:spLocks noChangeArrowheads="1"/>
            </p:cNvSpPr>
            <p:nvPr/>
          </p:nvSpPr>
          <p:spPr bwMode="auto">
            <a:xfrm>
              <a:off x="-1264831" y="2402033"/>
              <a:ext cx="302609" cy="22749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10</a:t>
              </a:r>
              <a:endParaRPr lang="en-US" sz="1200" b="0" dirty="0">
                <a:solidFill>
                  <a:schemeClr val="bg1"/>
                </a:solidFill>
                <a:latin typeface="+mj-lt"/>
                <a:ea typeface="+mn-ea"/>
              </a:endParaRPr>
            </a:p>
          </p:txBody>
        </p:sp>
        <p:cxnSp>
          <p:nvCxnSpPr>
            <p:cNvPr id="30" name="Straight Connector 88">
              <a:extLst>
                <a:ext uri="{FF2B5EF4-FFF2-40B4-BE49-F238E27FC236}">
                  <a16:creationId xmlns:a16="http://schemas.microsoft.com/office/drawing/2014/main" id="{FA4C85CA-C6DB-344B-9054-E1C5F3616775}"/>
                </a:ext>
              </a:extLst>
            </p:cNvPr>
            <p:cNvCxnSpPr>
              <a:cxnSpLocks noChangeShapeType="1"/>
            </p:cNvCxnSpPr>
            <p:nvPr/>
          </p:nvCxnSpPr>
          <p:spPr bwMode="auto">
            <a:xfrm flipV="1">
              <a:off x="-1102894" y="2046728"/>
              <a:ext cx="0" cy="405567"/>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 name="Group 37">
            <a:extLst>
              <a:ext uri="{FF2B5EF4-FFF2-40B4-BE49-F238E27FC236}">
                <a16:creationId xmlns:a16="http://schemas.microsoft.com/office/drawing/2014/main" id="{6E0DC5BA-228D-4840-BE26-572707E8DCE9}"/>
              </a:ext>
            </a:extLst>
          </p:cNvPr>
          <p:cNvGrpSpPr>
            <a:grpSpLocks/>
          </p:cNvGrpSpPr>
          <p:nvPr/>
        </p:nvGrpSpPr>
        <p:grpSpPr bwMode="auto">
          <a:xfrm>
            <a:off x="4394974" y="3984028"/>
            <a:ext cx="2827337" cy="473493"/>
            <a:chOff x="-892273" y="3449083"/>
            <a:chExt cx="3630975" cy="419344"/>
          </a:xfrm>
        </p:grpSpPr>
        <p:sp>
          <p:nvSpPr>
            <p:cNvPr id="32" name="TextBox 31">
              <a:extLst>
                <a:ext uri="{FF2B5EF4-FFF2-40B4-BE49-F238E27FC236}">
                  <a16:creationId xmlns:a16="http://schemas.microsoft.com/office/drawing/2014/main" id="{06311B2B-D356-4B40-8081-7C241DBF8C5A}"/>
                </a:ext>
              </a:extLst>
            </p:cNvPr>
            <p:cNvSpPr txBox="1">
              <a:spLocks noChangeArrowheads="1"/>
            </p:cNvSpPr>
            <p:nvPr/>
          </p:nvSpPr>
          <p:spPr bwMode="auto">
            <a:xfrm>
              <a:off x="675509" y="3568590"/>
              <a:ext cx="2063193" cy="299837"/>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Patient has no vaccination history (no need to enter)</a:t>
              </a:r>
              <a:endParaRPr lang="en-US" altLang="en-US" sz="800" dirty="0"/>
            </a:p>
          </p:txBody>
        </p:sp>
        <p:sp>
          <p:nvSpPr>
            <p:cNvPr id="33" name="Oval 32">
              <a:extLst>
                <a:ext uri="{FF2B5EF4-FFF2-40B4-BE49-F238E27FC236}">
                  <a16:creationId xmlns:a16="http://schemas.microsoft.com/office/drawing/2014/main" id="{9B533164-BA95-984C-AEA4-2AC95D113AE8}"/>
                </a:ext>
              </a:extLst>
            </p:cNvPr>
            <p:cNvSpPr>
              <a:spLocks noChangeArrowheads="1"/>
            </p:cNvSpPr>
            <p:nvPr/>
          </p:nvSpPr>
          <p:spPr bwMode="auto">
            <a:xfrm>
              <a:off x="419813" y="3449083"/>
              <a:ext cx="369865" cy="226359"/>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12</a:t>
              </a:r>
              <a:endParaRPr lang="en-US" sz="1200" b="0" dirty="0">
                <a:solidFill>
                  <a:schemeClr val="bg1"/>
                </a:solidFill>
                <a:latin typeface="+mj-lt"/>
                <a:ea typeface="+mn-ea"/>
              </a:endParaRPr>
            </a:p>
          </p:txBody>
        </p:sp>
        <p:cxnSp>
          <p:nvCxnSpPr>
            <p:cNvPr id="34" name="Straight Connector 88">
              <a:extLst>
                <a:ext uri="{FF2B5EF4-FFF2-40B4-BE49-F238E27FC236}">
                  <a16:creationId xmlns:a16="http://schemas.microsoft.com/office/drawing/2014/main" id="{D323DD44-EAAC-9D48-91B4-41FDC6810CE9}"/>
                </a:ext>
              </a:extLst>
            </p:cNvPr>
            <p:cNvCxnSpPr>
              <a:cxnSpLocks noChangeShapeType="1"/>
              <a:stCxn id="33" idx="4"/>
            </p:cNvCxnSpPr>
            <p:nvPr/>
          </p:nvCxnSpPr>
          <p:spPr bwMode="auto">
            <a:xfrm flipH="1">
              <a:off x="-892273" y="3675442"/>
              <a:ext cx="1497019" cy="1154"/>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5" name="Group 37">
            <a:extLst>
              <a:ext uri="{FF2B5EF4-FFF2-40B4-BE49-F238E27FC236}">
                <a16:creationId xmlns:a16="http://schemas.microsoft.com/office/drawing/2014/main" id="{779ECCB3-3CE9-1042-ACB7-4D6054470BFA}"/>
              </a:ext>
            </a:extLst>
          </p:cNvPr>
          <p:cNvGrpSpPr>
            <a:grpSpLocks/>
          </p:cNvGrpSpPr>
          <p:nvPr/>
        </p:nvGrpSpPr>
        <p:grpSpPr bwMode="auto">
          <a:xfrm>
            <a:off x="4192291" y="4457524"/>
            <a:ext cx="5873857" cy="600414"/>
            <a:chOff x="-1228864" y="3417761"/>
            <a:chExt cx="6926424" cy="531750"/>
          </a:xfrm>
        </p:grpSpPr>
        <p:sp>
          <p:nvSpPr>
            <p:cNvPr id="36" name="TextBox 35">
              <a:extLst>
                <a:ext uri="{FF2B5EF4-FFF2-40B4-BE49-F238E27FC236}">
                  <a16:creationId xmlns:a16="http://schemas.microsoft.com/office/drawing/2014/main" id="{1038BC3C-6116-A440-B1D0-61EA97FEBBFE}"/>
                </a:ext>
              </a:extLst>
            </p:cNvPr>
            <p:cNvSpPr txBox="1">
              <a:spLocks noChangeArrowheads="1"/>
            </p:cNvSpPr>
            <p:nvPr/>
          </p:nvSpPr>
          <p:spPr bwMode="auto">
            <a:xfrm>
              <a:off x="3034728" y="3540643"/>
              <a:ext cx="2662832" cy="408868"/>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the </a:t>
              </a:r>
              <a:r>
                <a:rPr lang="en-US" altLang="en-US" sz="800" dirty="0"/>
                <a:t>+</a:t>
              </a:r>
              <a:r>
                <a:rPr lang="en-US" altLang="en-US" sz="800" b="0" dirty="0"/>
                <a:t> to enter an </a:t>
              </a:r>
              <a:r>
                <a:rPr lang="en-US" altLang="en-US" sz="800" dirty="0"/>
                <a:t>Expected Forecast </a:t>
              </a:r>
              <a:r>
                <a:rPr lang="en-US" altLang="en-US" sz="800" b="0" dirty="0"/>
                <a:t>for each vaccine or vaccine group</a:t>
              </a:r>
              <a:endParaRPr lang="en-US" altLang="en-US" sz="800" dirty="0"/>
            </a:p>
          </p:txBody>
        </p:sp>
        <p:sp>
          <p:nvSpPr>
            <p:cNvPr id="37" name="Oval 36">
              <a:extLst>
                <a:ext uri="{FF2B5EF4-FFF2-40B4-BE49-F238E27FC236}">
                  <a16:creationId xmlns:a16="http://schemas.microsoft.com/office/drawing/2014/main" id="{470C2765-7FAD-2B4F-9628-B7D7D7DA37A6}"/>
                </a:ext>
              </a:extLst>
            </p:cNvPr>
            <p:cNvSpPr>
              <a:spLocks noChangeArrowheads="1"/>
            </p:cNvSpPr>
            <p:nvPr/>
          </p:nvSpPr>
          <p:spPr bwMode="auto">
            <a:xfrm>
              <a:off x="2849795" y="3417761"/>
              <a:ext cx="369865" cy="226359"/>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13</a:t>
              </a:r>
              <a:endParaRPr lang="en-US" sz="1200" b="0" dirty="0">
                <a:solidFill>
                  <a:schemeClr val="bg1"/>
                </a:solidFill>
                <a:latin typeface="+mj-lt"/>
                <a:ea typeface="+mn-ea"/>
              </a:endParaRPr>
            </a:p>
          </p:txBody>
        </p:sp>
        <p:cxnSp>
          <p:nvCxnSpPr>
            <p:cNvPr id="38" name="Straight Connector 88">
              <a:extLst>
                <a:ext uri="{FF2B5EF4-FFF2-40B4-BE49-F238E27FC236}">
                  <a16:creationId xmlns:a16="http://schemas.microsoft.com/office/drawing/2014/main" id="{C863AC57-3BF7-9E46-BE36-A04CA61F4E6E}"/>
                </a:ext>
              </a:extLst>
            </p:cNvPr>
            <p:cNvCxnSpPr>
              <a:cxnSpLocks noChangeShapeType="1"/>
              <a:stCxn id="37" idx="4"/>
            </p:cNvCxnSpPr>
            <p:nvPr/>
          </p:nvCxnSpPr>
          <p:spPr bwMode="auto">
            <a:xfrm flipH="1">
              <a:off x="-1228864" y="3644120"/>
              <a:ext cx="4263592"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9" name="TextBox 38">
            <a:extLst>
              <a:ext uri="{FF2B5EF4-FFF2-40B4-BE49-F238E27FC236}">
                <a16:creationId xmlns:a16="http://schemas.microsoft.com/office/drawing/2014/main" id="{D54D34A8-3601-FA40-BEA1-FA86F9C47113}"/>
              </a:ext>
            </a:extLst>
          </p:cNvPr>
          <p:cNvSpPr txBox="1">
            <a:spLocks noChangeArrowheads="1"/>
          </p:cNvSpPr>
          <p:nvPr/>
        </p:nvSpPr>
        <p:spPr bwMode="auto">
          <a:xfrm>
            <a:off x="5070919" y="343542"/>
            <a:ext cx="3119935" cy="584775"/>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dirty="0"/>
              <a:t>*NOTE: Since we selected Date Type -&gt; Relative Dates in the previous Test Case Information window, there is no place to enter the Assessment Date</a:t>
            </a:r>
            <a:br>
              <a:rPr lang="en-US" altLang="en-US" sz="800" dirty="0"/>
            </a:br>
            <a:r>
              <a:rPr lang="en-US" altLang="en-US" sz="800" dirty="0"/>
              <a:t> It will always be set to the current date!</a:t>
            </a:r>
          </a:p>
        </p:txBody>
      </p:sp>
      <p:cxnSp>
        <p:nvCxnSpPr>
          <p:cNvPr id="40" name="Straight Connector 88">
            <a:extLst>
              <a:ext uri="{FF2B5EF4-FFF2-40B4-BE49-F238E27FC236}">
                <a16:creationId xmlns:a16="http://schemas.microsoft.com/office/drawing/2014/main" id="{A9A2B887-8182-2F4A-BF91-B1F90579DAA8}"/>
              </a:ext>
            </a:extLst>
          </p:cNvPr>
          <p:cNvCxnSpPr>
            <a:cxnSpLocks noChangeShapeType="1"/>
          </p:cNvCxnSpPr>
          <p:nvPr/>
        </p:nvCxnSpPr>
        <p:spPr bwMode="auto">
          <a:xfrm>
            <a:off x="7053969" y="928317"/>
            <a:ext cx="0" cy="327046"/>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8118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FBEE10-F697-1743-AEA5-40073D94FAB1}"/>
              </a:ext>
            </a:extLst>
          </p:cNvPr>
          <p:cNvPicPr>
            <a:picLocks noChangeAspect="1"/>
          </p:cNvPicPr>
          <p:nvPr/>
        </p:nvPicPr>
        <p:blipFill>
          <a:blip r:embed="rId2"/>
          <a:stretch>
            <a:fillRect/>
          </a:stretch>
        </p:blipFill>
        <p:spPr>
          <a:xfrm>
            <a:off x="615830" y="0"/>
            <a:ext cx="10014943" cy="6858000"/>
          </a:xfrm>
          <a:prstGeom prst="rect">
            <a:avLst/>
          </a:prstGeom>
        </p:spPr>
      </p:pic>
      <p:sp>
        <p:nvSpPr>
          <p:cNvPr id="7" name="TextBox 6">
            <a:extLst>
              <a:ext uri="{FF2B5EF4-FFF2-40B4-BE49-F238E27FC236}">
                <a16:creationId xmlns:a16="http://schemas.microsoft.com/office/drawing/2014/main" id="{068F7614-E552-8541-9751-E4FFA1DD42A6}"/>
              </a:ext>
            </a:extLst>
          </p:cNvPr>
          <p:cNvSpPr txBox="1">
            <a:spLocks noChangeArrowheads="1"/>
          </p:cNvSpPr>
          <p:nvPr/>
        </p:nvSpPr>
        <p:spPr bwMode="auto">
          <a:xfrm>
            <a:off x="6497431" y="522617"/>
            <a:ext cx="1857687" cy="707886"/>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Enter the name or CVX code for a vaccine or vaccine group</a:t>
            </a:r>
          </a:p>
          <a:p>
            <a:pPr algn="ctr" eaLnBrk="1" hangingPunct="1">
              <a:defRPr/>
            </a:pPr>
            <a:r>
              <a:rPr lang="en-US" altLang="en-US" sz="800" b="0" dirty="0"/>
              <a:t>OR</a:t>
            </a:r>
          </a:p>
          <a:p>
            <a:pPr algn="ctr" eaLnBrk="1" hangingPunct="1">
              <a:defRPr/>
            </a:pPr>
            <a:r>
              <a:rPr lang="en-US" altLang="en-US" sz="800" b="0" dirty="0"/>
              <a:t>Use the Vaccine Browser by clicking on the magnifying glass</a:t>
            </a:r>
          </a:p>
        </p:txBody>
      </p:sp>
      <p:sp>
        <p:nvSpPr>
          <p:cNvPr id="30" name="Oval 29">
            <a:extLst>
              <a:ext uri="{FF2B5EF4-FFF2-40B4-BE49-F238E27FC236}">
                <a16:creationId xmlns:a16="http://schemas.microsoft.com/office/drawing/2014/main" id="{0546E82C-FD33-1D4C-851A-C786906776A0}"/>
              </a:ext>
            </a:extLst>
          </p:cNvPr>
          <p:cNvSpPr>
            <a:spLocks noChangeArrowheads="1"/>
          </p:cNvSpPr>
          <p:nvPr/>
        </p:nvSpPr>
        <p:spPr bwMode="auto">
          <a:xfrm>
            <a:off x="7285045" y="1212044"/>
            <a:ext cx="282461" cy="25504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14</a:t>
            </a:r>
          </a:p>
        </p:txBody>
      </p:sp>
      <p:sp>
        <p:nvSpPr>
          <p:cNvPr id="31" name="Left Brace 30">
            <a:extLst>
              <a:ext uri="{FF2B5EF4-FFF2-40B4-BE49-F238E27FC236}">
                <a16:creationId xmlns:a16="http://schemas.microsoft.com/office/drawing/2014/main" id="{D4B66751-C813-8146-93F9-E79CC45BD4E2}"/>
              </a:ext>
            </a:extLst>
          </p:cNvPr>
          <p:cNvSpPr/>
          <p:nvPr/>
        </p:nvSpPr>
        <p:spPr>
          <a:xfrm rot="5400000">
            <a:off x="7477991" y="-913542"/>
            <a:ext cx="179031" cy="5043786"/>
          </a:xfrm>
          <a:prstGeom prst="leftBrace">
            <a:avLst>
              <a:gd name="adj1" fmla="val 8333"/>
              <a:gd name="adj2" fmla="val 5268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Left Brace 31">
            <a:extLst>
              <a:ext uri="{FF2B5EF4-FFF2-40B4-BE49-F238E27FC236}">
                <a16:creationId xmlns:a16="http://schemas.microsoft.com/office/drawing/2014/main" id="{A3647593-B5AD-B544-8E5C-75E19ADCA0F3}"/>
              </a:ext>
            </a:extLst>
          </p:cNvPr>
          <p:cNvSpPr/>
          <p:nvPr/>
        </p:nvSpPr>
        <p:spPr>
          <a:xfrm>
            <a:off x="3980149" y="2922688"/>
            <a:ext cx="175372" cy="1519226"/>
          </a:xfrm>
          <a:prstGeom prst="leftBrace">
            <a:avLst>
              <a:gd name="adj1" fmla="val 8333"/>
              <a:gd name="adj2" fmla="val 5268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TextBox 32">
            <a:extLst>
              <a:ext uri="{FF2B5EF4-FFF2-40B4-BE49-F238E27FC236}">
                <a16:creationId xmlns:a16="http://schemas.microsoft.com/office/drawing/2014/main" id="{F5116114-8F1D-2447-AFB6-947E3CDECE48}"/>
              </a:ext>
            </a:extLst>
          </p:cNvPr>
          <p:cNvSpPr txBox="1">
            <a:spLocks noChangeArrowheads="1"/>
          </p:cNvSpPr>
          <p:nvPr/>
        </p:nvSpPr>
        <p:spPr bwMode="auto">
          <a:xfrm>
            <a:off x="839301" y="3821745"/>
            <a:ext cx="3140848" cy="338554"/>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Enter expected </a:t>
            </a:r>
            <a:r>
              <a:rPr lang="en-US" altLang="en-US" sz="800" dirty="0"/>
              <a:t>Earliest</a:t>
            </a:r>
            <a:r>
              <a:rPr lang="en-US" altLang="en-US" sz="800" b="0" dirty="0"/>
              <a:t> and </a:t>
            </a:r>
            <a:r>
              <a:rPr lang="en-US" altLang="en-US" sz="800" dirty="0"/>
              <a:t>Recommended</a:t>
            </a:r>
            <a:r>
              <a:rPr lang="en-US" altLang="en-US" sz="800" b="0" dirty="0"/>
              <a:t> </a:t>
            </a:r>
          </a:p>
          <a:p>
            <a:pPr algn="ctr" eaLnBrk="1" hangingPunct="1">
              <a:defRPr/>
            </a:pPr>
            <a:r>
              <a:rPr lang="en-US" altLang="en-US" sz="800" b="0" dirty="0"/>
              <a:t>dates for the forecast [REQUIRED]</a:t>
            </a:r>
            <a:endParaRPr lang="en-US" altLang="en-US" sz="800" dirty="0"/>
          </a:p>
        </p:txBody>
      </p:sp>
      <p:sp>
        <p:nvSpPr>
          <p:cNvPr id="34" name="Left Brace 33">
            <a:extLst>
              <a:ext uri="{FF2B5EF4-FFF2-40B4-BE49-F238E27FC236}">
                <a16:creationId xmlns:a16="http://schemas.microsoft.com/office/drawing/2014/main" id="{D800A8E4-B595-964F-B1D4-F3C8CC5CA226}"/>
              </a:ext>
            </a:extLst>
          </p:cNvPr>
          <p:cNvSpPr/>
          <p:nvPr/>
        </p:nvSpPr>
        <p:spPr>
          <a:xfrm>
            <a:off x="3980149" y="4814775"/>
            <a:ext cx="175372" cy="733618"/>
          </a:xfrm>
          <a:prstGeom prst="leftBrace">
            <a:avLst>
              <a:gd name="adj1" fmla="val 8333"/>
              <a:gd name="adj2" fmla="val 5268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A283BCB7-B92C-7245-8EB9-011E7FC0715E}"/>
              </a:ext>
            </a:extLst>
          </p:cNvPr>
          <p:cNvSpPr txBox="1">
            <a:spLocks noChangeArrowheads="1"/>
          </p:cNvSpPr>
          <p:nvPr/>
        </p:nvSpPr>
        <p:spPr bwMode="auto">
          <a:xfrm>
            <a:off x="816054" y="5260687"/>
            <a:ext cx="3140848" cy="338554"/>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Enter expected </a:t>
            </a:r>
            <a:r>
              <a:rPr lang="en-US" altLang="en-US" sz="800" dirty="0"/>
              <a:t>Past Due </a:t>
            </a:r>
            <a:r>
              <a:rPr lang="en-US" altLang="en-US" sz="800" b="0" dirty="0"/>
              <a:t>and</a:t>
            </a:r>
            <a:r>
              <a:rPr lang="en-US" altLang="en-US" sz="800" dirty="0"/>
              <a:t> Latest</a:t>
            </a:r>
          </a:p>
          <a:p>
            <a:pPr algn="ctr" eaLnBrk="1" hangingPunct="1">
              <a:defRPr/>
            </a:pPr>
            <a:r>
              <a:rPr lang="en-US" altLang="en-US" sz="800" dirty="0"/>
              <a:t> </a:t>
            </a:r>
            <a:r>
              <a:rPr lang="en-US" altLang="en-US" sz="800" b="0" dirty="0"/>
              <a:t>dates</a:t>
            </a:r>
            <a:r>
              <a:rPr lang="en-US" altLang="en-US" sz="800" dirty="0"/>
              <a:t> </a:t>
            </a:r>
            <a:r>
              <a:rPr lang="en-US" altLang="en-US" sz="800" b="0" dirty="0"/>
              <a:t>for the forecast [OPTIONAL]</a:t>
            </a:r>
            <a:endParaRPr lang="en-US" altLang="en-US" sz="800" dirty="0"/>
          </a:p>
        </p:txBody>
      </p:sp>
      <p:sp>
        <p:nvSpPr>
          <p:cNvPr id="36" name="Oval 35">
            <a:extLst>
              <a:ext uri="{FF2B5EF4-FFF2-40B4-BE49-F238E27FC236}">
                <a16:creationId xmlns:a16="http://schemas.microsoft.com/office/drawing/2014/main" id="{8B572AED-072D-A545-8F06-C8495F5D8D12}"/>
              </a:ext>
            </a:extLst>
          </p:cNvPr>
          <p:cNvSpPr>
            <a:spLocks noChangeArrowheads="1"/>
          </p:cNvSpPr>
          <p:nvPr/>
        </p:nvSpPr>
        <p:spPr bwMode="auto">
          <a:xfrm>
            <a:off x="3697688" y="3679911"/>
            <a:ext cx="282461" cy="25504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16</a:t>
            </a:r>
          </a:p>
        </p:txBody>
      </p:sp>
      <p:sp>
        <p:nvSpPr>
          <p:cNvPr id="37" name="Oval 36">
            <a:extLst>
              <a:ext uri="{FF2B5EF4-FFF2-40B4-BE49-F238E27FC236}">
                <a16:creationId xmlns:a16="http://schemas.microsoft.com/office/drawing/2014/main" id="{D190A5F9-67FF-CD4A-AEC6-A9526C8D2B08}"/>
              </a:ext>
            </a:extLst>
          </p:cNvPr>
          <p:cNvSpPr>
            <a:spLocks noChangeArrowheads="1"/>
          </p:cNvSpPr>
          <p:nvPr/>
        </p:nvSpPr>
        <p:spPr bwMode="auto">
          <a:xfrm>
            <a:off x="3674441" y="5044703"/>
            <a:ext cx="282461" cy="273762"/>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17</a:t>
            </a:r>
          </a:p>
        </p:txBody>
      </p:sp>
      <p:sp>
        <p:nvSpPr>
          <p:cNvPr id="38" name="Left Brace 37">
            <a:extLst>
              <a:ext uri="{FF2B5EF4-FFF2-40B4-BE49-F238E27FC236}">
                <a16:creationId xmlns:a16="http://schemas.microsoft.com/office/drawing/2014/main" id="{EDE85C84-D2A0-8E4A-8F8D-414665007C83}"/>
              </a:ext>
            </a:extLst>
          </p:cNvPr>
          <p:cNvSpPr/>
          <p:nvPr/>
        </p:nvSpPr>
        <p:spPr>
          <a:xfrm rot="5400000">
            <a:off x="6442313" y="620667"/>
            <a:ext cx="217524" cy="3403544"/>
          </a:xfrm>
          <a:prstGeom prst="leftBrace">
            <a:avLst>
              <a:gd name="adj1" fmla="val 8333"/>
              <a:gd name="adj2" fmla="val 25235"/>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TextBox 39">
            <a:extLst>
              <a:ext uri="{FF2B5EF4-FFF2-40B4-BE49-F238E27FC236}">
                <a16:creationId xmlns:a16="http://schemas.microsoft.com/office/drawing/2014/main" id="{1B9C704A-6621-4842-8CFE-8133D921C60F}"/>
              </a:ext>
            </a:extLst>
          </p:cNvPr>
          <p:cNvSpPr txBox="1">
            <a:spLocks noChangeArrowheads="1"/>
          </p:cNvSpPr>
          <p:nvPr/>
        </p:nvSpPr>
        <p:spPr bwMode="auto">
          <a:xfrm>
            <a:off x="7367467" y="1956812"/>
            <a:ext cx="3140848" cy="215444"/>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Enter expected </a:t>
            </a:r>
            <a:r>
              <a:rPr lang="en-US" altLang="en-US" sz="800" dirty="0"/>
              <a:t>Series Status</a:t>
            </a:r>
            <a:r>
              <a:rPr lang="en-US" altLang="en-US" sz="800" b="0" dirty="0"/>
              <a:t> and </a:t>
            </a:r>
            <a:r>
              <a:rPr lang="en-US" altLang="en-US" sz="800" dirty="0"/>
              <a:t>Dose Number</a:t>
            </a:r>
            <a:r>
              <a:rPr lang="en-US" altLang="en-US" sz="800" b="0" dirty="0"/>
              <a:t> [REQUIRED] </a:t>
            </a:r>
          </a:p>
        </p:txBody>
      </p:sp>
      <p:sp>
        <p:nvSpPr>
          <p:cNvPr id="39" name="Oval 38">
            <a:extLst>
              <a:ext uri="{FF2B5EF4-FFF2-40B4-BE49-F238E27FC236}">
                <a16:creationId xmlns:a16="http://schemas.microsoft.com/office/drawing/2014/main" id="{4D598D5A-F0BD-2F43-AA49-F03E83AA7465}"/>
              </a:ext>
            </a:extLst>
          </p:cNvPr>
          <p:cNvSpPr>
            <a:spLocks noChangeArrowheads="1"/>
          </p:cNvSpPr>
          <p:nvPr/>
        </p:nvSpPr>
        <p:spPr bwMode="auto">
          <a:xfrm>
            <a:off x="7229964" y="2016265"/>
            <a:ext cx="282461" cy="25504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15</a:t>
            </a:r>
          </a:p>
        </p:txBody>
      </p:sp>
    </p:spTree>
    <p:extLst>
      <p:ext uri="{BB962C8B-B14F-4D97-AF65-F5344CB8AC3E}">
        <p14:creationId xmlns:p14="http://schemas.microsoft.com/office/powerpoint/2010/main" val="4244883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20400</TotalTime>
  <Words>1137</Words>
  <Application>Microsoft Macintosh PowerPoint</Application>
  <PresentationFormat>Widescreen</PresentationFormat>
  <Paragraphs>157</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ＭＳ Ｐゴシック</vt:lpstr>
      <vt:lpstr>Arial</vt:lpstr>
      <vt:lpstr>Calibri</vt:lpstr>
      <vt:lpstr>Calibri Light</vt:lpstr>
      <vt:lpstr>Office Theme</vt:lpstr>
      <vt:lpstr>FITS User’s Guide </vt:lpstr>
      <vt:lpstr>FITS Overview</vt:lpstr>
      <vt:lpstr>Creating a Test Case  For a Newborn (age 0) with no vaccination history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Importing a Test Case  CDC CDSI test cases     </vt:lpstr>
      <vt:lpstr>PowerPoint Presentation</vt:lpstr>
      <vt:lpstr>PowerPoint Presentation</vt:lpstr>
      <vt:lpstr>PowerPoint Presentation</vt:lpstr>
      <vt:lpstr>PowerPoint Presentation</vt:lpstr>
      <vt:lpstr>PowerPoint Presentation</vt:lpstr>
      <vt:lpstr>PowerPoint Presentation</vt:lpstr>
      <vt:lpstr>Test Case Execution  Executing a group of test cases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Indovina, Michael D. (Fed)</dc:creator>
  <cp:lastModifiedBy>Tamri, Hossam (IntlAssoc)</cp:lastModifiedBy>
  <cp:revision>172</cp:revision>
  <dcterms:created xsi:type="dcterms:W3CDTF">2018-05-16T19:08:07Z</dcterms:created>
  <dcterms:modified xsi:type="dcterms:W3CDTF">2018-07-20T14:14:49Z</dcterms:modified>
</cp:coreProperties>
</file>