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28" name="PlaceHolder 2"/>
          <p:cNvSpPr>
            <a:spLocks noGrp="1"/>
          </p:cNvSpPr>
          <p:nvPr>
            <p:ph type="body"/>
          </p:nvPr>
        </p:nvSpPr>
        <p:spPr>
          <a:xfrm>
            <a:off x="4453560" y="3347640"/>
            <a:ext cx="43520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29" name="PlaceHolder 3"/>
          <p:cNvSpPr>
            <a:spLocks noGrp="1"/>
          </p:cNvSpPr>
          <p:nvPr>
            <p:ph type="body"/>
          </p:nvPr>
        </p:nvSpPr>
        <p:spPr>
          <a:xfrm>
            <a:off x="4453560" y="4794120"/>
            <a:ext cx="43520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31" name="PlaceHolder 2"/>
          <p:cNvSpPr>
            <a:spLocks noGrp="1"/>
          </p:cNvSpPr>
          <p:nvPr>
            <p:ph type="body"/>
          </p:nvPr>
        </p:nvSpPr>
        <p:spPr>
          <a:xfrm>
            <a:off x="44535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32" name="PlaceHolder 3"/>
          <p:cNvSpPr>
            <a:spLocks noGrp="1"/>
          </p:cNvSpPr>
          <p:nvPr>
            <p:ph type="body"/>
          </p:nvPr>
        </p:nvSpPr>
        <p:spPr>
          <a:xfrm>
            <a:off x="66837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33" name="PlaceHolder 4"/>
          <p:cNvSpPr>
            <a:spLocks noGrp="1"/>
          </p:cNvSpPr>
          <p:nvPr>
            <p:ph type="body"/>
          </p:nvPr>
        </p:nvSpPr>
        <p:spPr>
          <a:xfrm>
            <a:off x="44535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34" name="PlaceHolder 5"/>
          <p:cNvSpPr>
            <a:spLocks noGrp="1"/>
          </p:cNvSpPr>
          <p:nvPr>
            <p:ph type="body"/>
          </p:nvPr>
        </p:nvSpPr>
        <p:spPr>
          <a:xfrm>
            <a:off x="66837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36" name="PlaceHolder 2"/>
          <p:cNvSpPr>
            <a:spLocks noGrp="1"/>
          </p:cNvSpPr>
          <p:nvPr>
            <p:ph type="body"/>
          </p:nvPr>
        </p:nvSpPr>
        <p:spPr>
          <a:xfrm>
            <a:off x="4453560" y="334764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37" name="PlaceHolder 3"/>
          <p:cNvSpPr>
            <a:spLocks noGrp="1"/>
          </p:cNvSpPr>
          <p:nvPr>
            <p:ph type="body"/>
          </p:nvPr>
        </p:nvSpPr>
        <p:spPr>
          <a:xfrm>
            <a:off x="5925240" y="334764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38" name="PlaceHolder 4"/>
          <p:cNvSpPr>
            <a:spLocks noGrp="1"/>
          </p:cNvSpPr>
          <p:nvPr>
            <p:ph type="body"/>
          </p:nvPr>
        </p:nvSpPr>
        <p:spPr>
          <a:xfrm>
            <a:off x="7396560" y="334764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39" name="PlaceHolder 5"/>
          <p:cNvSpPr>
            <a:spLocks noGrp="1"/>
          </p:cNvSpPr>
          <p:nvPr>
            <p:ph type="body"/>
          </p:nvPr>
        </p:nvSpPr>
        <p:spPr>
          <a:xfrm>
            <a:off x="4453560" y="479412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40" name="PlaceHolder 6"/>
          <p:cNvSpPr>
            <a:spLocks noGrp="1"/>
          </p:cNvSpPr>
          <p:nvPr>
            <p:ph type="body"/>
          </p:nvPr>
        </p:nvSpPr>
        <p:spPr>
          <a:xfrm>
            <a:off x="5925240" y="479412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41" name="PlaceHolder 7"/>
          <p:cNvSpPr>
            <a:spLocks noGrp="1"/>
          </p:cNvSpPr>
          <p:nvPr>
            <p:ph type="body"/>
          </p:nvPr>
        </p:nvSpPr>
        <p:spPr>
          <a:xfrm>
            <a:off x="7396560" y="479412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50" name="PlaceHolder 2"/>
          <p:cNvSpPr>
            <a:spLocks noGrp="1"/>
          </p:cNvSpPr>
          <p:nvPr>
            <p:ph type="subTitle"/>
          </p:nvPr>
        </p:nvSpPr>
        <p:spPr>
          <a:xfrm>
            <a:off x="4453560" y="3347640"/>
            <a:ext cx="4352040" cy="27687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52" name="PlaceHolder 2"/>
          <p:cNvSpPr>
            <a:spLocks noGrp="1"/>
          </p:cNvSpPr>
          <p:nvPr>
            <p:ph type="body"/>
          </p:nvPr>
        </p:nvSpPr>
        <p:spPr>
          <a:xfrm>
            <a:off x="4453560" y="3347640"/>
            <a:ext cx="4352040" cy="276876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54" name="PlaceHolder 2"/>
          <p:cNvSpPr>
            <a:spLocks noGrp="1"/>
          </p:cNvSpPr>
          <p:nvPr>
            <p:ph type="body"/>
          </p:nvPr>
        </p:nvSpPr>
        <p:spPr>
          <a:xfrm>
            <a:off x="44535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
        <p:nvSpPr>
          <p:cNvPr id="55" name="PlaceHolder 3"/>
          <p:cNvSpPr>
            <a:spLocks noGrp="1"/>
          </p:cNvSpPr>
          <p:nvPr>
            <p:ph type="body"/>
          </p:nvPr>
        </p:nvSpPr>
        <p:spPr>
          <a:xfrm>
            <a:off x="66837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85040" y="336600"/>
            <a:ext cx="8773560" cy="5205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59" name="PlaceHolder 2"/>
          <p:cNvSpPr>
            <a:spLocks noGrp="1"/>
          </p:cNvSpPr>
          <p:nvPr>
            <p:ph type="body"/>
          </p:nvPr>
        </p:nvSpPr>
        <p:spPr>
          <a:xfrm>
            <a:off x="44535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60" name="PlaceHolder 3"/>
          <p:cNvSpPr>
            <a:spLocks noGrp="1"/>
          </p:cNvSpPr>
          <p:nvPr>
            <p:ph type="body"/>
          </p:nvPr>
        </p:nvSpPr>
        <p:spPr>
          <a:xfrm>
            <a:off x="66837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
        <p:nvSpPr>
          <p:cNvPr id="61" name="PlaceHolder 4"/>
          <p:cNvSpPr>
            <a:spLocks noGrp="1"/>
          </p:cNvSpPr>
          <p:nvPr>
            <p:ph type="body"/>
          </p:nvPr>
        </p:nvSpPr>
        <p:spPr>
          <a:xfrm>
            <a:off x="44535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7" name="PlaceHolder 2"/>
          <p:cNvSpPr>
            <a:spLocks noGrp="1"/>
          </p:cNvSpPr>
          <p:nvPr>
            <p:ph type="subTitle"/>
          </p:nvPr>
        </p:nvSpPr>
        <p:spPr>
          <a:xfrm>
            <a:off x="4453560" y="3347640"/>
            <a:ext cx="4352040" cy="27687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63" name="PlaceHolder 2"/>
          <p:cNvSpPr>
            <a:spLocks noGrp="1"/>
          </p:cNvSpPr>
          <p:nvPr>
            <p:ph type="body"/>
          </p:nvPr>
        </p:nvSpPr>
        <p:spPr>
          <a:xfrm>
            <a:off x="44535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
        <p:nvSpPr>
          <p:cNvPr id="64" name="PlaceHolder 3"/>
          <p:cNvSpPr>
            <a:spLocks noGrp="1"/>
          </p:cNvSpPr>
          <p:nvPr>
            <p:ph type="body"/>
          </p:nvPr>
        </p:nvSpPr>
        <p:spPr>
          <a:xfrm>
            <a:off x="66837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65" name="PlaceHolder 4"/>
          <p:cNvSpPr>
            <a:spLocks noGrp="1"/>
          </p:cNvSpPr>
          <p:nvPr>
            <p:ph type="body"/>
          </p:nvPr>
        </p:nvSpPr>
        <p:spPr>
          <a:xfrm>
            <a:off x="66837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67" name="PlaceHolder 2"/>
          <p:cNvSpPr>
            <a:spLocks noGrp="1"/>
          </p:cNvSpPr>
          <p:nvPr>
            <p:ph type="body"/>
          </p:nvPr>
        </p:nvSpPr>
        <p:spPr>
          <a:xfrm>
            <a:off x="44535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68" name="PlaceHolder 3"/>
          <p:cNvSpPr>
            <a:spLocks noGrp="1"/>
          </p:cNvSpPr>
          <p:nvPr>
            <p:ph type="body"/>
          </p:nvPr>
        </p:nvSpPr>
        <p:spPr>
          <a:xfrm>
            <a:off x="66837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69" name="PlaceHolder 4"/>
          <p:cNvSpPr>
            <a:spLocks noGrp="1"/>
          </p:cNvSpPr>
          <p:nvPr>
            <p:ph type="body"/>
          </p:nvPr>
        </p:nvSpPr>
        <p:spPr>
          <a:xfrm>
            <a:off x="4453560" y="4794120"/>
            <a:ext cx="43520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71" name="PlaceHolder 2"/>
          <p:cNvSpPr>
            <a:spLocks noGrp="1"/>
          </p:cNvSpPr>
          <p:nvPr>
            <p:ph type="body"/>
          </p:nvPr>
        </p:nvSpPr>
        <p:spPr>
          <a:xfrm>
            <a:off x="4453560" y="3347640"/>
            <a:ext cx="43520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72" name="PlaceHolder 3"/>
          <p:cNvSpPr>
            <a:spLocks noGrp="1"/>
          </p:cNvSpPr>
          <p:nvPr>
            <p:ph type="body"/>
          </p:nvPr>
        </p:nvSpPr>
        <p:spPr>
          <a:xfrm>
            <a:off x="4453560" y="4794120"/>
            <a:ext cx="43520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74" name="PlaceHolder 2"/>
          <p:cNvSpPr>
            <a:spLocks noGrp="1"/>
          </p:cNvSpPr>
          <p:nvPr>
            <p:ph type="body"/>
          </p:nvPr>
        </p:nvSpPr>
        <p:spPr>
          <a:xfrm>
            <a:off x="44535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75" name="PlaceHolder 3"/>
          <p:cNvSpPr>
            <a:spLocks noGrp="1"/>
          </p:cNvSpPr>
          <p:nvPr>
            <p:ph type="body"/>
          </p:nvPr>
        </p:nvSpPr>
        <p:spPr>
          <a:xfrm>
            <a:off x="66837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76" name="PlaceHolder 4"/>
          <p:cNvSpPr>
            <a:spLocks noGrp="1"/>
          </p:cNvSpPr>
          <p:nvPr>
            <p:ph type="body"/>
          </p:nvPr>
        </p:nvSpPr>
        <p:spPr>
          <a:xfrm>
            <a:off x="44535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77" name="PlaceHolder 5"/>
          <p:cNvSpPr>
            <a:spLocks noGrp="1"/>
          </p:cNvSpPr>
          <p:nvPr>
            <p:ph type="body"/>
          </p:nvPr>
        </p:nvSpPr>
        <p:spPr>
          <a:xfrm>
            <a:off x="66837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79" name="PlaceHolder 2"/>
          <p:cNvSpPr>
            <a:spLocks noGrp="1"/>
          </p:cNvSpPr>
          <p:nvPr>
            <p:ph type="body"/>
          </p:nvPr>
        </p:nvSpPr>
        <p:spPr>
          <a:xfrm>
            <a:off x="4453560" y="334764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80" name="PlaceHolder 3"/>
          <p:cNvSpPr>
            <a:spLocks noGrp="1"/>
          </p:cNvSpPr>
          <p:nvPr>
            <p:ph type="body"/>
          </p:nvPr>
        </p:nvSpPr>
        <p:spPr>
          <a:xfrm>
            <a:off x="5925240" y="334764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81" name="PlaceHolder 4"/>
          <p:cNvSpPr>
            <a:spLocks noGrp="1"/>
          </p:cNvSpPr>
          <p:nvPr>
            <p:ph type="body"/>
          </p:nvPr>
        </p:nvSpPr>
        <p:spPr>
          <a:xfrm>
            <a:off x="7396560" y="334764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82" name="PlaceHolder 5"/>
          <p:cNvSpPr>
            <a:spLocks noGrp="1"/>
          </p:cNvSpPr>
          <p:nvPr>
            <p:ph type="body"/>
          </p:nvPr>
        </p:nvSpPr>
        <p:spPr>
          <a:xfrm>
            <a:off x="4453560" y="479412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83" name="PlaceHolder 6"/>
          <p:cNvSpPr>
            <a:spLocks noGrp="1"/>
          </p:cNvSpPr>
          <p:nvPr>
            <p:ph type="body"/>
          </p:nvPr>
        </p:nvSpPr>
        <p:spPr>
          <a:xfrm>
            <a:off x="5925240" y="479412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84" name="PlaceHolder 7"/>
          <p:cNvSpPr>
            <a:spLocks noGrp="1"/>
          </p:cNvSpPr>
          <p:nvPr>
            <p:ph type="body"/>
          </p:nvPr>
        </p:nvSpPr>
        <p:spPr>
          <a:xfrm>
            <a:off x="7396560" y="4794120"/>
            <a:ext cx="140112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9" name="PlaceHolder 2"/>
          <p:cNvSpPr>
            <a:spLocks noGrp="1"/>
          </p:cNvSpPr>
          <p:nvPr>
            <p:ph type="body"/>
          </p:nvPr>
        </p:nvSpPr>
        <p:spPr>
          <a:xfrm>
            <a:off x="4453560" y="3347640"/>
            <a:ext cx="4352040" cy="276876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11" name="PlaceHolder 2"/>
          <p:cNvSpPr>
            <a:spLocks noGrp="1"/>
          </p:cNvSpPr>
          <p:nvPr>
            <p:ph type="body"/>
          </p:nvPr>
        </p:nvSpPr>
        <p:spPr>
          <a:xfrm>
            <a:off x="44535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
        <p:nvSpPr>
          <p:cNvPr id="12" name="PlaceHolder 3"/>
          <p:cNvSpPr>
            <a:spLocks noGrp="1"/>
          </p:cNvSpPr>
          <p:nvPr>
            <p:ph type="body"/>
          </p:nvPr>
        </p:nvSpPr>
        <p:spPr>
          <a:xfrm>
            <a:off x="66837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85040" y="336600"/>
            <a:ext cx="8773560" cy="5205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16" name="PlaceHolder 2"/>
          <p:cNvSpPr>
            <a:spLocks noGrp="1"/>
          </p:cNvSpPr>
          <p:nvPr>
            <p:ph type="body"/>
          </p:nvPr>
        </p:nvSpPr>
        <p:spPr>
          <a:xfrm>
            <a:off x="44535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17" name="PlaceHolder 3"/>
          <p:cNvSpPr>
            <a:spLocks noGrp="1"/>
          </p:cNvSpPr>
          <p:nvPr>
            <p:ph type="body"/>
          </p:nvPr>
        </p:nvSpPr>
        <p:spPr>
          <a:xfrm>
            <a:off x="66837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
        <p:nvSpPr>
          <p:cNvPr id="18" name="PlaceHolder 4"/>
          <p:cNvSpPr>
            <a:spLocks noGrp="1"/>
          </p:cNvSpPr>
          <p:nvPr>
            <p:ph type="body"/>
          </p:nvPr>
        </p:nvSpPr>
        <p:spPr>
          <a:xfrm>
            <a:off x="44535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20" name="PlaceHolder 2"/>
          <p:cNvSpPr>
            <a:spLocks noGrp="1"/>
          </p:cNvSpPr>
          <p:nvPr>
            <p:ph type="body"/>
          </p:nvPr>
        </p:nvSpPr>
        <p:spPr>
          <a:xfrm>
            <a:off x="4453560" y="3347640"/>
            <a:ext cx="2123640" cy="2768760"/>
          </a:xfrm>
          <a:prstGeom prst="rect">
            <a:avLst/>
          </a:prstGeom>
        </p:spPr>
        <p:txBody>
          <a:bodyPr lIns="0" rIns="0" tIns="0" bIns="0">
            <a:normAutofit/>
          </a:bodyPr>
          <a:p>
            <a:endParaRPr b="0" lang="fr-FR" sz="1800" spc="-1" strike="noStrike">
              <a:solidFill>
                <a:srgbClr val="000000"/>
              </a:solidFill>
              <a:latin typeface="Calibri"/>
            </a:endParaRPr>
          </a:p>
        </p:txBody>
      </p:sp>
      <p:sp>
        <p:nvSpPr>
          <p:cNvPr id="21" name="PlaceHolder 3"/>
          <p:cNvSpPr>
            <a:spLocks noGrp="1"/>
          </p:cNvSpPr>
          <p:nvPr>
            <p:ph type="body"/>
          </p:nvPr>
        </p:nvSpPr>
        <p:spPr>
          <a:xfrm>
            <a:off x="66837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22" name="PlaceHolder 4"/>
          <p:cNvSpPr>
            <a:spLocks noGrp="1"/>
          </p:cNvSpPr>
          <p:nvPr>
            <p:ph type="body"/>
          </p:nvPr>
        </p:nvSpPr>
        <p:spPr>
          <a:xfrm>
            <a:off x="6683760" y="479412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85040" y="336600"/>
            <a:ext cx="8773560" cy="1122840"/>
          </a:xfrm>
          <a:prstGeom prst="rect">
            <a:avLst/>
          </a:prstGeom>
        </p:spPr>
        <p:txBody>
          <a:bodyPr lIns="0" rIns="0" tIns="0" bIns="0" anchor="ctr"/>
          <a:p>
            <a:endParaRPr b="0" lang="fr-FR" sz="1800" spc="-1" strike="noStrike">
              <a:solidFill>
                <a:srgbClr val="000000"/>
              </a:solidFill>
              <a:latin typeface="Calibri"/>
            </a:endParaRPr>
          </a:p>
        </p:txBody>
      </p:sp>
      <p:sp>
        <p:nvSpPr>
          <p:cNvPr id="24" name="PlaceHolder 2"/>
          <p:cNvSpPr>
            <a:spLocks noGrp="1"/>
          </p:cNvSpPr>
          <p:nvPr>
            <p:ph type="body"/>
          </p:nvPr>
        </p:nvSpPr>
        <p:spPr>
          <a:xfrm>
            <a:off x="44535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25" name="PlaceHolder 3"/>
          <p:cNvSpPr>
            <a:spLocks noGrp="1"/>
          </p:cNvSpPr>
          <p:nvPr>
            <p:ph type="body"/>
          </p:nvPr>
        </p:nvSpPr>
        <p:spPr>
          <a:xfrm>
            <a:off x="6683760" y="3347640"/>
            <a:ext cx="2123640" cy="1320480"/>
          </a:xfrm>
          <a:prstGeom prst="rect">
            <a:avLst/>
          </a:prstGeom>
        </p:spPr>
        <p:txBody>
          <a:bodyPr lIns="0" rIns="0" tIns="0" bIns="0">
            <a:normAutofit/>
          </a:bodyPr>
          <a:p>
            <a:endParaRPr b="0" lang="fr-FR" sz="1800" spc="-1" strike="noStrike">
              <a:solidFill>
                <a:srgbClr val="000000"/>
              </a:solidFill>
              <a:latin typeface="Calibri"/>
            </a:endParaRPr>
          </a:p>
        </p:txBody>
      </p:sp>
      <p:sp>
        <p:nvSpPr>
          <p:cNvPr id="26" name="PlaceHolder 4"/>
          <p:cNvSpPr>
            <a:spLocks noGrp="1"/>
          </p:cNvSpPr>
          <p:nvPr>
            <p:ph type="body"/>
          </p:nvPr>
        </p:nvSpPr>
        <p:spPr>
          <a:xfrm>
            <a:off x="4453560" y="4794120"/>
            <a:ext cx="4352040" cy="1320480"/>
          </a:xfrm>
          <a:prstGeom prst="rect">
            <a:avLst/>
          </a:prstGeom>
        </p:spPr>
        <p:txBody>
          <a:bodyPr lIns="0" rIns="0" tIns="0" bIns="0">
            <a:normAutofit/>
          </a:bodyPr>
          <a:p>
            <a:endParaRPr b="0" lang="fr-FR" sz="1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82600" y="228600"/>
            <a:ext cx="3450960" cy="6345360"/>
          </a:xfrm>
          <a:custGeom>
            <a:avLst/>
            <a:gdLst/>
            <a:ahLst/>
            <a:rect l="l" t="t" r="r" b="b"/>
            <a:pathLst>
              <a:path w="3451225" h="6345555">
                <a:moveTo>
                  <a:pt x="3451225" y="0"/>
                </a:moveTo>
                <a:lnTo>
                  <a:pt x="0" y="0"/>
                </a:lnTo>
                <a:lnTo>
                  <a:pt x="0" y="6345301"/>
                </a:lnTo>
                <a:lnTo>
                  <a:pt x="3451225" y="6345301"/>
                </a:lnTo>
                <a:lnTo>
                  <a:pt x="3451225" y="0"/>
                </a:lnTo>
                <a:close/>
              </a:path>
            </a:pathLst>
          </a:custGeom>
          <a:solidFill>
            <a:srgbClr val="663366"/>
          </a:solidFill>
          <a:ln>
            <a:noFill/>
          </a:ln>
        </p:spPr>
        <p:style>
          <a:lnRef idx="0"/>
          <a:fillRef idx="0"/>
          <a:effectRef idx="0"/>
          <a:fontRef idx="minor"/>
        </p:style>
      </p:sp>
      <p:sp>
        <p:nvSpPr>
          <p:cNvPr id="1" name="PlaceHolder 2"/>
          <p:cNvSpPr>
            <a:spLocks noGrp="1"/>
          </p:cNvSpPr>
          <p:nvPr>
            <p:ph type="title"/>
          </p:nvPr>
        </p:nvSpPr>
        <p:spPr>
          <a:xfrm>
            <a:off x="185040" y="336600"/>
            <a:ext cx="8773560" cy="1122840"/>
          </a:xfrm>
          <a:prstGeom prst="rect">
            <a:avLst/>
          </a:prstGeom>
        </p:spPr>
        <p:txBody>
          <a:bodyPr lIns="0" rIns="0" tIns="0" bIns="0"/>
          <a:p>
            <a:r>
              <a:rPr b="0" lang="fr-FR" sz="3600" spc="-1" strike="noStrike">
                <a:solidFill>
                  <a:srgbClr val="000000"/>
                </a:solidFill>
                <a:latin typeface="Calibri"/>
              </a:rPr>
              <a:t>Cliquez </a:t>
            </a:r>
            <a:r>
              <a:rPr b="0" lang="fr-FR" sz="3600" spc="-1" strike="noStrike">
                <a:solidFill>
                  <a:srgbClr val="000000"/>
                </a:solidFill>
                <a:latin typeface="Calibri"/>
              </a:rPr>
              <a:t>pour </a:t>
            </a:r>
            <a:r>
              <a:rPr b="0" lang="fr-FR" sz="3600" spc="-1" strike="noStrike">
                <a:solidFill>
                  <a:srgbClr val="000000"/>
                </a:solidFill>
                <a:latin typeface="Calibri"/>
              </a:rPr>
              <a:t>éditer le </a:t>
            </a:r>
            <a:r>
              <a:rPr b="0" lang="fr-FR" sz="3600" spc="-1" strike="noStrike">
                <a:solidFill>
                  <a:srgbClr val="000000"/>
                </a:solidFill>
                <a:latin typeface="Calibri"/>
              </a:rPr>
              <a:t>format du </a:t>
            </a:r>
            <a:r>
              <a:rPr b="0" lang="fr-FR" sz="3600" spc="-1" strike="noStrike">
                <a:solidFill>
                  <a:srgbClr val="000000"/>
                </a:solidFill>
                <a:latin typeface="Calibri"/>
              </a:rPr>
              <a:t>texte-titre</a:t>
            </a:r>
            <a:endParaRPr b="0" lang="fr-FR" sz="3600" spc="-1" strike="noStrike">
              <a:solidFill>
                <a:srgbClr val="000000"/>
              </a:solidFill>
              <a:latin typeface="Calibri"/>
            </a:endParaRPr>
          </a:p>
        </p:txBody>
      </p:sp>
      <p:sp>
        <p:nvSpPr>
          <p:cNvPr id="2" name="PlaceHolder 3"/>
          <p:cNvSpPr>
            <a:spLocks noGrp="1"/>
          </p:cNvSpPr>
          <p:nvPr>
            <p:ph type="body"/>
          </p:nvPr>
        </p:nvSpPr>
        <p:spPr>
          <a:xfrm>
            <a:off x="4453560" y="3347640"/>
            <a:ext cx="4352040" cy="2768760"/>
          </a:xfrm>
          <a:prstGeom prst="rect">
            <a:avLst/>
          </a:prstGeom>
        </p:spPr>
        <p:txBody>
          <a:bodyPr lIns="0" rIns="0" tIns="0" bIns="0"/>
          <a:p>
            <a:pPr marL="432000" indent="-324000">
              <a:spcBef>
                <a:spcPts val="1417"/>
              </a:spcBef>
              <a:buClr>
                <a:srgbClr val="000000"/>
              </a:buClr>
              <a:buSzPct val="45000"/>
              <a:buFont typeface="Wingdings" charset="2"/>
              <a:buChar char=""/>
            </a:pPr>
            <a:r>
              <a:rPr b="0" lang="fr-FR" sz="1800" spc="-1" strike="noStrike">
                <a:solidFill>
                  <a:srgbClr val="000000"/>
                </a:solidFill>
                <a:latin typeface="Calibri"/>
              </a:rPr>
              <a:t>Cliquez pour éditer le format du plan de texte</a:t>
            </a:r>
            <a:endParaRPr b="0" lang="fr-FR"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Calibri"/>
              </a:rPr>
              <a:t>Second niveau de plan</a:t>
            </a:r>
            <a:endParaRPr b="0" lang="fr-FR"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Troisième niveau de plan</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Quatrième niveau de plan</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Calibri"/>
              </a:rPr>
              <a:t>Cinquième niveau de plan</a:t>
            </a:r>
            <a:endParaRPr b="0" lang="fr-FR"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Calibri"/>
              </a:rPr>
              <a:t>Sixième niveau de plan</a:t>
            </a:r>
            <a:endParaRPr b="0" lang="fr-FR"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Calibri"/>
              </a:rPr>
              <a:t>Septième niveau de plan</a:t>
            </a:r>
            <a:endParaRPr b="0" lang="fr-FR" sz="1800" spc="-1" strike="noStrike">
              <a:solidFill>
                <a:srgbClr val="000000"/>
              </a:solidFill>
              <a:latin typeface="Calibri"/>
            </a:endParaRPr>
          </a:p>
        </p:txBody>
      </p:sp>
      <p:sp>
        <p:nvSpPr>
          <p:cNvPr id="3" name="PlaceHolder 4"/>
          <p:cNvSpPr>
            <a:spLocks noGrp="1"/>
          </p:cNvSpPr>
          <p:nvPr>
            <p:ph type="ftr"/>
          </p:nvPr>
        </p:nvSpPr>
        <p:spPr>
          <a:xfrm>
            <a:off x="3108960" y="6378120"/>
            <a:ext cx="2925720" cy="342720"/>
          </a:xfrm>
          <a:prstGeom prst="rect">
            <a:avLst/>
          </a:prstGeom>
        </p:spPr>
        <p:txBody>
          <a:bodyPr lIns="0" rIns="0" tIns="0" bIns="0"/>
          <a:p>
            <a:endParaRPr b="0" lang="fr-FR" sz="2400" spc="-1" strike="noStrike">
              <a:latin typeface="Times New Roman"/>
            </a:endParaRPr>
          </a:p>
        </p:txBody>
      </p:sp>
      <p:sp>
        <p:nvSpPr>
          <p:cNvPr id="4" name="PlaceHolder 5"/>
          <p:cNvSpPr>
            <a:spLocks noGrp="1"/>
          </p:cNvSpPr>
          <p:nvPr>
            <p:ph type="dt"/>
          </p:nvPr>
        </p:nvSpPr>
        <p:spPr>
          <a:xfrm>
            <a:off x="457200" y="6378120"/>
            <a:ext cx="2102760" cy="342720"/>
          </a:xfrm>
          <a:prstGeom prst="rect">
            <a:avLst/>
          </a:prstGeom>
        </p:spPr>
        <p:txBody>
          <a:bodyPr lIns="0" rIns="0" tIns="0" bIns="0"/>
          <a:p>
            <a:pPr>
              <a:lnSpc>
                <a:spcPct val="100000"/>
              </a:lnSpc>
            </a:pPr>
            <a:fld id="{1877D451-4CE0-4193-83EF-76171AC6E3CE}" type="datetime">
              <a:rPr b="0" lang="fr-FR" sz="1800" spc="-1" strike="noStrike">
                <a:solidFill>
                  <a:srgbClr val="b2b2b2"/>
                </a:solidFill>
                <a:latin typeface="Calibri"/>
              </a:rPr>
              <a:t>19/05/2020</a:t>
            </a:fld>
            <a:endParaRPr b="0" lang="fr-FR" sz="1800" spc="-1" strike="noStrike">
              <a:latin typeface="Times New Roman"/>
            </a:endParaRPr>
          </a:p>
        </p:txBody>
      </p:sp>
      <p:sp>
        <p:nvSpPr>
          <p:cNvPr id="5" name="PlaceHolder 6"/>
          <p:cNvSpPr>
            <a:spLocks noGrp="1"/>
          </p:cNvSpPr>
          <p:nvPr>
            <p:ph type="sldNum"/>
          </p:nvPr>
        </p:nvSpPr>
        <p:spPr>
          <a:xfrm>
            <a:off x="6583680" y="6378120"/>
            <a:ext cx="2102760" cy="342720"/>
          </a:xfrm>
          <a:prstGeom prst="rect">
            <a:avLst/>
          </a:prstGeom>
        </p:spPr>
        <p:txBody>
          <a:bodyPr lIns="0" rIns="0" tIns="0" bIns="0"/>
          <a:p>
            <a:pPr algn="r">
              <a:lnSpc>
                <a:spcPct val="100000"/>
              </a:lnSpc>
            </a:pPr>
            <a:fld id="{3AEBD79B-BC75-4ECE-BB14-F9F54C4645B4}" type="slidenum">
              <a:rPr b="0" lang="fr-FR" sz="1800" spc="-1" strike="noStrike">
                <a:solidFill>
                  <a:srgbClr val="b2b2b2"/>
                </a:solidFill>
                <a:latin typeface="Calibri"/>
              </a:rPr>
              <a:t>&lt;numéro&gt;</a:t>
            </a:fld>
            <a:endParaRPr b="0" lang="fr-FR"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282600" y="228600"/>
            <a:ext cx="3450960" cy="6345360"/>
          </a:xfrm>
          <a:custGeom>
            <a:avLst/>
            <a:gdLst/>
            <a:ahLst/>
            <a:rect l="l" t="t" r="r" b="b"/>
            <a:pathLst>
              <a:path w="3451225" h="6345555">
                <a:moveTo>
                  <a:pt x="3451225" y="0"/>
                </a:moveTo>
                <a:lnTo>
                  <a:pt x="0" y="0"/>
                </a:lnTo>
                <a:lnTo>
                  <a:pt x="0" y="6345301"/>
                </a:lnTo>
                <a:lnTo>
                  <a:pt x="3451225" y="6345301"/>
                </a:lnTo>
                <a:lnTo>
                  <a:pt x="3451225" y="0"/>
                </a:lnTo>
                <a:close/>
              </a:path>
            </a:pathLst>
          </a:custGeom>
          <a:solidFill>
            <a:srgbClr val="663366"/>
          </a:solidFill>
          <a:ln>
            <a:noFill/>
          </a:ln>
        </p:spPr>
        <p:style>
          <a:lnRef idx="0"/>
          <a:fillRef idx="0"/>
          <a:effectRef idx="0"/>
          <a:fontRef idx="minor"/>
        </p:style>
      </p:sp>
      <p:sp>
        <p:nvSpPr>
          <p:cNvPr id="43" name="PlaceHolder 2"/>
          <p:cNvSpPr>
            <a:spLocks noGrp="1"/>
          </p:cNvSpPr>
          <p:nvPr>
            <p:ph type="title"/>
          </p:nvPr>
        </p:nvSpPr>
        <p:spPr>
          <a:xfrm>
            <a:off x="185040" y="336600"/>
            <a:ext cx="8773560" cy="1122840"/>
          </a:xfrm>
          <a:prstGeom prst="rect">
            <a:avLst/>
          </a:prstGeom>
        </p:spPr>
        <p:txBody>
          <a:bodyPr lIns="0" rIns="0" tIns="0" bIns="0"/>
          <a:p>
            <a:r>
              <a:rPr b="0" lang="fr-FR" sz="3600" spc="-1" strike="noStrike">
                <a:solidFill>
                  <a:srgbClr val="000000"/>
                </a:solidFill>
                <a:latin typeface="Calibri"/>
              </a:rPr>
              <a:t>Cliquez pour éditer le format du texte-titre</a:t>
            </a:r>
            <a:endParaRPr b="0" lang="fr-FR" sz="3600" spc="-1" strike="noStrike">
              <a:solidFill>
                <a:srgbClr val="000000"/>
              </a:solidFill>
              <a:latin typeface="Calibri"/>
            </a:endParaRPr>
          </a:p>
        </p:txBody>
      </p:sp>
      <p:sp>
        <p:nvSpPr>
          <p:cNvPr id="44" name="PlaceHolder 3"/>
          <p:cNvSpPr>
            <a:spLocks noGrp="1"/>
          </p:cNvSpPr>
          <p:nvPr>
            <p:ph type="body"/>
          </p:nvPr>
        </p:nvSpPr>
        <p:spPr>
          <a:xfrm>
            <a:off x="576360" y="2473200"/>
            <a:ext cx="2977200" cy="13599720"/>
          </a:xfrm>
          <a:prstGeom prst="rect">
            <a:avLst/>
          </a:prstGeom>
        </p:spPr>
        <p:txBody>
          <a:bodyPr lIns="0" rIns="0" tIns="0" bIns="0"/>
          <a:p>
            <a:pPr marL="432000" indent="-324000">
              <a:spcBef>
                <a:spcPts val="1417"/>
              </a:spcBef>
              <a:buClr>
                <a:srgbClr val="000000"/>
              </a:buClr>
              <a:buSzPct val="45000"/>
              <a:buFont typeface="Wingdings" charset="2"/>
              <a:buChar char=""/>
            </a:pPr>
            <a:r>
              <a:rPr b="0" lang="fr-FR" sz="1800" spc="-1" strike="noStrike">
                <a:solidFill>
                  <a:srgbClr val="000000"/>
                </a:solidFill>
                <a:latin typeface="Calibri"/>
              </a:rPr>
              <a:t>Cliquez pour éditer le format du plan de texte</a:t>
            </a:r>
            <a:endParaRPr b="0" lang="fr-FR"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Calibri"/>
              </a:rPr>
              <a:t>Second niveau de plan</a:t>
            </a:r>
            <a:endParaRPr b="0" lang="fr-FR"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Troisième niveau de plan</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Quatrième niveau de plan</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Calibri"/>
              </a:rPr>
              <a:t>Cinquième niveau de plan</a:t>
            </a:r>
            <a:endParaRPr b="0" lang="fr-FR"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Calibri"/>
              </a:rPr>
              <a:t>Sixième niveau de plan</a:t>
            </a:r>
            <a:endParaRPr b="0" lang="fr-FR"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Calibri"/>
              </a:rPr>
              <a:t>Septième niveau de plan</a:t>
            </a:r>
            <a:endParaRPr b="0" lang="fr-FR" sz="1800" spc="-1" strike="noStrike">
              <a:solidFill>
                <a:srgbClr val="000000"/>
              </a:solidFill>
              <a:latin typeface="Calibri"/>
            </a:endParaRPr>
          </a:p>
        </p:txBody>
      </p:sp>
      <p:sp>
        <p:nvSpPr>
          <p:cNvPr id="45" name="PlaceHolder 4"/>
          <p:cNvSpPr>
            <a:spLocks noGrp="1"/>
          </p:cNvSpPr>
          <p:nvPr>
            <p:ph type="body"/>
          </p:nvPr>
        </p:nvSpPr>
        <p:spPr>
          <a:xfrm>
            <a:off x="4709160" y="1577520"/>
            <a:ext cx="3977280" cy="4821480"/>
          </a:xfrm>
          <a:prstGeom prst="rect">
            <a:avLst/>
          </a:prstGeom>
        </p:spPr>
        <p:txBody>
          <a:bodyPr lIns="0" rIns="0" tIns="0" bIns="0"/>
          <a:p>
            <a:pPr marL="432000" indent="-324000">
              <a:spcBef>
                <a:spcPts val="1417"/>
              </a:spcBef>
              <a:buClr>
                <a:srgbClr val="000000"/>
              </a:buClr>
              <a:buSzPct val="45000"/>
              <a:buFont typeface="Wingdings" charset="2"/>
              <a:buChar char=""/>
            </a:pPr>
            <a:r>
              <a:rPr b="0" lang="fr-FR" sz="1800" spc="-1" strike="noStrike">
                <a:solidFill>
                  <a:srgbClr val="000000"/>
                </a:solidFill>
                <a:latin typeface="Calibri"/>
              </a:rPr>
              <a:t>Cliquez pour éditer le format du plan de texte</a:t>
            </a:r>
            <a:endParaRPr b="0" lang="fr-FR"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Calibri"/>
              </a:rPr>
              <a:t>Second niveau de plan</a:t>
            </a:r>
            <a:endParaRPr b="0" lang="fr-FR"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Calibri"/>
              </a:rPr>
              <a:t>Troisième niveau de plan</a:t>
            </a:r>
            <a:endParaRPr b="0" lang="fr-FR"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Calibri"/>
              </a:rPr>
              <a:t>Quatrième niveau de plan</a:t>
            </a:r>
            <a:endParaRPr b="0" lang="fr-FR"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Calibri"/>
              </a:rPr>
              <a:t>Cinquième niveau de plan</a:t>
            </a:r>
            <a:endParaRPr b="0" lang="fr-FR" sz="1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Calibri"/>
              </a:rPr>
              <a:t>Sixième niveau de plan</a:t>
            </a:r>
            <a:endParaRPr b="0" lang="fr-FR" sz="1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Calibri"/>
              </a:rPr>
              <a:t>Septième niveau de plan</a:t>
            </a:r>
            <a:endParaRPr b="0" lang="fr-FR" sz="1800" spc="-1" strike="noStrike">
              <a:solidFill>
                <a:srgbClr val="000000"/>
              </a:solidFill>
              <a:latin typeface="Calibri"/>
            </a:endParaRPr>
          </a:p>
        </p:txBody>
      </p:sp>
      <p:sp>
        <p:nvSpPr>
          <p:cNvPr id="46" name="PlaceHolder 5"/>
          <p:cNvSpPr>
            <a:spLocks noGrp="1"/>
          </p:cNvSpPr>
          <p:nvPr>
            <p:ph type="ftr"/>
          </p:nvPr>
        </p:nvSpPr>
        <p:spPr>
          <a:xfrm>
            <a:off x="3108960" y="6378120"/>
            <a:ext cx="2925720" cy="342720"/>
          </a:xfrm>
          <a:prstGeom prst="rect">
            <a:avLst/>
          </a:prstGeom>
        </p:spPr>
        <p:txBody>
          <a:bodyPr lIns="0" rIns="0" tIns="0" bIns="0"/>
          <a:p>
            <a:endParaRPr b="0" lang="fr-FR" sz="2400" spc="-1" strike="noStrike">
              <a:latin typeface="Times New Roman"/>
            </a:endParaRPr>
          </a:p>
        </p:txBody>
      </p:sp>
      <p:sp>
        <p:nvSpPr>
          <p:cNvPr id="47" name="PlaceHolder 6"/>
          <p:cNvSpPr>
            <a:spLocks noGrp="1"/>
          </p:cNvSpPr>
          <p:nvPr>
            <p:ph type="dt"/>
          </p:nvPr>
        </p:nvSpPr>
        <p:spPr>
          <a:xfrm>
            <a:off x="457200" y="6378120"/>
            <a:ext cx="2102760" cy="342720"/>
          </a:xfrm>
          <a:prstGeom prst="rect">
            <a:avLst/>
          </a:prstGeom>
        </p:spPr>
        <p:txBody>
          <a:bodyPr lIns="0" rIns="0" tIns="0" bIns="0"/>
          <a:p>
            <a:pPr>
              <a:lnSpc>
                <a:spcPct val="100000"/>
              </a:lnSpc>
            </a:pPr>
            <a:fld id="{743AE38C-84DB-466A-A8C7-75C36FBA07F0}" type="datetime">
              <a:rPr b="0" lang="fr-FR" sz="1800" spc="-1" strike="noStrike">
                <a:solidFill>
                  <a:srgbClr val="b2b2b2"/>
                </a:solidFill>
                <a:latin typeface="Calibri"/>
              </a:rPr>
              <a:t>19/05/2020</a:t>
            </a:fld>
            <a:endParaRPr b="0" lang="fr-FR" sz="1800" spc="-1" strike="noStrike">
              <a:latin typeface="Times New Roman"/>
            </a:endParaRPr>
          </a:p>
        </p:txBody>
      </p:sp>
      <p:sp>
        <p:nvSpPr>
          <p:cNvPr id="48" name="PlaceHolder 7"/>
          <p:cNvSpPr>
            <a:spLocks noGrp="1"/>
          </p:cNvSpPr>
          <p:nvPr>
            <p:ph type="sldNum"/>
          </p:nvPr>
        </p:nvSpPr>
        <p:spPr>
          <a:xfrm>
            <a:off x="6583680" y="6378120"/>
            <a:ext cx="2102760" cy="342720"/>
          </a:xfrm>
          <a:prstGeom prst="rect">
            <a:avLst/>
          </a:prstGeom>
        </p:spPr>
        <p:txBody>
          <a:bodyPr lIns="0" rIns="0" tIns="0" bIns="0"/>
          <a:p>
            <a:pPr algn="r">
              <a:lnSpc>
                <a:spcPct val="100000"/>
              </a:lnSpc>
            </a:pPr>
            <a:fld id="{59CC2C07-F3D7-464C-9DD6-C81D9C03A150}" type="slidenum">
              <a:rPr b="0" lang="fr-FR" sz="1800" spc="-1" strike="noStrike">
                <a:solidFill>
                  <a:srgbClr val="b2b2b2"/>
                </a:solidFill>
                <a:latin typeface="Calibri"/>
              </a:rPr>
              <a:t>&lt;numéro&gt;</a:t>
            </a:fld>
            <a:endParaRPr b="0" lang="fr-FR"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82600" y="228600"/>
            <a:ext cx="4235040" cy="4188240"/>
          </a:xfrm>
          <a:custGeom>
            <a:avLst/>
            <a:gdLst/>
            <a:ahLst/>
            <a:rect l="l" t="t" r="r" b="b"/>
            <a:pathLst>
              <a:path w="4235450" h="4188460">
                <a:moveTo>
                  <a:pt x="4235450" y="0"/>
                </a:moveTo>
                <a:lnTo>
                  <a:pt x="0" y="0"/>
                </a:lnTo>
                <a:lnTo>
                  <a:pt x="0" y="4187952"/>
                </a:lnTo>
                <a:lnTo>
                  <a:pt x="4235450" y="4187952"/>
                </a:lnTo>
                <a:lnTo>
                  <a:pt x="4235450" y="0"/>
                </a:lnTo>
                <a:close/>
              </a:path>
            </a:pathLst>
          </a:custGeom>
          <a:solidFill>
            <a:srgbClr val="663366"/>
          </a:solidFill>
          <a:ln>
            <a:noFill/>
          </a:ln>
        </p:spPr>
        <p:style>
          <a:lnRef idx="0"/>
          <a:fillRef idx="0"/>
          <a:effectRef idx="0"/>
          <a:fontRef idx="minor"/>
        </p:style>
      </p:sp>
      <p:sp>
        <p:nvSpPr>
          <p:cNvPr id="86" name="CustomShape 2"/>
          <p:cNvSpPr/>
          <p:nvPr/>
        </p:nvSpPr>
        <p:spPr>
          <a:xfrm>
            <a:off x="6802560" y="228600"/>
            <a:ext cx="2057040" cy="2039400"/>
          </a:xfrm>
          <a:custGeom>
            <a:avLst/>
            <a:gdLst/>
            <a:ahLst/>
            <a:rect l="l" t="t" r="r" b="b"/>
            <a:pathLst>
              <a:path w="2057400" h="2039620">
                <a:moveTo>
                  <a:pt x="2057400" y="0"/>
                </a:moveTo>
                <a:lnTo>
                  <a:pt x="0" y="0"/>
                </a:lnTo>
                <a:lnTo>
                  <a:pt x="0" y="2039112"/>
                </a:lnTo>
                <a:lnTo>
                  <a:pt x="2057400" y="2039112"/>
                </a:lnTo>
                <a:lnTo>
                  <a:pt x="2057400" y="0"/>
                </a:lnTo>
                <a:close/>
              </a:path>
            </a:pathLst>
          </a:custGeom>
          <a:solidFill>
            <a:srgbClr val="666699"/>
          </a:solidFill>
          <a:ln>
            <a:noFill/>
          </a:ln>
        </p:spPr>
        <p:style>
          <a:lnRef idx="0"/>
          <a:fillRef idx="0"/>
          <a:effectRef idx="0"/>
          <a:fontRef idx="minor"/>
        </p:style>
      </p:sp>
      <p:sp>
        <p:nvSpPr>
          <p:cNvPr id="87" name="CustomShape 3"/>
          <p:cNvSpPr/>
          <p:nvPr/>
        </p:nvSpPr>
        <p:spPr>
          <a:xfrm>
            <a:off x="4624560" y="2377440"/>
            <a:ext cx="2057040" cy="2039400"/>
          </a:xfrm>
          <a:custGeom>
            <a:avLst/>
            <a:gdLst/>
            <a:ahLst/>
            <a:rect l="l" t="t" r="r" b="b"/>
            <a:pathLst>
              <a:path w="2057400" h="2039620">
                <a:moveTo>
                  <a:pt x="2057400" y="0"/>
                </a:moveTo>
                <a:lnTo>
                  <a:pt x="0" y="0"/>
                </a:lnTo>
                <a:lnTo>
                  <a:pt x="0" y="2039112"/>
                </a:lnTo>
                <a:lnTo>
                  <a:pt x="2057400" y="2039112"/>
                </a:lnTo>
                <a:lnTo>
                  <a:pt x="2057400" y="0"/>
                </a:lnTo>
                <a:close/>
              </a:path>
            </a:pathLst>
          </a:custGeom>
          <a:solidFill>
            <a:srgbClr val="999966"/>
          </a:solidFill>
          <a:ln>
            <a:noFill/>
          </a:ln>
        </p:spPr>
        <p:style>
          <a:lnRef idx="0"/>
          <a:fillRef idx="0"/>
          <a:effectRef idx="0"/>
          <a:fontRef idx="minor"/>
        </p:style>
      </p:sp>
      <p:sp>
        <p:nvSpPr>
          <p:cNvPr id="88" name="TextShape 4"/>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89" name="CustomShape 5"/>
          <p:cNvSpPr/>
          <p:nvPr/>
        </p:nvSpPr>
        <p:spPr>
          <a:xfrm>
            <a:off x="4898520" y="4596120"/>
            <a:ext cx="3566520" cy="170892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fr-FR" sz="2500" spc="-4" strike="noStrike">
                <a:solidFill>
                  <a:srgbClr val="663366"/>
                </a:solidFill>
                <a:latin typeface="Rockwell"/>
              </a:rPr>
              <a:t>Réalisé par</a:t>
            </a:r>
            <a:endParaRPr b="0" lang="fr-FR" sz="2500" spc="-1" strike="noStrike">
              <a:latin typeface="Arial"/>
            </a:endParaRPr>
          </a:p>
          <a:p>
            <a:pPr marL="12600">
              <a:lnSpc>
                <a:spcPct val="117000"/>
              </a:lnSpc>
              <a:spcBef>
                <a:spcPts val="1491"/>
              </a:spcBef>
            </a:pPr>
            <a:r>
              <a:rPr b="0" lang="fr-FR" sz="1400" spc="-1" strike="noStrike">
                <a:solidFill>
                  <a:srgbClr val="888888"/>
                </a:solidFill>
                <a:latin typeface="Rockwell"/>
              </a:rPr>
              <a:t>ALLA Zakaria</a:t>
            </a:r>
            <a:endParaRPr b="0" lang="fr-FR" sz="1400" spc="-1" strike="noStrike">
              <a:latin typeface="Arial"/>
            </a:endParaRPr>
          </a:p>
          <a:p>
            <a:pPr marL="12600">
              <a:lnSpc>
                <a:spcPct val="117000"/>
              </a:lnSpc>
              <a:spcBef>
                <a:spcPts val="1491"/>
              </a:spcBef>
            </a:pPr>
            <a:r>
              <a:rPr b="0" lang="fr-FR" sz="1400" spc="-1" strike="noStrike">
                <a:solidFill>
                  <a:srgbClr val="888888"/>
                </a:solidFill>
                <a:latin typeface="Rockwell"/>
              </a:rPr>
              <a:t>IMARINE Yassine</a:t>
            </a:r>
            <a:endParaRPr b="0" lang="fr-FR" sz="1400" spc="-1" strike="noStrike">
              <a:latin typeface="Arial"/>
            </a:endParaRPr>
          </a:p>
          <a:p>
            <a:pPr marL="12600">
              <a:lnSpc>
                <a:spcPct val="117000"/>
              </a:lnSpc>
              <a:spcBef>
                <a:spcPts val="1491"/>
              </a:spcBef>
            </a:pPr>
            <a:r>
              <a:rPr b="0" lang="fr-FR" sz="1400" spc="-1" strike="noStrike">
                <a:solidFill>
                  <a:srgbClr val="888888"/>
                </a:solidFill>
                <a:latin typeface="Rockwell"/>
              </a:rPr>
              <a:t>LABIED Saad</a:t>
            </a:r>
            <a:endParaRPr b="0" lang="fr-FR" sz="1400" spc="-1" strike="noStrike">
              <a:latin typeface="Arial"/>
            </a:endParaRPr>
          </a:p>
        </p:txBody>
      </p:sp>
      <p:sp>
        <p:nvSpPr>
          <p:cNvPr id="90" name="CustomShape 6"/>
          <p:cNvSpPr/>
          <p:nvPr/>
        </p:nvSpPr>
        <p:spPr>
          <a:xfrm>
            <a:off x="4624560" y="228600"/>
            <a:ext cx="2057040" cy="2038680"/>
          </a:xfrm>
          <a:prstGeom prst="rect">
            <a:avLst/>
          </a:prstGeom>
          <a:blipFill rotWithShape="0">
            <a:blip r:embed="rId1"/>
            <a:stretch>
              <a:fillRect/>
            </a:stretch>
          </a:blipFill>
          <a:ln>
            <a:noFill/>
          </a:ln>
        </p:spPr>
        <p:style>
          <a:lnRef idx="0"/>
          <a:fillRef idx="0"/>
          <a:effectRef idx="0"/>
          <a:fontRef idx="minor"/>
        </p:style>
      </p:sp>
      <p:sp>
        <p:nvSpPr>
          <p:cNvPr id="91" name="CustomShape 7"/>
          <p:cNvSpPr/>
          <p:nvPr/>
        </p:nvSpPr>
        <p:spPr>
          <a:xfrm>
            <a:off x="6802560" y="2377440"/>
            <a:ext cx="2057040" cy="2038680"/>
          </a:xfrm>
          <a:prstGeom prst="rect">
            <a:avLst/>
          </a:prstGeom>
          <a:blipFill rotWithShape="0">
            <a:blip r:embed="rId2"/>
            <a:stretch>
              <a:fillRect/>
            </a:stretch>
          </a:blipFill>
          <a:ln>
            <a:noFill/>
          </a:ln>
        </p:spPr>
        <p:style>
          <a:lnRef idx="0"/>
          <a:fillRef idx="0"/>
          <a:effectRef idx="0"/>
          <a:fontRef idx="minor"/>
        </p:style>
      </p:sp>
      <p:sp>
        <p:nvSpPr>
          <p:cNvPr id="92" name="CustomShape 8"/>
          <p:cNvSpPr/>
          <p:nvPr/>
        </p:nvSpPr>
        <p:spPr>
          <a:xfrm>
            <a:off x="990720" y="1371600"/>
            <a:ext cx="2933280" cy="2039400"/>
          </a:xfrm>
          <a:prstGeom prst="rect">
            <a:avLst/>
          </a:prstGeom>
          <a:noFill/>
          <a:ln>
            <a:noFill/>
          </a:ln>
        </p:spPr>
        <p:style>
          <a:lnRef idx="0"/>
          <a:fillRef idx="0"/>
          <a:effectRef idx="0"/>
          <a:fontRef idx="minor"/>
        </p:style>
        <p:txBody>
          <a:bodyPr lIns="90000" rIns="90000" tIns="45000" bIns="45000"/>
          <a:p>
            <a:pPr algn="just">
              <a:lnSpc>
                <a:spcPct val="100000"/>
              </a:lnSpc>
            </a:pPr>
            <a:r>
              <a:rPr b="0" lang="fr-FR" sz="3200" spc="-1" strike="noStrike">
                <a:solidFill>
                  <a:srgbClr val="ffffff"/>
                </a:solidFill>
                <a:latin typeface="Rockwell"/>
              </a:rPr>
              <a:t>Les piliers de motivation des employés</a:t>
            </a:r>
            <a:endParaRPr b="0" lang="fr-FR" sz="3200" spc="-1" strike="noStrike">
              <a:latin typeface="Arial"/>
            </a:endParaRPr>
          </a:p>
        </p:txBody>
      </p:sp>
      <p:sp>
        <p:nvSpPr>
          <p:cNvPr id="93" name="CustomShape 9"/>
          <p:cNvSpPr/>
          <p:nvPr/>
        </p:nvSpPr>
        <p:spPr>
          <a:xfrm>
            <a:off x="6802560" y="233280"/>
            <a:ext cx="2057040" cy="2038680"/>
          </a:xfrm>
          <a:prstGeom prst="rect">
            <a:avLst/>
          </a:prstGeom>
          <a:blipFill rotWithShape="0">
            <a:blip r:embed="rId3"/>
            <a:stretch>
              <a:fillRect/>
            </a:stretch>
          </a:blipFill>
          <a:ln>
            <a:noFill/>
          </a:ln>
        </p:spPr>
        <p:style>
          <a:lnRef idx="0"/>
          <a:fillRef idx="0"/>
          <a:effectRef idx="0"/>
          <a:fontRef idx="minor"/>
        </p:style>
      </p:sp>
      <p:sp>
        <p:nvSpPr>
          <p:cNvPr id="94" name="CustomShape 10"/>
          <p:cNvSpPr/>
          <p:nvPr/>
        </p:nvSpPr>
        <p:spPr>
          <a:xfrm>
            <a:off x="4629240" y="2377440"/>
            <a:ext cx="2057040" cy="2038680"/>
          </a:xfrm>
          <a:prstGeom prst="rect">
            <a:avLst/>
          </a:prstGeom>
          <a:blipFill rotWithShape="0">
            <a:blip r:embed="rId4"/>
            <a:stretch>
              <a:fillRect/>
            </a:stretch>
          </a:blipFill>
          <a:ln>
            <a:noFill/>
          </a:ln>
        </p:spPr>
        <p:style>
          <a:lnRef idx="0"/>
          <a:fillRef idx="0"/>
          <a:effectRef idx="0"/>
          <a:fontRef idx="minor"/>
        </p:style>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162920" y="304920"/>
            <a:ext cx="685440" cy="1599840"/>
          </a:xfrm>
          <a:custGeom>
            <a:avLst/>
            <a:gdLst/>
            <a:ahLst/>
            <a:rect l="l" t="t" r="r" b="b"/>
            <a:pathLst>
              <a:path w="685800" h="1600200">
                <a:moveTo>
                  <a:pt x="685800" y="0"/>
                </a:moveTo>
                <a:lnTo>
                  <a:pt x="0" y="0"/>
                </a:lnTo>
                <a:lnTo>
                  <a:pt x="0" y="1600200"/>
                </a:lnTo>
                <a:lnTo>
                  <a:pt x="685800" y="1600200"/>
                </a:lnTo>
                <a:lnTo>
                  <a:pt x="685800" y="0"/>
                </a:lnTo>
                <a:close/>
              </a:path>
            </a:pathLst>
          </a:custGeom>
          <a:solidFill>
            <a:srgbClr val="663366"/>
          </a:solidFill>
          <a:ln>
            <a:noFill/>
          </a:ln>
        </p:spPr>
        <p:style>
          <a:lnRef idx="0"/>
          <a:fillRef idx="0"/>
          <a:effectRef idx="0"/>
          <a:fontRef idx="minor"/>
        </p:style>
      </p:sp>
      <p:sp>
        <p:nvSpPr>
          <p:cNvPr id="119" name="TextShape 2"/>
          <p:cNvSpPr txBox="1"/>
          <p:nvPr/>
        </p:nvSpPr>
        <p:spPr>
          <a:xfrm>
            <a:off x="990720" y="437760"/>
            <a:ext cx="5260680" cy="1157760"/>
          </a:xfrm>
          <a:prstGeom prst="rect">
            <a:avLst/>
          </a:prstGeom>
          <a:noFill/>
          <a:ln>
            <a:noFill/>
          </a:ln>
        </p:spPr>
        <p:txBody>
          <a:bodyPr lIns="0" rIns="0" tIns="12600" bIns="0"/>
          <a:p>
            <a:pPr>
              <a:lnSpc>
                <a:spcPct val="100000"/>
              </a:lnSpc>
            </a:pPr>
            <a:r>
              <a:rPr b="0" lang="fr-FR" sz="3200" spc="-1" strike="noStrike">
                <a:solidFill>
                  <a:srgbClr val="663366"/>
                </a:solidFill>
                <a:latin typeface="Rockwell"/>
              </a:rPr>
              <a:t>Le lien entre motivation et performance</a:t>
            </a:r>
            <a:endParaRPr b="0" lang="fr-FR" sz="3200" spc="-1" strike="noStrike">
              <a:solidFill>
                <a:srgbClr val="000000"/>
              </a:solidFill>
              <a:latin typeface="Calibri"/>
            </a:endParaRPr>
          </a:p>
        </p:txBody>
      </p:sp>
      <p:sp>
        <p:nvSpPr>
          <p:cNvPr id="120" name="TextShape 3"/>
          <p:cNvSpPr txBox="1"/>
          <p:nvPr/>
        </p:nvSpPr>
        <p:spPr>
          <a:xfrm>
            <a:off x="654120" y="2590920"/>
            <a:ext cx="7714080" cy="3899880"/>
          </a:xfrm>
          <a:prstGeom prst="rect">
            <a:avLst/>
          </a:prstGeom>
          <a:noFill/>
          <a:ln>
            <a:noFill/>
          </a:ln>
        </p:spPr>
        <p:txBody>
          <a:bodyPr lIns="0" rIns="0" tIns="12600" bIns="0"/>
          <a:p>
            <a:pPr algn="just">
              <a:lnSpc>
                <a:spcPct val="100000"/>
              </a:lnSpc>
            </a:pPr>
            <a:r>
              <a:rPr b="0" lang="fr-FR" sz="1600" spc="-1" strike="noStrike">
                <a:solidFill>
                  <a:srgbClr val="000000"/>
                </a:solidFill>
                <a:latin typeface="Rockwell"/>
              </a:rPr>
              <a:t>La performance résulte de la combinaison de ces trois facteurs :</a:t>
            </a:r>
            <a:endParaRPr b="0" lang="fr-FR" sz="1600" spc="-1" strike="noStrike">
              <a:solidFill>
                <a:srgbClr val="000000"/>
              </a:solidFill>
              <a:latin typeface="Calibri"/>
            </a:endParaRPr>
          </a:p>
          <a:p>
            <a:pPr algn="just">
              <a:lnSpc>
                <a:spcPct val="100000"/>
              </a:lnSpc>
            </a:pPr>
            <a:endParaRPr b="0" lang="fr-FR" sz="1600" spc="-1" strike="noStrike">
              <a:solidFill>
                <a:srgbClr val="000000"/>
              </a:solidFill>
              <a:latin typeface="Calibri"/>
            </a:endParaRPr>
          </a:p>
          <a:p>
            <a:pPr lvl="1" marL="743040" indent="-285480" algn="just">
              <a:lnSpc>
                <a:spcPct val="150000"/>
              </a:lnSpc>
              <a:buClr>
                <a:srgbClr val="7030a0"/>
              </a:buClr>
              <a:buFont typeface="Wingdings" charset="2"/>
              <a:buChar char=""/>
            </a:pPr>
            <a:r>
              <a:rPr b="0" lang="fr-FR" sz="1600" spc="-1" strike="noStrike">
                <a:solidFill>
                  <a:srgbClr val="000000"/>
                </a:solidFill>
                <a:latin typeface="Calibri"/>
              </a:rPr>
              <a:t>Les compétences (savoir-être et savoir-faire) nécessaires</a:t>
            </a:r>
            <a:endParaRPr b="0" lang="fr-FR" sz="1600" spc="-1" strike="noStrike">
              <a:solidFill>
                <a:srgbClr val="000000"/>
              </a:solidFill>
              <a:latin typeface="Calibri"/>
            </a:endParaRPr>
          </a:p>
          <a:p>
            <a:pPr lvl="1" marL="743040" indent="-285480" algn="just">
              <a:lnSpc>
                <a:spcPct val="150000"/>
              </a:lnSpc>
              <a:buClr>
                <a:srgbClr val="7030a0"/>
              </a:buClr>
              <a:buFont typeface="Wingdings" charset="2"/>
              <a:buChar char=""/>
            </a:pPr>
            <a:r>
              <a:rPr b="0" lang="fr-FR" sz="1600" spc="-1" strike="noStrike">
                <a:solidFill>
                  <a:srgbClr val="000000"/>
                </a:solidFill>
                <a:latin typeface="Calibri"/>
              </a:rPr>
              <a:t>Un objectif SMART, clairement défini</a:t>
            </a:r>
            <a:endParaRPr b="0" lang="fr-FR" sz="1600" spc="-1" strike="noStrike">
              <a:solidFill>
                <a:srgbClr val="000000"/>
              </a:solidFill>
              <a:latin typeface="Calibri"/>
            </a:endParaRPr>
          </a:p>
          <a:p>
            <a:pPr lvl="1" marL="743040" indent="-285480" algn="just">
              <a:lnSpc>
                <a:spcPct val="150000"/>
              </a:lnSpc>
              <a:buClr>
                <a:srgbClr val="7030a0"/>
              </a:buClr>
              <a:buFont typeface="Wingdings" charset="2"/>
              <a:buChar char=""/>
            </a:pPr>
            <a:r>
              <a:rPr b="0" lang="fr-FR" sz="1600" spc="-1" strike="noStrike">
                <a:solidFill>
                  <a:srgbClr val="000000"/>
                </a:solidFill>
                <a:latin typeface="Calibri"/>
              </a:rPr>
              <a:t>La motivation nécessaire pour s’investir dans la réalisation de cet objectif</a:t>
            </a:r>
            <a:endParaRPr b="0" lang="fr-FR" sz="1600" spc="-1" strike="noStrike">
              <a:solidFill>
                <a:srgbClr val="000000"/>
              </a:solidFill>
              <a:latin typeface="Calibri"/>
            </a:endParaRPr>
          </a:p>
          <a:p>
            <a:pPr algn="just">
              <a:lnSpc>
                <a:spcPct val="100000"/>
              </a:lnSpc>
            </a:pPr>
            <a:endParaRPr b="0" lang="fr-FR" sz="1600" spc="-1" strike="noStrike">
              <a:solidFill>
                <a:srgbClr val="000000"/>
              </a:solidFill>
              <a:latin typeface="Calibri"/>
            </a:endParaRPr>
          </a:p>
          <a:p>
            <a:pPr algn="just">
              <a:lnSpc>
                <a:spcPct val="100000"/>
              </a:lnSpc>
            </a:pPr>
            <a:endParaRPr b="0" lang="fr-FR" sz="1600" spc="-1" strike="noStrike">
              <a:solidFill>
                <a:srgbClr val="000000"/>
              </a:solidFill>
              <a:latin typeface="Calibri"/>
            </a:endParaRPr>
          </a:p>
          <a:p>
            <a:pPr algn="just">
              <a:lnSpc>
                <a:spcPct val="100000"/>
              </a:lnSpc>
            </a:pPr>
            <a:r>
              <a:rPr b="1" lang="fr-FR" sz="1600" spc="-1" strike="noStrike">
                <a:solidFill>
                  <a:srgbClr val="663366"/>
                </a:solidFill>
                <a:latin typeface="Rockwell"/>
              </a:rPr>
              <a:t>Toutefois, on ne sera jamais aussi efficace que si l’on est motivé 😉</a:t>
            </a:r>
            <a:endParaRPr b="0" lang="fr-FR" sz="1600" spc="-1" strike="noStrike">
              <a:solidFill>
                <a:srgbClr val="000000"/>
              </a:solidFill>
              <a:latin typeface="Calibri"/>
            </a:endParaRPr>
          </a:p>
        </p:txBody>
      </p:sp>
      <p:sp>
        <p:nvSpPr>
          <p:cNvPr id="121" name="CustomShape 4"/>
          <p:cNvSpPr/>
          <p:nvPr/>
        </p:nvSpPr>
        <p:spPr>
          <a:xfrm>
            <a:off x="412200" y="139320"/>
            <a:ext cx="483480" cy="8359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23" name="CustomShape 2"/>
          <p:cNvSpPr/>
          <p:nvPr/>
        </p:nvSpPr>
        <p:spPr>
          <a:xfrm>
            <a:off x="621000" y="2354400"/>
            <a:ext cx="2775240" cy="1292760"/>
          </a:xfrm>
          <a:prstGeom prst="rect">
            <a:avLst/>
          </a:prstGeom>
          <a:noFill/>
          <a:ln>
            <a:noFill/>
          </a:ln>
        </p:spPr>
        <p:style>
          <a:lnRef idx="0"/>
          <a:fillRef idx="0"/>
          <a:effectRef idx="0"/>
          <a:fontRef idx="minor"/>
        </p:style>
        <p:txBody>
          <a:bodyPr lIns="0" rIns="0" tIns="13320" bIns="0"/>
          <a:p>
            <a:pPr>
              <a:lnSpc>
                <a:spcPct val="100000"/>
              </a:lnSpc>
            </a:pPr>
            <a:r>
              <a:rPr b="0" lang="fr-FR" sz="2800" spc="-1" strike="noStrike">
                <a:solidFill>
                  <a:srgbClr val="ffffff"/>
                </a:solidFill>
                <a:latin typeface="Rockwell"/>
              </a:rPr>
              <a:t>Le coût caché de la démotivation</a:t>
            </a:r>
            <a:endParaRPr b="0" lang="fr-FR" sz="2800" spc="-1" strike="noStrike">
              <a:latin typeface="Arial"/>
            </a:endParaRPr>
          </a:p>
        </p:txBody>
      </p:sp>
      <p:sp>
        <p:nvSpPr>
          <p:cNvPr id="124" name="CustomShape 3"/>
          <p:cNvSpPr/>
          <p:nvPr/>
        </p:nvSpPr>
        <p:spPr>
          <a:xfrm>
            <a:off x="3962520" y="883800"/>
            <a:ext cx="4723920" cy="5610240"/>
          </a:xfrm>
          <a:prstGeom prst="rect">
            <a:avLst/>
          </a:prstGeom>
          <a:noFill/>
          <a:ln>
            <a:noFill/>
          </a:ln>
        </p:spPr>
        <p:style>
          <a:lnRef idx="0"/>
          <a:fillRef idx="0"/>
          <a:effectRef idx="0"/>
          <a:fontRef idx="minor"/>
        </p:style>
        <p:txBody>
          <a:bodyPr lIns="0" rIns="0" tIns="13320" bIns="0"/>
          <a:p>
            <a:pPr marL="285840" indent="-285480" algn="just">
              <a:lnSpc>
                <a:spcPct val="100000"/>
              </a:lnSpc>
              <a:buClr>
                <a:srgbClr val="7030a0"/>
              </a:buClr>
              <a:buFont typeface="Wingdings" charset="2"/>
              <a:buChar char=""/>
            </a:pPr>
            <a:r>
              <a:rPr b="0" lang="fr-FR" sz="1600" spc="-1" strike="noStrike">
                <a:solidFill>
                  <a:srgbClr val="000000"/>
                </a:solidFill>
                <a:latin typeface="Rockwell"/>
              </a:rPr>
              <a:t>La démotivation a un coût pour l’entreprise, mais celui-ci est bien souvent un coût caché. </a:t>
            </a:r>
            <a:endParaRPr b="0" lang="fr-FR" sz="1600" spc="-1" strike="noStrike">
              <a:latin typeface="Arial"/>
            </a:endParaRPr>
          </a:p>
          <a:p>
            <a:pPr algn="just">
              <a:lnSpc>
                <a:spcPct val="100000"/>
              </a:lnSpc>
            </a:pPr>
            <a:endParaRPr b="0" lang="fr-FR" sz="1600" spc="-1" strike="noStrike">
              <a:latin typeface="Arial"/>
            </a:endParaRPr>
          </a:p>
          <a:p>
            <a:pPr marL="285840" indent="-285480" algn="just">
              <a:lnSpc>
                <a:spcPct val="100000"/>
              </a:lnSpc>
              <a:buClr>
                <a:srgbClr val="7030a0"/>
              </a:buClr>
              <a:buFont typeface="Wingdings" charset="2"/>
              <a:buChar char=""/>
            </a:pPr>
            <a:r>
              <a:rPr b="0" lang="fr-FR" sz="1600" spc="-1" strike="noStrike">
                <a:solidFill>
                  <a:srgbClr val="000000"/>
                </a:solidFill>
                <a:latin typeface="Rockwell"/>
              </a:rPr>
              <a:t>Pourtant, la démotivation au travail engendre :</a:t>
            </a:r>
            <a:endParaRPr b="0" lang="fr-FR" sz="1600" spc="-1" strike="noStrike">
              <a:latin typeface="Arial"/>
            </a:endParaRPr>
          </a:p>
          <a:p>
            <a:pPr algn="just">
              <a:lnSpc>
                <a:spcPct val="100000"/>
              </a:lnSpc>
            </a:pPr>
            <a:endParaRPr b="0" lang="fr-FR" sz="1600" spc="-1" strike="noStrike">
              <a:latin typeface="Arial"/>
            </a:endParaRPr>
          </a:p>
          <a:p>
            <a:pPr lvl="1" marL="743040" indent="-285480" algn="just">
              <a:lnSpc>
                <a:spcPct val="100000"/>
              </a:lnSpc>
              <a:buClr>
                <a:srgbClr val="7030a0"/>
              </a:buClr>
              <a:buFont typeface="Wingdings" charset="2"/>
              <a:buChar char=""/>
            </a:pPr>
            <a:r>
              <a:rPr b="1" lang="fr-FR" sz="1600" spc="-1" strike="noStrike">
                <a:solidFill>
                  <a:srgbClr val="663366"/>
                </a:solidFill>
                <a:latin typeface="Calibri"/>
              </a:rPr>
              <a:t>Une baisse d’efficacité</a:t>
            </a:r>
            <a:r>
              <a:rPr b="0" lang="fr-FR" sz="1600" spc="-1" strike="noStrike">
                <a:solidFill>
                  <a:srgbClr val="000000"/>
                </a:solidFill>
                <a:latin typeface="Calibri"/>
              </a:rPr>
              <a:t> des collaborateurs démotivés.</a:t>
            </a:r>
            <a:endParaRPr b="0" lang="fr-FR" sz="1600" spc="-1" strike="noStrike">
              <a:latin typeface="Arial"/>
            </a:endParaRPr>
          </a:p>
          <a:p>
            <a:pPr lvl="1" marL="743040" indent="-285480" algn="just">
              <a:lnSpc>
                <a:spcPct val="100000"/>
              </a:lnSpc>
              <a:buClr>
                <a:srgbClr val="7030a0"/>
              </a:buClr>
              <a:buFont typeface="Wingdings" charset="2"/>
              <a:buChar char=""/>
            </a:pPr>
            <a:r>
              <a:rPr b="1" lang="fr-FR" sz="1600" spc="-1" strike="noStrike">
                <a:solidFill>
                  <a:srgbClr val="663366"/>
                </a:solidFill>
                <a:latin typeface="Calibri"/>
              </a:rPr>
              <a:t>Une ambiance de travail</a:t>
            </a:r>
            <a:r>
              <a:rPr b="0" lang="fr-FR" sz="1600" spc="-1" strike="noStrike">
                <a:solidFill>
                  <a:srgbClr val="000000"/>
                </a:solidFill>
                <a:latin typeface="Calibri"/>
              </a:rPr>
              <a:t>, soit dans les équipes soit dans l’organisation, qui se ternie.</a:t>
            </a:r>
            <a:endParaRPr b="0" lang="fr-FR" sz="1600" spc="-1" strike="noStrike">
              <a:latin typeface="Arial"/>
            </a:endParaRPr>
          </a:p>
          <a:p>
            <a:pPr lvl="1" marL="743040" indent="-285480" algn="just">
              <a:lnSpc>
                <a:spcPct val="100000"/>
              </a:lnSpc>
              <a:buClr>
                <a:srgbClr val="7030a0"/>
              </a:buClr>
              <a:buFont typeface="Wingdings" charset="2"/>
              <a:buChar char=""/>
            </a:pPr>
            <a:r>
              <a:rPr b="1" lang="fr-FR" sz="1600" spc="-1" strike="noStrike">
                <a:solidFill>
                  <a:srgbClr val="663366"/>
                </a:solidFill>
                <a:latin typeface="Calibri"/>
              </a:rPr>
              <a:t>Un taux de turn-over</a:t>
            </a:r>
            <a:r>
              <a:rPr b="0" lang="fr-FR" sz="1600" spc="-1" strike="noStrike">
                <a:solidFill>
                  <a:srgbClr val="000000"/>
                </a:solidFill>
                <a:latin typeface="Calibri"/>
              </a:rPr>
              <a:t> plus important pour l’entreprise, et donc des coûts de recrutement et de formation des nouveaux collaborateurs.</a:t>
            </a:r>
            <a:endParaRPr b="0" lang="fr-FR" sz="1600" spc="-1" strike="noStrike">
              <a:latin typeface="Arial"/>
            </a:endParaRPr>
          </a:p>
          <a:p>
            <a:pPr lvl="1" marL="743040" indent="-285480" algn="just">
              <a:lnSpc>
                <a:spcPct val="100000"/>
              </a:lnSpc>
              <a:buClr>
                <a:srgbClr val="7030a0"/>
              </a:buClr>
              <a:buFont typeface="Wingdings" charset="2"/>
              <a:buChar char=""/>
            </a:pPr>
            <a:r>
              <a:rPr b="1" lang="fr-FR" sz="1600" spc="-1" strike="noStrike">
                <a:solidFill>
                  <a:srgbClr val="663366"/>
                </a:solidFill>
                <a:latin typeface="Calibri"/>
              </a:rPr>
              <a:t>Des arrêts de travail</a:t>
            </a:r>
            <a:r>
              <a:rPr b="0" lang="fr-FR" sz="1600" spc="-1" strike="noStrike">
                <a:solidFill>
                  <a:srgbClr val="000000"/>
                </a:solidFill>
                <a:latin typeface="Calibri"/>
              </a:rPr>
              <a:t> plus fréquents et donc potentiellement des coûts pour remplacer ces collaborateurs.</a:t>
            </a:r>
            <a:endParaRPr b="0" lang="fr-FR" sz="1600" spc="-1" strike="noStrike">
              <a:latin typeface="Arial"/>
            </a:endParaRPr>
          </a:p>
          <a:p>
            <a:pPr algn="just">
              <a:lnSpc>
                <a:spcPct val="100000"/>
              </a:lnSpc>
            </a:pPr>
            <a:endParaRPr b="0" lang="fr-FR" sz="1600" spc="-1" strike="noStrike">
              <a:latin typeface="Arial"/>
            </a:endParaRPr>
          </a:p>
          <a:p>
            <a:pPr marL="285840" indent="-285480" algn="just">
              <a:lnSpc>
                <a:spcPct val="100000"/>
              </a:lnSpc>
              <a:buClr>
                <a:srgbClr val="7030a0"/>
              </a:buClr>
              <a:buFont typeface="Wingdings" charset="2"/>
              <a:buChar char=""/>
            </a:pPr>
            <a:r>
              <a:rPr b="0" lang="fr-FR" sz="1600" spc="-1" strike="noStrike">
                <a:solidFill>
                  <a:srgbClr val="000000"/>
                </a:solidFill>
                <a:latin typeface="Rockwell"/>
              </a:rPr>
              <a:t>Au vu de ces “légers” inconvénients, il paraît sage de tout faire pour maintenir la motivation de ses salariés, non ?</a:t>
            </a:r>
            <a:endParaRPr b="0" lang="fr-FR" sz="16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82600" y="228600"/>
            <a:ext cx="8556120" cy="6400440"/>
          </a:xfrm>
          <a:custGeom>
            <a:avLst/>
            <a:gdLst/>
            <a:ahLst/>
            <a:rect l="l" t="t" r="r" b="b"/>
            <a:pathLst>
              <a:path w="4235450" h="4188460">
                <a:moveTo>
                  <a:pt x="4235450" y="0"/>
                </a:moveTo>
                <a:lnTo>
                  <a:pt x="0" y="0"/>
                </a:lnTo>
                <a:lnTo>
                  <a:pt x="0" y="4187952"/>
                </a:lnTo>
                <a:lnTo>
                  <a:pt x="4235450" y="4187952"/>
                </a:lnTo>
                <a:lnTo>
                  <a:pt x="4235450" y="0"/>
                </a:lnTo>
                <a:close/>
              </a:path>
            </a:pathLst>
          </a:custGeom>
          <a:solidFill>
            <a:srgbClr val="663366"/>
          </a:solidFill>
          <a:ln>
            <a:noFill/>
          </a:ln>
        </p:spPr>
        <p:style>
          <a:lnRef idx="0"/>
          <a:fillRef idx="0"/>
          <a:effectRef idx="0"/>
          <a:fontRef idx="minor"/>
        </p:style>
      </p:sp>
      <p:sp>
        <p:nvSpPr>
          <p:cNvPr id="126" name="CustomShape 2"/>
          <p:cNvSpPr/>
          <p:nvPr/>
        </p:nvSpPr>
        <p:spPr>
          <a:xfrm>
            <a:off x="1676520" y="2514600"/>
            <a:ext cx="6324120" cy="1065240"/>
          </a:xfrm>
          <a:prstGeom prst="rect">
            <a:avLst/>
          </a:prstGeom>
          <a:noFill/>
          <a:ln>
            <a:noFill/>
          </a:ln>
        </p:spPr>
        <p:style>
          <a:lnRef idx="0"/>
          <a:fillRef idx="0"/>
          <a:effectRef idx="0"/>
          <a:fontRef idx="minor"/>
        </p:style>
        <p:txBody>
          <a:bodyPr lIns="90000" rIns="90000" tIns="45000" bIns="45000"/>
          <a:p>
            <a:pPr algn="ctr">
              <a:lnSpc>
                <a:spcPct val="100000"/>
              </a:lnSpc>
            </a:pPr>
            <a:r>
              <a:rPr b="0" lang="fr-FR" sz="3200" spc="-1" strike="noStrike">
                <a:solidFill>
                  <a:srgbClr val="ffffff"/>
                </a:solidFill>
                <a:latin typeface="Rockwell"/>
              </a:rPr>
              <a:t>Comment mesurer la motivation au travail ?</a:t>
            </a:r>
            <a:endParaRPr b="0" lang="fr-FR" sz="32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28" name="CustomShape 2"/>
          <p:cNvSpPr/>
          <p:nvPr/>
        </p:nvSpPr>
        <p:spPr>
          <a:xfrm>
            <a:off x="902880" y="2666880"/>
            <a:ext cx="2127600" cy="1476000"/>
          </a:xfrm>
          <a:prstGeom prst="rect">
            <a:avLst/>
          </a:prstGeom>
          <a:noFill/>
          <a:ln>
            <a:noFill/>
          </a:ln>
        </p:spPr>
        <p:style>
          <a:lnRef idx="0"/>
          <a:fillRef idx="0"/>
          <a:effectRef idx="0"/>
          <a:fontRef idx="minor"/>
        </p:style>
        <p:txBody>
          <a:bodyPr lIns="0" rIns="0" tIns="13320" bIns="0"/>
          <a:p>
            <a:pPr>
              <a:lnSpc>
                <a:spcPct val="100000"/>
              </a:lnSpc>
            </a:pPr>
            <a:r>
              <a:rPr b="0" lang="fr-FR" sz="2400" spc="-1" strike="noStrike">
                <a:solidFill>
                  <a:srgbClr val="ffffff"/>
                </a:solidFill>
                <a:latin typeface="Rockwell"/>
              </a:rPr>
              <a:t>Mesurer la satisfaction via une enquête</a:t>
            </a:r>
            <a:endParaRPr b="0" lang="fr-FR" sz="2400" spc="-1" strike="noStrike">
              <a:latin typeface="Arial"/>
            </a:endParaRPr>
          </a:p>
        </p:txBody>
      </p:sp>
      <p:sp>
        <p:nvSpPr>
          <p:cNvPr id="129" name="CustomShape 3"/>
          <p:cNvSpPr/>
          <p:nvPr/>
        </p:nvSpPr>
        <p:spPr>
          <a:xfrm>
            <a:off x="3962520" y="1905120"/>
            <a:ext cx="4876560" cy="3002400"/>
          </a:xfrm>
          <a:prstGeom prst="rect">
            <a:avLst/>
          </a:prstGeom>
          <a:noFill/>
          <a:ln>
            <a:noFill/>
          </a:ln>
        </p:spPr>
        <p:style>
          <a:lnRef idx="0"/>
          <a:fillRef idx="0"/>
          <a:effectRef idx="0"/>
          <a:fontRef idx="minor"/>
        </p:style>
        <p:txBody>
          <a:bodyPr lIns="90000" rIns="90000" tIns="45000" bIns="45000"/>
          <a:p>
            <a:pPr marL="285840" indent="-285480" algn="just">
              <a:lnSpc>
                <a:spcPct val="107000"/>
              </a:lnSpc>
              <a:spcAft>
                <a:spcPts val="1199"/>
              </a:spcAft>
              <a:buClr>
                <a:srgbClr val="663366"/>
              </a:buClr>
              <a:buFont typeface="Wingdings" charset="2"/>
              <a:buChar char=""/>
            </a:pPr>
            <a:r>
              <a:rPr b="0" lang="fr-FR" sz="1800" spc="-1" strike="noStrike">
                <a:solidFill>
                  <a:srgbClr val="000000"/>
                </a:solidFill>
                <a:latin typeface="Rockwell"/>
                <a:ea typeface="Times New Roman"/>
              </a:rPr>
              <a:t>Comme entrepreneur, on peut solliciter ses collaborateurs via un questionnaire ou une enquête portant sur la satisfaction de leur travail.</a:t>
            </a:r>
            <a:endParaRPr b="0" lang="fr-FR" sz="1800" spc="-1" strike="noStrike">
              <a:latin typeface="Arial"/>
            </a:endParaRPr>
          </a:p>
          <a:p>
            <a:pPr algn="just">
              <a:lnSpc>
                <a:spcPct val="107000"/>
              </a:lnSpc>
              <a:spcAft>
                <a:spcPts val="1199"/>
              </a:spcAft>
            </a:pPr>
            <a:endParaRPr b="0" lang="fr-FR" sz="1800" spc="-1" strike="noStrike">
              <a:latin typeface="Arial"/>
            </a:endParaRPr>
          </a:p>
          <a:p>
            <a:pPr marL="285840" indent="-285480" algn="just">
              <a:lnSpc>
                <a:spcPct val="107000"/>
              </a:lnSpc>
              <a:spcAft>
                <a:spcPts val="1199"/>
              </a:spcAft>
              <a:buClr>
                <a:srgbClr val="663366"/>
              </a:buClr>
              <a:buFont typeface="Wingdings" charset="2"/>
              <a:buChar char=""/>
            </a:pPr>
            <a:r>
              <a:rPr b="0" lang="fr-FR" sz="1800" spc="-1" strike="noStrike">
                <a:solidFill>
                  <a:srgbClr val="000000"/>
                </a:solidFill>
                <a:latin typeface="Rockwell"/>
                <a:ea typeface="Times New Roman"/>
              </a:rPr>
              <a:t>Mais ne pas s’attendre à des résultats exceptionnels en taux de participation, notamment si le questionnaire n’est pas anonyme.</a:t>
            </a:r>
            <a:endParaRPr b="0" lang="fr-FR" sz="18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166960" y="282600"/>
            <a:ext cx="685440" cy="1599840"/>
          </a:xfrm>
          <a:custGeom>
            <a:avLst/>
            <a:gdLst/>
            <a:ahLst/>
            <a:rect l="l" t="t" r="r" b="b"/>
            <a:pathLst>
              <a:path w="685800" h="1600200">
                <a:moveTo>
                  <a:pt x="685800" y="0"/>
                </a:moveTo>
                <a:lnTo>
                  <a:pt x="0" y="0"/>
                </a:lnTo>
                <a:lnTo>
                  <a:pt x="0" y="1600200"/>
                </a:lnTo>
                <a:lnTo>
                  <a:pt x="685800" y="1600200"/>
                </a:lnTo>
                <a:lnTo>
                  <a:pt x="685800" y="0"/>
                </a:lnTo>
                <a:close/>
              </a:path>
            </a:pathLst>
          </a:custGeom>
          <a:solidFill>
            <a:srgbClr val="663366"/>
          </a:solidFill>
          <a:ln>
            <a:noFill/>
          </a:ln>
        </p:spPr>
        <p:style>
          <a:lnRef idx="0"/>
          <a:fillRef idx="0"/>
          <a:effectRef idx="0"/>
          <a:fontRef idx="minor"/>
        </p:style>
      </p:sp>
      <p:sp>
        <p:nvSpPr>
          <p:cNvPr id="131" name="TextShape 2"/>
          <p:cNvSpPr txBox="1"/>
          <p:nvPr/>
        </p:nvSpPr>
        <p:spPr>
          <a:xfrm>
            <a:off x="473400" y="316800"/>
            <a:ext cx="7688160" cy="1933200"/>
          </a:xfrm>
          <a:prstGeom prst="rect">
            <a:avLst/>
          </a:prstGeom>
          <a:noFill/>
          <a:ln>
            <a:noFill/>
          </a:ln>
        </p:spPr>
        <p:txBody>
          <a:bodyPr lIns="0" rIns="0" tIns="12600" bIns="0"/>
          <a:p>
            <a:pPr marL="391680" indent="-366840">
              <a:lnSpc>
                <a:spcPct val="100000"/>
              </a:lnSpc>
              <a:spcBef>
                <a:spcPts val="99"/>
              </a:spcBef>
            </a:pPr>
            <a:r>
              <a:rPr b="1" lang="fr-FR" sz="5400" spc="-1" strike="noStrike" baseline="12000">
                <a:solidFill>
                  <a:srgbClr val="663366"/>
                </a:solidFill>
                <a:latin typeface="Rockwell"/>
              </a:rPr>
              <a:t>+ </a:t>
            </a:r>
            <a:r>
              <a:rPr b="0" lang="fr-FR" sz="3600" spc="-1" strike="noStrike">
                <a:solidFill>
                  <a:srgbClr val="663366"/>
                </a:solidFill>
                <a:latin typeface="Rockwell"/>
              </a:rPr>
              <a:t>Mesurer la satisfaction via une enquête</a:t>
            </a:r>
            <a:br/>
            <a:endParaRPr b="0" lang="fr-FR" sz="3600" spc="-1" strike="noStrike">
              <a:solidFill>
                <a:srgbClr val="000000"/>
              </a:solidFill>
              <a:latin typeface="Calibri"/>
            </a:endParaRPr>
          </a:p>
        </p:txBody>
      </p:sp>
      <p:sp>
        <p:nvSpPr>
          <p:cNvPr id="132" name="CustomShape 3"/>
          <p:cNvSpPr/>
          <p:nvPr/>
        </p:nvSpPr>
        <p:spPr>
          <a:xfrm>
            <a:off x="990720" y="2362320"/>
            <a:ext cx="7247160" cy="3058200"/>
          </a:xfrm>
          <a:prstGeom prst="rect">
            <a:avLst/>
          </a:prstGeom>
          <a:noFill/>
          <a:ln>
            <a:noFill/>
          </a:ln>
        </p:spPr>
        <p:style>
          <a:lnRef idx="0"/>
          <a:fillRef idx="0"/>
          <a:effectRef idx="0"/>
          <a:fontRef idx="minor"/>
        </p:style>
        <p:txBody>
          <a:bodyPr lIns="90000" rIns="90000" tIns="45000" bIns="45000"/>
          <a:p>
            <a:pPr>
              <a:lnSpc>
                <a:spcPct val="107000"/>
              </a:lnSpc>
              <a:spcAft>
                <a:spcPts val="1199"/>
              </a:spcAft>
            </a:pPr>
            <a:r>
              <a:rPr b="0" lang="fr-FR" sz="1600" spc="-1" strike="noStrike">
                <a:solidFill>
                  <a:srgbClr val="000000"/>
                </a:solidFill>
                <a:latin typeface="Rockwell"/>
                <a:ea typeface="Times New Roman"/>
              </a:rPr>
              <a:t>De plus, les salariés auront du mal à délier leur langue par écrit, car :</a:t>
            </a:r>
            <a:endParaRPr b="0" lang="fr-FR" sz="1600" spc="-1" strike="noStrike">
              <a:latin typeface="Arial"/>
            </a:endParaRPr>
          </a:p>
          <a:p>
            <a:pPr lvl="1" marL="743040" indent="-285480">
              <a:lnSpc>
                <a:spcPct val="150000"/>
              </a:lnSpc>
              <a:buClr>
                <a:srgbClr val="663366"/>
              </a:buClr>
              <a:buFont typeface="Wingdings" charset="2"/>
              <a:buChar char=""/>
            </a:pPr>
            <a:r>
              <a:rPr b="0" lang="fr-FR" sz="1600" spc="-1" strike="noStrike">
                <a:solidFill>
                  <a:srgbClr val="000000"/>
                </a:solidFill>
                <a:latin typeface="Rockwell"/>
                <a:ea typeface="Times New Roman"/>
              </a:rPr>
              <a:t>L’écrit reste, c’est une trace gravée dans le marbre.</a:t>
            </a:r>
            <a:endParaRPr b="0" lang="fr-FR" sz="1600" spc="-1" strike="noStrike">
              <a:latin typeface="Arial"/>
            </a:endParaRPr>
          </a:p>
          <a:p>
            <a:pPr lvl="1" marL="743040" indent="-285480">
              <a:lnSpc>
                <a:spcPct val="150000"/>
              </a:lnSpc>
              <a:buClr>
                <a:srgbClr val="663366"/>
              </a:buClr>
              <a:buFont typeface="Wingdings" charset="2"/>
              <a:buChar char=""/>
            </a:pPr>
            <a:r>
              <a:rPr b="0" lang="fr-FR" sz="1600" spc="-1" strike="noStrike">
                <a:solidFill>
                  <a:srgbClr val="000000"/>
                </a:solidFill>
                <a:latin typeface="Rockwell"/>
                <a:ea typeface="Times New Roman"/>
              </a:rPr>
              <a:t>Les doutes seront toujours de mise .</a:t>
            </a:r>
            <a:endParaRPr b="0" lang="fr-FR" sz="1600" spc="-1" strike="noStrike">
              <a:latin typeface="Arial"/>
            </a:endParaRPr>
          </a:p>
          <a:p>
            <a:pPr lvl="1" marL="743040" indent="-285480">
              <a:lnSpc>
                <a:spcPct val="150000"/>
              </a:lnSpc>
              <a:buClr>
                <a:srgbClr val="663366"/>
              </a:buClr>
              <a:buFont typeface="Wingdings" charset="2"/>
              <a:buChar char=""/>
            </a:pPr>
            <a:r>
              <a:rPr b="0" lang="fr-FR" sz="1600" spc="-1" strike="noStrike">
                <a:solidFill>
                  <a:srgbClr val="000000"/>
                </a:solidFill>
                <a:latin typeface="Rockwell"/>
                <a:ea typeface="Times New Roman"/>
              </a:rPr>
              <a:t>Il y aura toujours une réticence à dire les choses dans un questionnaire officiel, de peur que ça se retourne contre eux.</a:t>
            </a:r>
            <a:endParaRPr b="0" lang="fr-FR" sz="1600" spc="-1" strike="noStrike">
              <a:latin typeface="Arial"/>
            </a:endParaRPr>
          </a:p>
          <a:p>
            <a:pPr lvl="1" marL="743040" indent="-285480">
              <a:lnSpc>
                <a:spcPct val="150000"/>
              </a:lnSpc>
              <a:buClr>
                <a:srgbClr val="663366"/>
              </a:buClr>
              <a:buFont typeface="Wingdings" charset="2"/>
              <a:buChar char=""/>
            </a:pPr>
            <a:r>
              <a:rPr b="0" lang="fr-FR" sz="1600" spc="-1" strike="noStrike">
                <a:solidFill>
                  <a:srgbClr val="000000"/>
                </a:solidFill>
                <a:latin typeface="Rockwell"/>
                <a:ea typeface="Times New Roman"/>
              </a:rPr>
              <a:t>En fonction des questions, les réponses peuvent-être biaisées. Il faut préférer des questions ouvertes même si cela s’avère compliqué par la suite de les traiter.</a:t>
            </a:r>
            <a:endParaRPr b="0" lang="fr-FR" sz="16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34" name="CustomShape 2"/>
          <p:cNvSpPr/>
          <p:nvPr/>
        </p:nvSpPr>
        <p:spPr>
          <a:xfrm>
            <a:off x="762120" y="2935440"/>
            <a:ext cx="2432520" cy="1719360"/>
          </a:xfrm>
          <a:prstGeom prst="rect">
            <a:avLst/>
          </a:prstGeom>
          <a:noFill/>
          <a:ln>
            <a:noFill/>
          </a:ln>
        </p:spPr>
        <p:style>
          <a:lnRef idx="0"/>
          <a:fillRef idx="0"/>
          <a:effectRef idx="0"/>
          <a:fontRef idx="minor"/>
        </p:style>
        <p:txBody>
          <a:bodyPr lIns="0" rIns="0" tIns="13320" bIns="0"/>
          <a:p>
            <a:pPr>
              <a:lnSpc>
                <a:spcPct val="100000"/>
              </a:lnSpc>
            </a:pPr>
            <a:r>
              <a:rPr b="0" lang="fr-FR" sz="2800" spc="-1" strike="noStrike">
                <a:solidFill>
                  <a:srgbClr val="ffffff"/>
                </a:solidFill>
                <a:latin typeface="Rockwell"/>
              </a:rPr>
              <a:t>Etudier le taux d’absentéisme</a:t>
            </a:r>
            <a:endParaRPr b="0" lang="fr-FR" sz="2800" spc="-1" strike="noStrike">
              <a:latin typeface="Arial"/>
            </a:endParaRPr>
          </a:p>
        </p:txBody>
      </p:sp>
      <p:sp>
        <p:nvSpPr>
          <p:cNvPr id="135" name="TextShape 3"/>
          <p:cNvSpPr txBox="1"/>
          <p:nvPr/>
        </p:nvSpPr>
        <p:spPr>
          <a:xfrm>
            <a:off x="4114800" y="1066680"/>
            <a:ext cx="4723920" cy="4431600"/>
          </a:xfrm>
          <a:prstGeom prst="rect">
            <a:avLst/>
          </a:prstGeom>
          <a:noFill/>
          <a:ln>
            <a:noFill/>
          </a:ln>
        </p:spPr>
        <p:txBody>
          <a:bodyPr lIns="0" rIns="0" tIns="0" bIns="0"/>
          <a:p>
            <a:pPr marL="285840" indent="-285480" algn="just">
              <a:lnSpc>
                <a:spcPct val="100000"/>
              </a:lnSpc>
              <a:buClr>
                <a:srgbClr val="663366"/>
              </a:buClr>
              <a:buFont typeface="Wingdings" charset="2"/>
              <a:buChar char=""/>
            </a:pPr>
            <a:r>
              <a:rPr b="0" lang="fr-FR" sz="1800" spc="-1" strike="noStrike">
                <a:solidFill>
                  <a:srgbClr val="000000"/>
                </a:solidFill>
                <a:latin typeface="Rockwell"/>
              </a:rPr>
              <a:t>Une autre manière est d’étudier le taux d’absentéisme (arrêt maladies) dans la société.</a:t>
            </a:r>
            <a:endParaRPr b="0" lang="fr-FR" sz="1800" spc="-1" strike="noStrike">
              <a:solidFill>
                <a:srgbClr val="000000"/>
              </a:solidFill>
              <a:latin typeface="Calibri"/>
            </a:endParaRPr>
          </a:p>
          <a:p>
            <a:pPr algn="just">
              <a:lnSpc>
                <a:spcPct val="100000"/>
              </a:lnSpc>
            </a:pPr>
            <a:endParaRPr b="0" lang="fr-FR" sz="1800" spc="-1" strike="noStrike">
              <a:solidFill>
                <a:srgbClr val="000000"/>
              </a:solidFill>
              <a:latin typeface="Calibri"/>
            </a:endParaRPr>
          </a:p>
          <a:p>
            <a:pPr marL="285840" indent="-285480" algn="just">
              <a:lnSpc>
                <a:spcPct val="100000"/>
              </a:lnSpc>
              <a:buClr>
                <a:srgbClr val="663366"/>
              </a:buClr>
              <a:buFont typeface="Wingdings" charset="2"/>
              <a:buChar char=""/>
            </a:pPr>
            <a:r>
              <a:rPr b="1" lang="fr-FR" sz="1800" spc="-1" strike="noStrike">
                <a:solidFill>
                  <a:srgbClr val="663366"/>
                </a:solidFill>
                <a:latin typeface="Rockwell"/>
              </a:rPr>
              <a:t>Une entreprise qui a un taux anormalement élevé d’arrêt de travail traduit forcément un mal-être ambiant dans l’entreprise</a:t>
            </a:r>
            <a:r>
              <a:rPr b="0" lang="fr-FR" sz="1800" spc="-1" strike="noStrike">
                <a:solidFill>
                  <a:srgbClr val="663366"/>
                </a:solidFill>
                <a:latin typeface="Rockwell"/>
              </a:rPr>
              <a:t>. </a:t>
            </a:r>
            <a:r>
              <a:rPr b="0" lang="fr-FR" sz="1800" spc="-1" strike="noStrike">
                <a:solidFill>
                  <a:srgbClr val="000000"/>
                </a:solidFill>
                <a:latin typeface="Rockwell"/>
              </a:rPr>
              <a:t>Et indirectement une certaine démotivation.</a:t>
            </a:r>
            <a:endParaRPr b="0" lang="fr-FR" sz="1800" spc="-1" strike="noStrike">
              <a:solidFill>
                <a:srgbClr val="000000"/>
              </a:solidFill>
              <a:latin typeface="Calibri"/>
            </a:endParaRPr>
          </a:p>
          <a:p>
            <a:pPr algn="just">
              <a:lnSpc>
                <a:spcPct val="100000"/>
              </a:lnSpc>
            </a:pPr>
            <a:endParaRPr b="0" lang="fr-FR" sz="1800" spc="-1" strike="noStrike">
              <a:solidFill>
                <a:srgbClr val="000000"/>
              </a:solidFill>
              <a:latin typeface="Calibri"/>
            </a:endParaRPr>
          </a:p>
          <a:p>
            <a:pPr marL="285840" indent="-285480" algn="just">
              <a:lnSpc>
                <a:spcPct val="100000"/>
              </a:lnSpc>
              <a:buClr>
                <a:srgbClr val="663366"/>
              </a:buClr>
              <a:buFont typeface="Wingdings" charset="2"/>
              <a:buChar char=""/>
            </a:pPr>
            <a:r>
              <a:rPr b="0" lang="fr-FR" sz="1800" spc="-1" strike="noStrike">
                <a:solidFill>
                  <a:srgbClr val="000000"/>
                </a:solidFill>
                <a:latin typeface="Rockwell"/>
              </a:rPr>
              <a:t>Si c’est le cas, il est recommandé d’analyser la nature de ces arrêts, d’analyser les services les plus impactés. Et d’essayer de sonder les collaborateurs et managers pour en savoir plus.</a:t>
            </a:r>
            <a:endParaRPr b="0" lang="fr-FR" sz="1800" spc="-1" strike="noStrike">
              <a:solidFill>
                <a:srgbClr val="000000"/>
              </a:solidFill>
              <a:latin typeface="Calibri"/>
            </a:endParaRPr>
          </a:p>
          <a:p>
            <a:pPr>
              <a:lnSpc>
                <a:spcPct val="100000"/>
              </a:lnSpc>
            </a:pPr>
            <a:endParaRPr b="0" lang="fr-FR" sz="1800" spc="-1" strike="noStrike">
              <a:solidFill>
                <a:srgbClr val="000000"/>
              </a:solid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37" name="CustomShape 2"/>
          <p:cNvSpPr/>
          <p:nvPr/>
        </p:nvSpPr>
        <p:spPr>
          <a:xfrm>
            <a:off x="896040" y="2674080"/>
            <a:ext cx="2306160" cy="1293480"/>
          </a:xfrm>
          <a:prstGeom prst="rect">
            <a:avLst/>
          </a:prstGeom>
          <a:noFill/>
          <a:ln>
            <a:noFill/>
          </a:ln>
        </p:spPr>
        <p:style>
          <a:lnRef idx="0"/>
          <a:fillRef idx="0"/>
          <a:effectRef idx="0"/>
          <a:fontRef idx="minor"/>
        </p:style>
        <p:txBody>
          <a:bodyPr lIns="0" rIns="0" tIns="13320" bIns="0"/>
          <a:p>
            <a:pPr>
              <a:lnSpc>
                <a:spcPct val="100000"/>
              </a:lnSpc>
            </a:pPr>
            <a:r>
              <a:rPr b="0" lang="fr-FR" sz="2800" spc="-1" strike="noStrike">
                <a:solidFill>
                  <a:srgbClr val="ffffff"/>
                </a:solidFill>
                <a:latin typeface="Rockwell"/>
              </a:rPr>
              <a:t>Analyser le taux de turn-over</a:t>
            </a:r>
            <a:endParaRPr b="0" lang="fr-FR" sz="2800" spc="-1" strike="noStrike">
              <a:latin typeface="Arial"/>
            </a:endParaRPr>
          </a:p>
        </p:txBody>
      </p:sp>
      <p:sp>
        <p:nvSpPr>
          <p:cNvPr id="138" name="CustomShape 3"/>
          <p:cNvSpPr/>
          <p:nvPr/>
        </p:nvSpPr>
        <p:spPr>
          <a:xfrm>
            <a:off x="4038480" y="1513440"/>
            <a:ext cx="4723920" cy="4762080"/>
          </a:xfrm>
          <a:prstGeom prst="rect">
            <a:avLst/>
          </a:prstGeom>
          <a:noFill/>
          <a:ln>
            <a:noFill/>
          </a:ln>
        </p:spPr>
        <p:style>
          <a:lnRef idx="0"/>
          <a:fillRef idx="0"/>
          <a:effectRef idx="0"/>
          <a:fontRef idx="minor"/>
        </p:style>
        <p:txBody>
          <a:bodyPr lIns="90000" rIns="90000" tIns="45000" bIns="45000"/>
          <a:p>
            <a:pPr marL="285840" indent="-285480" algn="just">
              <a:lnSpc>
                <a:spcPct val="107000"/>
              </a:lnSpc>
              <a:spcAft>
                <a:spcPts val="1199"/>
              </a:spcAft>
              <a:buClr>
                <a:srgbClr val="663366"/>
              </a:buClr>
              <a:buFont typeface="Wingdings" charset="2"/>
              <a:buChar char=""/>
            </a:pPr>
            <a:r>
              <a:rPr b="0" lang="fr-FR" sz="1800" spc="-1" strike="noStrike">
                <a:solidFill>
                  <a:srgbClr val="000000"/>
                </a:solidFill>
                <a:latin typeface="Rockwell"/>
                <a:ea typeface="Times New Roman"/>
              </a:rPr>
              <a:t>Tout comme les arrêts de travail, analyser le taux de turn-over dans la société et dans chaque service est un bon indicateur de santé de l’entreprise et de motivation des collaborateurs.</a:t>
            </a:r>
            <a:endParaRPr b="0" lang="fr-FR" sz="1800" spc="-1" strike="noStrike">
              <a:latin typeface="Arial"/>
            </a:endParaRPr>
          </a:p>
          <a:p>
            <a:pPr marL="285840" indent="-285480" algn="just">
              <a:lnSpc>
                <a:spcPct val="107000"/>
              </a:lnSpc>
              <a:spcAft>
                <a:spcPts val="1199"/>
              </a:spcAft>
              <a:buClr>
                <a:srgbClr val="663366"/>
              </a:buClr>
              <a:buFont typeface="Wingdings" charset="2"/>
              <a:buChar char=""/>
            </a:pPr>
            <a:r>
              <a:rPr b="0" lang="fr-FR" sz="1800" spc="-1" strike="noStrike">
                <a:solidFill>
                  <a:srgbClr val="000000"/>
                </a:solidFill>
                <a:latin typeface="Rockwell"/>
                <a:ea typeface="Times New Roman"/>
              </a:rPr>
              <a:t>Il est conseillé également de sonder chaque collaborateur quittant la société afin d’identifier pourquoi il se sépare de l’organisation.</a:t>
            </a:r>
            <a:endParaRPr b="0" lang="fr-FR" sz="1800" spc="-1" strike="noStrike">
              <a:latin typeface="Arial"/>
            </a:endParaRPr>
          </a:p>
          <a:p>
            <a:pPr marL="285840" indent="-285480" algn="just">
              <a:lnSpc>
                <a:spcPct val="107000"/>
              </a:lnSpc>
              <a:buClr>
                <a:srgbClr val="663366"/>
              </a:buClr>
              <a:buFont typeface="Wingdings" charset="2"/>
              <a:buChar char=""/>
            </a:pPr>
            <a:r>
              <a:rPr b="1" lang="fr-FR" sz="1800" spc="-1" strike="noStrike">
                <a:solidFill>
                  <a:srgbClr val="663366"/>
                </a:solidFill>
                <a:latin typeface="Rockwell"/>
                <a:ea typeface="Times New Roman"/>
              </a:rPr>
              <a:t>Les réponses ne feront pas toujours plaisir mais seront précieuses pour améliorer les conditions de travail</a:t>
            </a:r>
            <a:r>
              <a:rPr b="0" lang="fr-FR" sz="1800" spc="-1" strike="noStrike">
                <a:solidFill>
                  <a:srgbClr val="663366"/>
                </a:solidFill>
                <a:latin typeface="Rockwell"/>
                <a:ea typeface="Times New Roman"/>
              </a:rPr>
              <a:t>.</a:t>
            </a:r>
            <a:endParaRPr b="0" lang="fr-FR" sz="1800" spc="-1" strike="noStrike">
              <a:latin typeface="Arial"/>
            </a:endParaRPr>
          </a:p>
          <a:p>
            <a:pPr algn="just">
              <a:lnSpc>
                <a:spcPct val="107000"/>
              </a:lnSpc>
            </a:pPr>
            <a:endParaRPr b="0" lang="fr-FR" sz="1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40" name="CustomShape 2"/>
          <p:cNvSpPr/>
          <p:nvPr/>
        </p:nvSpPr>
        <p:spPr>
          <a:xfrm>
            <a:off x="896040" y="2590920"/>
            <a:ext cx="2382480" cy="2145960"/>
          </a:xfrm>
          <a:prstGeom prst="rect">
            <a:avLst/>
          </a:prstGeom>
          <a:noFill/>
          <a:ln>
            <a:noFill/>
          </a:ln>
        </p:spPr>
        <p:style>
          <a:lnRef idx="0"/>
          <a:fillRef idx="0"/>
          <a:effectRef idx="0"/>
          <a:fontRef idx="minor"/>
        </p:style>
        <p:txBody>
          <a:bodyPr lIns="0" rIns="0" tIns="13320" bIns="0"/>
          <a:p>
            <a:pPr>
              <a:lnSpc>
                <a:spcPct val="100000"/>
              </a:lnSpc>
            </a:pPr>
            <a:r>
              <a:rPr b="0" lang="fr-FR" sz="2800" spc="-1" strike="noStrike">
                <a:solidFill>
                  <a:srgbClr val="ffffff"/>
                </a:solidFill>
                <a:latin typeface="Rockwell"/>
              </a:rPr>
              <a:t>Écouter ses collaborateurs et s’entretenir avec eux</a:t>
            </a:r>
            <a:endParaRPr b="0" lang="fr-FR" sz="2800" spc="-1" strike="noStrike">
              <a:latin typeface="Arial"/>
            </a:endParaRPr>
          </a:p>
        </p:txBody>
      </p:sp>
      <p:sp>
        <p:nvSpPr>
          <p:cNvPr id="141" name="CustomShape 3"/>
          <p:cNvSpPr/>
          <p:nvPr/>
        </p:nvSpPr>
        <p:spPr>
          <a:xfrm>
            <a:off x="3962520" y="2345040"/>
            <a:ext cx="5028840" cy="2445840"/>
          </a:xfrm>
          <a:prstGeom prst="rect">
            <a:avLst/>
          </a:prstGeom>
          <a:noFill/>
          <a:ln>
            <a:noFill/>
          </a:ln>
        </p:spPr>
        <p:style>
          <a:lnRef idx="0"/>
          <a:fillRef idx="0"/>
          <a:effectRef idx="0"/>
          <a:fontRef idx="minor"/>
        </p:style>
        <p:txBody>
          <a:bodyPr lIns="0" rIns="0" tIns="12600" bIns="0"/>
          <a:p>
            <a:pPr algn="just">
              <a:lnSpc>
                <a:spcPct val="100000"/>
              </a:lnSpc>
            </a:pPr>
            <a:r>
              <a:rPr b="1" lang="fr-FR" sz="1600" spc="-1" strike="noStrike">
                <a:solidFill>
                  <a:srgbClr val="663366"/>
                </a:solidFill>
                <a:latin typeface="Rockwell"/>
              </a:rPr>
              <a:t>Le pouvoir de l’écoute</a:t>
            </a:r>
            <a:r>
              <a:rPr b="1" lang="fr-FR" sz="1600" spc="-1" strike="noStrike">
                <a:solidFill>
                  <a:srgbClr val="000000"/>
                </a:solidFill>
                <a:latin typeface="Rockwell"/>
              </a:rPr>
              <a:t>.</a:t>
            </a:r>
            <a:endParaRPr b="0" lang="fr-FR" sz="1600" spc="-1" strike="noStrike">
              <a:latin typeface="Arial"/>
            </a:endParaRPr>
          </a:p>
          <a:p>
            <a:pPr algn="just">
              <a:lnSpc>
                <a:spcPct val="100000"/>
              </a:lnSpc>
            </a:pPr>
            <a:endParaRPr b="0" lang="fr-FR" sz="1600" spc="-1" strike="noStrike">
              <a:latin typeface="Arial"/>
            </a:endParaRPr>
          </a:p>
          <a:p>
            <a:pPr algn="just">
              <a:lnSpc>
                <a:spcPct val="100000"/>
              </a:lnSpc>
            </a:pPr>
            <a:endParaRPr b="0" lang="fr-FR" sz="1600" spc="-1" strike="noStrike">
              <a:latin typeface="Arial"/>
            </a:endParaRPr>
          </a:p>
          <a:p>
            <a:pPr algn="just">
              <a:lnSpc>
                <a:spcPct val="100000"/>
              </a:lnSpc>
            </a:pPr>
            <a:r>
              <a:rPr b="0" lang="fr-FR" sz="1600" spc="-1" strike="noStrike">
                <a:solidFill>
                  <a:srgbClr val="000000"/>
                </a:solidFill>
                <a:latin typeface="Rockwell"/>
              </a:rPr>
              <a:t> </a:t>
            </a:r>
            <a:r>
              <a:rPr b="1" lang="fr-FR" sz="1600" spc="-1" strike="noStrike">
                <a:solidFill>
                  <a:srgbClr val="663366"/>
                </a:solidFill>
                <a:latin typeface="Rockwell"/>
              </a:rPr>
              <a:t>Prends le pouls de ton équipe</a:t>
            </a:r>
            <a:r>
              <a:rPr b="0" lang="fr-FR" sz="1600" spc="-1" strike="noStrike">
                <a:solidFill>
                  <a:srgbClr val="000000"/>
                </a:solidFill>
                <a:latin typeface="Rockwell"/>
              </a:rPr>
              <a:t>. </a:t>
            </a:r>
            <a:r>
              <a:rPr b="1" lang="fr-FR" sz="1600" spc="-1" strike="noStrike">
                <a:solidFill>
                  <a:srgbClr val="663366"/>
                </a:solidFill>
                <a:latin typeface="Rockwell"/>
              </a:rPr>
              <a:t>Simple et efficace !</a:t>
            </a:r>
            <a:endParaRPr b="0" lang="fr-FR" sz="1600" spc="-1" strike="noStrike">
              <a:latin typeface="Arial"/>
            </a:endParaRPr>
          </a:p>
          <a:p>
            <a:pPr algn="just">
              <a:lnSpc>
                <a:spcPct val="100000"/>
              </a:lnSpc>
            </a:pPr>
            <a:endParaRPr b="0" lang="fr-FR" sz="1600" spc="-1" strike="noStrike">
              <a:latin typeface="Arial"/>
            </a:endParaRPr>
          </a:p>
          <a:p>
            <a:pPr algn="just">
              <a:lnSpc>
                <a:spcPct val="100000"/>
              </a:lnSpc>
            </a:pPr>
            <a:r>
              <a:rPr b="0" lang="fr-FR" sz="1600" spc="-1" strike="noStrike">
                <a:solidFill>
                  <a:srgbClr val="000000"/>
                </a:solidFill>
                <a:latin typeface="Rockwell"/>
              </a:rPr>
              <a:t>Il ne te reste plus qu’à travailler sur les leviers de la motivation.</a:t>
            </a:r>
            <a:endParaRPr b="0" lang="fr-FR" sz="1600" spc="-1" strike="noStrike">
              <a:latin typeface="Arial"/>
            </a:endParaRPr>
          </a:p>
          <a:p>
            <a:pPr algn="just">
              <a:lnSpc>
                <a:spcPct val="100000"/>
              </a:lnSpc>
            </a:pPr>
            <a:endParaRPr b="0" lang="fr-FR" sz="1600" spc="-1" strike="noStrike">
              <a:latin typeface="Arial"/>
            </a:endParaRPr>
          </a:p>
          <a:p>
            <a:pPr algn="just">
              <a:lnSpc>
                <a:spcPct val="100000"/>
              </a:lnSpc>
            </a:pPr>
            <a:endParaRPr b="0" lang="fr-FR" sz="16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282600" y="228600"/>
            <a:ext cx="8556120" cy="6400440"/>
          </a:xfrm>
          <a:custGeom>
            <a:avLst/>
            <a:gdLst/>
            <a:ahLst/>
            <a:rect l="l" t="t" r="r" b="b"/>
            <a:pathLst>
              <a:path w="4235450" h="4188460">
                <a:moveTo>
                  <a:pt x="4235450" y="0"/>
                </a:moveTo>
                <a:lnTo>
                  <a:pt x="0" y="0"/>
                </a:lnTo>
                <a:lnTo>
                  <a:pt x="0" y="4187952"/>
                </a:lnTo>
                <a:lnTo>
                  <a:pt x="4235450" y="4187952"/>
                </a:lnTo>
                <a:lnTo>
                  <a:pt x="4235450" y="0"/>
                </a:lnTo>
                <a:close/>
              </a:path>
            </a:pathLst>
          </a:custGeom>
          <a:solidFill>
            <a:srgbClr val="663366"/>
          </a:solidFill>
          <a:ln>
            <a:noFill/>
          </a:ln>
        </p:spPr>
        <p:style>
          <a:lnRef idx="0"/>
          <a:fillRef idx="0"/>
          <a:effectRef idx="0"/>
          <a:fontRef idx="minor"/>
        </p:style>
      </p:sp>
      <p:sp>
        <p:nvSpPr>
          <p:cNvPr id="143" name="CustomShape 2"/>
          <p:cNvSpPr/>
          <p:nvPr/>
        </p:nvSpPr>
        <p:spPr>
          <a:xfrm>
            <a:off x="1676520" y="2514600"/>
            <a:ext cx="6324120" cy="1187640"/>
          </a:xfrm>
          <a:prstGeom prst="rect">
            <a:avLst/>
          </a:prstGeom>
          <a:noFill/>
          <a:ln>
            <a:noFill/>
          </a:ln>
        </p:spPr>
        <p:style>
          <a:lnRef idx="0"/>
          <a:fillRef idx="0"/>
          <a:effectRef idx="0"/>
          <a:fontRef idx="minor"/>
        </p:style>
        <p:txBody>
          <a:bodyPr lIns="90000" rIns="90000" tIns="45000" bIns="45000"/>
          <a:p>
            <a:pPr algn="ctr">
              <a:lnSpc>
                <a:spcPct val="100000"/>
              </a:lnSpc>
            </a:pPr>
            <a:r>
              <a:rPr b="0" lang="fr-FR" sz="3600" spc="-1" strike="noStrike">
                <a:solidFill>
                  <a:srgbClr val="ffffff"/>
                </a:solidFill>
                <a:latin typeface="Rockwell"/>
              </a:rPr>
              <a:t>Les piliers de la motivation des employés</a:t>
            </a:r>
            <a:endParaRPr b="0" lang="fr-FR" sz="36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80880" y="1577520"/>
            <a:ext cx="3200040" cy="1846440"/>
          </a:xfrm>
          <a:prstGeom prst="rect">
            <a:avLst/>
          </a:prstGeom>
          <a:noFill/>
          <a:ln>
            <a:noFill/>
          </a:ln>
        </p:spPr>
        <p:txBody>
          <a:bodyPr lIns="0" rIns="0" tIns="0" bIns="0"/>
          <a:p>
            <a:pPr>
              <a:lnSpc>
                <a:spcPct val="100000"/>
              </a:lnSpc>
            </a:pPr>
            <a:endParaRPr b="0" lang="fr-FR" sz="1800" spc="-1" strike="noStrike">
              <a:solidFill>
                <a:srgbClr val="000000"/>
              </a:solidFill>
              <a:latin typeface="Calibri"/>
            </a:endParaRPr>
          </a:p>
          <a:p>
            <a:pPr>
              <a:lnSpc>
                <a:spcPct val="100000"/>
              </a:lnSpc>
            </a:pPr>
            <a:endParaRPr b="0" lang="fr-FR" sz="1800" spc="-1" strike="noStrike">
              <a:solidFill>
                <a:srgbClr val="000000"/>
              </a:solidFill>
              <a:latin typeface="Calibri"/>
            </a:endParaRPr>
          </a:p>
          <a:p>
            <a:pPr>
              <a:lnSpc>
                <a:spcPct val="100000"/>
              </a:lnSpc>
            </a:pPr>
            <a:r>
              <a:rPr b="1" lang="fr-FR" sz="2800" spc="-1" strike="noStrike">
                <a:solidFill>
                  <a:srgbClr val="ffffff"/>
                </a:solidFill>
                <a:latin typeface="Rockwell"/>
              </a:rPr>
              <a:t>Les relations avec la direction</a:t>
            </a:r>
            <a:endParaRPr b="0" lang="fr-FR" sz="2800" spc="-1" strike="noStrike">
              <a:solidFill>
                <a:srgbClr val="000000"/>
              </a:solidFill>
              <a:latin typeface="Calibri"/>
            </a:endParaRPr>
          </a:p>
          <a:p>
            <a:pPr>
              <a:lnSpc>
                <a:spcPct val="100000"/>
              </a:lnSpc>
            </a:pPr>
            <a:endParaRPr b="0" lang="fr-FR" sz="2800" spc="-1" strike="noStrike">
              <a:solidFill>
                <a:srgbClr val="000000"/>
              </a:solidFill>
              <a:latin typeface="Calibri"/>
            </a:endParaRPr>
          </a:p>
        </p:txBody>
      </p:sp>
      <p:sp>
        <p:nvSpPr>
          <p:cNvPr id="145" name="TextShape 2"/>
          <p:cNvSpPr txBox="1"/>
          <p:nvPr/>
        </p:nvSpPr>
        <p:spPr>
          <a:xfrm>
            <a:off x="3886200" y="1069560"/>
            <a:ext cx="5257440" cy="2461680"/>
          </a:xfrm>
          <a:prstGeom prst="rect">
            <a:avLst/>
          </a:prstGeom>
          <a:noFill/>
          <a:ln>
            <a:noFill/>
          </a:ln>
        </p:spPr>
        <p:txBody>
          <a:bodyPr lIns="0" rIns="0" tIns="0" bIns="0"/>
          <a:p>
            <a:pPr>
              <a:lnSpc>
                <a:spcPct val="100000"/>
              </a:lnSpc>
            </a:pPr>
            <a:r>
              <a:rPr b="0" lang="fr-FR" sz="1600" spc="-1" strike="noStrike">
                <a:solidFill>
                  <a:srgbClr val="330e42"/>
                </a:solidFill>
                <a:latin typeface="Rockwell"/>
              </a:rPr>
              <a:t>75% des </a:t>
            </a:r>
            <a:r>
              <a:rPr b="0" lang="fr-FR" sz="1600" spc="-1" strike="noStrike">
                <a:solidFill>
                  <a:srgbClr val="330e42"/>
                </a:solidFill>
                <a:latin typeface="Rockwell"/>
              </a:rPr>
              <a:t>employés</a:t>
            </a:r>
            <a:r>
              <a:rPr b="0" lang="fr-FR" sz="1600" spc="-1" strike="noStrike">
                <a:solidFill>
                  <a:srgbClr val="330e42"/>
                </a:solidFill>
                <a:latin typeface="Rockwell"/>
              </a:rPr>
              <a:t> ne quittent pas leur emploi, </a:t>
            </a:r>
            <a:r>
              <a:rPr b="0" lang="fr-FR" sz="1600" spc="-1" strike="noStrike">
                <a:solidFill>
                  <a:srgbClr val="ff0000"/>
                </a:solidFill>
                <a:latin typeface="Rockwell"/>
              </a:rPr>
              <a:t>ils quittent leur chef</a:t>
            </a:r>
            <a:r>
              <a:rPr b="0" lang="fr-FR" sz="1600" spc="-1" strike="noStrike">
                <a:solidFill>
                  <a:srgbClr val="330e42"/>
                </a:solidFill>
                <a:latin typeface="Rockwell"/>
              </a:rPr>
              <a:t>.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Avoir un mauvais boss peut réellement ruiner toute </a:t>
            </a: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chance d’engagement de la part des salariés.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Si les relations avec les managers ne sont pas toujours au beau fixe, </a:t>
            </a:r>
            <a:r>
              <a:rPr b="0" lang="fr-FR" sz="1600" spc="-1" strike="noStrike">
                <a:solidFill>
                  <a:srgbClr val="ff0000"/>
                </a:solidFill>
                <a:latin typeface="Rockwell"/>
              </a:rPr>
              <a:t>un soupçon de coaching</a:t>
            </a:r>
            <a:r>
              <a:rPr b="0" lang="fr-FR" sz="1600" spc="-1" strike="noStrike">
                <a:solidFill>
                  <a:srgbClr val="330e42"/>
                </a:solidFill>
                <a:latin typeface="Rockwell"/>
              </a:rPr>
              <a:t>, </a:t>
            </a:r>
            <a:r>
              <a:rPr b="0" lang="fr-FR" sz="1600" spc="-1" strike="noStrike">
                <a:solidFill>
                  <a:srgbClr val="ff0000"/>
                </a:solidFill>
                <a:latin typeface="Rockwell"/>
              </a:rPr>
              <a:t>une pointe de feedback </a:t>
            </a:r>
            <a:r>
              <a:rPr b="0" lang="fr-FR" sz="1600" spc="-1" strike="noStrike">
                <a:solidFill>
                  <a:srgbClr val="330e42"/>
                </a:solidFill>
                <a:latin typeface="Rockwell"/>
              </a:rPr>
              <a:t>et </a:t>
            </a:r>
            <a:r>
              <a:rPr b="0" lang="fr-FR" sz="1600" spc="-1" strike="noStrike">
                <a:solidFill>
                  <a:srgbClr val="ff0000"/>
                </a:solidFill>
                <a:latin typeface="Rockwell"/>
              </a:rPr>
              <a:t>l’accès à de nouvelles opportunités </a:t>
            </a:r>
            <a:r>
              <a:rPr b="0" lang="fr-FR" sz="1600" spc="-1" strike="noStrike">
                <a:solidFill>
                  <a:srgbClr val="330e42"/>
                </a:solidFill>
                <a:latin typeface="Rockwell"/>
              </a:rPr>
              <a:t>pourraient y remédier.</a:t>
            </a:r>
            <a:endParaRPr b="0" lang="fr-FR" sz="16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96" name="CustomShape 2"/>
          <p:cNvSpPr/>
          <p:nvPr/>
        </p:nvSpPr>
        <p:spPr>
          <a:xfrm>
            <a:off x="1219320" y="3276720"/>
            <a:ext cx="676080" cy="804960"/>
          </a:xfrm>
          <a:prstGeom prst="rect">
            <a:avLst/>
          </a:prstGeom>
          <a:noFill/>
          <a:ln>
            <a:noFill/>
          </a:ln>
        </p:spPr>
        <p:style>
          <a:lnRef idx="0"/>
          <a:fillRef idx="0"/>
          <a:effectRef idx="0"/>
          <a:fontRef idx="minor"/>
        </p:style>
        <p:txBody>
          <a:bodyPr lIns="0" rIns="0" tIns="13320" bIns="0"/>
          <a:p>
            <a:pPr marL="12600">
              <a:lnSpc>
                <a:spcPct val="100000"/>
              </a:lnSpc>
              <a:spcBef>
                <a:spcPts val="105"/>
              </a:spcBef>
            </a:pPr>
            <a:r>
              <a:rPr b="0" lang="fr-FR" sz="2600" spc="-4" strike="noStrike">
                <a:solidFill>
                  <a:srgbClr val="ffffff"/>
                </a:solidFill>
                <a:latin typeface="Rockwell"/>
              </a:rPr>
              <a:t>P</a:t>
            </a:r>
            <a:r>
              <a:rPr b="0" lang="fr-FR" sz="2600" spc="-12" strike="noStrike">
                <a:solidFill>
                  <a:srgbClr val="ffffff"/>
                </a:solidFill>
                <a:latin typeface="Rockwell"/>
              </a:rPr>
              <a:t>l</a:t>
            </a:r>
            <a:r>
              <a:rPr b="0" lang="fr-FR" sz="2600" spc="-1" strike="noStrike">
                <a:solidFill>
                  <a:srgbClr val="ffffff"/>
                </a:solidFill>
                <a:latin typeface="Rockwell"/>
              </a:rPr>
              <a:t>an</a:t>
            </a:r>
            <a:endParaRPr b="0" lang="fr-FR" sz="2600" spc="-1" strike="noStrike">
              <a:latin typeface="Arial"/>
            </a:endParaRPr>
          </a:p>
        </p:txBody>
      </p:sp>
      <p:sp>
        <p:nvSpPr>
          <p:cNvPr id="97" name="CustomShape 3"/>
          <p:cNvSpPr/>
          <p:nvPr/>
        </p:nvSpPr>
        <p:spPr>
          <a:xfrm>
            <a:off x="4191120" y="725760"/>
            <a:ext cx="4393800" cy="4227840"/>
          </a:xfrm>
          <a:prstGeom prst="rect">
            <a:avLst/>
          </a:prstGeom>
          <a:noFill/>
          <a:ln>
            <a:noFill/>
          </a:ln>
        </p:spPr>
        <p:style>
          <a:lnRef idx="0"/>
          <a:fillRef idx="0"/>
          <a:effectRef idx="0"/>
          <a:fontRef idx="minor"/>
        </p:style>
        <p:txBody>
          <a:bodyPr lIns="0" rIns="0" tIns="12600" bIns="0"/>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Qu’est ce que la motivation au travail ?</a:t>
            </a:r>
            <a:endParaRPr b="0" lang="fr-FR" sz="1800" spc="-1" strike="noStrike">
              <a:latin typeface="Arial"/>
            </a:endParaRPr>
          </a:p>
          <a:p>
            <a:pPr algn="just">
              <a:lnSpc>
                <a:spcPct val="100000"/>
              </a:lnSpc>
              <a:spcBef>
                <a:spcPts val="99"/>
              </a:spcBef>
            </a:pPr>
            <a:endParaRPr b="0" lang="fr-FR" sz="1800" spc="-1" strike="noStrike">
              <a:latin typeface="Arial"/>
            </a:endParaRPr>
          </a:p>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Pourquoi il est important de maintenir un haut niveau de motivation au travail ?</a:t>
            </a:r>
            <a:endParaRPr b="0" lang="fr-FR" sz="1800" spc="-1" strike="noStrike">
              <a:latin typeface="Arial"/>
            </a:endParaRPr>
          </a:p>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Le lien entre motivation et performance</a:t>
            </a:r>
            <a:endParaRPr b="0" lang="fr-FR" sz="1800" spc="-1" strike="noStrike">
              <a:latin typeface="Arial"/>
            </a:endParaRPr>
          </a:p>
          <a:p>
            <a:pPr algn="just">
              <a:lnSpc>
                <a:spcPct val="100000"/>
              </a:lnSpc>
              <a:spcBef>
                <a:spcPts val="99"/>
              </a:spcBef>
            </a:pPr>
            <a:endParaRPr b="0" lang="fr-FR" sz="1800" spc="-1" strike="noStrike">
              <a:latin typeface="Arial"/>
            </a:endParaRPr>
          </a:p>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Comment mesurer la motivation au travail ?</a:t>
            </a:r>
            <a:endParaRPr b="0" lang="fr-FR" sz="1800" spc="-1" strike="noStrike">
              <a:latin typeface="Arial"/>
            </a:endParaRPr>
          </a:p>
          <a:p>
            <a:pPr algn="just">
              <a:lnSpc>
                <a:spcPct val="100000"/>
              </a:lnSpc>
              <a:spcBef>
                <a:spcPts val="99"/>
              </a:spcBef>
            </a:pPr>
            <a:endParaRPr b="0" lang="fr-FR" sz="1800" spc="-1" strike="noStrike">
              <a:latin typeface="Arial"/>
            </a:endParaRPr>
          </a:p>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Les piliers de la motivation des employés</a:t>
            </a:r>
            <a:endParaRPr b="0" lang="fr-FR" sz="1800" spc="-1" strike="noStrike">
              <a:latin typeface="Arial"/>
            </a:endParaRPr>
          </a:p>
          <a:p>
            <a:pPr marL="12600" algn="just">
              <a:lnSpc>
                <a:spcPct val="100000"/>
              </a:lnSpc>
              <a:spcBef>
                <a:spcPts val="99"/>
              </a:spcBef>
            </a:pPr>
            <a:endParaRPr b="0" lang="fr-FR" sz="18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971800"/>
            <a:ext cx="2977200" cy="430560"/>
          </a:xfrm>
          <a:prstGeom prst="rect">
            <a:avLst/>
          </a:prstGeom>
          <a:noFill/>
          <a:ln>
            <a:noFill/>
          </a:ln>
        </p:spPr>
        <p:txBody>
          <a:bodyPr lIns="0" rIns="0" tIns="0" bIns="0"/>
          <a:p>
            <a:pPr>
              <a:lnSpc>
                <a:spcPct val="100000"/>
              </a:lnSpc>
            </a:pPr>
            <a:r>
              <a:rPr b="1" lang="fr-FR" sz="2800" spc="-1" strike="noStrike">
                <a:solidFill>
                  <a:srgbClr val="ffffff"/>
                </a:solidFill>
                <a:latin typeface="Rockwell"/>
              </a:rPr>
              <a:t>Le bonheur</a:t>
            </a:r>
            <a:endParaRPr b="0" lang="fr-FR" sz="2800" spc="-1" strike="noStrike">
              <a:solidFill>
                <a:srgbClr val="000000"/>
              </a:solidFill>
              <a:latin typeface="Calibri"/>
            </a:endParaRPr>
          </a:p>
        </p:txBody>
      </p:sp>
      <p:sp>
        <p:nvSpPr>
          <p:cNvPr id="147" name="TextShape 2"/>
          <p:cNvSpPr txBox="1"/>
          <p:nvPr/>
        </p:nvSpPr>
        <p:spPr>
          <a:xfrm>
            <a:off x="3962520" y="1143000"/>
            <a:ext cx="5028840" cy="2954160"/>
          </a:xfrm>
          <a:prstGeom prst="rect">
            <a:avLst/>
          </a:prstGeom>
          <a:noFill/>
          <a:ln>
            <a:noFill/>
          </a:ln>
        </p:spPr>
        <p:txBody>
          <a:bodyPr lIns="0" rIns="0" tIns="0" bIns="0"/>
          <a:p>
            <a:pPr>
              <a:lnSpc>
                <a:spcPct val="100000"/>
              </a:lnSpc>
            </a:pPr>
            <a:r>
              <a:rPr b="0" lang="fr-FR" sz="1600" spc="-1" strike="noStrike">
                <a:solidFill>
                  <a:srgbClr val="330e42"/>
                </a:solidFill>
                <a:latin typeface="Rockwell"/>
              </a:rPr>
              <a:t>Les employés </a:t>
            </a:r>
            <a:r>
              <a:rPr b="0" lang="fr-FR" sz="1600" spc="-1" strike="noStrike">
                <a:solidFill>
                  <a:srgbClr val="ff0000"/>
                </a:solidFill>
                <a:latin typeface="Rockwell"/>
              </a:rPr>
              <a:t>heureux</a:t>
            </a:r>
            <a:r>
              <a:rPr b="0" lang="fr-FR" sz="1600" spc="-1" strike="noStrike">
                <a:solidFill>
                  <a:srgbClr val="330e42"/>
                </a:solidFill>
                <a:latin typeface="Rockwell"/>
              </a:rPr>
              <a:t> sont 12% plus productifs.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Le bonheur ne fait pas qu’augmenter la qualité des échanges avec les clients</a:t>
            </a:r>
            <a:r>
              <a:rPr b="0" lang="fr-FR" sz="1600" spc="-1" strike="noStrike">
                <a:solidFill>
                  <a:srgbClr val="ff0000"/>
                </a:solidFill>
                <a:latin typeface="Rockwell"/>
              </a:rPr>
              <a:t>, il améliore aussi les relations au sein des équipes !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C’est une double opportunité pour la performance de l’entreprise.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Le bonheur au travail passera notamment par le respect des employés, </a:t>
            </a:r>
            <a:r>
              <a:rPr b="0" lang="fr-FR" sz="1600" spc="-1" strike="noStrike">
                <a:solidFill>
                  <a:srgbClr val="ff0000"/>
                </a:solidFill>
                <a:latin typeface="Rockwell"/>
              </a:rPr>
              <a:t>la valorisation de leur créativité et l’empathie.</a:t>
            </a:r>
            <a:endParaRPr b="0" lang="fr-FR" sz="1600" spc="-1" strike="noStrike">
              <a:solidFill>
                <a:srgbClr val="000000"/>
              </a:solid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80880" y="2084400"/>
            <a:ext cx="2977200" cy="1569240"/>
          </a:xfrm>
          <a:prstGeom prst="rect">
            <a:avLst/>
          </a:prstGeom>
          <a:noFill/>
          <a:ln>
            <a:noFill/>
          </a:ln>
        </p:spPr>
        <p:txBody>
          <a:bodyPr lIns="0" rIns="0" tIns="0" bIns="0"/>
          <a:p>
            <a:pPr>
              <a:lnSpc>
                <a:spcPct val="100000"/>
              </a:lnSpc>
            </a:pPr>
            <a:r>
              <a:rPr b="1" lang="fr-FR" sz="2800" spc="-1" strike="noStrike">
                <a:solidFill>
                  <a:srgbClr val="ffffff"/>
                </a:solidFill>
                <a:latin typeface="Rockwell"/>
              </a:rPr>
              <a:t>L’alignement avec les valeurs de l’entreprise</a:t>
            </a:r>
            <a:endParaRPr b="0" lang="fr-FR" sz="2800" spc="-1" strike="noStrike">
              <a:solidFill>
                <a:srgbClr val="000000"/>
              </a:solidFill>
              <a:latin typeface="Calibri"/>
            </a:endParaRPr>
          </a:p>
          <a:p>
            <a:pPr>
              <a:lnSpc>
                <a:spcPct val="100000"/>
              </a:lnSpc>
            </a:pPr>
            <a:endParaRPr b="0" lang="fr-FR" sz="2800" spc="-1" strike="noStrike">
              <a:solidFill>
                <a:srgbClr val="000000"/>
              </a:solidFill>
              <a:latin typeface="Calibri"/>
            </a:endParaRPr>
          </a:p>
        </p:txBody>
      </p:sp>
      <p:sp>
        <p:nvSpPr>
          <p:cNvPr id="149" name="TextShape 2"/>
          <p:cNvSpPr txBox="1"/>
          <p:nvPr/>
        </p:nvSpPr>
        <p:spPr>
          <a:xfrm>
            <a:off x="3962520" y="1143000"/>
            <a:ext cx="4647960" cy="2461680"/>
          </a:xfrm>
          <a:prstGeom prst="rect">
            <a:avLst/>
          </a:prstGeom>
          <a:noFill/>
          <a:ln>
            <a:noFill/>
          </a:ln>
        </p:spPr>
        <p:txBody>
          <a:bodyPr lIns="0" rIns="0" tIns="0" bIns="0"/>
          <a:p>
            <a:pPr>
              <a:lnSpc>
                <a:spcPct val="100000"/>
              </a:lnSpc>
            </a:pPr>
            <a:r>
              <a:rPr b="0" lang="fr-FR" sz="1600" spc="-1" strike="noStrike">
                <a:solidFill>
                  <a:srgbClr val="330e42"/>
                </a:solidFill>
                <a:latin typeface="Rockwell"/>
              </a:rPr>
              <a:t>Lorsqu’un employé est en </a:t>
            </a:r>
            <a:r>
              <a:rPr b="0" lang="fr-FR" sz="1600" spc="-1" strike="noStrike">
                <a:solidFill>
                  <a:srgbClr val="ff0000"/>
                </a:solidFill>
                <a:latin typeface="Rockwell"/>
              </a:rPr>
              <a:t>adéquation avec la culture et les valeurs de l’entreprise</a:t>
            </a:r>
            <a:r>
              <a:rPr b="0" lang="fr-FR" sz="1600" spc="-1" strike="noStrike">
                <a:solidFill>
                  <a:srgbClr val="330e42"/>
                </a:solidFill>
                <a:latin typeface="Rockwell"/>
              </a:rPr>
              <a:t>, il se sent davantage concerné par les missions qui lui sont confiées,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il est plus </a:t>
            </a:r>
            <a:r>
              <a:rPr b="0" lang="fr-FR" sz="1600" spc="-1" strike="noStrike">
                <a:solidFill>
                  <a:srgbClr val="ff0000"/>
                </a:solidFill>
                <a:latin typeface="Rockwell"/>
              </a:rPr>
              <a:t>heureux </a:t>
            </a:r>
            <a:r>
              <a:rPr b="0" lang="fr-FR" sz="1600" spc="-1" strike="noStrike">
                <a:solidFill>
                  <a:srgbClr val="330e42"/>
                </a:solidFill>
                <a:latin typeface="Rockwell"/>
              </a:rPr>
              <a:t>et restera vraisemblablement plus longtemps chez son employeur.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Mais, pour que cet effet </a:t>
            </a:r>
            <a:r>
              <a:rPr b="0" lang="fr-FR" sz="1600" spc="-1" strike="noStrike">
                <a:solidFill>
                  <a:srgbClr val="ff0000"/>
                </a:solidFill>
                <a:latin typeface="Rockwell"/>
              </a:rPr>
              <a:t>perdure</a:t>
            </a:r>
            <a:r>
              <a:rPr b="0" lang="fr-FR" sz="1600" spc="-1" strike="noStrike">
                <a:solidFill>
                  <a:srgbClr val="330e42"/>
                </a:solidFill>
                <a:latin typeface="Rockwell"/>
              </a:rPr>
              <a:t>, les </a:t>
            </a:r>
            <a:r>
              <a:rPr b="0" lang="fr-FR" sz="1600" spc="-1" strike="noStrike">
                <a:solidFill>
                  <a:srgbClr val="ff0000"/>
                </a:solidFill>
                <a:latin typeface="Rockwell"/>
              </a:rPr>
              <a:t>valeurs</a:t>
            </a:r>
            <a:r>
              <a:rPr b="0" lang="fr-FR" sz="1600" spc="-1" strike="noStrike">
                <a:solidFill>
                  <a:srgbClr val="330e42"/>
                </a:solidFill>
                <a:latin typeface="Rockwell"/>
              </a:rPr>
              <a:t> de l’entreprise doivent être </a:t>
            </a:r>
            <a:r>
              <a:rPr b="0" lang="fr-FR" sz="1600" spc="-1" strike="noStrike">
                <a:solidFill>
                  <a:srgbClr val="ff0000"/>
                </a:solidFill>
                <a:latin typeface="Rockwell"/>
              </a:rPr>
              <a:t>visibles</a:t>
            </a:r>
            <a:r>
              <a:rPr b="0" lang="fr-FR" sz="1600" spc="-1" strike="noStrike">
                <a:solidFill>
                  <a:srgbClr val="330e42"/>
                </a:solidFill>
                <a:latin typeface="Rockwell"/>
              </a:rPr>
              <a:t> et </a:t>
            </a:r>
            <a:r>
              <a:rPr b="0" lang="fr-FR" sz="1600" spc="-1" strike="noStrike">
                <a:solidFill>
                  <a:srgbClr val="ff0000"/>
                </a:solidFill>
                <a:latin typeface="Rockwell"/>
              </a:rPr>
              <a:t>inspirantes.</a:t>
            </a:r>
            <a:endParaRPr b="0" lang="fr-FR" sz="1600" spc="-1" strike="noStrike">
              <a:solidFill>
                <a:srgbClr val="000000"/>
              </a:solid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04920" y="3200400"/>
            <a:ext cx="3657240" cy="1292400"/>
          </a:xfrm>
          <a:prstGeom prst="rect">
            <a:avLst/>
          </a:prstGeom>
          <a:noFill/>
          <a:ln>
            <a:noFill/>
          </a:ln>
        </p:spPr>
        <p:txBody>
          <a:bodyPr lIns="0" rIns="0" tIns="0" bIns="0"/>
          <a:p>
            <a:pPr>
              <a:lnSpc>
                <a:spcPct val="100000"/>
              </a:lnSpc>
            </a:pPr>
            <a:r>
              <a:rPr b="1" lang="fr-FR" sz="1800" spc="-1" strike="noStrike">
                <a:solidFill>
                  <a:srgbClr val="330e42"/>
                </a:solidFill>
                <a:latin typeface="Rockwell"/>
              </a:rPr>
              <a:t> </a:t>
            </a:r>
            <a:r>
              <a:rPr b="1" lang="fr-FR" sz="2800" spc="-1" strike="noStrike">
                <a:solidFill>
                  <a:srgbClr val="ffffff"/>
                </a:solidFill>
                <a:latin typeface="Rockwell"/>
              </a:rPr>
              <a:t>La reconnaissance</a:t>
            </a:r>
            <a:endParaRPr b="0" lang="fr-FR" sz="2800" spc="-1" strike="noStrike">
              <a:solidFill>
                <a:srgbClr val="000000"/>
              </a:solidFill>
              <a:latin typeface="Calibri"/>
            </a:endParaRPr>
          </a:p>
          <a:p>
            <a:pPr>
              <a:lnSpc>
                <a:spcPct val="100000"/>
              </a:lnSpc>
            </a:pPr>
            <a:r>
              <a:rPr b="1" lang="fr-FR" sz="2800" spc="-1" strike="noStrike" cap="all">
                <a:solidFill>
                  <a:srgbClr val="ffffff"/>
                </a:solidFill>
                <a:latin typeface="Rockwell"/>
              </a:rPr>
              <a:t> </a:t>
            </a:r>
            <a:r>
              <a:rPr b="1" lang="fr-FR" sz="2800" spc="-1" strike="noStrike" cap="all">
                <a:solidFill>
                  <a:srgbClr val="ffffff"/>
                </a:solidFill>
                <a:latin typeface="Rockwell"/>
              </a:rPr>
              <a:t>AU TRAVAIL</a:t>
            </a:r>
            <a:endParaRPr b="0" lang="fr-FR" sz="2800" spc="-1" strike="noStrike">
              <a:solidFill>
                <a:srgbClr val="000000"/>
              </a:solidFill>
              <a:latin typeface="Calibri"/>
            </a:endParaRPr>
          </a:p>
          <a:p>
            <a:pPr>
              <a:lnSpc>
                <a:spcPct val="100000"/>
              </a:lnSpc>
            </a:pPr>
            <a:endParaRPr b="0" lang="fr-FR" sz="2800" spc="-1" strike="noStrike">
              <a:solidFill>
                <a:srgbClr val="000000"/>
              </a:solidFill>
              <a:latin typeface="Calibri"/>
            </a:endParaRPr>
          </a:p>
        </p:txBody>
      </p:sp>
      <p:sp>
        <p:nvSpPr>
          <p:cNvPr id="151" name="TextShape 2"/>
          <p:cNvSpPr txBox="1"/>
          <p:nvPr/>
        </p:nvSpPr>
        <p:spPr>
          <a:xfrm>
            <a:off x="3942360" y="1476720"/>
            <a:ext cx="4848840" cy="3446640"/>
          </a:xfrm>
          <a:prstGeom prst="rect">
            <a:avLst/>
          </a:prstGeom>
          <a:noFill/>
          <a:ln>
            <a:noFill/>
          </a:ln>
        </p:spPr>
        <p:txBody>
          <a:bodyPr lIns="0" rIns="0" tIns="0" bIns="0"/>
          <a:p>
            <a:pPr>
              <a:lnSpc>
                <a:spcPct val="100000"/>
              </a:lnSpc>
            </a:pPr>
            <a:r>
              <a:rPr b="0" lang="fr-FR" sz="1600" spc="-1" strike="noStrike">
                <a:solidFill>
                  <a:srgbClr val="330e42"/>
                </a:solidFill>
                <a:latin typeface="Rockwell"/>
              </a:rPr>
              <a:t>Féliciter un employeur pour ses résultats. Si cet acte semble naturel pour certains managers, d’autres ont plus de mal.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Bien loin d’être un geste anodin, valoriser les contributions de ses employeurs est un véritable facteur de motivation.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La reconnaissance au travail représente non seulement un enjeu pour les besoins fondamentaux de l’individu, mais également pour la gestion des organisations.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533520" y="2084400"/>
            <a:ext cx="2977200" cy="2862000"/>
          </a:xfrm>
          <a:prstGeom prst="rect">
            <a:avLst/>
          </a:prstGeom>
          <a:noFill/>
          <a:ln>
            <a:noFill/>
          </a:ln>
        </p:spPr>
        <p:txBody>
          <a:bodyPr lIns="0" rIns="0" tIns="0" bIns="0"/>
          <a:p>
            <a:pPr>
              <a:lnSpc>
                <a:spcPct val="100000"/>
              </a:lnSpc>
            </a:pPr>
            <a:r>
              <a:rPr b="1" lang="fr-FR" sz="2800" spc="-1" strike="noStrike">
                <a:solidFill>
                  <a:srgbClr val="ffffff"/>
                </a:solidFill>
                <a:latin typeface="Rockwell"/>
              </a:rPr>
              <a:t>La reconnaissance au travail, intimement liée au bonheur des salariés</a:t>
            </a:r>
            <a:endParaRPr b="0" lang="fr-FR" sz="2800" spc="-1" strike="noStrike">
              <a:solidFill>
                <a:srgbClr val="000000"/>
              </a:solidFill>
              <a:latin typeface="Calibri"/>
            </a:endParaRPr>
          </a:p>
          <a:p>
            <a:pPr>
              <a:lnSpc>
                <a:spcPct val="100000"/>
              </a:lnSpc>
            </a:pPr>
            <a:endParaRPr b="0" lang="fr-FR" sz="2800" spc="-1" strike="noStrike">
              <a:solidFill>
                <a:srgbClr val="000000"/>
              </a:solidFill>
              <a:latin typeface="Calibri"/>
            </a:endParaRPr>
          </a:p>
        </p:txBody>
      </p:sp>
      <p:sp>
        <p:nvSpPr>
          <p:cNvPr id="153" name="TextShape 2"/>
          <p:cNvSpPr txBox="1"/>
          <p:nvPr/>
        </p:nvSpPr>
        <p:spPr>
          <a:xfrm>
            <a:off x="4038480" y="533520"/>
            <a:ext cx="4723920" cy="4277880"/>
          </a:xfrm>
          <a:prstGeom prst="rect">
            <a:avLst/>
          </a:prstGeom>
          <a:noFill/>
          <a:ln>
            <a:noFill/>
          </a:ln>
        </p:spPr>
        <p:txBody>
          <a:bodyPr lIns="0" rIns="0" tIns="0" bIns="0"/>
          <a:p>
            <a:pPr>
              <a:lnSpc>
                <a:spcPct val="100000"/>
              </a:lnSpc>
            </a:pPr>
            <a:r>
              <a:rPr b="0" lang="fr-FR" sz="1600" spc="-1" strike="noStrike">
                <a:solidFill>
                  <a:srgbClr val="330e42"/>
                </a:solidFill>
                <a:latin typeface="Rockwell"/>
              </a:rPr>
              <a:t>l’Accord National Interprofessionnel (ANI), cherchant à proposer une nouvelle approche de l’organisation du travail et de nouvelles solutions à la problématique de la qualité de vie au travail, a redéfini ce concept comme étant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800" spc="-1" strike="noStrike">
                <a:solidFill>
                  <a:srgbClr val="330e42"/>
                </a:solidFill>
                <a:latin typeface="Rockwell"/>
              </a:rPr>
              <a:t>  ” </a:t>
            </a:r>
            <a:r>
              <a:rPr b="0" lang="fr-FR" sz="1800" spc="-1" strike="noStrike">
                <a:solidFill>
                  <a:srgbClr val="330e42"/>
                </a:solidFill>
                <a:latin typeface="Rockwell"/>
              </a:rPr>
              <a:t>Un sentiment de bien-être au travail perçu collectivement et individuellement, qui englobe l’ambiance, la culture de l’entreprise, l’intérêt du travail, les conditions de travail, le sentiment d’implication, le degré d’autonomie et de responsabilisation, l’égalité, un droit à l’erreur accordé à chacun, une reconnaissance et une valorisation du travail effectué “.</a:t>
            </a:r>
            <a:endParaRPr b="0" lang="fr-FR" sz="18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533520" y="2754000"/>
            <a:ext cx="2977200" cy="1569240"/>
          </a:xfrm>
          <a:prstGeom prst="rect">
            <a:avLst/>
          </a:prstGeom>
          <a:noFill/>
          <a:ln>
            <a:noFill/>
          </a:ln>
        </p:spPr>
        <p:txBody>
          <a:bodyPr lIns="0" rIns="0" tIns="0" bIns="0"/>
          <a:p>
            <a:pPr>
              <a:lnSpc>
                <a:spcPct val="100000"/>
              </a:lnSpc>
            </a:pPr>
            <a:r>
              <a:rPr b="1" lang="fr-FR" sz="2800" spc="-1" strike="noStrike">
                <a:solidFill>
                  <a:srgbClr val="ffffff"/>
                </a:solidFill>
                <a:latin typeface="Rockwell"/>
              </a:rPr>
              <a:t>La satisfaction sur le lieu de travail</a:t>
            </a:r>
            <a:endParaRPr b="0" lang="fr-FR" sz="2800" spc="-1" strike="noStrike">
              <a:solidFill>
                <a:srgbClr val="000000"/>
              </a:solidFill>
              <a:latin typeface="Calibri"/>
            </a:endParaRPr>
          </a:p>
          <a:p>
            <a:pPr>
              <a:lnSpc>
                <a:spcPct val="100000"/>
              </a:lnSpc>
            </a:pPr>
            <a:endParaRPr b="0" lang="fr-FR" sz="2800" spc="-1" strike="noStrike">
              <a:solidFill>
                <a:srgbClr val="000000"/>
              </a:solidFill>
              <a:latin typeface="Calibri"/>
            </a:endParaRPr>
          </a:p>
        </p:txBody>
      </p:sp>
      <p:sp>
        <p:nvSpPr>
          <p:cNvPr id="155" name="TextShape 2"/>
          <p:cNvSpPr txBox="1"/>
          <p:nvPr/>
        </p:nvSpPr>
        <p:spPr>
          <a:xfrm>
            <a:off x="3886200" y="1828440"/>
            <a:ext cx="4876560" cy="3200400"/>
          </a:xfrm>
          <a:prstGeom prst="rect">
            <a:avLst/>
          </a:prstGeom>
          <a:noFill/>
          <a:ln>
            <a:noFill/>
          </a:ln>
        </p:spPr>
        <p:txBody>
          <a:bodyPr lIns="0" rIns="0" tIns="0" bIns="0"/>
          <a:p>
            <a:pPr>
              <a:lnSpc>
                <a:spcPct val="100000"/>
              </a:lnSpc>
            </a:pPr>
            <a:r>
              <a:rPr b="0" lang="fr-FR" sz="1600" spc="-1" strike="noStrike">
                <a:solidFill>
                  <a:srgbClr val="330e42"/>
                </a:solidFill>
                <a:latin typeface="Rockwell"/>
              </a:rPr>
              <a:t>La </a:t>
            </a:r>
            <a:r>
              <a:rPr b="0" lang="fr-FR" sz="1600" spc="-1" strike="noStrike">
                <a:solidFill>
                  <a:srgbClr val="ff0000"/>
                </a:solidFill>
                <a:latin typeface="Rockwell"/>
              </a:rPr>
              <a:t>communication</a:t>
            </a:r>
            <a:r>
              <a:rPr b="0" lang="fr-FR" sz="1600" spc="-1" strike="noStrike">
                <a:solidFill>
                  <a:srgbClr val="330e42"/>
                </a:solidFill>
                <a:latin typeface="Rockwell"/>
              </a:rPr>
              <a:t> se doit d’être </a:t>
            </a:r>
            <a:r>
              <a:rPr b="0" lang="fr-FR" sz="1600" spc="-1" strike="noStrike">
                <a:solidFill>
                  <a:srgbClr val="ff0000"/>
                </a:solidFill>
                <a:latin typeface="Rockwell"/>
              </a:rPr>
              <a:t>ouverte et claire </a:t>
            </a:r>
            <a:r>
              <a:rPr b="0" lang="fr-FR" sz="1600" spc="-1" strike="noStrike">
                <a:solidFill>
                  <a:srgbClr val="330e42"/>
                </a:solidFill>
                <a:latin typeface="Rockwell"/>
              </a:rPr>
              <a:t>afin que les employés </a:t>
            </a:r>
            <a:r>
              <a:rPr b="0" lang="fr-FR" sz="1600" spc="-1" strike="noStrike">
                <a:solidFill>
                  <a:srgbClr val="ff0000"/>
                </a:solidFill>
                <a:latin typeface="Rockwell"/>
              </a:rPr>
              <a:t>puissent exprimer leurs besoins sans crainte.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Un bon manager devrait même être capable d’anticiper ces besoins !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330e42"/>
                </a:solidFill>
                <a:latin typeface="Rockwell"/>
              </a:rPr>
              <a:t>Dans tous les cas, la satisfaction sur le lieu de travail passe par </a:t>
            </a:r>
            <a:r>
              <a:rPr b="0" lang="fr-FR" sz="1600" spc="-1" strike="noStrike">
                <a:solidFill>
                  <a:srgbClr val="ff0000"/>
                </a:solidFill>
                <a:latin typeface="Rockwell"/>
              </a:rPr>
              <a:t>un salaire équitable</a:t>
            </a:r>
            <a:r>
              <a:rPr b="0" lang="fr-FR" sz="1600" spc="-1" strike="noStrike">
                <a:solidFill>
                  <a:srgbClr val="330e42"/>
                </a:solidFill>
                <a:latin typeface="Rockwell"/>
              </a:rPr>
              <a:t>, </a:t>
            </a:r>
            <a:endParaRPr b="0" lang="fr-FR" sz="1600" spc="-1" strike="noStrike">
              <a:solidFill>
                <a:srgbClr val="000000"/>
              </a:solidFill>
              <a:latin typeface="Calibri"/>
            </a:endParaRPr>
          </a:p>
          <a:p>
            <a:pPr>
              <a:lnSpc>
                <a:spcPct val="100000"/>
              </a:lnSpc>
            </a:pPr>
            <a:endParaRPr b="0" lang="fr-FR" sz="1600" spc="-1" strike="noStrike">
              <a:solidFill>
                <a:srgbClr val="000000"/>
              </a:solidFill>
              <a:latin typeface="Calibri"/>
            </a:endParaRPr>
          </a:p>
          <a:p>
            <a:pPr>
              <a:lnSpc>
                <a:spcPct val="100000"/>
              </a:lnSpc>
            </a:pPr>
            <a:r>
              <a:rPr b="0" lang="fr-FR" sz="1600" spc="-1" strike="noStrike">
                <a:solidFill>
                  <a:srgbClr val="ff0000"/>
                </a:solidFill>
                <a:latin typeface="Rockwell"/>
              </a:rPr>
              <a:t>l’autonomie</a:t>
            </a:r>
            <a:r>
              <a:rPr b="0" lang="fr-FR" sz="1600" spc="-1" strike="noStrike">
                <a:solidFill>
                  <a:srgbClr val="330e42"/>
                </a:solidFill>
                <a:latin typeface="Rockwell"/>
              </a:rPr>
              <a:t> accordée aux salariés et </a:t>
            </a:r>
            <a:r>
              <a:rPr b="0" lang="fr-FR" sz="1600" spc="-1" strike="noStrike">
                <a:solidFill>
                  <a:srgbClr val="ff0000"/>
                </a:solidFill>
                <a:latin typeface="Rockwell"/>
              </a:rPr>
              <a:t>la transparence vis-à-vis de leur rôle </a:t>
            </a:r>
            <a:r>
              <a:rPr b="0" lang="fr-FR" sz="1600" spc="-1" strike="noStrike">
                <a:solidFill>
                  <a:srgbClr val="330e42"/>
                </a:solidFill>
                <a:latin typeface="Rockwell"/>
              </a:rPr>
              <a:t>au sein de l’organisation.</a:t>
            </a:r>
            <a:endParaRPr b="0" lang="fr-FR" sz="1600" spc="-1" strike="noStrike">
              <a:solidFill>
                <a:srgbClr val="000000"/>
              </a:solid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282600" y="228600"/>
            <a:ext cx="8556120" cy="6400440"/>
          </a:xfrm>
          <a:custGeom>
            <a:avLst/>
            <a:gdLst/>
            <a:ahLst/>
            <a:rect l="l" t="t" r="r" b="b"/>
            <a:pathLst>
              <a:path w="4235450" h="4188460">
                <a:moveTo>
                  <a:pt x="4235450" y="0"/>
                </a:moveTo>
                <a:lnTo>
                  <a:pt x="0" y="0"/>
                </a:lnTo>
                <a:lnTo>
                  <a:pt x="0" y="4187952"/>
                </a:lnTo>
                <a:lnTo>
                  <a:pt x="4235450" y="4187952"/>
                </a:lnTo>
                <a:lnTo>
                  <a:pt x="4235450" y="0"/>
                </a:lnTo>
                <a:close/>
              </a:path>
            </a:pathLst>
          </a:custGeom>
          <a:solidFill>
            <a:srgbClr val="663366"/>
          </a:solidFill>
          <a:ln>
            <a:noFill/>
          </a:ln>
        </p:spPr>
        <p:style>
          <a:lnRef idx="0"/>
          <a:fillRef idx="0"/>
          <a:effectRef idx="0"/>
          <a:fontRef idx="minor"/>
        </p:style>
      </p:sp>
      <p:sp>
        <p:nvSpPr>
          <p:cNvPr id="157" name="CustomShape 2"/>
          <p:cNvSpPr/>
          <p:nvPr/>
        </p:nvSpPr>
        <p:spPr>
          <a:xfrm>
            <a:off x="1676520" y="2514600"/>
            <a:ext cx="6324120" cy="577800"/>
          </a:xfrm>
          <a:prstGeom prst="rect">
            <a:avLst/>
          </a:prstGeom>
          <a:noFill/>
          <a:ln>
            <a:noFill/>
          </a:ln>
        </p:spPr>
        <p:style>
          <a:lnRef idx="0"/>
          <a:fillRef idx="0"/>
          <a:effectRef idx="0"/>
          <a:fontRef idx="minor"/>
        </p:style>
        <p:txBody>
          <a:bodyPr lIns="90000" rIns="90000" tIns="45000" bIns="45000"/>
          <a:p>
            <a:pPr algn="ctr">
              <a:lnSpc>
                <a:spcPct val="100000"/>
              </a:lnSpc>
            </a:pPr>
            <a:r>
              <a:rPr b="0" lang="fr-FR" sz="3200" spc="-1" strike="noStrike">
                <a:solidFill>
                  <a:srgbClr val="ffffff"/>
                </a:solidFill>
                <a:latin typeface="Rockwell"/>
              </a:rPr>
              <a:t>Merci pour votre attention</a:t>
            </a:r>
            <a:endParaRPr b="0" lang="fr-FR" sz="3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82600" y="228600"/>
            <a:ext cx="8556120" cy="6400440"/>
          </a:xfrm>
          <a:custGeom>
            <a:avLst/>
            <a:gdLst/>
            <a:ahLst/>
            <a:rect l="l" t="t" r="r" b="b"/>
            <a:pathLst>
              <a:path w="4235450" h="4188460">
                <a:moveTo>
                  <a:pt x="4235450" y="0"/>
                </a:moveTo>
                <a:lnTo>
                  <a:pt x="0" y="0"/>
                </a:lnTo>
                <a:lnTo>
                  <a:pt x="0" y="4187952"/>
                </a:lnTo>
                <a:lnTo>
                  <a:pt x="4235450" y="4187952"/>
                </a:lnTo>
                <a:lnTo>
                  <a:pt x="4235450" y="0"/>
                </a:lnTo>
                <a:close/>
              </a:path>
            </a:pathLst>
          </a:custGeom>
          <a:solidFill>
            <a:srgbClr val="663366"/>
          </a:solidFill>
          <a:ln>
            <a:noFill/>
          </a:ln>
        </p:spPr>
        <p:style>
          <a:lnRef idx="0"/>
          <a:fillRef idx="0"/>
          <a:effectRef idx="0"/>
          <a:fontRef idx="minor"/>
        </p:style>
      </p:sp>
      <p:sp>
        <p:nvSpPr>
          <p:cNvPr id="99" name="CustomShape 2"/>
          <p:cNvSpPr/>
          <p:nvPr/>
        </p:nvSpPr>
        <p:spPr>
          <a:xfrm>
            <a:off x="1676520" y="2514600"/>
            <a:ext cx="6324120" cy="1187640"/>
          </a:xfrm>
          <a:prstGeom prst="rect">
            <a:avLst/>
          </a:prstGeom>
          <a:noFill/>
          <a:ln>
            <a:noFill/>
          </a:ln>
        </p:spPr>
        <p:style>
          <a:lnRef idx="0"/>
          <a:fillRef idx="0"/>
          <a:effectRef idx="0"/>
          <a:fontRef idx="minor"/>
        </p:style>
        <p:txBody>
          <a:bodyPr lIns="90000" rIns="90000" tIns="45000" bIns="45000"/>
          <a:p>
            <a:pPr algn="ctr">
              <a:lnSpc>
                <a:spcPct val="100000"/>
              </a:lnSpc>
            </a:pPr>
            <a:r>
              <a:rPr b="0" lang="fr-FR" sz="3600" spc="-1" strike="noStrike">
                <a:solidFill>
                  <a:srgbClr val="ffffff"/>
                </a:solidFill>
                <a:latin typeface="Rockwell"/>
              </a:rPr>
              <a:t>Qu’est-ce que la motivation au travail ?</a:t>
            </a:r>
            <a:endParaRPr b="0" lang="fr-FR" sz="36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01" name="CustomShape 2"/>
          <p:cNvSpPr/>
          <p:nvPr/>
        </p:nvSpPr>
        <p:spPr>
          <a:xfrm>
            <a:off x="882360" y="3125160"/>
            <a:ext cx="2528640" cy="501120"/>
          </a:xfrm>
          <a:prstGeom prst="rect">
            <a:avLst/>
          </a:prstGeom>
          <a:noFill/>
          <a:ln>
            <a:noFill/>
          </a:ln>
        </p:spPr>
        <p:style>
          <a:lnRef idx="0"/>
          <a:fillRef idx="0"/>
          <a:effectRef idx="0"/>
          <a:fontRef idx="minor"/>
        </p:style>
        <p:txBody>
          <a:bodyPr lIns="0" rIns="0" tIns="13320" bIns="0"/>
          <a:p>
            <a:pPr>
              <a:lnSpc>
                <a:spcPct val="100000"/>
              </a:lnSpc>
            </a:pPr>
            <a:r>
              <a:rPr b="0" lang="fr-FR" sz="3200" spc="-1" strike="noStrike">
                <a:solidFill>
                  <a:srgbClr val="ffffff"/>
                </a:solidFill>
                <a:latin typeface="Rockwell"/>
              </a:rPr>
              <a:t>Définition</a:t>
            </a:r>
            <a:endParaRPr b="0" lang="fr-FR" sz="3200" spc="-1" strike="noStrike">
              <a:latin typeface="Arial"/>
            </a:endParaRPr>
          </a:p>
        </p:txBody>
      </p:sp>
      <p:sp>
        <p:nvSpPr>
          <p:cNvPr id="102" name="CustomShape 3"/>
          <p:cNvSpPr/>
          <p:nvPr/>
        </p:nvSpPr>
        <p:spPr>
          <a:xfrm>
            <a:off x="4191120" y="725760"/>
            <a:ext cx="4393800" cy="5574240"/>
          </a:xfrm>
          <a:prstGeom prst="rect">
            <a:avLst/>
          </a:prstGeom>
          <a:noFill/>
          <a:ln>
            <a:noFill/>
          </a:ln>
        </p:spPr>
        <p:style>
          <a:lnRef idx="0"/>
          <a:fillRef idx="0"/>
          <a:effectRef idx="0"/>
          <a:fontRef idx="minor"/>
        </p:style>
        <p:txBody>
          <a:bodyPr lIns="0" rIns="0" tIns="12600" bIns="0"/>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c’est un ensemble de facteurs personnels, économiques, sociaux, environnementaux, conduisant les salariés à s’investir pleinement dans la réalisation de leurs missions et l’atteinte de leurs objectifs.</a:t>
            </a:r>
            <a:endParaRPr b="0" lang="fr-FR" sz="1800" spc="-1" strike="noStrike">
              <a:latin typeface="Arial"/>
            </a:endParaRPr>
          </a:p>
          <a:p>
            <a:pPr algn="just">
              <a:lnSpc>
                <a:spcPct val="100000"/>
              </a:lnSpc>
              <a:spcBef>
                <a:spcPts val="99"/>
              </a:spcBef>
            </a:pPr>
            <a:endParaRPr b="0" lang="fr-FR" sz="1800" spc="-1" strike="noStrike">
              <a:latin typeface="Arial"/>
            </a:endParaRPr>
          </a:p>
          <a:p>
            <a:pPr algn="just">
              <a:lnSpc>
                <a:spcPct val="100000"/>
              </a:lnSpc>
              <a:spcBef>
                <a:spcPts val="99"/>
              </a:spcBef>
            </a:pPr>
            <a:endParaRPr b="0" lang="fr-FR" sz="1800" spc="-1" strike="noStrike">
              <a:latin typeface="Arial"/>
            </a:endParaRPr>
          </a:p>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On peut ainsi voir la motivation comme l’envie d’un collaborateur de s’investir dans son travail et les efforts qu’il y met pour atteindre un résultat.</a:t>
            </a:r>
            <a:endParaRPr b="0" lang="fr-FR" sz="1800" spc="-1" strike="noStrike">
              <a:latin typeface="Arial"/>
            </a:endParaRPr>
          </a:p>
          <a:p>
            <a:pPr algn="just">
              <a:lnSpc>
                <a:spcPct val="100000"/>
              </a:lnSpc>
              <a:spcBef>
                <a:spcPts val="99"/>
              </a:spcBef>
            </a:pPr>
            <a:endParaRPr b="0" lang="fr-FR" sz="1800" spc="-1" strike="noStrike">
              <a:latin typeface="Arial"/>
            </a:endParaRPr>
          </a:p>
          <a:p>
            <a:pPr algn="just">
              <a:lnSpc>
                <a:spcPct val="100000"/>
              </a:lnSpc>
              <a:spcBef>
                <a:spcPts val="99"/>
              </a:spcBef>
            </a:pPr>
            <a:endParaRPr b="0" lang="fr-FR" sz="1800" spc="-1" strike="noStrike">
              <a:latin typeface="Arial"/>
            </a:endParaRPr>
          </a:p>
          <a:p>
            <a:pPr marL="241200" indent="-228240" algn="just">
              <a:lnSpc>
                <a:spcPct val="100000"/>
              </a:lnSpc>
              <a:spcBef>
                <a:spcPts val="99"/>
              </a:spcBef>
              <a:buClr>
                <a:srgbClr val="663366"/>
              </a:buClr>
              <a:buSzPct val="75000"/>
              <a:buFont typeface="Wingdings" charset="2"/>
              <a:buChar char=""/>
            </a:pPr>
            <a:r>
              <a:rPr b="0" lang="fr-FR" sz="1800" spc="-1" strike="noStrike">
                <a:solidFill>
                  <a:srgbClr val="000000"/>
                </a:solidFill>
                <a:latin typeface="Rockwell"/>
              </a:rPr>
              <a:t>Être motivé, c’est avoir un objectif, faire un effort pour l’atteindre et persévérer jusqu’à ce que cet objectif soit atteint.</a:t>
            </a:r>
            <a:endParaRPr b="0" lang="fr-FR" sz="18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04" name="CustomShape 2"/>
          <p:cNvSpPr/>
          <p:nvPr/>
        </p:nvSpPr>
        <p:spPr>
          <a:xfrm>
            <a:off x="533520" y="2497320"/>
            <a:ext cx="3064680" cy="2450160"/>
          </a:xfrm>
          <a:prstGeom prst="rect">
            <a:avLst/>
          </a:prstGeom>
          <a:noFill/>
          <a:ln>
            <a:noFill/>
          </a:ln>
        </p:spPr>
        <p:style>
          <a:lnRef idx="0"/>
          <a:fillRef idx="0"/>
          <a:effectRef idx="0"/>
          <a:fontRef idx="minor"/>
        </p:style>
        <p:txBody>
          <a:bodyPr lIns="0" rIns="0" tIns="13320" bIns="0"/>
          <a:p>
            <a:pPr>
              <a:lnSpc>
                <a:spcPct val="100000"/>
              </a:lnSpc>
            </a:pPr>
            <a:r>
              <a:rPr b="0" lang="fr-FR" sz="3200" spc="-1" strike="noStrike">
                <a:solidFill>
                  <a:srgbClr val="ffffff"/>
                </a:solidFill>
                <a:latin typeface="Rockwell"/>
              </a:rPr>
              <a:t>Quelle est la différence entre motivation et implication ?</a:t>
            </a:r>
            <a:endParaRPr b="0" lang="fr-FR" sz="3200" spc="-1" strike="noStrike">
              <a:latin typeface="Arial"/>
            </a:endParaRPr>
          </a:p>
        </p:txBody>
      </p:sp>
      <p:sp>
        <p:nvSpPr>
          <p:cNvPr id="105" name="CustomShape 3"/>
          <p:cNvSpPr/>
          <p:nvPr/>
        </p:nvSpPr>
        <p:spPr>
          <a:xfrm>
            <a:off x="3962520" y="1752480"/>
            <a:ext cx="4876560" cy="3251880"/>
          </a:xfrm>
          <a:prstGeom prst="rect">
            <a:avLst/>
          </a:prstGeom>
          <a:noFill/>
          <a:ln>
            <a:noFill/>
          </a:ln>
        </p:spPr>
        <p:style>
          <a:lnRef idx="0"/>
          <a:fillRef idx="0"/>
          <a:effectRef idx="0"/>
          <a:fontRef idx="minor"/>
        </p:style>
        <p:txBody>
          <a:bodyPr lIns="90000" rIns="90000" tIns="45000" bIns="45000"/>
          <a:p>
            <a:pPr marL="285840" indent="-285480" algn="just">
              <a:lnSpc>
                <a:spcPct val="107000"/>
              </a:lnSpc>
              <a:spcAft>
                <a:spcPts val="1199"/>
              </a:spcAft>
              <a:buClr>
                <a:srgbClr val="7030a0"/>
              </a:buClr>
              <a:buFont typeface="Wingdings" charset="2"/>
              <a:buChar char=""/>
            </a:pPr>
            <a:r>
              <a:rPr b="0" lang="fr-FR" sz="1800" spc="-1" strike="noStrike">
                <a:solidFill>
                  <a:srgbClr val="000000"/>
                </a:solidFill>
                <a:latin typeface="Rockwell"/>
                <a:ea typeface="Times New Roman"/>
              </a:rPr>
              <a:t>L’implication d’un salarié, c’est sa fidélité à l’entreprise, son attachement à l’entreprise, à ce qu’elle représente et son adhésion aux valeurs de celle-ci.</a:t>
            </a:r>
            <a:endParaRPr b="0" lang="fr-FR" sz="1800" spc="-1" strike="noStrike">
              <a:latin typeface="Arial"/>
            </a:endParaRPr>
          </a:p>
          <a:p>
            <a:pPr algn="just">
              <a:lnSpc>
                <a:spcPct val="107000"/>
              </a:lnSpc>
              <a:spcAft>
                <a:spcPts val="1199"/>
              </a:spcAft>
            </a:pPr>
            <a:endParaRPr b="0" lang="fr-FR" sz="1800" spc="-1" strike="noStrike">
              <a:latin typeface="Arial"/>
            </a:endParaRPr>
          </a:p>
          <a:p>
            <a:pPr marL="285840" indent="-285480" algn="just">
              <a:lnSpc>
                <a:spcPct val="100000"/>
              </a:lnSpc>
              <a:buClr>
                <a:srgbClr val="7030a0"/>
              </a:buClr>
              <a:buFont typeface="Wingdings" charset="2"/>
              <a:buChar char=""/>
            </a:pPr>
            <a:r>
              <a:rPr b="0" lang="fr-FR" sz="1800" spc="-1" strike="noStrike">
                <a:solidFill>
                  <a:srgbClr val="000000"/>
                </a:solidFill>
                <a:latin typeface="Rockwell"/>
                <a:ea typeface="Calibri"/>
              </a:rPr>
              <a:t>Tout comme la motivation, l’implication est un facteur important d’efficacité et d’efficience.</a:t>
            </a:r>
            <a:endParaRPr b="0" lang="fr-FR" sz="1800" spc="-1" strike="noStrike">
              <a:latin typeface="Arial"/>
            </a:endParaRPr>
          </a:p>
          <a:p>
            <a:pPr algn="just">
              <a:lnSpc>
                <a:spcPct val="100000"/>
              </a:lnSpc>
            </a:pPr>
            <a:endParaRPr b="0" lang="fr-FR" sz="1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82600" y="228600"/>
            <a:ext cx="8556120" cy="6400440"/>
          </a:xfrm>
          <a:custGeom>
            <a:avLst/>
            <a:gdLst/>
            <a:ahLst/>
            <a:rect l="l" t="t" r="r" b="b"/>
            <a:pathLst>
              <a:path w="4235450" h="4188460">
                <a:moveTo>
                  <a:pt x="4235450" y="0"/>
                </a:moveTo>
                <a:lnTo>
                  <a:pt x="0" y="0"/>
                </a:lnTo>
                <a:lnTo>
                  <a:pt x="0" y="4187952"/>
                </a:lnTo>
                <a:lnTo>
                  <a:pt x="4235450" y="4187952"/>
                </a:lnTo>
                <a:lnTo>
                  <a:pt x="4235450" y="0"/>
                </a:lnTo>
                <a:close/>
              </a:path>
            </a:pathLst>
          </a:custGeom>
          <a:solidFill>
            <a:srgbClr val="663366"/>
          </a:solidFill>
          <a:ln>
            <a:noFill/>
          </a:ln>
        </p:spPr>
        <p:style>
          <a:lnRef idx="0"/>
          <a:fillRef idx="0"/>
          <a:effectRef idx="0"/>
          <a:fontRef idx="minor"/>
        </p:style>
      </p:sp>
      <p:sp>
        <p:nvSpPr>
          <p:cNvPr id="107" name="CustomShape 2"/>
          <p:cNvSpPr/>
          <p:nvPr/>
        </p:nvSpPr>
        <p:spPr>
          <a:xfrm>
            <a:off x="1676520" y="2514600"/>
            <a:ext cx="6324120" cy="2284200"/>
          </a:xfrm>
          <a:prstGeom prst="rect">
            <a:avLst/>
          </a:prstGeom>
          <a:noFill/>
          <a:ln>
            <a:noFill/>
          </a:ln>
        </p:spPr>
        <p:style>
          <a:lnRef idx="0"/>
          <a:fillRef idx="0"/>
          <a:effectRef idx="0"/>
          <a:fontRef idx="minor"/>
        </p:style>
        <p:txBody>
          <a:bodyPr lIns="90000" rIns="90000" tIns="45000" bIns="45000"/>
          <a:p>
            <a:pPr algn="ctr">
              <a:lnSpc>
                <a:spcPct val="100000"/>
              </a:lnSpc>
            </a:pPr>
            <a:r>
              <a:rPr b="0" lang="fr-FR" sz="3600" spc="-1" strike="noStrike">
                <a:solidFill>
                  <a:srgbClr val="ffffff"/>
                </a:solidFill>
                <a:latin typeface="Rockwell"/>
              </a:rPr>
              <a:t>Pourquoi il est important de maintenir un haut niveau de motivation au travail ?</a:t>
            </a:r>
            <a:endParaRPr b="0" lang="fr-FR" sz="36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09" name="CustomShape 2"/>
          <p:cNvSpPr/>
          <p:nvPr/>
        </p:nvSpPr>
        <p:spPr>
          <a:xfrm>
            <a:off x="762120" y="2133720"/>
            <a:ext cx="2437920" cy="2208240"/>
          </a:xfrm>
          <a:prstGeom prst="rect">
            <a:avLst/>
          </a:prstGeom>
          <a:noFill/>
          <a:ln>
            <a:noFill/>
          </a:ln>
        </p:spPr>
        <p:style>
          <a:lnRef idx="0"/>
          <a:fillRef idx="0"/>
          <a:effectRef idx="0"/>
          <a:fontRef idx="minor"/>
        </p:style>
        <p:txBody>
          <a:bodyPr lIns="0" rIns="0" tIns="13320" bIns="0"/>
          <a:p>
            <a:pPr algn="just">
              <a:lnSpc>
                <a:spcPct val="100000"/>
              </a:lnSpc>
            </a:pPr>
            <a:r>
              <a:rPr b="0" lang="fr-FR" sz="2400" spc="-1" strike="noStrike">
                <a:solidFill>
                  <a:srgbClr val="ffffff"/>
                </a:solidFill>
                <a:latin typeface="Rockwell"/>
              </a:rPr>
              <a:t>Pourquoi il est important de maintenir un haut niveau de motivation au travail ?</a:t>
            </a:r>
            <a:endParaRPr b="0" lang="fr-FR" sz="2400" spc="-1" strike="noStrike">
              <a:latin typeface="Arial"/>
            </a:endParaRPr>
          </a:p>
        </p:txBody>
      </p:sp>
      <p:sp>
        <p:nvSpPr>
          <p:cNvPr id="110" name="CustomShape 3"/>
          <p:cNvSpPr/>
          <p:nvPr/>
        </p:nvSpPr>
        <p:spPr>
          <a:xfrm>
            <a:off x="4191120" y="2411280"/>
            <a:ext cx="4629600" cy="1933200"/>
          </a:xfrm>
          <a:prstGeom prst="rect">
            <a:avLst/>
          </a:prstGeom>
          <a:noFill/>
          <a:ln>
            <a:noFill/>
          </a:ln>
        </p:spPr>
        <p:style>
          <a:lnRef idx="0"/>
          <a:fillRef idx="0"/>
          <a:effectRef idx="0"/>
          <a:fontRef idx="minor"/>
        </p:style>
        <p:txBody>
          <a:bodyPr lIns="0" rIns="0" tIns="12600" bIns="0"/>
          <a:p>
            <a:pPr marL="285840" indent="-285480" algn="just">
              <a:lnSpc>
                <a:spcPct val="100000"/>
              </a:lnSpc>
              <a:buClr>
                <a:srgbClr val="7030a0"/>
              </a:buClr>
              <a:buFont typeface="Wingdings" charset="2"/>
              <a:buChar char=""/>
            </a:pPr>
            <a:r>
              <a:rPr b="0" lang="fr-FR" sz="1800" spc="-1" strike="noStrike">
                <a:solidFill>
                  <a:srgbClr val="000000"/>
                </a:solidFill>
                <a:latin typeface="Rockwell"/>
              </a:rPr>
              <a:t>Durer et atteindre les objectifs de cours, moyen et long terme.</a:t>
            </a:r>
            <a:endParaRPr b="0" lang="fr-FR" sz="1800" spc="-1" strike="noStrike">
              <a:latin typeface="Arial"/>
            </a:endParaRPr>
          </a:p>
          <a:p>
            <a:pPr algn="just">
              <a:lnSpc>
                <a:spcPct val="100000"/>
              </a:lnSpc>
            </a:pPr>
            <a:endParaRPr b="0" lang="fr-FR" sz="1800" spc="-1" strike="noStrike">
              <a:latin typeface="Arial"/>
            </a:endParaRPr>
          </a:p>
          <a:p>
            <a:pPr marL="285840" indent="-285480" algn="just">
              <a:lnSpc>
                <a:spcPct val="100000"/>
              </a:lnSpc>
              <a:buClr>
                <a:srgbClr val="7030a0"/>
              </a:buClr>
              <a:buFont typeface="Wingdings" charset="2"/>
              <a:buChar char=""/>
            </a:pPr>
            <a:r>
              <a:rPr b="0" lang="fr-FR" sz="1800" spc="-1" strike="noStrike">
                <a:solidFill>
                  <a:srgbClr val="000000"/>
                </a:solidFill>
                <a:latin typeface="Rockwell"/>
              </a:rPr>
              <a:t>Ce n’est que grâce à la motivation des salariés qu’une entreprise peut espérer prospérer, et atteindre l’excellence et la performance.</a:t>
            </a:r>
            <a:endParaRPr b="0" lang="fr-FR" sz="1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12" name="CustomShape 2"/>
          <p:cNvSpPr/>
          <p:nvPr/>
        </p:nvSpPr>
        <p:spPr>
          <a:xfrm>
            <a:off x="896040" y="2743200"/>
            <a:ext cx="2400840" cy="1476000"/>
          </a:xfrm>
          <a:prstGeom prst="rect">
            <a:avLst/>
          </a:prstGeom>
          <a:noFill/>
          <a:ln>
            <a:noFill/>
          </a:ln>
        </p:spPr>
        <p:style>
          <a:lnRef idx="0"/>
          <a:fillRef idx="0"/>
          <a:effectRef idx="0"/>
          <a:fontRef idx="minor"/>
        </p:style>
        <p:txBody>
          <a:bodyPr lIns="0" rIns="0" tIns="13320" bIns="0"/>
          <a:p>
            <a:pPr>
              <a:lnSpc>
                <a:spcPct val="100000"/>
              </a:lnSpc>
            </a:pPr>
            <a:r>
              <a:rPr b="0" lang="fr-FR" sz="2400" spc="-1" strike="noStrike">
                <a:solidFill>
                  <a:srgbClr val="ffffff"/>
                </a:solidFill>
                <a:latin typeface="Rockwell"/>
              </a:rPr>
              <a:t>Les avantages de la motivation au travail</a:t>
            </a:r>
            <a:endParaRPr b="0" lang="fr-FR" sz="2400" spc="-1" strike="noStrike">
              <a:latin typeface="Arial"/>
            </a:endParaRPr>
          </a:p>
        </p:txBody>
      </p:sp>
      <p:sp>
        <p:nvSpPr>
          <p:cNvPr id="113" name="CustomShape 3"/>
          <p:cNvSpPr/>
          <p:nvPr/>
        </p:nvSpPr>
        <p:spPr>
          <a:xfrm>
            <a:off x="3962520" y="2050920"/>
            <a:ext cx="4647960" cy="2481840"/>
          </a:xfrm>
          <a:prstGeom prst="rect">
            <a:avLst/>
          </a:prstGeom>
          <a:noFill/>
          <a:ln>
            <a:noFill/>
          </a:ln>
        </p:spPr>
        <p:style>
          <a:lnRef idx="0"/>
          <a:fillRef idx="0"/>
          <a:effectRef idx="0"/>
          <a:fontRef idx="minor"/>
        </p:style>
        <p:txBody>
          <a:bodyPr lIns="0" rIns="0" tIns="12600" bIns="0"/>
          <a:p>
            <a:pPr marL="285840" indent="-285480" algn="just">
              <a:lnSpc>
                <a:spcPct val="100000"/>
              </a:lnSpc>
              <a:buClr>
                <a:srgbClr val="7030a0"/>
              </a:buClr>
              <a:buFont typeface="Wingdings" charset="2"/>
              <a:buChar char=""/>
            </a:pPr>
            <a:r>
              <a:rPr b="1" lang="fr-FR" sz="1800" spc="-1" strike="noStrike">
                <a:solidFill>
                  <a:srgbClr val="663366"/>
                </a:solidFill>
                <a:latin typeface="Rockwell"/>
              </a:rPr>
              <a:t>S’investir plus dans le travail</a:t>
            </a:r>
            <a:endParaRPr b="0" lang="fr-FR" sz="1800" spc="-1" strike="noStrike">
              <a:latin typeface="Arial"/>
            </a:endParaRPr>
          </a:p>
          <a:p>
            <a:pPr algn="just">
              <a:lnSpc>
                <a:spcPct val="100000"/>
              </a:lnSpc>
            </a:pPr>
            <a:endParaRPr b="0" lang="fr-FR" sz="1800" spc="-1" strike="noStrike">
              <a:latin typeface="Arial"/>
            </a:endParaRPr>
          </a:p>
          <a:p>
            <a:pPr marL="285840" indent="-285480" algn="just">
              <a:lnSpc>
                <a:spcPct val="100000"/>
              </a:lnSpc>
              <a:buClr>
                <a:srgbClr val="7030a0"/>
              </a:buClr>
              <a:buFont typeface="Wingdings" charset="2"/>
              <a:buChar char=""/>
            </a:pPr>
            <a:r>
              <a:rPr b="1" lang="fr-FR" sz="1800" spc="-1" strike="noStrike">
                <a:solidFill>
                  <a:srgbClr val="663366"/>
                </a:solidFill>
                <a:latin typeface="Rockwell"/>
              </a:rPr>
              <a:t>La vigilance et la réussite</a:t>
            </a:r>
            <a:endParaRPr b="0" lang="fr-FR" sz="1800" spc="-1" strike="noStrike">
              <a:latin typeface="Arial"/>
            </a:endParaRPr>
          </a:p>
          <a:p>
            <a:pPr algn="just">
              <a:lnSpc>
                <a:spcPct val="100000"/>
              </a:lnSpc>
            </a:pPr>
            <a:endParaRPr b="0" lang="fr-FR" sz="1800" spc="-1" strike="noStrike">
              <a:latin typeface="Arial"/>
            </a:endParaRPr>
          </a:p>
          <a:p>
            <a:pPr marL="285840" indent="-285480" algn="just">
              <a:lnSpc>
                <a:spcPct val="100000"/>
              </a:lnSpc>
              <a:buClr>
                <a:srgbClr val="7030a0"/>
              </a:buClr>
              <a:buFont typeface="Wingdings" charset="2"/>
              <a:buChar char=""/>
            </a:pPr>
            <a:r>
              <a:rPr b="1" lang="fr-FR" sz="1800" spc="-1" strike="noStrike">
                <a:solidFill>
                  <a:srgbClr val="663366"/>
                </a:solidFill>
                <a:latin typeface="Rockwell"/>
              </a:rPr>
              <a:t>La réalisation des objectifs</a:t>
            </a:r>
            <a:endParaRPr b="0" lang="fr-FR" sz="1800" spc="-1" strike="noStrike">
              <a:latin typeface="Arial"/>
            </a:endParaRPr>
          </a:p>
          <a:p>
            <a:pPr algn="just">
              <a:lnSpc>
                <a:spcPct val="100000"/>
              </a:lnSpc>
            </a:pPr>
            <a:endParaRPr b="0" lang="fr-FR" sz="1800" spc="-1" strike="noStrike">
              <a:latin typeface="Arial"/>
            </a:endParaRPr>
          </a:p>
          <a:p>
            <a:pPr marL="285840" indent="-285480" algn="just">
              <a:lnSpc>
                <a:spcPct val="100000"/>
              </a:lnSpc>
              <a:buClr>
                <a:srgbClr val="7030a0"/>
              </a:buClr>
              <a:buFont typeface="Wingdings" charset="2"/>
              <a:buChar char=""/>
            </a:pPr>
            <a:r>
              <a:rPr b="1" lang="fr-FR" sz="1800" spc="-1" strike="noStrike">
                <a:solidFill>
                  <a:srgbClr val="663366"/>
                </a:solidFill>
                <a:latin typeface="Rockwell"/>
              </a:rPr>
              <a:t>La persévérance</a:t>
            </a:r>
            <a:endParaRPr b="0" lang="fr-FR" sz="1800" spc="-1" strike="noStrike">
              <a:latin typeface="Arial"/>
            </a:endParaRPr>
          </a:p>
          <a:p>
            <a:pPr algn="just">
              <a:lnSpc>
                <a:spcPct val="100000"/>
              </a:lnSpc>
            </a:pPr>
            <a:endParaRPr b="0" lang="fr-FR" sz="1800" spc="-1" strike="noStrike">
              <a:latin typeface="Arial"/>
            </a:endParaRPr>
          </a:p>
          <a:p>
            <a:pPr marL="285840" indent="-285480" algn="just">
              <a:lnSpc>
                <a:spcPct val="100000"/>
              </a:lnSpc>
              <a:buClr>
                <a:srgbClr val="7030a0"/>
              </a:buClr>
              <a:buFont typeface="Wingdings" charset="2"/>
              <a:buChar char=""/>
            </a:pPr>
            <a:r>
              <a:rPr b="1" lang="fr-FR" sz="1800" spc="-1" strike="noStrike">
                <a:solidFill>
                  <a:srgbClr val="663366"/>
                </a:solidFill>
                <a:latin typeface="Rockwell"/>
              </a:rPr>
              <a:t>Devenir plus actif</a:t>
            </a:r>
            <a:endParaRPr b="0" lang="fr-FR" sz="1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12200" y="139320"/>
            <a:ext cx="483480" cy="1157760"/>
          </a:xfrm>
          <a:prstGeom prst="rect">
            <a:avLst/>
          </a:prstGeom>
          <a:noFill/>
          <a:ln>
            <a:noFill/>
          </a:ln>
        </p:spPr>
        <p:txBody>
          <a:bodyPr lIns="0" rIns="0" tIns="12600" bIns="0"/>
          <a:p>
            <a:pPr marL="12600">
              <a:lnSpc>
                <a:spcPct val="100000"/>
              </a:lnSpc>
              <a:spcBef>
                <a:spcPts val="99"/>
              </a:spcBef>
            </a:pPr>
            <a:r>
              <a:rPr b="1" lang="fr-FR" sz="5400" spc="-1" strike="noStrike">
                <a:solidFill>
                  <a:srgbClr val="b86fb8"/>
                </a:solidFill>
                <a:latin typeface="Rockwell"/>
              </a:rPr>
              <a:t>+</a:t>
            </a:r>
            <a:endParaRPr b="0" lang="fr-FR" sz="5400" spc="-1" strike="noStrike">
              <a:solidFill>
                <a:srgbClr val="000000"/>
              </a:solidFill>
              <a:latin typeface="Calibri"/>
            </a:endParaRPr>
          </a:p>
        </p:txBody>
      </p:sp>
      <p:sp>
        <p:nvSpPr>
          <p:cNvPr id="115" name="CustomShape 2"/>
          <p:cNvSpPr/>
          <p:nvPr/>
        </p:nvSpPr>
        <p:spPr>
          <a:xfrm>
            <a:off x="896040" y="2438280"/>
            <a:ext cx="2356200" cy="1719360"/>
          </a:xfrm>
          <a:prstGeom prst="rect">
            <a:avLst/>
          </a:prstGeom>
          <a:noFill/>
          <a:ln>
            <a:noFill/>
          </a:ln>
        </p:spPr>
        <p:style>
          <a:lnRef idx="0"/>
          <a:fillRef idx="0"/>
          <a:effectRef idx="0"/>
          <a:fontRef idx="minor"/>
        </p:style>
        <p:txBody>
          <a:bodyPr lIns="0" rIns="0" tIns="13320" bIns="0"/>
          <a:p>
            <a:pPr>
              <a:lnSpc>
                <a:spcPct val="100000"/>
              </a:lnSpc>
            </a:pPr>
            <a:r>
              <a:rPr b="0" lang="fr-FR" sz="2800" spc="-1" strike="noStrike">
                <a:solidFill>
                  <a:srgbClr val="ffffff"/>
                </a:solidFill>
                <a:latin typeface="Rockwell"/>
              </a:rPr>
              <a:t>Le lien entre motivation et performance</a:t>
            </a:r>
            <a:endParaRPr b="0" lang="fr-FR" sz="2800" spc="-1" strike="noStrike">
              <a:latin typeface="Arial"/>
            </a:endParaRPr>
          </a:p>
        </p:txBody>
      </p:sp>
      <p:sp>
        <p:nvSpPr>
          <p:cNvPr id="116" name="CustomShape 3"/>
          <p:cNvSpPr/>
          <p:nvPr/>
        </p:nvSpPr>
        <p:spPr>
          <a:xfrm>
            <a:off x="4114800" y="896400"/>
            <a:ext cx="4762080" cy="3380400"/>
          </a:xfrm>
          <a:prstGeom prst="rect">
            <a:avLst/>
          </a:prstGeom>
          <a:noFill/>
          <a:ln>
            <a:noFill/>
          </a:ln>
        </p:spPr>
        <p:style>
          <a:lnRef idx="0"/>
          <a:fillRef idx="0"/>
          <a:effectRef idx="0"/>
          <a:fontRef idx="minor"/>
        </p:style>
        <p:txBody>
          <a:bodyPr lIns="0" rIns="0" tIns="88920" bIns="0"/>
          <a:p>
            <a:pPr marL="285840" indent="-285480" algn="just">
              <a:lnSpc>
                <a:spcPct val="100000"/>
              </a:lnSpc>
              <a:buClr>
                <a:srgbClr val="7030a0"/>
              </a:buClr>
              <a:buFont typeface="Wingdings" charset="2"/>
              <a:buChar char=""/>
            </a:pPr>
            <a:r>
              <a:rPr b="0" lang="fr-FR" sz="1800" spc="-1" strike="noStrike">
                <a:solidFill>
                  <a:srgbClr val="000000"/>
                </a:solidFill>
                <a:latin typeface="Rockwell"/>
              </a:rPr>
              <a:t>Certaines personnes peuvent être performantes et atteindre leurs objectifs sans pour autant être motivées.</a:t>
            </a:r>
            <a:endParaRPr b="0" lang="fr-FR" sz="1800" spc="-1" strike="noStrike">
              <a:latin typeface="Arial"/>
            </a:endParaRPr>
          </a:p>
          <a:p>
            <a:pPr algn="just">
              <a:lnSpc>
                <a:spcPct val="100000"/>
              </a:lnSpc>
            </a:pPr>
            <a:endParaRPr b="0" lang="fr-FR" sz="1800" spc="-1" strike="noStrike">
              <a:latin typeface="Arial"/>
            </a:endParaRPr>
          </a:p>
          <a:p>
            <a:pPr marL="285840" indent="-285480" algn="just">
              <a:lnSpc>
                <a:spcPct val="100000"/>
              </a:lnSpc>
              <a:buClr>
                <a:srgbClr val="7030a0"/>
              </a:buClr>
              <a:buFont typeface="Wingdings" charset="2"/>
              <a:buChar char=""/>
            </a:pPr>
            <a:r>
              <a:rPr b="0" lang="fr-FR" sz="1800" spc="-1" strike="noStrike">
                <a:solidFill>
                  <a:srgbClr val="000000"/>
                </a:solidFill>
                <a:latin typeface="Rockwell"/>
              </a:rPr>
              <a:t>les auteurs définissent la performance comme le fait de donner le meilleur de soi pour atteindre un objectif ou réaliser un projet, et de dépasser le niveau auquel tu te situais au départ.</a:t>
            </a:r>
            <a:endParaRPr b="0" lang="fr-FR" sz="1800" spc="-1" strike="noStrike">
              <a:latin typeface="Arial"/>
            </a:endParaRPr>
          </a:p>
          <a:p>
            <a:pPr marL="285840" indent="-285480" algn="just">
              <a:lnSpc>
                <a:spcPct val="100000"/>
              </a:lnSpc>
              <a:buClr>
                <a:srgbClr val="7030a0"/>
              </a:buClr>
              <a:buFont typeface="Wingdings" charset="2"/>
              <a:buChar char=""/>
            </a:pPr>
            <a:r>
              <a:rPr b="0" lang="fr-FR" sz="1800" spc="-1" strike="noStrike">
                <a:solidFill>
                  <a:srgbClr val="000000"/>
                </a:solidFill>
                <a:latin typeface="Rockwell"/>
              </a:rPr>
              <a:t>Ils proposent l’équation pour définir la performance :</a:t>
            </a:r>
            <a:endParaRPr b="0" lang="fr-FR" sz="1800" spc="-1" strike="noStrike">
              <a:latin typeface="Arial"/>
            </a:endParaRPr>
          </a:p>
        </p:txBody>
      </p:sp>
      <p:sp>
        <p:nvSpPr>
          <p:cNvPr id="117" name="CustomShape 4"/>
          <p:cNvSpPr/>
          <p:nvPr/>
        </p:nvSpPr>
        <p:spPr>
          <a:xfrm>
            <a:off x="4057560" y="3886200"/>
            <a:ext cx="4876560" cy="1186920"/>
          </a:xfrm>
          <a:prstGeom prst="rect">
            <a:avLst/>
          </a:prstGeom>
          <a:noFill/>
          <a:ln>
            <a:noFill/>
          </a:ln>
        </p:spPr>
        <p:style>
          <a:lnRef idx="0"/>
          <a:fillRef idx="0"/>
          <a:effectRef idx="0"/>
          <a:fontRef idx="minor"/>
        </p:style>
        <p:txBody>
          <a:bodyPr lIns="90000" rIns="90000" tIns="45000" bIns="45000"/>
          <a:p>
            <a:pPr>
              <a:lnSpc>
                <a:spcPct val="100000"/>
              </a:lnSpc>
            </a:pPr>
            <a:endParaRPr b="0" lang="fr-FR" sz="1800" spc="-1" strike="noStrike">
              <a:latin typeface="Arial"/>
            </a:endParaRPr>
          </a:p>
          <a:p>
            <a:pPr>
              <a:lnSpc>
                <a:spcPct val="100000"/>
              </a:lnSpc>
            </a:pPr>
            <a:r>
              <a:rPr b="1" lang="fr-FR" sz="1800" spc="-1" strike="noStrike">
                <a:solidFill>
                  <a:srgbClr val="663366"/>
                </a:solidFill>
                <a:latin typeface="Rockwell"/>
              </a:rPr>
              <a:t>Performance = Compétences * Motivation * Détermination des objectifs</a:t>
            </a:r>
            <a:endParaRPr b="0" lang="fr-FR" sz="1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b5fbb"/>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b5fbb"/>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636</TotalTime>
  <Application>LibreOffice/6.0.7.3$Linux_X86_64 LibreOffice_project/00m0$Build-3</Application>
  <Words>1352</Words>
  <Paragraphs>154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2020-05-17T09:35:29Z</dcterms:created>
  <dc:creator>Marie-Anne GIROULT</dc:creator>
  <dc:description/>
  <dc:language>fr-FR</dc:language>
  <cp:lastModifiedBy/>
  <dcterms:modified xsi:type="dcterms:W3CDTF">2020-05-19T21:27:44Z</dcterms:modified>
  <cp:revision>72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2013-09-30T00:00:00Z</vt:filetime>
  </property>
  <property fmtid="{D5CDD505-2E9C-101B-9397-08002B2CF9AE}" pid="4" name="Creator">
    <vt:lpwstr>Microsoft® PowerPoint® 2010</vt:lpwstr>
  </property>
  <property fmtid="{D5CDD505-2E9C-101B-9397-08002B2CF9AE}" pid="5" name="HiddenSlides">
    <vt:i4>0</vt:i4>
  </property>
  <property fmtid="{D5CDD505-2E9C-101B-9397-08002B2CF9AE}" pid="6" name="HyperlinksChanged">
    <vt:bool>0</vt:bool>
  </property>
  <property fmtid="{D5CDD505-2E9C-101B-9397-08002B2CF9AE}" pid="7" name="LastSaved">
    <vt:filetime>2020-05-17T00:00:00Z</vt:filetime>
  </property>
  <property fmtid="{D5CDD505-2E9C-101B-9397-08002B2CF9AE}" pid="8" name="LinksUpToDate">
    <vt:bool>0</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0</vt:bool>
  </property>
  <property fmtid="{D5CDD505-2E9C-101B-9397-08002B2CF9AE}" pid="13" name="ShareDoc">
    <vt:bool>0</vt:bool>
  </property>
  <property fmtid="{D5CDD505-2E9C-101B-9397-08002B2CF9AE}" pid="14" name="Slides">
    <vt:i4>25</vt:i4>
  </property>
</Properties>
</file>