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FEF21-34C8-4577-AF48-00757F25D9E7}" v="216" dt="2021-09-06T15:38:36.080"/>
    <p1510:client id="{672C3B4F-2010-4A3C-B96B-7DE831CCD049}" v="67" dt="2021-09-06T15:42:13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47E97C-6B7F-45B8-AF9B-D3F16D4EF2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16EA85-A9E6-40EB-9397-5D15D76D5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C8AA-3F5B-4720-85F6-12B73F582043}" type="datetime1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2F9270-C065-4772-93A8-B180B67945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8263AA-4A87-4222-891D-EC76E0A462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6A930-1009-4CA8-B695-13417EB7C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9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54660-A841-4059-9CD5-07AACD7F8382}" type="datetime1">
              <a:rPr lang="fr-FR" smtClean="0"/>
              <a:pPr/>
              <a:t>06/09/2021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C2318-501F-447C-A2D3-B64BBA5CF5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956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C2318-501F-447C-A2D3-B64BBA5CF5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0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e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9317C-2611-4434-9DC0-473F3596AE56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8207CD-B4DF-42C0-8C82-7CEADEAB3AC5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13B43-B172-4F09-ABBD-19822544B775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0774F-549B-4E21-99DC-1FBFACD968FB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134565BF-2D66-426E-83EA-B76DFC9F34D9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8" name="Groupe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1FDE2-683F-4AAD-9EB2-42274AEEF3FA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D5B88-9C82-4A32-A0AA-7C0191C1BD76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E106A-A235-4CEC-863E-B04824E5CDC3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142A93-D6F9-454C-BC2D-3F6F30DD152D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2E1D1-3614-4867-B6F0-F08C2293BF21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8BE620-4403-475D-A83E-CBB848A9FA87}" type="datetime1">
              <a:rPr lang="fr-FR" noProof="0" smtClean="0"/>
              <a:t>06/09/2021</a:t>
            </a:fld>
            <a:endParaRPr lang="fr-FR" noProof="0"/>
          </a:p>
        </p:txBody>
      </p:sp>
      <p:grpSp>
        <p:nvGrpSpPr>
          <p:cNvPr id="8" name="Groupe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B8C0522-E255-48AE-BA44-FFF4E673D5BF}" type="datetime1">
              <a:rPr lang="fr-FR" noProof="0" smtClean="0"/>
              <a:t>06/09/2021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rating_system" TargetMode="External"/><Relationship Id="rId3" Type="http://schemas.openxmlformats.org/officeDocument/2006/relationships/hyperlink" Target="https://en.wikipedia.org/wiki/Relational_database_management_system" TargetMode="External"/><Relationship Id="rId7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uctured_Query_Language" TargetMode="External"/><Relationship Id="rId5" Type="http://schemas.openxmlformats.org/officeDocument/2006/relationships/hyperlink" Target="https://en.wikipedia.org/wiki/SQL" TargetMode="External"/><Relationship Id="rId4" Type="http://schemas.openxmlformats.org/officeDocument/2006/relationships/hyperlink" Target="https://en.wikipedia.org/wiki/Michael_Wideniu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l" TargetMode="External"/><Relationship Id="rId13" Type="http://schemas.openxmlformats.org/officeDocument/2006/relationships/hyperlink" Target="https://en.wikipedia.org/wiki/PhpBB" TargetMode="External"/><Relationship Id="rId18" Type="http://schemas.openxmlformats.org/officeDocument/2006/relationships/hyperlink" Target="https://en.wikipedia.org/wiki/MySQL#cite_note-11" TargetMode="External"/><Relationship Id="rId3" Type="http://schemas.openxmlformats.org/officeDocument/2006/relationships/hyperlink" Target="https://en.wikipedia.org/wiki/Web_application" TargetMode="External"/><Relationship Id="rId21" Type="http://schemas.openxmlformats.org/officeDocument/2006/relationships/hyperlink" Target="https://en.wikipedia.org/wiki/MediaWiki" TargetMode="External"/><Relationship Id="rId7" Type="http://schemas.openxmlformats.org/officeDocument/2006/relationships/hyperlink" Target="https://en.wikipedia.org/wiki/Apache_HTTP_Server" TargetMode="External"/><Relationship Id="rId12" Type="http://schemas.openxmlformats.org/officeDocument/2006/relationships/hyperlink" Target="https://en.wikipedia.org/wiki/Joomla" TargetMode="External"/><Relationship Id="rId17" Type="http://schemas.openxmlformats.org/officeDocument/2006/relationships/hyperlink" Target="https://en.wikipedia.org/wiki/MySQL#cite_note-10" TargetMode="External"/><Relationship Id="rId2" Type="http://schemas.openxmlformats.org/officeDocument/2006/relationships/hyperlink" Target="https://en.wikipedia.org/wiki/LAMP_(software_bundle)" TargetMode="External"/><Relationship Id="rId16" Type="http://schemas.openxmlformats.org/officeDocument/2006/relationships/hyperlink" Target="https://en.wikipedia.org/wiki/Facebook" TargetMode="External"/><Relationship Id="rId20" Type="http://schemas.openxmlformats.org/officeDocument/2006/relationships/hyperlink" Target="https://en.wikipedia.org/wiki/MySQL#cite_note-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nux" TargetMode="External"/><Relationship Id="rId11" Type="http://schemas.openxmlformats.org/officeDocument/2006/relationships/hyperlink" Target="https://en.wikipedia.org/wiki/Drupal" TargetMode="External"/><Relationship Id="rId24" Type="http://schemas.openxmlformats.org/officeDocument/2006/relationships/hyperlink" Target="https://en.wikipedia.org/wiki/MySQL#cite_note-14" TargetMode="External"/><Relationship Id="rId5" Type="http://schemas.openxmlformats.org/officeDocument/2006/relationships/hyperlink" Target="https://en.wikipedia.org/wiki/List_of_AMP_packages" TargetMode="External"/><Relationship Id="rId15" Type="http://schemas.openxmlformats.org/officeDocument/2006/relationships/hyperlink" Target="https://en.wikipedia.org/wiki/Website" TargetMode="External"/><Relationship Id="rId23" Type="http://schemas.openxmlformats.org/officeDocument/2006/relationships/hyperlink" Target="https://en.wikipedia.org/wiki/Twitter" TargetMode="External"/><Relationship Id="rId10" Type="http://schemas.openxmlformats.org/officeDocument/2006/relationships/hyperlink" Target="https://en.wikipedia.org/wiki/Python_(programming_language)" TargetMode="External"/><Relationship Id="rId19" Type="http://schemas.openxmlformats.org/officeDocument/2006/relationships/hyperlink" Target="https://en.wikipedia.org/wiki/Flickr" TargetMode="External"/><Relationship Id="rId4" Type="http://schemas.openxmlformats.org/officeDocument/2006/relationships/hyperlink" Target="https://en.wikipedia.org/wiki/Software_stack" TargetMode="External"/><Relationship Id="rId9" Type="http://schemas.openxmlformats.org/officeDocument/2006/relationships/hyperlink" Target="https://en.wikipedia.org/wiki/PHP" TargetMode="External"/><Relationship Id="rId14" Type="http://schemas.openxmlformats.org/officeDocument/2006/relationships/hyperlink" Target="https://en.wikipedia.org/wiki/WordPress" TargetMode="External"/><Relationship Id="rId22" Type="http://schemas.openxmlformats.org/officeDocument/2006/relationships/hyperlink" Target="https://en.wikipedia.org/wiki/MySQL#cite_note-1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QL" TargetMode="External"/><Relationship Id="rId13" Type="http://schemas.openxmlformats.org/officeDocument/2006/relationships/hyperlink" Target="https://en.wikipedia.org/wiki/Database_trigger" TargetMode="External"/><Relationship Id="rId18" Type="http://schemas.openxmlformats.org/officeDocument/2006/relationships/hyperlink" Target="https://en.wikipedia.org/wiki/Web_services" TargetMode="External"/><Relationship Id="rId3" Type="http://schemas.openxmlformats.org/officeDocument/2006/relationships/hyperlink" Target="https://en.wikipedia.org/wiki/Relational_database_management_system" TargetMode="External"/><Relationship Id="rId21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University_of_California,_Berkeley" TargetMode="External"/><Relationship Id="rId12" Type="http://schemas.openxmlformats.org/officeDocument/2006/relationships/hyperlink" Target="https://en.wikipedia.org/wiki/Materialized_view" TargetMode="External"/><Relationship Id="rId17" Type="http://schemas.openxmlformats.org/officeDocument/2006/relationships/hyperlink" Target="https://en.wikipedia.org/wiki/Data_warehouse" TargetMode="External"/><Relationship Id="rId2" Type="http://schemas.openxmlformats.org/officeDocument/2006/relationships/hyperlink" Target="https://en.wikipedia.org/wiki/Free_and_open-source_software" TargetMode="External"/><Relationship Id="rId16" Type="http://schemas.openxmlformats.org/officeDocument/2006/relationships/hyperlink" Target="https://en.wikipedia.org/wiki/PostgreSQL#cite_note-intro-whatis-17" TargetMode="External"/><Relationship Id="rId20" Type="http://schemas.openxmlformats.org/officeDocument/2006/relationships/hyperlink" Target="https://en.wikipedia.org/wiki/MacOS_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gres_(database)" TargetMode="External"/><Relationship Id="rId11" Type="http://schemas.openxmlformats.org/officeDocument/2006/relationships/hyperlink" Target="https://en.wikipedia.org/wiki/View_(SQL)" TargetMode="External"/><Relationship Id="rId24" Type="http://schemas.openxmlformats.org/officeDocument/2006/relationships/hyperlink" Target="https://en.wikipedia.org/wiki/OpenBSD" TargetMode="External"/><Relationship Id="rId5" Type="http://schemas.openxmlformats.org/officeDocument/2006/relationships/hyperlink" Target="https://en.wikipedia.org/wiki/SQL_compliance" TargetMode="External"/><Relationship Id="rId15" Type="http://schemas.openxmlformats.org/officeDocument/2006/relationships/hyperlink" Target="https://en.wikipedia.org/wiki/Stored_procedure" TargetMode="External"/><Relationship Id="rId23" Type="http://schemas.openxmlformats.org/officeDocument/2006/relationships/hyperlink" Target="https://en.wikipedia.org/wiki/FreeBSD" TargetMode="External"/><Relationship Id="rId10" Type="http://schemas.openxmlformats.org/officeDocument/2006/relationships/hyperlink" Target="https://en.wikipedia.org/wiki/ACID_(computer_science)" TargetMode="External"/><Relationship Id="rId19" Type="http://schemas.openxmlformats.org/officeDocument/2006/relationships/hyperlink" Target="https://en.wikipedia.org/wiki/Concurrent_user" TargetMode="External"/><Relationship Id="rId4" Type="http://schemas.openxmlformats.org/officeDocument/2006/relationships/hyperlink" Target="https://en.wikipedia.org/wiki/Extensibility" TargetMode="External"/><Relationship Id="rId9" Type="http://schemas.openxmlformats.org/officeDocument/2006/relationships/hyperlink" Target="https://en.wikipedia.org/wiki/Transaction_processing" TargetMode="External"/><Relationship Id="rId14" Type="http://schemas.openxmlformats.org/officeDocument/2006/relationships/hyperlink" Target="https://en.wikipedia.org/wiki/Foreign_key" TargetMode="External"/><Relationship Id="rId22" Type="http://schemas.openxmlformats.org/officeDocument/2006/relationships/hyperlink" Target="https://en.wikipedia.org/wiki/Linu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ersion_concurrency_control" TargetMode="External"/><Relationship Id="rId7" Type="http://schemas.openxmlformats.org/officeDocument/2006/relationships/hyperlink" Target="https://en.wikipedia.org/wiki/Snapshot_isolation" TargetMode="External"/><Relationship Id="rId2" Type="http://schemas.openxmlformats.org/officeDocument/2006/relationships/hyperlink" Target="https://en.wikipedia.org/wiki/Concurrency_cont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rializability" TargetMode="External"/><Relationship Id="rId5" Type="http://schemas.openxmlformats.org/officeDocument/2006/relationships/hyperlink" Target="https://en.wikipedia.org/wiki/Isolation_(database_systems)" TargetMode="External"/><Relationship Id="rId4" Type="http://schemas.openxmlformats.org/officeDocument/2006/relationships/hyperlink" Target="https://en.wikipedia.org/wiki/ACID_(computer_scienc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sqlserver.techtarget.com/definition/SQL" TargetMode="External"/><Relationship Id="rId3" Type="http://schemas.openxmlformats.org/officeDocument/2006/relationships/hyperlink" Target="https://fr.wikipedia.org/wiki/Structured_Query_Language" TargetMode="External"/><Relationship Id="rId7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fr.wikipedia.org/wiki/Syst%C3%A8me_de_gestion_de_base_de_donn%C3%A9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Docker_(logiciel)" TargetMode="External"/><Relationship Id="rId5" Type="http://schemas.openxmlformats.org/officeDocument/2006/relationships/hyperlink" Target="https://fr.wikipedia.org/wiki/Microsoft" TargetMode="External"/><Relationship Id="rId10" Type="http://schemas.openxmlformats.org/officeDocument/2006/relationships/hyperlink" Target="https://searchsqlserver.techtarget.com/definition/T-SQL" TargetMode="External"/><Relationship Id="rId4" Type="http://schemas.openxmlformats.org/officeDocument/2006/relationships/hyperlink" Target="https://fr.wikipedia.org/wiki/Base_de_donn%C3%A9es_relationnelle" TargetMode="External"/><Relationship Id="rId9" Type="http://schemas.openxmlformats.org/officeDocument/2006/relationships/hyperlink" Target="https://searchsqlserver.techtarget.com/definition/database-administrat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937" y="1432223"/>
            <a:ext cx="10470167" cy="3035808"/>
          </a:xfrm>
        </p:spPr>
        <p:txBody>
          <a:bodyPr rtlCol="0"/>
          <a:lstStyle/>
          <a:p>
            <a:r>
              <a:rPr lang="fr-FR" dirty="0" err="1"/>
              <a:t>Databases</a:t>
            </a:r>
            <a:r>
              <a:rPr lang="fr-FR" dirty="0"/>
              <a:t>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Realised</a:t>
            </a:r>
            <a:r>
              <a:rPr lang="fr-FR" dirty="0"/>
              <a:t> by : </a:t>
            </a:r>
          </a:p>
          <a:p>
            <a:pPr algn="r"/>
            <a:r>
              <a:rPr lang="fr-FR" dirty="0" err="1"/>
              <a:t>Labyadh</a:t>
            </a:r>
            <a:r>
              <a:rPr lang="fr-FR" dirty="0"/>
              <a:t> ABDELHAK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9E156F-B8A9-4FCF-A1D4-E03207CB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Comparaisonbetween</a:t>
            </a:r>
            <a:r>
              <a:rPr lang="en-US" sz="42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MySQL &amp; PostgreSQL</a:t>
            </a:r>
            <a:endParaRPr lang="en-US" sz="420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Rockwell Condensed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1" name="Image 2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D84FBD4-46DF-4EFB-A69A-31DCBFEF7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238" y="813817"/>
            <a:ext cx="5446935" cy="52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93294-C1D4-4508-AADF-6535C45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MySQL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B8EC3-CACC-4835-975A-9A6B875F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fr-FR"/>
              <a:t>MySQL </a:t>
            </a:r>
            <a:r>
              <a:rPr lang="fr-FR">
                <a:ea typeface="+mn-lt"/>
                <a:cs typeface="+mn-lt"/>
              </a:rPr>
              <a:t>is an </a:t>
            </a:r>
            <a:r>
              <a:rPr lang="fr-FR" dirty="0">
                <a:ea typeface="+mn-lt"/>
                <a:cs typeface="+mn-lt"/>
                <a:hlinkClick r:id="rId2"/>
              </a:rPr>
              <a:t>open-source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3"/>
              </a:rPr>
              <a:t>relational database management system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>
                <a:ea typeface="+mn-lt"/>
                <a:cs typeface="+mn-lt"/>
              </a:rPr>
              <a:t>(RDBMS). </a:t>
            </a:r>
            <a:endParaRPr lang="fr-FR"/>
          </a:p>
          <a:p>
            <a:pPr marL="342900" indent="-342900"/>
            <a:r>
              <a:rPr lang="fr-FR">
                <a:ea typeface="+mn-lt"/>
                <a:cs typeface="+mn-lt"/>
              </a:rPr>
              <a:t>Its name is a combination of "My", the name of co-founder </a:t>
            </a:r>
            <a:r>
              <a:rPr lang="fr-FR" dirty="0">
                <a:ea typeface="+mn-lt"/>
                <a:cs typeface="+mn-lt"/>
                <a:hlinkClick r:id="rId4"/>
              </a:rPr>
              <a:t>Michael Widenius</a:t>
            </a:r>
            <a:r>
              <a:rPr lang="fr-FR">
                <a:ea typeface="+mn-lt"/>
                <a:cs typeface="+mn-lt"/>
              </a:rPr>
              <a:t>'s daughter, and "</a:t>
            </a:r>
            <a:r>
              <a:rPr lang="fr-FR" dirty="0">
                <a:ea typeface="+mn-lt"/>
                <a:cs typeface="+mn-lt"/>
                <a:hlinkClick r:id="rId5"/>
              </a:rPr>
              <a:t>SQL</a:t>
            </a:r>
            <a:r>
              <a:rPr lang="fr-FR">
                <a:ea typeface="+mn-lt"/>
                <a:cs typeface="+mn-lt"/>
              </a:rPr>
              <a:t>", the abbreviation for </a:t>
            </a:r>
            <a:r>
              <a:rPr lang="fr-FR" dirty="0">
                <a:ea typeface="+mn-lt"/>
                <a:cs typeface="+mn-lt"/>
                <a:hlinkClick r:id="rId6"/>
              </a:rPr>
              <a:t>Structured Query Language</a:t>
            </a:r>
            <a:r>
              <a:rPr lang="fr-FR">
                <a:ea typeface="+mn-lt"/>
                <a:cs typeface="+mn-lt"/>
              </a:rPr>
              <a:t>.</a:t>
            </a:r>
          </a:p>
          <a:p>
            <a:pPr marL="342900" indent="-342900"/>
            <a:r>
              <a:rPr lang="fr-FR">
                <a:ea typeface="+mn-lt"/>
                <a:cs typeface="+mn-lt"/>
              </a:rPr>
              <a:t>A </a:t>
            </a:r>
            <a:r>
              <a:rPr lang="fr-FR" dirty="0">
                <a:ea typeface="+mn-lt"/>
                <a:cs typeface="+mn-lt"/>
                <a:hlinkClick r:id="rId7"/>
              </a:rPr>
              <a:t>relational database</a:t>
            </a:r>
            <a:r>
              <a:rPr lang="fr-FR">
                <a:ea typeface="+mn-lt"/>
                <a:cs typeface="+mn-lt"/>
              </a:rPr>
              <a:t> organizes data into one or more data tables in which data types may be related to each other; these relations help structure the data. SQL is a language programmers use to create, modify and extract data from the relational database, as well as control user access to the database.</a:t>
            </a:r>
          </a:p>
          <a:p>
            <a:pPr marL="342900" indent="-342900"/>
            <a:r>
              <a:rPr lang="fr-FR">
                <a:ea typeface="+mn-lt"/>
                <a:cs typeface="+mn-lt"/>
              </a:rPr>
              <a:t>In addition to relational databases and SQL, an RDBMS like MySQL works with an </a:t>
            </a:r>
            <a:r>
              <a:rPr lang="fr-FR" dirty="0">
                <a:ea typeface="+mn-lt"/>
                <a:cs typeface="+mn-lt"/>
                <a:hlinkClick r:id="rId8"/>
              </a:rPr>
              <a:t>operating system</a:t>
            </a:r>
            <a:r>
              <a:rPr lang="fr-FR">
                <a:ea typeface="+mn-lt"/>
                <a:cs typeface="+mn-lt"/>
              </a:rPr>
              <a:t> to implement a relational database in a computer's storage system, manages users, allows for network access and facilitates testing database integrity and creation of backups.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3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E9596-EC27-49D5-9C9E-B786A476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MySQL has stand-alone clients that allow users to interact directly with a MySQL database using SQL, but more often, MySQL is used with other programs to implement applications that need relational database capability. MySQL is a component of the </a:t>
            </a:r>
            <a:r>
              <a:rPr lang="fr-FR" dirty="0">
                <a:ea typeface="+mn-lt"/>
                <a:cs typeface="+mn-lt"/>
                <a:hlinkClick r:id="rId2"/>
              </a:rPr>
              <a:t>LAMP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3"/>
              </a:rPr>
              <a:t>web application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4"/>
              </a:rPr>
              <a:t>software stack</a:t>
            </a:r>
            <a:r>
              <a:rPr lang="fr-FR">
                <a:ea typeface="+mn-lt"/>
                <a:cs typeface="+mn-lt"/>
              </a:rPr>
              <a:t> (and </a:t>
            </a:r>
            <a:r>
              <a:rPr lang="fr-FR" dirty="0">
                <a:ea typeface="+mn-lt"/>
                <a:cs typeface="+mn-lt"/>
                <a:hlinkClick r:id="rId5"/>
              </a:rPr>
              <a:t>others</a:t>
            </a:r>
            <a:r>
              <a:rPr lang="fr-FR">
                <a:ea typeface="+mn-lt"/>
                <a:cs typeface="+mn-lt"/>
              </a:rPr>
              <a:t>), which is an acronym for </a:t>
            </a:r>
            <a:r>
              <a:rPr lang="fr-FR" i="1" dirty="0">
                <a:ea typeface="+mn-lt"/>
                <a:cs typeface="+mn-lt"/>
                <a:hlinkClick r:id="rId6"/>
              </a:rPr>
              <a:t>Linux</a:t>
            </a:r>
            <a:r>
              <a:rPr lang="fr-FR" i="1">
                <a:ea typeface="+mn-lt"/>
                <a:cs typeface="+mn-lt"/>
              </a:rPr>
              <a:t>, </a:t>
            </a:r>
            <a:r>
              <a:rPr lang="fr-FR" i="1" dirty="0">
                <a:ea typeface="+mn-lt"/>
                <a:cs typeface="+mn-lt"/>
                <a:hlinkClick r:id="rId7"/>
              </a:rPr>
              <a:t>Apache</a:t>
            </a:r>
            <a:r>
              <a:rPr lang="fr-FR" i="1">
                <a:ea typeface="+mn-lt"/>
                <a:cs typeface="+mn-lt"/>
              </a:rPr>
              <a:t>, MySQL, </a:t>
            </a:r>
            <a:r>
              <a:rPr lang="fr-FR" i="1" dirty="0">
                <a:ea typeface="+mn-lt"/>
                <a:cs typeface="+mn-lt"/>
                <a:hlinkClick r:id="rId8"/>
              </a:rPr>
              <a:t>Perl</a:t>
            </a:r>
            <a:r>
              <a:rPr lang="fr-FR" i="1">
                <a:ea typeface="+mn-lt"/>
                <a:cs typeface="+mn-lt"/>
              </a:rPr>
              <a:t>/</a:t>
            </a:r>
            <a:r>
              <a:rPr lang="fr-FR" i="1" dirty="0">
                <a:ea typeface="+mn-lt"/>
                <a:cs typeface="+mn-lt"/>
                <a:hlinkClick r:id="rId9"/>
              </a:rPr>
              <a:t>PHP</a:t>
            </a:r>
            <a:r>
              <a:rPr lang="fr-FR" i="1">
                <a:ea typeface="+mn-lt"/>
                <a:cs typeface="+mn-lt"/>
              </a:rPr>
              <a:t>/</a:t>
            </a:r>
            <a:r>
              <a:rPr lang="fr-FR" i="1" dirty="0">
                <a:ea typeface="+mn-lt"/>
                <a:cs typeface="+mn-lt"/>
                <a:hlinkClick r:id="rId10"/>
              </a:rPr>
              <a:t>Python</a:t>
            </a:r>
            <a:r>
              <a:rPr lang="fr-FR">
                <a:ea typeface="+mn-lt"/>
                <a:cs typeface="+mn-lt"/>
              </a:rPr>
              <a:t>. MySQL is used by many database-driven web applications, including </a:t>
            </a:r>
            <a:r>
              <a:rPr lang="fr-FR" dirty="0">
                <a:ea typeface="+mn-lt"/>
                <a:cs typeface="+mn-lt"/>
                <a:hlinkClick r:id="rId11"/>
              </a:rPr>
              <a:t>Drupal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12"/>
              </a:rPr>
              <a:t>Joomla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13"/>
              </a:rPr>
              <a:t>phpBB</a:t>
            </a:r>
            <a:r>
              <a:rPr lang="fr-FR">
                <a:ea typeface="+mn-lt"/>
                <a:cs typeface="+mn-lt"/>
              </a:rPr>
              <a:t>, and </a:t>
            </a:r>
            <a:r>
              <a:rPr lang="fr-FR" dirty="0">
                <a:ea typeface="+mn-lt"/>
                <a:cs typeface="+mn-lt"/>
                <a:hlinkClick r:id="rId14"/>
              </a:rPr>
              <a:t>WordPress</a:t>
            </a:r>
            <a:r>
              <a:rPr lang="fr-FR">
                <a:ea typeface="+mn-lt"/>
                <a:cs typeface="+mn-lt"/>
              </a:rPr>
              <a:t>. MySQL is also used by many popular </a:t>
            </a:r>
            <a:r>
              <a:rPr lang="fr-FR" dirty="0">
                <a:ea typeface="+mn-lt"/>
                <a:cs typeface="+mn-lt"/>
                <a:hlinkClick r:id="rId15"/>
              </a:rPr>
              <a:t>websites</a:t>
            </a:r>
            <a:r>
              <a:rPr lang="fr-FR">
                <a:ea typeface="+mn-lt"/>
                <a:cs typeface="+mn-lt"/>
              </a:rPr>
              <a:t>, including </a:t>
            </a:r>
            <a:r>
              <a:rPr lang="fr-FR" dirty="0">
                <a:ea typeface="+mn-lt"/>
                <a:cs typeface="+mn-lt"/>
                <a:hlinkClick r:id="rId16"/>
              </a:rPr>
              <a:t>Facebook</a:t>
            </a:r>
            <a:r>
              <a:rPr lang="fr-FR">
                <a:ea typeface="+mn-lt"/>
                <a:cs typeface="+mn-lt"/>
              </a:rPr>
              <a:t>,</a:t>
            </a:r>
            <a:r>
              <a:rPr lang="fr-FR" baseline="30000" dirty="0">
                <a:ea typeface="+mn-lt"/>
                <a:cs typeface="+mn-lt"/>
                <a:hlinkClick r:id="rId17"/>
              </a:rPr>
              <a:t>[10]</a:t>
            </a:r>
            <a:r>
              <a:rPr lang="fr-FR" baseline="30000" dirty="0">
                <a:ea typeface="+mn-lt"/>
                <a:cs typeface="+mn-lt"/>
                <a:hlinkClick r:id="rId18"/>
              </a:rPr>
              <a:t>[11]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19"/>
              </a:rPr>
              <a:t>Flickr</a:t>
            </a:r>
            <a:r>
              <a:rPr lang="fr-FR">
                <a:ea typeface="+mn-lt"/>
                <a:cs typeface="+mn-lt"/>
              </a:rPr>
              <a:t>,</a:t>
            </a:r>
            <a:r>
              <a:rPr lang="fr-FR" baseline="30000" dirty="0">
                <a:ea typeface="+mn-lt"/>
                <a:cs typeface="+mn-lt"/>
                <a:hlinkClick r:id="rId20"/>
              </a:rPr>
              <a:t>[12]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1"/>
              </a:rPr>
              <a:t>MediaWiki</a:t>
            </a:r>
            <a:r>
              <a:rPr lang="fr-FR">
                <a:ea typeface="+mn-lt"/>
                <a:cs typeface="+mn-lt"/>
              </a:rPr>
              <a:t>,</a:t>
            </a:r>
            <a:r>
              <a:rPr lang="fr-FR" baseline="30000" dirty="0">
                <a:ea typeface="+mn-lt"/>
                <a:cs typeface="+mn-lt"/>
                <a:hlinkClick r:id="rId22"/>
              </a:rPr>
              <a:t>[13]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3"/>
              </a:rPr>
              <a:t>Twitter</a:t>
            </a:r>
            <a:r>
              <a:rPr lang="fr-FR">
                <a:ea typeface="+mn-lt"/>
                <a:cs typeface="+mn-lt"/>
              </a:rPr>
              <a:t>,</a:t>
            </a:r>
            <a:r>
              <a:rPr lang="fr-FR" baseline="30000" dirty="0">
                <a:ea typeface="+mn-lt"/>
                <a:cs typeface="+mn-lt"/>
                <a:hlinkClick r:id="rId24"/>
              </a:rPr>
              <a:t>[14]</a:t>
            </a:r>
            <a:r>
              <a:rPr lang="fr-FR">
                <a:ea typeface="+mn-lt"/>
                <a:cs typeface="+mn-lt"/>
              </a:rPr>
              <a:t> and YouTube.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68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Rectangle 12">
            <a:extLst>
              <a:ext uri="{FF2B5EF4-FFF2-40B4-BE49-F238E27FC236}">
                <a16:creationId xmlns:a16="http://schemas.microsoft.com/office/drawing/2014/main" id="{9C5EC292-991E-4C8F-9F55-D72971A4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6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90B7573-D2CD-4589-B099-E8254726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5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6A041F-C32D-4E9C-AD9A-6F8F9710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1" y="480059"/>
            <a:ext cx="11237976" cy="589788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9FF4FF-BEAE-483A-96A3-DE404A430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01" y="951343"/>
            <a:ext cx="10599597" cy="4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4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DCE76-1DCB-46E0-AF88-24E2C612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PostgreSQL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CFC5F-5C7E-4344-AF7F-E3728218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also known as </a:t>
            </a:r>
            <a:r>
              <a:rPr lang="fr-FR" b="1">
                <a:ea typeface="+mn-lt"/>
                <a:cs typeface="+mn-lt"/>
              </a:rPr>
              <a:t>Postgres</a:t>
            </a:r>
            <a:r>
              <a:rPr lang="fr-FR">
                <a:ea typeface="+mn-lt"/>
                <a:cs typeface="+mn-lt"/>
              </a:rPr>
              <a:t>, is a </a:t>
            </a:r>
            <a:r>
              <a:rPr lang="fr-FR" dirty="0">
                <a:ea typeface="+mn-lt"/>
                <a:cs typeface="+mn-lt"/>
                <a:hlinkClick r:id="rId2"/>
              </a:rPr>
              <a:t>free and open-source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3"/>
              </a:rPr>
              <a:t>relational database management system</a:t>
            </a:r>
            <a:r>
              <a:rPr lang="fr-FR">
                <a:ea typeface="+mn-lt"/>
                <a:cs typeface="+mn-lt"/>
              </a:rPr>
              <a:t> (RDBMS) emphasizing </a:t>
            </a:r>
            <a:r>
              <a:rPr lang="fr-FR" dirty="0">
                <a:ea typeface="+mn-lt"/>
                <a:cs typeface="+mn-lt"/>
                <a:hlinkClick r:id="rId4"/>
              </a:rPr>
              <a:t>extensibility</a:t>
            </a:r>
            <a:r>
              <a:rPr lang="fr-FR">
                <a:ea typeface="+mn-lt"/>
                <a:cs typeface="+mn-lt"/>
              </a:rPr>
              <a:t> and </a:t>
            </a:r>
            <a:r>
              <a:rPr lang="fr-FR" dirty="0">
                <a:ea typeface="+mn-lt"/>
                <a:cs typeface="+mn-lt"/>
                <a:hlinkClick r:id="rId5"/>
              </a:rPr>
              <a:t>SQL compliance</a:t>
            </a:r>
            <a:r>
              <a:rPr lang="fr-FR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fr-FR">
                <a:ea typeface="+mn-lt"/>
                <a:cs typeface="+mn-lt"/>
              </a:rPr>
              <a:t>It was originally named POSTGRES, referring to its origins as a successor to the </a:t>
            </a:r>
            <a:r>
              <a:rPr lang="fr-FR" dirty="0">
                <a:ea typeface="+mn-lt"/>
                <a:cs typeface="+mn-lt"/>
                <a:hlinkClick r:id="rId6"/>
              </a:rPr>
              <a:t>Ingres</a:t>
            </a:r>
            <a:r>
              <a:rPr lang="fr-FR">
                <a:ea typeface="+mn-lt"/>
                <a:cs typeface="+mn-lt"/>
              </a:rPr>
              <a:t> database developed at the </a:t>
            </a:r>
            <a:r>
              <a:rPr lang="fr-FR" dirty="0">
                <a:ea typeface="+mn-lt"/>
                <a:cs typeface="+mn-lt"/>
                <a:hlinkClick r:id="rId7"/>
              </a:rPr>
              <a:t>University of California, Berkeley</a:t>
            </a:r>
            <a:r>
              <a:rPr lang="fr-FR">
                <a:ea typeface="+mn-lt"/>
                <a:cs typeface="+mn-lt"/>
              </a:rPr>
              <a:t>. In 1996, the project was renamed to PostgreSQL to reflect its support for </a:t>
            </a:r>
            <a:r>
              <a:rPr lang="fr-FR" dirty="0">
                <a:ea typeface="+mn-lt"/>
                <a:cs typeface="+mn-lt"/>
                <a:hlinkClick r:id="rId8"/>
              </a:rPr>
              <a:t>SQL</a:t>
            </a:r>
            <a:r>
              <a:rPr lang="fr-FR">
                <a:ea typeface="+mn-lt"/>
                <a:cs typeface="+mn-lt"/>
              </a:rPr>
              <a:t>. After a review in 2007, the development team decided to keep the name PostgreSQL and the alias Postgres.</a:t>
            </a:r>
          </a:p>
          <a:p>
            <a:pPr>
              <a:buClr>
                <a:srgbClr val="9E3611"/>
              </a:buClr>
            </a:pPr>
            <a:r>
              <a:rPr lang="fr-FR">
                <a:ea typeface="+mn-lt"/>
                <a:cs typeface="+mn-lt"/>
              </a:rPr>
              <a:t>PostgreSQL features </a:t>
            </a:r>
            <a:r>
              <a:rPr lang="fr-FR" dirty="0">
                <a:ea typeface="+mn-lt"/>
                <a:cs typeface="+mn-lt"/>
                <a:hlinkClick r:id="rId9"/>
              </a:rPr>
              <a:t>transactions</a:t>
            </a:r>
            <a:r>
              <a:rPr lang="fr-FR">
                <a:ea typeface="+mn-lt"/>
                <a:cs typeface="+mn-lt"/>
              </a:rPr>
              <a:t> with </a:t>
            </a:r>
            <a:r>
              <a:rPr lang="fr-FR" dirty="0">
                <a:ea typeface="+mn-lt"/>
                <a:cs typeface="+mn-lt"/>
                <a:hlinkClick r:id="rId10"/>
              </a:rPr>
              <a:t>Atomicity, Consistency, Isolation, Durability</a:t>
            </a:r>
            <a:r>
              <a:rPr lang="fr-FR">
                <a:ea typeface="+mn-lt"/>
                <a:cs typeface="+mn-lt"/>
              </a:rPr>
              <a:t> (ACID) properties, automatically updatable </a:t>
            </a:r>
            <a:r>
              <a:rPr lang="fr-FR" dirty="0">
                <a:ea typeface="+mn-lt"/>
                <a:cs typeface="+mn-lt"/>
                <a:hlinkClick r:id="rId11"/>
              </a:rPr>
              <a:t>views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12"/>
              </a:rPr>
              <a:t>materialized views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13"/>
              </a:rPr>
              <a:t>triggers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14"/>
              </a:rPr>
              <a:t>foreign keys</a:t>
            </a:r>
            <a:r>
              <a:rPr lang="fr-FR">
                <a:ea typeface="+mn-lt"/>
                <a:cs typeface="+mn-lt"/>
              </a:rPr>
              <a:t>, and </a:t>
            </a:r>
            <a:r>
              <a:rPr lang="fr-FR" dirty="0">
                <a:ea typeface="+mn-lt"/>
                <a:cs typeface="+mn-lt"/>
                <a:hlinkClick r:id="rId15"/>
              </a:rPr>
              <a:t>stored procedures</a:t>
            </a:r>
            <a:r>
              <a:rPr lang="fr-FR">
                <a:ea typeface="+mn-lt"/>
                <a:cs typeface="+mn-lt"/>
              </a:rPr>
              <a:t>.</a:t>
            </a:r>
            <a:r>
              <a:rPr lang="fr-FR" baseline="30000" dirty="0">
                <a:ea typeface="+mn-lt"/>
                <a:cs typeface="+mn-lt"/>
                <a:hlinkClick r:id="rId16"/>
              </a:rPr>
              <a:t>[17]</a:t>
            </a:r>
            <a:r>
              <a:rPr lang="fr-FR">
                <a:ea typeface="+mn-lt"/>
                <a:cs typeface="+mn-lt"/>
              </a:rPr>
              <a:t> It is designed to handle a range of workloads, from single machines to </a:t>
            </a:r>
            <a:r>
              <a:rPr lang="fr-FR" dirty="0">
                <a:ea typeface="+mn-lt"/>
                <a:cs typeface="+mn-lt"/>
                <a:hlinkClick r:id="rId17"/>
              </a:rPr>
              <a:t>data warehouses</a:t>
            </a:r>
            <a:r>
              <a:rPr lang="fr-FR">
                <a:ea typeface="+mn-lt"/>
                <a:cs typeface="+mn-lt"/>
              </a:rPr>
              <a:t> or </a:t>
            </a:r>
            <a:r>
              <a:rPr lang="fr-FR" dirty="0">
                <a:ea typeface="+mn-lt"/>
                <a:cs typeface="+mn-lt"/>
                <a:hlinkClick r:id="rId18"/>
              </a:rPr>
              <a:t>Web services</a:t>
            </a:r>
            <a:r>
              <a:rPr lang="fr-FR">
                <a:ea typeface="+mn-lt"/>
                <a:cs typeface="+mn-lt"/>
              </a:rPr>
              <a:t> with many </a:t>
            </a:r>
            <a:r>
              <a:rPr lang="fr-FR" dirty="0">
                <a:ea typeface="+mn-lt"/>
                <a:cs typeface="+mn-lt"/>
                <a:hlinkClick r:id="rId19"/>
              </a:rPr>
              <a:t>concurrent users</a:t>
            </a:r>
            <a:r>
              <a:rPr lang="fr-FR">
                <a:ea typeface="+mn-lt"/>
                <a:cs typeface="+mn-lt"/>
              </a:rPr>
              <a:t>. It is the default database for </a:t>
            </a:r>
            <a:r>
              <a:rPr lang="fr-FR" dirty="0">
                <a:ea typeface="+mn-lt"/>
                <a:cs typeface="+mn-lt"/>
                <a:hlinkClick r:id="rId20"/>
              </a:rPr>
              <a:t>macOS Server</a:t>
            </a:r>
            <a:r>
              <a:rPr lang="fr-FR">
                <a:ea typeface="+mn-lt"/>
                <a:cs typeface="+mn-lt"/>
              </a:rPr>
              <a:t> and is also available for </a:t>
            </a:r>
            <a:r>
              <a:rPr lang="fr-FR" dirty="0">
                <a:ea typeface="+mn-lt"/>
                <a:cs typeface="+mn-lt"/>
                <a:hlinkClick r:id="rId21"/>
              </a:rPr>
              <a:t>Windows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22"/>
              </a:rPr>
              <a:t>Linux</a:t>
            </a:r>
            <a:r>
              <a:rPr lang="fr-FR">
                <a:ea typeface="+mn-lt"/>
                <a:cs typeface="+mn-lt"/>
              </a:rPr>
              <a:t>, </a:t>
            </a:r>
            <a:r>
              <a:rPr lang="fr-FR" dirty="0">
                <a:ea typeface="+mn-lt"/>
                <a:cs typeface="+mn-lt"/>
                <a:hlinkClick r:id="rId23"/>
              </a:rPr>
              <a:t>FreeBSD</a:t>
            </a:r>
            <a:r>
              <a:rPr lang="fr-FR">
                <a:ea typeface="+mn-lt"/>
                <a:cs typeface="+mn-lt"/>
              </a:rPr>
              <a:t>, and </a:t>
            </a:r>
            <a:r>
              <a:rPr lang="fr-FR" dirty="0">
                <a:ea typeface="+mn-lt"/>
                <a:cs typeface="+mn-lt"/>
                <a:hlinkClick r:id="rId24"/>
              </a:rPr>
              <a:t>OpenBSD</a:t>
            </a:r>
            <a:r>
              <a:rPr lang="fr-FR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44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7D877-E96C-4C15-98A0-1ECC8FCA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PostgreSQL manages </a:t>
            </a:r>
            <a:r>
              <a:rPr lang="fr-FR" dirty="0">
                <a:ea typeface="+mn-lt"/>
                <a:cs typeface="+mn-lt"/>
                <a:hlinkClick r:id="rId2"/>
              </a:rPr>
              <a:t>concurrency</a:t>
            </a:r>
            <a:r>
              <a:rPr lang="fr-FR">
                <a:ea typeface="+mn-lt"/>
                <a:cs typeface="+mn-lt"/>
              </a:rPr>
              <a:t> through </a:t>
            </a:r>
            <a:r>
              <a:rPr lang="fr-FR" dirty="0">
                <a:ea typeface="+mn-lt"/>
                <a:cs typeface="+mn-lt"/>
                <a:hlinkClick r:id="rId3"/>
              </a:rPr>
              <a:t>multiversion concurrency control</a:t>
            </a:r>
            <a:r>
              <a:rPr lang="fr-FR">
                <a:ea typeface="+mn-lt"/>
                <a:cs typeface="+mn-lt"/>
              </a:rPr>
              <a:t> (MVCC), which gives each transaction a "snapshot" of the database, allowing changes to be made without affecting other transactions. This largely eliminates the need for read locks, and ensures the database maintains </a:t>
            </a:r>
            <a:r>
              <a:rPr lang="fr-FR" dirty="0">
                <a:ea typeface="+mn-lt"/>
                <a:cs typeface="+mn-lt"/>
                <a:hlinkClick r:id="rId4"/>
              </a:rPr>
              <a:t>ACID</a:t>
            </a:r>
            <a:r>
              <a:rPr lang="fr-FR">
                <a:ea typeface="+mn-lt"/>
                <a:cs typeface="+mn-lt"/>
              </a:rPr>
              <a:t> principles. PostgreSQL offers three levels of </a:t>
            </a:r>
            <a:r>
              <a:rPr lang="fr-FR" dirty="0">
                <a:ea typeface="+mn-lt"/>
                <a:cs typeface="+mn-lt"/>
                <a:hlinkClick r:id="rId5"/>
              </a:rPr>
              <a:t>transaction isolation</a:t>
            </a:r>
            <a:r>
              <a:rPr lang="fr-FR">
                <a:ea typeface="+mn-lt"/>
                <a:cs typeface="+mn-lt"/>
              </a:rPr>
              <a:t>: Read Committed, Repeatable Read and Serializable. Because PostgreSQL is immune to dirty reads, requesting a Read Uncommitted transaction isolation level provides read committed instead. PostgreSQL supports full </a:t>
            </a:r>
            <a:r>
              <a:rPr lang="fr-FR" dirty="0">
                <a:ea typeface="+mn-lt"/>
                <a:cs typeface="+mn-lt"/>
                <a:hlinkClick r:id="rId6"/>
              </a:rPr>
              <a:t>serializability</a:t>
            </a:r>
            <a:r>
              <a:rPr lang="fr-FR">
                <a:ea typeface="+mn-lt"/>
                <a:cs typeface="+mn-lt"/>
              </a:rPr>
              <a:t> via the serializable </a:t>
            </a:r>
            <a:r>
              <a:rPr lang="fr-FR" dirty="0">
                <a:ea typeface="+mn-lt"/>
                <a:cs typeface="+mn-lt"/>
                <a:hlinkClick r:id="rId7"/>
              </a:rPr>
              <a:t>snapshot isolation</a:t>
            </a:r>
            <a:r>
              <a:rPr lang="fr-FR">
                <a:ea typeface="+mn-lt"/>
                <a:cs typeface="+mn-lt"/>
              </a:rPr>
              <a:t> (SSI) method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49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4" name="Image 4">
            <a:extLst>
              <a:ext uri="{FF2B5EF4-FFF2-40B4-BE49-F238E27FC236}">
                <a16:creationId xmlns:a16="http://schemas.microsoft.com/office/drawing/2014/main" id="{D365A385-DE51-437E-B027-403B629E7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4" y="643467"/>
            <a:ext cx="1087477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566-F01B-4697-9A42-8948FD9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FACAE-1476-4704-8B85-8AC623DB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5075"/>
            <a:ext cx="10058400" cy="4544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>
                <a:ea typeface="+mn-lt"/>
                <a:cs typeface="+mn-lt"/>
              </a:rPr>
              <a:t>Microsoft SQL Server</a:t>
            </a:r>
            <a:r>
              <a:rPr lang="fr-FR">
                <a:ea typeface="+mn-lt"/>
                <a:cs typeface="+mn-lt"/>
              </a:rPr>
              <a:t> est un </a:t>
            </a:r>
            <a:r>
              <a:rPr lang="fr-FR" dirty="0">
                <a:ea typeface="+mn-lt"/>
                <a:cs typeface="+mn-lt"/>
                <a:hlinkClick r:id="rId2"/>
              </a:rPr>
              <a:t>système de gestion de base de données</a:t>
            </a:r>
            <a:r>
              <a:rPr lang="fr-FR">
                <a:ea typeface="+mn-lt"/>
                <a:cs typeface="+mn-lt"/>
              </a:rPr>
              <a:t> (SGBD) en langage </a:t>
            </a:r>
            <a:r>
              <a:rPr lang="fr-FR" dirty="0">
                <a:ea typeface="+mn-lt"/>
                <a:cs typeface="+mn-lt"/>
                <a:hlinkClick r:id="rId3"/>
              </a:rPr>
              <a:t>SQL</a:t>
            </a:r>
            <a:r>
              <a:rPr lang="fr-FR">
                <a:ea typeface="+mn-lt"/>
                <a:cs typeface="+mn-lt"/>
              </a:rPr>
              <a:t> incorporant entre autres un SGBDR (SGBD </a:t>
            </a:r>
            <a:r>
              <a:rPr lang="fr-FR" dirty="0">
                <a:ea typeface="+mn-lt"/>
                <a:cs typeface="+mn-lt"/>
                <a:hlinkClick r:id="rId4"/>
              </a:rPr>
              <a:t>relationnel</a:t>
            </a:r>
            <a:r>
              <a:rPr lang="fr-FR">
                <a:ea typeface="+mn-lt"/>
                <a:cs typeface="+mn-lt"/>
              </a:rPr>
              <a:t> ») développé et commercialisé par la société </a:t>
            </a:r>
            <a:r>
              <a:rPr lang="fr-FR" dirty="0">
                <a:ea typeface="+mn-lt"/>
                <a:cs typeface="+mn-lt"/>
                <a:hlinkClick r:id="rId5"/>
              </a:rPr>
              <a:t>Microsoft</a:t>
            </a:r>
            <a:r>
              <a:rPr lang="fr-FR">
                <a:ea typeface="+mn-lt"/>
                <a:cs typeface="+mn-lt"/>
              </a:rPr>
              <a:t>. Il fonctionne sous les OS Windows et Linux (depuis mars 2016), mais il est possible de le lancer sur Mac OS via </a:t>
            </a:r>
            <a:r>
              <a:rPr lang="fr-FR" dirty="0">
                <a:ea typeface="+mn-lt"/>
                <a:cs typeface="+mn-lt"/>
                <a:hlinkClick r:id="rId6"/>
              </a:rPr>
              <a:t>Docker</a:t>
            </a:r>
            <a:r>
              <a:rPr lang="fr-FR">
                <a:ea typeface="+mn-lt"/>
                <a:cs typeface="+mn-lt"/>
              </a:rPr>
              <a:t>, car il en existe une version en téléchargement sur le site de Microsoft.</a:t>
            </a:r>
          </a:p>
          <a:p>
            <a:pPr>
              <a:buClr>
                <a:srgbClr val="9E3611"/>
              </a:buClr>
            </a:pPr>
            <a:r>
              <a:rPr lang="fr-FR">
                <a:ea typeface="+mn-lt"/>
                <a:cs typeface="+mn-lt"/>
              </a:rPr>
              <a:t>Le moteur OLTP de SQL Server est doté de très nombreuses fonctionnalités qu'il serait difficile de toutes énumérer. En voici quelques-unes qui font la différence avec des SGBD plus légers comme MySQL ou PostGreSQL...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Like other </a:t>
            </a:r>
            <a:r>
              <a:rPr lang="en-US" u="sng" dirty="0">
                <a:ea typeface="+mn-lt"/>
                <a:cs typeface="+mn-lt"/>
                <a:hlinkClick r:id="rId7"/>
              </a:rPr>
              <a:t>RDBMS</a:t>
            </a:r>
            <a:r>
              <a:rPr lang="en-US">
                <a:ea typeface="+mn-lt"/>
                <a:cs typeface="+mn-lt"/>
              </a:rPr>
              <a:t> software, Microsoft SQL Server is built on top of </a:t>
            </a:r>
            <a:r>
              <a:rPr lang="en-US" u="sng" dirty="0">
                <a:ea typeface="+mn-lt"/>
                <a:cs typeface="+mn-lt"/>
                <a:hlinkClick r:id="rId8"/>
              </a:rPr>
              <a:t>SQL</a:t>
            </a:r>
            <a:r>
              <a:rPr lang="en-US">
                <a:ea typeface="+mn-lt"/>
                <a:cs typeface="+mn-lt"/>
              </a:rPr>
              <a:t>, a standardized programming language that database administrators (</a:t>
            </a:r>
            <a:r>
              <a:rPr lang="en-US" u="sng" dirty="0">
                <a:ea typeface="+mn-lt"/>
                <a:cs typeface="+mn-lt"/>
                <a:hlinkClick r:id="rId9"/>
              </a:rPr>
              <a:t>DBAs</a:t>
            </a:r>
            <a:r>
              <a:rPr lang="en-US">
                <a:ea typeface="+mn-lt"/>
                <a:cs typeface="+mn-lt"/>
              </a:rPr>
              <a:t>) and other IT professionals use to manage databases and query the data they contain. SQL Server is tied to Transact-SQL (</a:t>
            </a:r>
            <a:r>
              <a:rPr lang="en-US" u="sng" dirty="0">
                <a:ea typeface="+mn-lt"/>
                <a:cs typeface="+mn-lt"/>
                <a:hlinkClick r:id="rId10"/>
              </a:rPr>
              <a:t>T-SQL</a:t>
            </a:r>
            <a:r>
              <a:rPr lang="en-US">
                <a:ea typeface="+mn-lt"/>
                <a:cs typeface="+mn-lt"/>
              </a:rPr>
              <a:t>), an implementation of SQL from Microsoft that adds a set of proprietary programming extensions to the standard language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4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EEF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40BD61D0-0A8D-417E-AF7D-8E87E908A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771" y="801792"/>
            <a:ext cx="7190866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1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1</Words>
  <Application>Microsoft Office PowerPoint</Application>
  <PresentationFormat>Grand écran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Type de bois</vt:lpstr>
      <vt:lpstr>Databases checkpoint</vt:lpstr>
      <vt:lpstr>MySQL </vt:lpstr>
      <vt:lpstr>Présentation PowerPoint</vt:lpstr>
      <vt:lpstr>Présentation PowerPoint</vt:lpstr>
      <vt:lpstr>PostgreSQL</vt:lpstr>
      <vt:lpstr>Présentation PowerPoint</vt:lpstr>
      <vt:lpstr>Présentation PowerPoint</vt:lpstr>
      <vt:lpstr>SQL server</vt:lpstr>
      <vt:lpstr>Présentation PowerPoint</vt:lpstr>
      <vt:lpstr>Comparaisonbetween MySQL &amp; PostgreSQL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 </dc:creator>
  <cp:revision>98</cp:revision>
  <dcterms:created xsi:type="dcterms:W3CDTF">2014-09-12T02:14:24Z</dcterms:created>
  <dcterms:modified xsi:type="dcterms:W3CDTF">2021-09-06T15:45:37Z</dcterms:modified>
</cp:coreProperties>
</file>