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2" r:id="rId6"/>
    <p:sldId id="258" r:id="rId7"/>
    <p:sldId id="263" r:id="rId8"/>
    <p:sldId id="273" r:id="rId9"/>
    <p:sldId id="274" r:id="rId10"/>
    <p:sldId id="276" r:id="rId11"/>
    <p:sldId id="262" r:id="rId12"/>
    <p:sldId id="278" r:id="rId13"/>
    <p:sldId id="279" r:id="rId14"/>
    <p:sldId id="269" r:id="rId15"/>
    <p:sldId id="277" r:id="rId16"/>
    <p:sldId id="275" r:id="rId17"/>
    <p:sldId id="271" r:id="rId18"/>
    <p:sldId id="280" r:id="rId19"/>
    <p:sldId id="281" r:id="rId20"/>
    <p:sldId id="259" r:id="rId21"/>
    <p:sldId id="267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5355A2-2BB9-4D1B-A64B-B1C93D5645E2}" v="338" dt="2025-05-11T08:47:41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92" autoAdjust="0"/>
  </p:normalViewPr>
  <p:slideViewPr>
    <p:cSldViewPr>
      <p:cViewPr>
        <p:scale>
          <a:sx n="100" d="100"/>
          <a:sy n="100" d="100"/>
        </p:scale>
        <p:origin x="34" y="-3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40F4C9AE-A8E2-4700-8EA9-F121BBB5D172}">
      <dgm:prSet/>
      <dgm:spPr/>
      <dgm:t>
        <a:bodyPr/>
        <a:lstStyle/>
        <a:p>
          <a:r>
            <a:rPr lang="en-US" dirty="0"/>
            <a:t>Realistic</a:t>
          </a:r>
        </a:p>
      </dgm:t>
    </dgm:pt>
    <dgm:pt modelId="{1011AE2F-8063-4C96-8F2C-4F70776C7F67}" type="sibTrans" cxnId="{92DD3FF5-6D14-4A28-8F05-7260EDD07715}">
      <dgm:prSet/>
      <dgm:spPr/>
      <dgm:t>
        <a:bodyPr/>
        <a:lstStyle/>
        <a:p>
          <a:endParaRPr lang="en-US"/>
        </a:p>
      </dgm:t>
    </dgm:pt>
    <dgm:pt modelId="{E1C2357E-27C3-456A-9A8A-6D17AA20805E}" type="parTrans" cxnId="{92DD3FF5-6D14-4A28-8F05-7260EDD07715}">
      <dgm:prSet/>
      <dgm:spPr/>
      <dgm:t>
        <a:bodyPr/>
        <a:lstStyle/>
        <a:p>
          <a:endParaRPr lang="en-US"/>
        </a:p>
      </dgm:t>
    </dgm:pt>
    <dgm:pt modelId="{EC898805-A563-484E-9EEB-4E1404E8EC77}">
      <dgm:prSet/>
      <dgm:spPr/>
      <dgm:t>
        <a:bodyPr/>
        <a:lstStyle/>
        <a:p>
          <a:pPr>
            <a:buNone/>
          </a:pPr>
          <a:r>
            <a:rPr lang="en-US" dirty="0"/>
            <a:t>Ready to expand </a:t>
          </a:r>
        </a:p>
      </dgm:t>
    </dgm:pt>
    <dgm:pt modelId="{010DF4EA-AEF2-416A-B899-FC4AB3174669}" type="sibTrans" cxnId="{89752366-B0A2-478D-A9DE-FC6EC8C44086}">
      <dgm:prSet/>
      <dgm:spPr/>
      <dgm:t>
        <a:bodyPr/>
        <a:lstStyle/>
        <a:p>
          <a:endParaRPr lang="en-US"/>
        </a:p>
      </dgm:t>
    </dgm:pt>
    <dgm:pt modelId="{EB873FF3-FEB5-4A39-8DA1-E69531D470CE}" type="parTrans" cxnId="{89752366-B0A2-478D-A9DE-FC6EC8C44086}">
      <dgm:prSet/>
      <dgm:spPr/>
      <dgm:t>
        <a:bodyPr/>
        <a:lstStyle/>
        <a:p>
          <a:endParaRPr lang="en-US"/>
        </a:p>
      </dgm:t>
    </dgm:pt>
    <dgm:pt modelId="{2551E4CB-EB09-450C-9132-37387398D945}">
      <dgm:prSet phldrT="[Text]"/>
      <dgm:spPr/>
      <dgm:t>
        <a:bodyPr/>
        <a:lstStyle/>
        <a:p>
          <a:r>
            <a:rPr lang="en-US" dirty="0"/>
            <a:t>Time sensitive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57FC35C8-C6CB-4C82-BE0F-B92E4ECAE64D}">
      <dgm:prSet phldrT="[Text]"/>
      <dgm:spPr/>
      <dgm:t>
        <a:bodyPr/>
        <a:lstStyle/>
        <a:p>
          <a:r>
            <a:rPr lang="en-US" dirty="0"/>
            <a:t>Employee</a:t>
          </a:r>
          <a:r>
            <a:rPr lang="en-US" baseline="0" dirty="0"/>
            <a:t> </a:t>
          </a:r>
          <a:r>
            <a:rPr lang="en-US" baseline="0" dirty="0" err="1"/>
            <a:t>awaree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5C305ED-73E2-4F76-A351-066BA4B6E1B8}" type="pres">
      <dgm:prSet presAssocID="{40F4C9AE-A8E2-4700-8EA9-F121BBB5D172}" presName="centerShape" presStyleLbl="node0" presStyleIdx="0" presStyleCnt="1"/>
      <dgm:spPr/>
    </dgm:pt>
    <dgm:pt modelId="{2999C40C-3CC9-46C2-9826-710776C718CE}" type="pres">
      <dgm:prSet presAssocID="{EC898805-A563-484E-9EEB-4E1404E8EC77}" presName="node" presStyleLbl="node1" presStyleIdx="0" presStyleCnt="3">
        <dgm:presLayoutVars>
          <dgm:bulletEnabled val="1"/>
        </dgm:presLayoutVars>
      </dgm:prSet>
      <dgm:spPr/>
    </dgm:pt>
    <dgm:pt modelId="{43979DCC-4930-459D-9D5C-0C72F9F04BA3}" type="pres">
      <dgm:prSet presAssocID="{EC898805-A563-484E-9EEB-4E1404E8EC77}" presName="dummy" presStyleCnt="0"/>
      <dgm:spPr/>
    </dgm:pt>
    <dgm:pt modelId="{1DBD29C1-647F-42FC-91C5-42EAA2AF1C6B}" type="pres">
      <dgm:prSet presAssocID="{010DF4EA-AEF2-416A-B899-FC4AB3174669}" presName="sibTrans" presStyleLbl="sibTrans2D1" presStyleIdx="0" presStyleCnt="3"/>
      <dgm:spPr/>
    </dgm:pt>
    <dgm:pt modelId="{8FAC1D8D-CE9C-45FC-86D2-26F007C6DD34}" type="pres">
      <dgm:prSet presAssocID="{2551E4CB-EB09-450C-9132-37387398D945}" presName="node" presStyleLbl="node1" presStyleIdx="1" presStyleCnt="3" custRadScaleRad="103159" custRadScaleInc="4725">
        <dgm:presLayoutVars>
          <dgm:bulletEnabled val="1"/>
        </dgm:presLayoutVars>
      </dgm:prSet>
      <dgm:spPr/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</dgm:pt>
  </dgm:ptLst>
  <dgm:cxnLst>
    <dgm:cxn modelId="{B410F203-BF34-4790-B774-CBB246AFFDF3}" srcId="{40F4C9AE-A8E2-4700-8EA9-F121BBB5D172}" destId="{57FC35C8-C6CB-4C82-BE0F-B92E4ECAE64D}" srcOrd="2" destOrd="0" parTransId="{DCE6D27B-E846-4331-8F79-CDC1E8DDD09A}" sibTransId="{E3DD98F3-578A-483D-B82A-920BD328FE4E}"/>
    <dgm:cxn modelId="{4941CA0D-FE19-4869-BDF9-34319A9B64DA}" type="presOf" srcId="{57FC35C8-C6CB-4C82-BE0F-B92E4ECAE64D}" destId="{5D851138-FE51-4A19-A149-11A0DEA29AF5}" srcOrd="0" destOrd="0" presId="urn:microsoft.com/office/officeart/2005/8/layout/radial6"/>
    <dgm:cxn modelId="{F8D5473F-5E35-48F5-8EB6-61BF1BC60BA6}" type="presOf" srcId="{010DF4EA-AEF2-416A-B899-FC4AB3174669}" destId="{1DBD29C1-647F-42FC-91C5-42EAA2AF1C6B}" srcOrd="0" destOrd="0" presId="urn:microsoft.com/office/officeart/2005/8/layout/radial6"/>
    <dgm:cxn modelId="{FC14B641-ED38-40B1-A93C-A92C0C524E62}" type="presOf" srcId="{2551E4CB-EB09-450C-9132-37387398D945}" destId="{8FAC1D8D-CE9C-45FC-86D2-26F007C6DD34}" srcOrd="0" destOrd="0" presId="urn:microsoft.com/office/officeart/2005/8/layout/radial6"/>
    <dgm:cxn modelId="{89752366-B0A2-478D-A9DE-FC6EC8C44086}" srcId="{40F4C9AE-A8E2-4700-8EA9-F121BBB5D172}" destId="{EC898805-A563-484E-9EEB-4E1404E8EC77}" srcOrd="0" destOrd="0" parTransId="{EB873FF3-FEB5-4A39-8DA1-E69531D470CE}" sibTransId="{010DF4EA-AEF2-416A-B899-FC4AB3174669}"/>
    <dgm:cxn modelId="{66D8AB66-C4FB-421D-BD4B-9EA34B18F4DB}" type="presOf" srcId="{D44E9E87-B9B9-4324-8110-FB781FB2AAAE}" destId="{061D020E-2B5D-4C0D-9DFD-684837CC0BCE}" srcOrd="0" destOrd="0" presId="urn:microsoft.com/office/officeart/2005/8/layout/radial6"/>
    <dgm:cxn modelId="{2E29EE6C-7CE5-47D1-8F05-3B612A8D2569}" type="presOf" srcId="{E3DD98F3-578A-483D-B82A-920BD328FE4E}" destId="{0162A7CA-7E03-4A22-95EF-970E5873DB72}" srcOrd="0" destOrd="0" presId="urn:microsoft.com/office/officeart/2005/8/layout/radial6"/>
    <dgm:cxn modelId="{CC69E77D-B01D-416B-8C73-8BE2211BA6CE}" type="presOf" srcId="{EC898805-A563-484E-9EEB-4E1404E8EC77}" destId="{2999C40C-3CC9-46C2-9826-710776C718CE}" srcOrd="0" destOrd="0" presId="urn:microsoft.com/office/officeart/2005/8/layout/radial6"/>
    <dgm:cxn modelId="{DA90619E-2F69-4BF6-9AC9-6D976F19BEEF}" type="presOf" srcId="{40F4C9AE-A8E2-4700-8EA9-F121BBB5D172}" destId="{85C305ED-73E2-4F76-A351-066BA4B6E1B8}" srcOrd="0" destOrd="0" presId="urn:microsoft.com/office/officeart/2005/8/layout/radial6"/>
    <dgm:cxn modelId="{DAE123A4-850A-4B65-8ADE-4236DDA4DAD1}" type="presOf" srcId="{B47B7453-52D0-4E8E-A0EE-5E0C42B9531D}" destId="{7BB1C934-CD6E-4389-AB60-D55326BC8302}" srcOrd="0" destOrd="0" presId="urn:microsoft.com/office/officeart/2005/8/layout/radial6"/>
    <dgm:cxn modelId="{1C13D7DA-244F-475B-A626-FFEF1E3983D1}" srcId="{40F4C9AE-A8E2-4700-8EA9-F121BBB5D172}" destId="{2551E4CB-EB09-450C-9132-37387398D945}" srcOrd="1" destOrd="0" parTransId="{FDDC1A66-5C2F-4161-9EE0-50E6AE6B3566}" sibTransId="{B47B7453-52D0-4E8E-A0EE-5E0C42B9531D}"/>
    <dgm:cxn modelId="{92DD3FF5-6D14-4A28-8F05-7260EDD07715}" srcId="{D44E9E87-B9B9-4324-8110-FB781FB2AAAE}" destId="{40F4C9AE-A8E2-4700-8EA9-F121BBB5D172}" srcOrd="0" destOrd="0" parTransId="{E1C2357E-27C3-456A-9A8A-6D17AA20805E}" sibTransId="{1011AE2F-8063-4C96-8F2C-4F70776C7F67}"/>
    <dgm:cxn modelId="{EF56A103-048A-4EE2-9444-5F59003466EE}" type="presParOf" srcId="{061D020E-2B5D-4C0D-9DFD-684837CC0BCE}" destId="{85C305ED-73E2-4F76-A351-066BA4B6E1B8}" srcOrd="0" destOrd="0" presId="urn:microsoft.com/office/officeart/2005/8/layout/radial6"/>
    <dgm:cxn modelId="{D93D5CA3-A53C-48DF-BECE-4854C2616980}" type="presParOf" srcId="{061D020E-2B5D-4C0D-9DFD-684837CC0BCE}" destId="{2999C40C-3CC9-46C2-9826-710776C718CE}" srcOrd="1" destOrd="0" presId="urn:microsoft.com/office/officeart/2005/8/layout/radial6"/>
    <dgm:cxn modelId="{4F51F3C7-D411-4BA0-8A09-4F8A0FAE682A}" type="presParOf" srcId="{061D020E-2B5D-4C0D-9DFD-684837CC0BCE}" destId="{43979DCC-4930-459D-9D5C-0C72F9F04BA3}" srcOrd="2" destOrd="0" presId="urn:microsoft.com/office/officeart/2005/8/layout/radial6"/>
    <dgm:cxn modelId="{85A46137-2535-45FA-8FC1-433390E1463B}" type="presParOf" srcId="{061D020E-2B5D-4C0D-9DFD-684837CC0BCE}" destId="{1DBD29C1-647F-42FC-91C5-42EAA2AF1C6B}" srcOrd="3" destOrd="0" presId="urn:microsoft.com/office/officeart/2005/8/layout/radial6"/>
    <dgm:cxn modelId="{3498B9FF-07A2-463A-8578-37C1F7FA0541}" type="presParOf" srcId="{061D020E-2B5D-4C0D-9DFD-684837CC0BCE}" destId="{8FAC1D8D-CE9C-45FC-86D2-26F007C6DD34}" srcOrd="4" destOrd="0" presId="urn:microsoft.com/office/officeart/2005/8/layout/radial6"/>
    <dgm:cxn modelId="{8A40481F-8C76-4080-B336-82494B70F3B7}" type="presParOf" srcId="{061D020E-2B5D-4C0D-9DFD-684837CC0BCE}" destId="{582D627C-FAD1-4F2D-897E-C08848385BAA}" srcOrd="5" destOrd="0" presId="urn:microsoft.com/office/officeart/2005/8/layout/radial6"/>
    <dgm:cxn modelId="{66D6A253-46E7-47FB-B906-948F86FB77D7}" type="presParOf" srcId="{061D020E-2B5D-4C0D-9DFD-684837CC0BCE}" destId="{7BB1C934-CD6E-4389-AB60-D55326BC8302}" srcOrd="6" destOrd="0" presId="urn:microsoft.com/office/officeart/2005/8/layout/radial6"/>
    <dgm:cxn modelId="{958582A9-D2D9-4F44-B605-212EDC3904E9}" type="presParOf" srcId="{061D020E-2B5D-4C0D-9DFD-684837CC0BCE}" destId="{5D851138-FE51-4A19-A149-11A0DEA29AF5}" srcOrd="7" destOrd="0" presId="urn:microsoft.com/office/officeart/2005/8/layout/radial6"/>
    <dgm:cxn modelId="{7D5DABF6-33C0-4406-BD67-4E038A91EA58}" type="presParOf" srcId="{061D020E-2B5D-4C0D-9DFD-684837CC0BCE}" destId="{87F2D62F-9758-428E-A82A-F136F721FE64}" srcOrd="8" destOrd="0" presId="urn:microsoft.com/office/officeart/2005/8/layout/radial6"/>
    <dgm:cxn modelId="{84F32861-11AF-4C6A-B724-A32EEB14F178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87261" y="622681"/>
          <a:ext cx="3765425" cy="3765425"/>
        </a:xfrm>
        <a:prstGeom prst="blockArc">
          <a:avLst>
            <a:gd name="adj1" fmla="val 1852523"/>
            <a:gd name="adj2" fmla="val 9124973"/>
            <a:gd name="adj3" fmla="val 4639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D29C1-647F-42FC-91C5-42EAA2AF1C6B}">
      <dsp:nvSpPr>
        <dsp:cNvPr id="0" name=""/>
        <dsp:cNvSpPr/>
      </dsp:nvSpPr>
      <dsp:spPr>
        <a:xfrm>
          <a:off x="624599" y="562866"/>
          <a:ext cx="3765425" cy="3765425"/>
        </a:xfrm>
        <a:prstGeom prst="blockArc">
          <a:avLst>
            <a:gd name="adj1" fmla="val 16069666"/>
            <a:gd name="adj2" fmla="val 1984340"/>
            <a:gd name="adj3" fmla="val 4639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305ED-73E2-4F76-A351-066BA4B6E1B8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Realistic</a:t>
          </a:r>
        </a:p>
      </dsp:txBody>
      <dsp:txXfrm>
        <a:off x="1824903" y="1834198"/>
        <a:ext cx="1225405" cy="1225405"/>
      </dsp:txXfrm>
    </dsp:sp>
    <dsp:sp modelId="{2999C40C-3CC9-46C2-9826-710776C718CE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Ready to expand </a:t>
          </a:r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41851" y="284259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Time sensitive</a:t>
          </a:r>
        </a:p>
      </dsp:txBody>
      <dsp:txXfrm>
        <a:off x="3619504" y="3020247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Employee</a:t>
          </a:r>
          <a:r>
            <a:rPr lang="en-US" sz="1500" kern="1200" baseline="0" dirty="0"/>
            <a:t> </a:t>
          </a:r>
          <a:r>
            <a:rPr lang="en-US" sz="1500" kern="1200" baseline="0" dirty="0" err="1"/>
            <a:t>awaree</a:t>
          </a:r>
          <a:endParaRPr lang="en-US" sz="1500" kern="1200" dirty="0"/>
        </a:p>
      </dsp:txBody>
      <dsp:txXfrm>
        <a:off x="416057" y="2937529"/>
        <a:ext cx="857783" cy="85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5/11/2025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5/10/2025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5/10/2025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5/10/2025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5/10/2025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5/10/2025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5/10/2025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5/10/2025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5/10/2025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5/10/2025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5/10/2025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5/10/2025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5/10/2025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5/10/2025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5" y="1932518"/>
            <a:ext cx="8533288" cy="210536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1" dirty="0"/>
              <a:t>Order Simulation </a:t>
            </a:r>
            <a:br>
              <a:rPr lang="en-US" b="1" dirty="0"/>
            </a:br>
            <a:r>
              <a:rPr lang="en-US" b="1" dirty="0"/>
              <a:t>in a Warehouse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Team 2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2C8A2-AF34-33EB-58C0-31797EC82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6A8C14A-7D83-9755-B2A9-35ABDA61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33400"/>
            <a:ext cx="9751060" cy="1295400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</a:rPr>
              <a:t>Why Randomness?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</a:rPr>
            </a:b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BEB564-0310-676E-7EB5-1E00815E9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1473200"/>
            <a:ext cx="6934200" cy="457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121899" tIns="60949" rIns="121899" bIns="60949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Because real-world operations are never perfectly timed!</a:t>
            </a:r>
          </a:p>
          <a:p>
            <a:pPr marR="0" lv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</a:endParaRPr>
          </a:p>
          <a:p>
            <a:pPr marL="304747" marR="0" lvl="0" indent="-304747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Employees may be busy</a:t>
            </a:r>
          </a:p>
          <a:p>
            <a:pPr marL="304747" marR="0" lvl="0" indent="-304747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Stock may run out</a:t>
            </a:r>
          </a:p>
          <a:p>
            <a:pPr marL="304747" marR="0" lvl="0" indent="-304747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Packaging takes longer than expected</a:t>
            </a:r>
          </a:p>
          <a:p>
            <a:pPr marL="304747" marR="0" lvl="0" indent="-304747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Delivery may face delays</a:t>
            </a:r>
          </a:p>
          <a:p>
            <a:pPr marR="0" lv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Randomness brings realism to the simulation.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5237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80010"/>
            <a:ext cx="9751060" cy="1295400"/>
          </a:xfrm>
        </p:spPr>
        <p:txBody>
          <a:bodyPr/>
          <a:lstStyle/>
          <a:p>
            <a:r>
              <a:rPr lang="en-US" b="1" dirty="0"/>
              <a:t>Employees &amp; Roles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stage is handled by a specific number of employees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0636307"/>
              </p:ext>
            </p:extLst>
          </p:nvPr>
        </p:nvGraphicFramePr>
        <p:xfrm>
          <a:off x="6094412" y="1600200"/>
          <a:ext cx="4798060" cy="29794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9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9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Employee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</a:p>
                  </a:txBody>
                  <a:tcPr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2-3 (customizable)</a:t>
                      </a:r>
                    </a:p>
                  </a:txBody>
                  <a:tcPr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Packaging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Delivery</a:t>
                      </a:r>
                    </a:p>
                  </a:txBody>
                  <a:tcPr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5B621E2-D06B-E2A0-384F-6706EF4565BC}"/>
              </a:ext>
            </a:extLst>
          </p:cNvPr>
          <p:cNvSpPr txBox="1"/>
          <p:nvPr/>
        </p:nvSpPr>
        <p:spPr>
          <a:xfrm>
            <a:off x="1168399" y="502920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Employees work </a:t>
            </a:r>
            <a:r>
              <a:rPr lang="en-US" b="1" dirty="0">
                <a:solidFill>
                  <a:schemeClr val="accent3"/>
                </a:solidFill>
              </a:rPr>
              <a:t>in parallel</a:t>
            </a:r>
            <a:r>
              <a:rPr lang="en-US" dirty="0">
                <a:solidFill>
                  <a:schemeClr val="accent3"/>
                </a:solidFill>
              </a:rPr>
              <a:t>, based on availability.</a:t>
            </a:r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0FC2EB0-E878-545A-DB75-C0078812B0DA}"/>
              </a:ext>
            </a:extLst>
          </p:cNvPr>
          <p:cNvGrpSpPr/>
          <p:nvPr/>
        </p:nvGrpSpPr>
        <p:grpSpPr>
          <a:xfrm>
            <a:off x="4283636" y="1942261"/>
            <a:ext cx="3621553" cy="804775"/>
            <a:chOff x="603515" y="1307759"/>
            <a:chExt cx="3621553" cy="804775"/>
          </a:xfrm>
        </p:grpSpPr>
        <p:sp>
          <p:nvSpPr>
            <p:cNvPr id="37" name="Rounded Rectangle 1">
              <a:extLst>
                <a:ext uri="{FF2B5EF4-FFF2-40B4-BE49-F238E27FC236}">
                  <a16:creationId xmlns:a16="http://schemas.microsoft.com/office/drawing/2014/main" id="{3EBC5D17-9F3F-635E-14D0-86F8DF13CADF}"/>
                </a:ext>
              </a:extLst>
            </p:cNvPr>
            <p:cNvSpPr/>
            <p:nvPr/>
          </p:nvSpPr>
          <p:spPr>
            <a:xfrm>
              <a:off x="603515" y="1307759"/>
              <a:ext cx="3621553" cy="804775"/>
            </a:xfrm>
            <a:custGeom>
              <a:avLst/>
              <a:gdLst/>
              <a:ahLst/>
              <a:cxnLst/>
              <a:rect l="0" t="0" r="0" b="0"/>
              <a:pathLst>
                <a:path w="3621553" h="804775">
                  <a:moveTo>
                    <a:pt x="100662" y="394004"/>
                  </a:moveTo>
                  <a:lnTo>
                    <a:pt x="65" y="394004"/>
                  </a:lnTo>
                  <a:cubicBezTo>
                    <a:pt x="1239" y="285695"/>
                    <a:pt x="45920" y="187697"/>
                    <a:pt x="117847" y="116608"/>
                  </a:cubicBezTo>
                  <a:cubicBezTo>
                    <a:pt x="190612" y="44514"/>
                    <a:pt x="291209" y="0"/>
                    <a:pt x="402369" y="0"/>
                  </a:cubicBezTo>
                  <a:lnTo>
                    <a:pt x="3219082" y="0"/>
                  </a:lnTo>
                  <a:cubicBezTo>
                    <a:pt x="3439892" y="0"/>
                    <a:pt x="3619122" y="176044"/>
                    <a:pt x="3621386" y="394004"/>
                  </a:cubicBezTo>
                  <a:lnTo>
                    <a:pt x="704076" y="394004"/>
                  </a:lnTo>
                  <a:cubicBezTo>
                    <a:pt x="701812" y="231037"/>
                    <a:pt x="567599" y="99590"/>
                    <a:pt x="402369" y="99590"/>
                  </a:cubicBezTo>
                  <a:cubicBezTo>
                    <a:pt x="237138" y="99590"/>
                    <a:pt x="102925" y="231037"/>
                    <a:pt x="100662" y="394004"/>
                  </a:cubicBezTo>
                  <a:close/>
                  <a:moveTo>
                    <a:pt x="100664" y="402387"/>
                  </a:moveTo>
                  <a:lnTo>
                    <a:pt x="65" y="402387"/>
                  </a:lnTo>
                  <a:lnTo>
                    <a:pt x="65" y="394004"/>
                  </a:lnTo>
                  <a:lnTo>
                    <a:pt x="100664" y="394004"/>
                  </a:lnTo>
                  <a:close/>
                  <a:moveTo>
                    <a:pt x="3621553" y="402387"/>
                  </a:moveTo>
                  <a:lnTo>
                    <a:pt x="704259" y="402387"/>
                  </a:lnTo>
                  <a:lnTo>
                    <a:pt x="704259" y="394004"/>
                  </a:lnTo>
                  <a:lnTo>
                    <a:pt x="3621553" y="394004"/>
                  </a:lnTo>
                  <a:close/>
                  <a:moveTo>
                    <a:pt x="3621404" y="402387"/>
                  </a:moveTo>
                  <a:cubicBezTo>
                    <a:pt x="3621404" y="403812"/>
                    <a:pt x="3621488" y="405154"/>
                    <a:pt x="3621488" y="406579"/>
                  </a:cubicBezTo>
                  <a:cubicBezTo>
                    <a:pt x="3621488" y="516648"/>
                    <a:pt x="3576471" y="616155"/>
                    <a:pt x="3503622" y="688166"/>
                  </a:cubicBezTo>
                  <a:cubicBezTo>
                    <a:pt x="3430857" y="760261"/>
                    <a:pt x="3330260" y="804775"/>
                    <a:pt x="3219100" y="804775"/>
                  </a:cubicBezTo>
                  <a:lnTo>
                    <a:pt x="402387" y="804775"/>
                  </a:lnTo>
                  <a:cubicBezTo>
                    <a:pt x="180152" y="804775"/>
                    <a:pt x="0" y="626467"/>
                    <a:pt x="0" y="406579"/>
                  </a:cubicBezTo>
                  <a:cubicBezTo>
                    <a:pt x="0" y="405154"/>
                    <a:pt x="83" y="403812"/>
                    <a:pt x="83" y="402387"/>
                  </a:cubicBezTo>
                  <a:lnTo>
                    <a:pt x="100680" y="402387"/>
                  </a:lnTo>
                  <a:cubicBezTo>
                    <a:pt x="100680" y="403812"/>
                    <a:pt x="100596" y="405154"/>
                    <a:pt x="100596" y="406579"/>
                  </a:cubicBezTo>
                  <a:cubicBezTo>
                    <a:pt x="100596" y="571474"/>
                    <a:pt x="235732" y="705184"/>
                    <a:pt x="402387" y="705184"/>
                  </a:cubicBezTo>
                  <a:cubicBezTo>
                    <a:pt x="569043" y="705184"/>
                    <a:pt x="704178" y="571474"/>
                    <a:pt x="704178" y="406579"/>
                  </a:cubicBezTo>
                  <a:cubicBezTo>
                    <a:pt x="704178" y="405154"/>
                    <a:pt x="704094" y="403812"/>
                    <a:pt x="704094" y="402387"/>
                  </a:cubicBezTo>
                  <a:close/>
                </a:path>
              </a:pathLst>
            </a:custGeom>
            <a:solidFill>
              <a:srgbClr val="FFF8B6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38" name="Rounded Rectangle 2">
              <a:extLst>
                <a:ext uri="{FF2B5EF4-FFF2-40B4-BE49-F238E27FC236}">
                  <a16:creationId xmlns:a16="http://schemas.microsoft.com/office/drawing/2014/main" id="{7F26CA3E-0565-DD83-0798-8943291238DE}"/>
                </a:ext>
              </a:extLst>
            </p:cNvPr>
            <p:cNvSpPr/>
            <p:nvPr/>
          </p:nvSpPr>
          <p:spPr>
            <a:xfrm>
              <a:off x="603515" y="1307759"/>
              <a:ext cx="3621553" cy="804775"/>
            </a:xfrm>
            <a:custGeom>
              <a:avLst/>
              <a:gdLst/>
              <a:ahLst/>
              <a:cxnLst/>
              <a:rect l="0" t="0" r="0" b="0"/>
              <a:pathLst>
                <a:path w="3621553" h="804775">
                  <a:moveTo>
                    <a:pt x="704076" y="394004"/>
                  </a:moveTo>
                  <a:cubicBezTo>
                    <a:pt x="701812" y="231037"/>
                    <a:pt x="567599" y="99590"/>
                    <a:pt x="402369" y="99590"/>
                  </a:cubicBezTo>
                  <a:cubicBezTo>
                    <a:pt x="237138" y="99590"/>
                    <a:pt x="102925" y="231037"/>
                    <a:pt x="100662" y="394004"/>
                  </a:cubicBezTo>
                  <a:moveTo>
                    <a:pt x="65" y="394004"/>
                  </a:moveTo>
                  <a:cubicBezTo>
                    <a:pt x="1239" y="285695"/>
                    <a:pt x="45920" y="187697"/>
                    <a:pt x="117847" y="116608"/>
                  </a:cubicBezTo>
                  <a:cubicBezTo>
                    <a:pt x="190612" y="44514"/>
                    <a:pt x="291209" y="0"/>
                    <a:pt x="402369" y="0"/>
                  </a:cubicBezTo>
                  <a:lnTo>
                    <a:pt x="3219082" y="0"/>
                  </a:lnTo>
                  <a:cubicBezTo>
                    <a:pt x="3439892" y="0"/>
                    <a:pt x="3619122" y="176044"/>
                    <a:pt x="3621386" y="394004"/>
                  </a:cubicBezTo>
                  <a:moveTo>
                    <a:pt x="100662" y="394004"/>
                  </a:moveTo>
                  <a:lnTo>
                    <a:pt x="100662" y="402387"/>
                  </a:lnTo>
                  <a:moveTo>
                    <a:pt x="65" y="402387"/>
                  </a:moveTo>
                  <a:lnTo>
                    <a:pt x="65" y="394004"/>
                  </a:lnTo>
                  <a:moveTo>
                    <a:pt x="3621553" y="402387"/>
                  </a:moveTo>
                  <a:lnTo>
                    <a:pt x="3621553" y="394004"/>
                  </a:lnTo>
                  <a:moveTo>
                    <a:pt x="704243" y="402387"/>
                  </a:moveTo>
                  <a:lnTo>
                    <a:pt x="704243" y="394004"/>
                  </a:lnTo>
                  <a:moveTo>
                    <a:pt x="100680" y="402387"/>
                  </a:moveTo>
                  <a:cubicBezTo>
                    <a:pt x="100680" y="403812"/>
                    <a:pt x="100596" y="405154"/>
                    <a:pt x="100596" y="406579"/>
                  </a:cubicBezTo>
                  <a:cubicBezTo>
                    <a:pt x="100596" y="571474"/>
                    <a:pt x="235732" y="705184"/>
                    <a:pt x="402387" y="705184"/>
                  </a:cubicBezTo>
                  <a:cubicBezTo>
                    <a:pt x="569043" y="705184"/>
                    <a:pt x="704178" y="571474"/>
                    <a:pt x="704178" y="406579"/>
                  </a:cubicBezTo>
                  <a:cubicBezTo>
                    <a:pt x="704178" y="405154"/>
                    <a:pt x="704094" y="403812"/>
                    <a:pt x="704094" y="402387"/>
                  </a:cubicBezTo>
                  <a:moveTo>
                    <a:pt x="3621404" y="402387"/>
                  </a:moveTo>
                  <a:cubicBezTo>
                    <a:pt x="3621404" y="403812"/>
                    <a:pt x="3621488" y="405154"/>
                    <a:pt x="3621488" y="406579"/>
                  </a:cubicBezTo>
                  <a:cubicBezTo>
                    <a:pt x="3621488" y="516648"/>
                    <a:pt x="3576471" y="616155"/>
                    <a:pt x="3503622" y="688166"/>
                  </a:cubicBezTo>
                  <a:cubicBezTo>
                    <a:pt x="3430857" y="760261"/>
                    <a:pt x="3330260" y="804775"/>
                    <a:pt x="3219100" y="804775"/>
                  </a:cubicBezTo>
                  <a:lnTo>
                    <a:pt x="402387" y="804775"/>
                  </a:lnTo>
                  <a:cubicBezTo>
                    <a:pt x="180152" y="804775"/>
                    <a:pt x="0" y="626467"/>
                    <a:pt x="0" y="406579"/>
                  </a:cubicBezTo>
                  <a:cubicBezTo>
                    <a:pt x="0" y="405154"/>
                    <a:pt x="83" y="403812"/>
                    <a:pt x="83" y="402387"/>
                  </a:cubicBezTo>
                </a:path>
              </a:pathLst>
            </a:custGeom>
            <a:noFill/>
            <a:ln w="12574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4AC3E8-9BED-9030-6EFE-E544F6A92D8D}"/>
              </a:ext>
            </a:extLst>
          </p:cNvPr>
          <p:cNvGrpSpPr/>
          <p:nvPr/>
        </p:nvGrpSpPr>
        <p:grpSpPr>
          <a:xfrm>
            <a:off x="4283636" y="2940266"/>
            <a:ext cx="3621553" cy="804775"/>
            <a:chOff x="603515" y="2313728"/>
            <a:chExt cx="3621553" cy="804775"/>
          </a:xfrm>
        </p:grpSpPr>
        <p:sp>
          <p:nvSpPr>
            <p:cNvPr id="35" name="Rounded Rectangle 4">
              <a:extLst>
                <a:ext uri="{FF2B5EF4-FFF2-40B4-BE49-F238E27FC236}">
                  <a16:creationId xmlns:a16="http://schemas.microsoft.com/office/drawing/2014/main" id="{6120FF2C-2064-1DBE-43CA-26BF9B5E8E9B}"/>
                </a:ext>
              </a:extLst>
            </p:cNvPr>
            <p:cNvSpPr/>
            <p:nvPr/>
          </p:nvSpPr>
          <p:spPr>
            <a:xfrm>
              <a:off x="603515" y="2313728"/>
              <a:ext cx="3621553" cy="804775"/>
            </a:xfrm>
            <a:custGeom>
              <a:avLst/>
              <a:gdLst/>
              <a:ahLst/>
              <a:cxnLst/>
              <a:rect l="0" t="0" r="0" b="0"/>
              <a:pathLst>
                <a:path w="3621553" h="804775">
                  <a:moveTo>
                    <a:pt x="100662" y="394004"/>
                  </a:moveTo>
                  <a:lnTo>
                    <a:pt x="65" y="394004"/>
                  </a:lnTo>
                  <a:cubicBezTo>
                    <a:pt x="1239" y="285695"/>
                    <a:pt x="45920" y="187697"/>
                    <a:pt x="117847" y="116608"/>
                  </a:cubicBezTo>
                  <a:cubicBezTo>
                    <a:pt x="190612" y="44514"/>
                    <a:pt x="291209" y="0"/>
                    <a:pt x="402369" y="0"/>
                  </a:cubicBezTo>
                  <a:lnTo>
                    <a:pt x="3219082" y="0"/>
                  </a:lnTo>
                  <a:cubicBezTo>
                    <a:pt x="3439892" y="0"/>
                    <a:pt x="3619122" y="176044"/>
                    <a:pt x="3621386" y="394004"/>
                  </a:cubicBezTo>
                  <a:lnTo>
                    <a:pt x="704076" y="394004"/>
                  </a:lnTo>
                  <a:cubicBezTo>
                    <a:pt x="701812" y="231037"/>
                    <a:pt x="567599" y="99590"/>
                    <a:pt x="402369" y="99590"/>
                  </a:cubicBezTo>
                  <a:cubicBezTo>
                    <a:pt x="237138" y="99590"/>
                    <a:pt x="102925" y="231037"/>
                    <a:pt x="100662" y="394004"/>
                  </a:cubicBezTo>
                  <a:close/>
                  <a:moveTo>
                    <a:pt x="100664" y="402387"/>
                  </a:moveTo>
                  <a:lnTo>
                    <a:pt x="65" y="402387"/>
                  </a:lnTo>
                  <a:lnTo>
                    <a:pt x="65" y="394004"/>
                  </a:lnTo>
                  <a:lnTo>
                    <a:pt x="100664" y="394004"/>
                  </a:lnTo>
                  <a:close/>
                  <a:moveTo>
                    <a:pt x="3621553" y="402387"/>
                  </a:moveTo>
                  <a:lnTo>
                    <a:pt x="704259" y="402387"/>
                  </a:lnTo>
                  <a:lnTo>
                    <a:pt x="704259" y="394004"/>
                  </a:lnTo>
                  <a:lnTo>
                    <a:pt x="3621553" y="394004"/>
                  </a:lnTo>
                  <a:close/>
                  <a:moveTo>
                    <a:pt x="3621404" y="402387"/>
                  </a:moveTo>
                  <a:cubicBezTo>
                    <a:pt x="3621404" y="403812"/>
                    <a:pt x="3621488" y="405154"/>
                    <a:pt x="3621488" y="406579"/>
                  </a:cubicBezTo>
                  <a:cubicBezTo>
                    <a:pt x="3621488" y="516648"/>
                    <a:pt x="3576471" y="616155"/>
                    <a:pt x="3503622" y="688166"/>
                  </a:cubicBezTo>
                  <a:cubicBezTo>
                    <a:pt x="3430857" y="760261"/>
                    <a:pt x="3330260" y="804775"/>
                    <a:pt x="3219100" y="804775"/>
                  </a:cubicBezTo>
                  <a:lnTo>
                    <a:pt x="402387" y="804775"/>
                  </a:lnTo>
                  <a:cubicBezTo>
                    <a:pt x="180152" y="804775"/>
                    <a:pt x="0" y="626467"/>
                    <a:pt x="0" y="406579"/>
                  </a:cubicBezTo>
                  <a:cubicBezTo>
                    <a:pt x="0" y="405154"/>
                    <a:pt x="83" y="403812"/>
                    <a:pt x="83" y="402387"/>
                  </a:cubicBezTo>
                  <a:lnTo>
                    <a:pt x="100680" y="402387"/>
                  </a:lnTo>
                  <a:cubicBezTo>
                    <a:pt x="100680" y="403812"/>
                    <a:pt x="100596" y="405154"/>
                    <a:pt x="100596" y="406579"/>
                  </a:cubicBezTo>
                  <a:cubicBezTo>
                    <a:pt x="100596" y="571474"/>
                    <a:pt x="235732" y="705184"/>
                    <a:pt x="402387" y="705184"/>
                  </a:cubicBezTo>
                  <a:cubicBezTo>
                    <a:pt x="569043" y="705184"/>
                    <a:pt x="704178" y="571474"/>
                    <a:pt x="704178" y="406579"/>
                  </a:cubicBezTo>
                  <a:cubicBezTo>
                    <a:pt x="704178" y="405154"/>
                    <a:pt x="704094" y="403812"/>
                    <a:pt x="704094" y="402387"/>
                  </a:cubicBezTo>
                  <a:close/>
                </a:path>
              </a:pathLst>
            </a:custGeom>
            <a:solidFill>
              <a:srgbClr val="FFE4CB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6" name="Rounded Rectangle 5">
              <a:extLst>
                <a:ext uri="{FF2B5EF4-FFF2-40B4-BE49-F238E27FC236}">
                  <a16:creationId xmlns:a16="http://schemas.microsoft.com/office/drawing/2014/main" id="{64EE6652-0FEA-C923-6C4A-1CADEEC14CF2}"/>
                </a:ext>
              </a:extLst>
            </p:cNvPr>
            <p:cNvSpPr/>
            <p:nvPr/>
          </p:nvSpPr>
          <p:spPr>
            <a:xfrm>
              <a:off x="603515" y="2313728"/>
              <a:ext cx="3621553" cy="804775"/>
            </a:xfrm>
            <a:custGeom>
              <a:avLst/>
              <a:gdLst/>
              <a:ahLst/>
              <a:cxnLst/>
              <a:rect l="0" t="0" r="0" b="0"/>
              <a:pathLst>
                <a:path w="3621553" h="804775">
                  <a:moveTo>
                    <a:pt x="704076" y="394004"/>
                  </a:moveTo>
                  <a:cubicBezTo>
                    <a:pt x="701812" y="231037"/>
                    <a:pt x="567599" y="99590"/>
                    <a:pt x="402369" y="99590"/>
                  </a:cubicBezTo>
                  <a:cubicBezTo>
                    <a:pt x="237138" y="99590"/>
                    <a:pt x="102925" y="231037"/>
                    <a:pt x="100662" y="394004"/>
                  </a:cubicBezTo>
                  <a:moveTo>
                    <a:pt x="65" y="394004"/>
                  </a:moveTo>
                  <a:cubicBezTo>
                    <a:pt x="1239" y="285695"/>
                    <a:pt x="45920" y="187697"/>
                    <a:pt x="117847" y="116608"/>
                  </a:cubicBezTo>
                  <a:cubicBezTo>
                    <a:pt x="190612" y="44514"/>
                    <a:pt x="291209" y="0"/>
                    <a:pt x="402369" y="0"/>
                  </a:cubicBezTo>
                  <a:lnTo>
                    <a:pt x="3219082" y="0"/>
                  </a:lnTo>
                  <a:cubicBezTo>
                    <a:pt x="3439892" y="0"/>
                    <a:pt x="3619122" y="176044"/>
                    <a:pt x="3621386" y="394004"/>
                  </a:cubicBezTo>
                  <a:moveTo>
                    <a:pt x="100662" y="394004"/>
                  </a:moveTo>
                  <a:lnTo>
                    <a:pt x="100662" y="402387"/>
                  </a:lnTo>
                  <a:moveTo>
                    <a:pt x="65" y="402387"/>
                  </a:moveTo>
                  <a:lnTo>
                    <a:pt x="65" y="394004"/>
                  </a:lnTo>
                  <a:moveTo>
                    <a:pt x="3621553" y="402387"/>
                  </a:moveTo>
                  <a:lnTo>
                    <a:pt x="3621553" y="394004"/>
                  </a:lnTo>
                  <a:moveTo>
                    <a:pt x="704243" y="402387"/>
                  </a:moveTo>
                  <a:lnTo>
                    <a:pt x="704243" y="394004"/>
                  </a:lnTo>
                  <a:moveTo>
                    <a:pt x="100680" y="402387"/>
                  </a:moveTo>
                  <a:cubicBezTo>
                    <a:pt x="100680" y="403812"/>
                    <a:pt x="100596" y="405154"/>
                    <a:pt x="100596" y="406579"/>
                  </a:cubicBezTo>
                  <a:cubicBezTo>
                    <a:pt x="100596" y="571474"/>
                    <a:pt x="235732" y="705184"/>
                    <a:pt x="402387" y="705184"/>
                  </a:cubicBezTo>
                  <a:cubicBezTo>
                    <a:pt x="569043" y="705184"/>
                    <a:pt x="704178" y="571474"/>
                    <a:pt x="704178" y="406579"/>
                  </a:cubicBezTo>
                  <a:cubicBezTo>
                    <a:pt x="704178" y="405154"/>
                    <a:pt x="704094" y="403812"/>
                    <a:pt x="704094" y="402387"/>
                  </a:cubicBezTo>
                  <a:moveTo>
                    <a:pt x="3621404" y="402387"/>
                  </a:moveTo>
                  <a:cubicBezTo>
                    <a:pt x="3621404" y="403812"/>
                    <a:pt x="3621488" y="405154"/>
                    <a:pt x="3621488" y="406579"/>
                  </a:cubicBezTo>
                  <a:cubicBezTo>
                    <a:pt x="3621488" y="516648"/>
                    <a:pt x="3576471" y="616155"/>
                    <a:pt x="3503622" y="688166"/>
                  </a:cubicBezTo>
                  <a:cubicBezTo>
                    <a:pt x="3430857" y="760261"/>
                    <a:pt x="3330260" y="804775"/>
                    <a:pt x="3219100" y="804775"/>
                  </a:cubicBezTo>
                  <a:lnTo>
                    <a:pt x="402387" y="804775"/>
                  </a:lnTo>
                  <a:cubicBezTo>
                    <a:pt x="180152" y="804775"/>
                    <a:pt x="0" y="626467"/>
                    <a:pt x="0" y="406579"/>
                  </a:cubicBezTo>
                  <a:cubicBezTo>
                    <a:pt x="0" y="405154"/>
                    <a:pt x="83" y="403812"/>
                    <a:pt x="83" y="402387"/>
                  </a:cubicBezTo>
                </a:path>
              </a:pathLst>
            </a:custGeom>
            <a:noFill/>
            <a:ln w="12574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D0A337-F3AC-476C-87E0-387B3E0A63AE}"/>
              </a:ext>
            </a:extLst>
          </p:cNvPr>
          <p:cNvGrpSpPr/>
          <p:nvPr/>
        </p:nvGrpSpPr>
        <p:grpSpPr>
          <a:xfrm>
            <a:off x="4283636" y="3954199"/>
            <a:ext cx="3621553" cy="804775"/>
            <a:chOff x="603515" y="3319697"/>
            <a:chExt cx="3621553" cy="804775"/>
          </a:xfrm>
        </p:grpSpPr>
        <p:sp>
          <p:nvSpPr>
            <p:cNvPr id="33" name="Rounded Rectangle 7">
              <a:extLst>
                <a:ext uri="{FF2B5EF4-FFF2-40B4-BE49-F238E27FC236}">
                  <a16:creationId xmlns:a16="http://schemas.microsoft.com/office/drawing/2014/main" id="{D539D1BF-0790-5AC9-9E1D-8BFF0B95B2AA}"/>
                </a:ext>
              </a:extLst>
            </p:cNvPr>
            <p:cNvSpPr/>
            <p:nvPr/>
          </p:nvSpPr>
          <p:spPr>
            <a:xfrm>
              <a:off x="603515" y="3319697"/>
              <a:ext cx="3621553" cy="804775"/>
            </a:xfrm>
            <a:custGeom>
              <a:avLst/>
              <a:gdLst/>
              <a:ahLst/>
              <a:cxnLst/>
              <a:rect l="0" t="0" r="0" b="0"/>
              <a:pathLst>
                <a:path w="3621553" h="804775">
                  <a:moveTo>
                    <a:pt x="100662" y="394004"/>
                  </a:moveTo>
                  <a:lnTo>
                    <a:pt x="65" y="394004"/>
                  </a:lnTo>
                  <a:cubicBezTo>
                    <a:pt x="1239" y="285695"/>
                    <a:pt x="45920" y="187697"/>
                    <a:pt x="117847" y="116608"/>
                  </a:cubicBezTo>
                  <a:cubicBezTo>
                    <a:pt x="190612" y="44514"/>
                    <a:pt x="291209" y="0"/>
                    <a:pt x="402369" y="0"/>
                  </a:cubicBezTo>
                  <a:lnTo>
                    <a:pt x="3219082" y="0"/>
                  </a:lnTo>
                  <a:cubicBezTo>
                    <a:pt x="3439892" y="0"/>
                    <a:pt x="3619122" y="176044"/>
                    <a:pt x="3621386" y="394004"/>
                  </a:cubicBezTo>
                  <a:lnTo>
                    <a:pt x="704076" y="394004"/>
                  </a:lnTo>
                  <a:cubicBezTo>
                    <a:pt x="701812" y="231037"/>
                    <a:pt x="567599" y="99590"/>
                    <a:pt x="402369" y="99590"/>
                  </a:cubicBezTo>
                  <a:cubicBezTo>
                    <a:pt x="237138" y="99590"/>
                    <a:pt x="102925" y="231037"/>
                    <a:pt x="100662" y="394004"/>
                  </a:cubicBezTo>
                  <a:close/>
                  <a:moveTo>
                    <a:pt x="100664" y="402387"/>
                  </a:moveTo>
                  <a:lnTo>
                    <a:pt x="65" y="402387"/>
                  </a:lnTo>
                  <a:lnTo>
                    <a:pt x="65" y="394004"/>
                  </a:lnTo>
                  <a:lnTo>
                    <a:pt x="100664" y="394004"/>
                  </a:lnTo>
                  <a:close/>
                  <a:moveTo>
                    <a:pt x="3621553" y="402387"/>
                  </a:moveTo>
                  <a:lnTo>
                    <a:pt x="704259" y="402387"/>
                  </a:lnTo>
                  <a:lnTo>
                    <a:pt x="704259" y="394004"/>
                  </a:lnTo>
                  <a:lnTo>
                    <a:pt x="3621553" y="394004"/>
                  </a:lnTo>
                  <a:close/>
                  <a:moveTo>
                    <a:pt x="3621404" y="402387"/>
                  </a:moveTo>
                  <a:cubicBezTo>
                    <a:pt x="3621404" y="403812"/>
                    <a:pt x="3621488" y="405154"/>
                    <a:pt x="3621488" y="406579"/>
                  </a:cubicBezTo>
                  <a:cubicBezTo>
                    <a:pt x="3621488" y="516648"/>
                    <a:pt x="3576471" y="616155"/>
                    <a:pt x="3503622" y="688166"/>
                  </a:cubicBezTo>
                  <a:cubicBezTo>
                    <a:pt x="3430857" y="760261"/>
                    <a:pt x="3330260" y="804775"/>
                    <a:pt x="3219100" y="804775"/>
                  </a:cubicBezTo>
                  <a:lnTo>
                    <a:pt x="402387" y="804775"/>
                  </a:lnTo>
                  <a:cubicBezTo>
                    <a:pt x="180152" y="804775"/>
                    <a:pt x="0" y="626467"/>
                    <a:pt x="0" y="406579"/>
                  </a:cubicBezTo>
                  <a:cubicBezTo>
                    <a:pt x="0" y="405154"/>
                    <a:pt x="83" y="403812"/>
                    <a:pt x="83" y="402387"/>
                  </a:cubicBezTo>
                  <a:lnTo>
                    <a:pt x="100680" y="402387"/>
                  </a:lnTo>
                  <a:cubicBezTo>
                    <a:pt x="100680" y="403812"/>
                    <a:pt x="100596" y="405154"/>
                    <a:pt x="100596" y="406579"/>
                  </a:cubicBezTo>
                  <a:cubicBezTo>
                    <a:pt x="100596" y="571474"/>
                    <a:pt x="235732" y="705184"/>
                    <a:pt x="402387" y="705184"/>
                  </a:cubicBezTo>
                  <a:cubicBezTo>
                    <a:pt x="569043" y="705184"/>
                    <a:pt x="704178" y="571474"/>
                    <a:pt x="704178" y="406579"/>
                  </a:cubicBezTo>
                  <a:cubicBezTo>
                    <a:pt x="704178" y="405154"/>
                    <a:pt x="704094" y="403812"/>
                    <a:pt x="704094" y="402387"/>
                  </a:cubicBezTo>
                  <a:close/>
                </a:path>
              </a:pathLst>
            </a:custGeom>
            <a:solidFill>
              <a:srgbClr val="FFD9D8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4" name="Rounded Rectangle 8">
              <a:extLst>
                <a:ext uri="{FF2B5EF4-FFF2-40B4-BE49-F238E27FC236}">
                  <a16:creationId xmlns:a16="http://schemas.microsoft.com/office/drawing/2014/main" id="{BED16066-63AB-22FB-B91F-E6662AA0FC47}"/>
                </a:ext>
              </a:extLst>
            </p:cNvPr>
            <p:cNvSpPr/>
            <p:nvPr/>
          </p:nvSpPr>
          <p:spPr>
            <a:xfrm>
              <a:off x="603515" y="3319697"/>
              <a:ext cx="3621553" cy="804775"/>
            </a:xfrm>
            <a:custGeom>
              <a:avLst/>
              <a:gdLst/>
              <a:ahLst/>
              <a:cxnLst/>
              <a:rect l="0" t="0" r="0" b="0"/>
              <a:pathLst>
                <a:path w="3621553" h="804775">
                  <a:moveTo>
                    <a:pt x="704076" y="394004"/>
                  </a:moveTo>
                  <a:cubicBezTo>
                    <a:pt x="701812" y="231037"/>
                    <a:pt x="567599" y="99590"/>
                    <a:pt x="402369" y="99590"/>
                  </a:cubicBezTo>
                  <a:cubicBezTo>
                    <a:pt x="237138" y="99590"/>
                    <a:pt x="102925" y="231037"/>
                    <a:pt x="100662" y="394004"/>
                  </a:cubicBezTo>
                  <a:moveTo>
                    <a:pt x="65" y="394004"/>
                  </a:moveTo>
                  <a:cubicBezTo>
                    <a:pt x="1239" y="285695"/>
                    <a:pt x="45920" y="187697"/>
                    <a:pt x="117847" y="116608"/>
                  </a:cubicBezTo>
                  <a:cubicBezTo>
                    <a:pt x="190612" y="44514"/>
                    <a:pt x="291209" y="0"/>
                    <a:pt x="402369" y="0"/>
                  </a:cubicBezTo>
                  <a:lnTo>
                    <a:pt x="3219082" y="0"/>
                  </a:lnTo>
                  <a:cubicBezTo>
                    <a:pt x="3439892" y="0"/>
                    <a:pt x="3619122" y="176044"/>
                    <a:pt x="3621386" y="394004"/>
                  </a:cubicBezTo>
                  <a:moveTo>
                    <a:pt x="100662" y="394004"/>
                  </a:moveTo>
                  <a:lnTo>
                    <a:pt x="100662" y="402387"/>
                  </a:lnTo>
                  <a:moveTo>
                    <a:pt x="65" y="402387"/>
                  </a:moveTo>
                  <a:lnTo>
                    <a:pt x="65" y="394004"/>
                  </a:lnTo>
                  <a:moveTo>
                    <a:pt x="3621553" y="402387"/>
                  </a:moveTo>
                  <a:lnTo>
                    <a:pt x="3621553" y="394004"/>
                  </a:lnTo>
                  <a:moveTo>
                    <a:pt x="704243" y="402387"/>
                  </a:moveTo>
                  <a:lnTo>
                    <a:pt x="704243" y="394004"/>
                  </a:lnTo>
                  <a:moveTo>
                    <a:pt x="100680" y="402387"/>
                  </a:moveTo>
                  <a:cubicBezTo>
                    <a:pt x="100680" y="403812"/>
                    <a:pt x="100596" y="405154"/>
                    <a:pt x="100596" y="406579"/>
                  </a:cubicBezTo>
                  <a:cubicBezTo>
                    <a:pt x="100596" y="571474"/>
                    <a:pt x="235732" y="705184"/>
                    <a:pt x="402387" y="705184"/>
                  </a:cubicBezTo>
                  <a:cubicBezTo>
                    <a:pt x="569043" y="705184"/>
                    <a:pt x="704178" y="571474"/>
                    <a:pt x="704178" y="406579"/>
                  </a:cubicBezTo>
                  <a:cubicBezTo>
                    <a:pt x="704178" y="405154"/>
                    <a:pt x="704094" y="403812"/>
                    <a:pt x="704094" y="402387"/>
                  </a:cubicBezTo>
                  <a:moveTo>
                    <a:pt x="3621404" y="402387"/>
                  </a:moveTo>
                  <a:cubicBezTo>
                    <a:pt x="3621404" y="403812"/>
                    <a:pt x="3621488" y="405154"/>
                    <a:pt x="3621488" y="406579"/>
                  </a:cubicBezTo>
                  <a:cubicBezTo>
                    <a:pt x="3621488" y="516648"/>
                    <a:pt x="3576471" y="616155"/>
                    <a:pt x="3503622" y="688166"/>
                  </a:cubicBezTo>
                  <a:cubicBezTo>
                    <a:pt x="3430857" y="760261"/>
                    <a:pt x="3330260" y="804775"/>
                    <a:pt x="3219100" y="804775"/>
                  </a:cubicBezTo>
                  <a:lnTo>
                    <a:pt x="402387" y="804775"/>
                  </a:lnTo>
                  <a:cubicBezTo>
                    <a:pt x="180152" y="804775"/>
                    <a:pt x="0" y="626467"/>
                    <a:pt x="0" y="406579"/>
                  </a:cubicBezTo>
                  <a:cubicBezTo>
                    <a:pt x="0" y="405154"/>
                    <a:pt x="83" y="403812"/>
                    <a:pt x="83" y="402387"/>
                  </a:cubicBezTo>
                </a:path>
              </a:pathLst>
            </a:custGeom>
            <a:noFill/>
            <a:ln w="12574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B99BB5-A8C7-28C9-D2A7-F7C3A85FFBCC}"/>
              </a:ext>
            </a:extLst>
          </p:cNvPr>
          <p:cNvGrpSpPr/>
          <p:nvPr/>
        </p:nvGrpSpPr>
        <p:grpSpPr>
          <a:xfrm>
            <a:off x="4283636" y="4960168"/>
            <a:ext cx="3621553" cy="804775"/>
            <a:chOff x="603515" y="4325666"/>
            <a:chExt cx="3621553" cy="804775"/>
          </a:xfrm>
        </p:grpSpPr>
        <p:sp>
          <p:nvSpPr>
            <p:cNvPr id="31" name="Rounded Rectangle 10">
              <a:extLst>
                <a:ext uri="{FF2B5EF4-FFF2-40B4-BE49-F238E27FC236}">
                  <a16:creationId xmlns:a16="http://schemas.microsoft.com/office/drawing/2014/main" id="{86773BEB-1B9F-48F7-5295-BBDF157BA3B1}"/>
                </a:ext>
              </a:extLst>
            </p:cNvPr>
            <p:cNvSpPr/>
            <p:nvPr/>
          </p:nvSpPr>
          <p:spPr>
            <a:xfrm>
              <a:off x="603515" y="4325666"/>
              <a:ext cx="3621553" cy="804775"/>
            </a:xfrm>
            <a:custGeom>
              <a:avLst/>
              <a:gdLst/>
              <a:ahLst/>
              <a:cxnLst/>
              <a:rect l="0" t="0" r="0" b="0"/>
              <a:pathLst>
                <a:path w="3621553" h="804775">
                  <a:moveTo>
                    <a:pt x="100662" y="394004"/>
                  </a:moveTo>
                  <a:lnTo>
                    <a:pt x="65" y="394004"/>
                  </a:lnTo>
                  <a:cubicBezTo>
                    <a:pt x="1239" y="285695"/>
                    <a:pt x="45920" y="187697"/>
                    <a:pt x="117847" y="116608"/>
                  </a:cubicBezTo>
                  <a:cubicBezTo>
                    <a:pt x="190612" y="44514"/>
                    <a:pt x="291209" y="0"/>
                    <a:pt x="402369" y="0"/>
                  </a:cubicBezTo>
                  <a:lnTo>
                    <a:pt x="3219082" y="0"/>
                  </a:lnTo>
                  <a:cubicBezTo>
                    <a:pt x="3439892" y="0"/>
                    <a:pt x="3619122" y="176044"/>
                    <a:pt x="3621386" y="394004"/>
                  </a:cubicBezTo>
                  <a:lnTo>
                    <a:pt x="704076" y="394004"/>
                  </a:lnTo>
                  <a:cubicBezTo>
                    <a:pt x="701812" y="231037"/>
                    <a:pt x="567599" y="99590"/>
                    <a:pt x="402369" y="99590"/>
                  </a:cubicBezTo>
                  <a:cubicBezTo>
                    <a:pt x="237138" y="99590"/>
                    <a:pt x="102925" y="231037"/>
                    <a:pt x="100662" y="394004"/>
                  </a:cubicBezTo>
                  <a:close/>
                  <a:moveTo>
                    <a:pt x="100664" y="402387"/>
                  </a:moveTo>
                  <a:lnTo>
                    <a:pt x="65" y="402387"/>
                  </a:lnTo>
                  <a:lnTo>
                    <a:pt x="65" y="394004"/>
                  </a:lnTo>
                  <a:lnTo>
                    <a:pt x="100664" y="394004"/>
                  </a:lnTo>
                  <a:close/>
                  <a:moveTo>
                    <a:pt x="3621553" y="402387"/>
                  </a:moveTo>
                  <a:lnTo>
                    <a:pt x="704259" y="402387"/>
                  </a:lnTo>
                  <a:lnTo>
                    <a:pt x="704259" y="394004"/>
                  </a:lnTo>
                  <a:lnTo>
                    <a:pt x="3621553" y="394004"/>
                  </a:lnTo>
                  <a:close/>
                  <a:moveTo>
                    <a:pt x="3621404" y="402387"/>
                  </a:moveTo>
                  <a:cubicBezTo>
                    <a:pt x="3621404" y="403812"/>
                    <a:pt x="3621488" y="405154"/>
                    <a:pt x="3621488" y="406579"/>
                  </a:cubicBezTo>
                  <a:cubicBezTo>
                    <a:pt x="3621488" y="516648"/>
                    <a:pt x="3576471" y="616155"/>
                    <a:pt x="3503622" y="688166"/>
                  </a:cubicBezTo>
                  <a:cubicBezTo>
                    <a:pt x="3430857" y="760261"/>
                    <a:pt x="3330260" y="804775"/>
                    <a:pt x="3219100" y="804775"/>
                  </a:cubicBezTo>
                  <a:lnTo>
                    <a:pt x="402387" y="804775"/>
                  </a:lnTo>
                  <a:cubicBezTo>
                    <a:pt x="180152" y="804775"/>
                    <a:pt x="0" y="626467"/>
                    <a:pt x="0" y="406579"/>
                  </a:cubicBezTo>
                  <a:cubicBezTo>
                    <a:pt x="0" y="405154"/>
                    <a:pt x="83" y="403812"/>
                    <a:pt x="83" y="402387"/>
                  </a:cubicBezTo>
                  <a:lnTo>
                    <a:pt x="100680" y="402387"/>
                  </a:lnTo>
                  <a:cubicBezTo>
                    <a:pt x="100680" y="403812"/>
                    <a:pt x="100596" y="405154"/>
                    <a:pt x="100596" y="406579"/>
                  </a:cubicBezTo>
                  <a:cubicBezTo>
                    <a:pt x="100596" y="571474"/>
                    <a:pt x="235732" y="705184"/>
                    <a:pt x="402387" y="705184"/>
                  </a:cubicBezTo>
                  <a:cubicBezTo>
                    <a:pt x="569043" y="705184"/>
                    <a:pt x="704178" y="571474"/>
                    <a:pt x="704178" y="406579"/>
                  </a:cubicBezTo>
                  <a:cubicBezTo>
                    <a:pt x="704178" y="405154"/>
                    <a:pt x="704094" y="403812"/>
                    <a:pt x="704094" y="402387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32" name="Rounded Rectangle 11">
              <a:extLst>
                <a:ext uri="{FF2B5EF4-FFF2-40B4-BE49-F238E27FC236}">
                  <a16:creationId xmlns:a16="http://schemas.microsoft.com/office/drawing/2014/main" id="{52B2AA05-15D4-18EA-3E42-C26BE9E25091}"/>
                </a:ext>
              </a:extLst>
            </p:cNvPr>
            <p:cNvSpPr/>
            <p:nvPr/>
          </p:nvSpPr>
          <p:spPr>
            <a:xfrm>
              <a:off x="603515" y="4325666"/>
              <a:ext cx="3621553" cy="804775"/>
            </a:xfrm>
            <a:custGeom>
              <a:avLst/>
              <a:gdLst/>
              <a:ahLst/>
              <a:cxnLst/>
              <a:rect l="0" t="0" r="0" b="0"/>
              <a:pathLst>
                <a:path w="3621553" h="804775">
                  <a:moveTo>
                    <a:pt x="704076" y="394004"/>
                  </a:moveTo>
                  <a:cubicBezTo>
                    <a:pt x="701812" y="231037"/>
                    <a:pt x="567599" y="99590"/>
                    <a:pt x="402369" y="99590"/>
                  </a:cubicBezTo>
                  <a:cubicBezTo>
                    <a:pt x="237138" y="99590"/>
                    <a:pt x="102925" y="231037"/>
                    <a:pt x="100662" y="394004"/>
                  </a:cubicBezTo>
                  <a:moveTo>
                    <a:pt x="65" y="394004"/>
                  </a:moveTo>
                  <a:cubicBezTo>
                    <a:pt x="1239" y="285695"/>
                    <a:pt x="45920" y="187697"/>
                    <a:pt x="117847" y="116608"/>
                  </a:cubicBezTo>
                  <a:cubicBezTo>
                    <a:pt x="190612" y="44514"/>
                    <a:pt x="291209" y="0"/>
                    <a:pt x="402369" y="0"/>
                  </a:cubicBezTo>
                  <a:lnTo>
                    <a:pt x="3219082" y="0"/>
                  </a:lnTo>
                  <a:cubicBezTo>
                    <a:pt x="3439892" y="0"/>
                    <a:pt x="3619122" y="176044"/>
                    <a:pt x="3621386" y="394004"/>
                  </a:cubicBezTo>
                  <a:moveTo>
                    <a:pt x="100662" y="394004"/>
                  </a:moveTo>
                  <a:lnTo>
                    <a:pt x="100662" y="402387"/>
                  </a:lnTo>
                  <a:moveTo>
                    <a:pt x="65" y="402387"/>
                  </a:moveTo>
                  <a:lnTo>
                    <a:pt x="65" y="394004"/>
                  </a:lnTo>
                  <a:moveTo>
                    <a:pt x="3621553" y="402387"/>
                  </a:moveTo>
                  <a:lnTo>
                    <a:pt x="3621553" y="394004"/>
                  </a:lnTo>
                  <a:moveTo>
                    <a:pt x="704243" y="402387"/>
                  </a:moveTo>
                  <a:lnTo>
                    <a:pt x="704243" y="394004"/>
                  </a:lnTo>
                  <a:moveTo>
                    <a:pt x="100680" y="402387"/>
                  </a:moveTo>
                  <a:cubicBezTo>
                    <a:pt x="100680" y="403812"/>
                    <a:pt x="100596" y="405154"/>
                    <a:pt x="100596" y="406579"/>
                  </a:cubicBezTo>
                  <a:cubicBezTo>
                    <a:pt x="100596" y="571474"/>
                    <a:pt x="235732" y="705184"/>
                    <a:pt x="402387" y="705184"/>
                  </a:cubicBezTo>
                  <a:cubicBezTo>
                    <a:pt x="569043" y="705184"/>
                    <a:pt x="704178" y="571474"/>
                    <a:pt x="704178" y="406579"/>
                  </a:cubicBezTo>
                  <a:cubicBezTo>
                    <a:pt x="704178" y="405154"/>
                    <a:pt x="704094" y="403812"/>
                    <a:pt x="704094" y="402387"/>
                  </a:cubicBezTo>
                  <a:moveTo>
                    <a:pt x="3621404" y="402387"/>
                  </a:moveTo>
                  <a:cubicBezTo>
                    <a:pt x="3621404" y="403812"/>
                    <a:pt x="3621488" y="405154"/>
                    <a:pt x="3621488" y="406579"/>
                  </a:cubicBezTo>
                  <a:cubicBezTo>
                    <a:pt x="3621488" y="516648"/>
                    <a:pt x="3576471" y="616155"/>
                    <a:pt x="3503622" y="688166"/>
                  </a:cubicBezTo>
                  <a:cubicBezTo>
                    <a:pt x="3430857" y="760261"/>
                    <a:pt x="3330260" y="804775"/>
                    <a:pt x="3219100" y="804775"/>
                  </a:cubicBezTo>
                  <a:lnTo>
                    <a:pt x="402387" y="804775"/>
                  </a:lnTo>
                  <a:cubicBezTo>
                    <a:pt x="180152" y="804775"/>
                    <a:pt x="0" y="626467"/>
                    <a:pt x="0" y="406579"/>
                  </a:cubicBezTo>
                  <a:cubicBezTo>
                    <a:pt x="0" y="405154"/>
                    <a:pt x="83" y="403812"/>
                    <a:pt x="83" y="402387"/>
                  </a:cubicBezTo>
                </a:path>
              </a:pathLst>
            </a:custGeom>
            <a:noFill/>
            <a:ln w="12574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18" name="TextBox 13">
            <a:extLst>
              <a:ext uri="{FF2B5EF4-FFF2-40B4-BE49-F238E27FC236}">
                <a16:creationId xmlns:a16="http://schemas.microsoft.com/office/drawing/2014/main" id="{8E923808-9DAD-552B-8ABC-4FE96D12AD98}"/>
              </a:ext>
            </a:extLst>
          </p:cNvPr>
          <p:cNvSpPr txBox="1"/>
          <p:nvPr/>
        </p:nvSpPr>
        <p:spPr>
          <a:xfrm>
            <a:off x="3295371" y="586964"/>
            <a:ext cx="5285264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/>
              <a:t>Output &amp; Stats</a:t>
            </a:r>
            <a:endParaRPr sz="4000" b="1" dirty="0">
              <a:solidFill>
                <a:srgbClr val="484848"/>
              </a:solidFill>
              <a:latin typeface="Shantell Sans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FDF48863-F793-C517-8F19-32F65A32DE9B}"/>
              </a:ext>
            </a:extLst>
          </p:cNvPr>
          <p:cNvSpPr txBox="1"/>
          <p:nvPr/>
        </p:nvSpPr>
        <p:spPr>
          <a:xfrm>
            <a:off x="5105243" y="2073037"/>
            <a:ext cx="1684998" cy="2464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1200" b="1">
                <a:solidFill>
                  <a:srgbClr val="E0CB15"/>
                </a:solidFill>
                <a:latin typeface="Shantell Sans"/>
              </a:rPr>
              <a:t>Average Order Time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D57BC45E-A7E1-73BC-8698-E58BD10F322F}"/>
              </a:ext>
            </a:extLst>
          </p:cNvPr>
          <p:cNvSpPr txBox="1"/>
          <p:nvPr/>
        </p:nvSpPr>
        <p:spPr>
          <a:xfrm>
            <a:off x="5105243" y="2360577"/>
            <a:ext cx="2426900" cy="3520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900" b="0" dirty="0">
                <a:solidFill>
                  <a:srgbClr val="E0CB15"/>
                </a:solidFill>
                <a:latin typeface="Shantell Sans"/>
              </a:rPr>
              <a:t>The average time taken to fulfill each
order.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969DDAF9-F6C5-6B68-19AD-B03A794CA9C0}"/>
              </a:ext>
            </a:extLst>
          </p:cNvPr>
          <p:cNvSpPr txBox="1"/>
          <p:nvPr/>
        </p:nvSpPr>
        <p:spPr>
          <a:xfrm>
            <a:off x="5105243" y="3129305"/>
            <a:ext cx="1106565" cy="2464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1200" b="1" dirty="0">
                <a:solidFill>
                  <a:srgbClr val="DE8431"/>
                </a:solidFill>
                <a:latin typeface="Shantell Sans"/>
              </a:rPr>
              <a:t>Failed Orders</a:t>
            </a: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D184512C-1EBA-5791-8237-4E3E79DF42DE}"/>
              </a:ext>
            </a:extLst>
          </p:cNvPr>
          <p:cNvSpPr txBox="1"/>
          <p:nvPr/>
        </p:nvSpPr>
        <p:spPr>
          <a:xfrm>
            <a:off x="5114533" y="3462619"/>
            <a:ext cx="2364027" cy="1760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900" b="0" dirty="0">
                <a:solidFill>
                  <a:srgbClr val="DE8431"/>
                </a:solidFill>
                <a:latin typeface="Shantell Sans"/>
              </a:rPr>
              <a:t>Orders that could not be completed.</a:t>
            </a: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E518DF87-4215-E651-6AE5-2557789FE61C}"/>
              </a:ext>
            </a:extLst>
          </p:cNvPr>
          <p:cNvSpPr txBox="1"/>
          <p:nvPr/>
        </p:nvSpPr>
        <p:spPr>
          <a:xfrm>
            <a:off x="5105243" y="4084975"/>
            <a:ext cx="1697572" cy="2464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1200" b="1" dirty="0">
                <a:solidFill>
                  <a:srgbClr val="E55753"/>
                </a:solidFill>
                <a:latin typeface="Shantell Sans"/>
              </a:rPr>
              <a:t>Employee Utilization</a:t>
            </a: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CA022029-7F25-8837-FABC-7C37EA79B41A}"/>
              </a:ext>
            </a:extLst>
          </p:cNvPr>
          <p:cNvSpPr txBox="1"/>
          <p:nvPr/>
        </p:nvSpPr>
        <p:spPr>
          <a:xfrm>
            <a:off x="5105243" y="4372515"/>
            <a:ext cx="2678392" cy="3520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900" b="0" dirty="0">
                <a:solidFill>
                  <a:srgbClr val="E55753"/>
                </a:solidFill>
                <a:latin typeface="Shantell Sans"/>
              </a:rPr>
              <a:t>Measures how effectively employees are
being used.</a:t>
            </a:r>
          </a:p>
        </p:txBody>
      </p:sp>
      <p:sp>
        <p:nvSpPr>
          <p:cNvPr id="25" name="TextBox 20">
            <a:extLst>
              <a:ext uri="{FF2B5EF4-FFF2-40B4-BE49-F238E27FC236}">
                <a16:creationId xmlns:a16="http://schemas.microsoft.com/office/drawing/2014/main" id="{01259A99-116E-91A9-4FFE-19FE11B84187}"/>
              </a:ext>
            </a:extLst>
          </p:cNvPr>
          <p:cNvSpPr txBox="1"/>
          <p:nvPr/>
        </p:nvSpPr>
        <p:spPr>
          <a:xfrm>
            <a:off x="5105243" y="5090944"/>
            <a:ext cx="195239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1200" b="1" dirty="0">
                <a:solidFill>
                  <a:schemeClr val="accent6">
                    <a:lumMod val="75000"/>
                  </a:schemeClr>
                </a:solidFill>
                <a:latin typeface="Shantell Sans"/>
              </a:rPr>
              <a:t>Order Queue Length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Shantell Sans"/>
              </a:rPr>
              <a:t> over time</a:t>
            </a:r>
            <a:endParaRPr sz="1200" b="1" dirty="0">
              <a:solidFill>
                <a:schemeClr val="accent6">
                  <a:lumMod val="75000"/>
                </a:schemeClr>
              </a:solidFill>
              <a:latin typeface="Shantell Sans"/>
            </a:endParaRPr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6D77AC7F-F3A6-36AC-99F8-56D76F1BA96E}"/>
              </a:ext>
            </a:extLst>
          </p:cNvPr>
          <p:cNvSpPr txBox="1"/>
          <p:nvPr/>
        </p:nvSpPr>
        <p:spPr>
          <a:xfrm>
            <a:off x="5105243" y="5378484"/>
            <a:ext cx="1665521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900" b="0" dirty="0">
                <a:solidFill>
                  <a:schemeClr val="accent6">
                    <a:lumMod val="75000"/>
                  </a:schemeClr>
                </a:solidFill>
                <a:latin typeface="Shantell Sans"/>
              </a:rPr>
              <a:t>The number of orders waiting to be
processed</a:t>
            </a:r>
            <a:r>
              <a:rPr sz="900" b="0" dirty="0">
                <a:solidFill>
                  <a:srgbClr val="DE58A9"/>
                </a:solidFill>
                <a:latin typeface="Shantell Sans"/>
              </a:rPr>
              <a:t>.</a:t>
            </a:r>
          </a:p>
        </p:txBody>
      </p:sp>
      <p:sp>
        <p:nvSpPr>
          <p:cNvPr id="27" name="Rounded Rectangle 22">
            <a:extLst>
              <a:ext uri="{FF2B5EF4-FFF2-40B4-BE49-F238E27FC236}">
                <a16:creationId xmlns:a16="http://schemas.microsoft.com/office/drawing/2014/main" id="{3CA20DD7-BDEE-1972-8318-51E342DFEE12}"/>
              </a:ext>
            </a:extLst>
          </p:cNvPr>
          <p:cNvSpPr/>
          <p:nvPr/>
        </p:nvSpPr>
        <p:spPr>
          <a:xfrm>
            <a:off x="4497470" y="2156734"/>
            <a:ext cx="377238" cy="375947"/>
          </a:xfrm>
          <a:custGeom>
            <a:avLst/>
            <a:gdLst/>
            <a:ahLst/>
            <a:cxnLst/>
            <a:rect l="0" t="0" r="0" b="0"/>
            <a:pathLst>
              <a:path w="377238" h="375947">
                <a:moveTo>
                  <a:pt x="377238" y="334031"/>
                </a:moveTo>
                <a:cubicBezTo>
                  <a:pt x="377238" y="357181"/>
                  <a:pt x="358472" y="375947"/>
                  <a:pt x="335322" y="375947"/>
                </a:cubicBezTo>
                <a:lnTo>
                  <a:pt x="41915" y="375947"/>
                </a:lnTo>
                <a:cubicBezTo>
                  <a:pt x="18766" y="375947"/>
                  <a:pt x="0" y="357181"/>
                  <a:pt x="0" y="334031"/>
                </a:cubicBezTo>
                <a:cubicBezTo>
                  <a:pt x="0" y="310882"/>
                  <a:pt x="18766" y="292116"/>
                  <a:pt x="41915" y="292116"/>
                </a:cubicBezTo>
                <a:lnTo>
                  <a:pt x="335322" y="292116"/>
                </a:lnTo>
                <a:cubicBezTo>
                  <a:pt x="358472" y="292116"/>
                  <a:pt x="377238" y="310882"/>
                  <a:pt x="377238" y="334031"/>
                </a:cubicBezTo>
                <a:close/>
                <a:moveTo>
                  <a:pt x="54489" y="222654"/>
                </a:moveTo>
                <a:lnTo>
                  <a:pt x="99037" y="222654"/>
                </a:lnTo>
                <a:cubicBezTo>
                  <a:pt x="108297" y="222654"/>
                  <a:pt x="115803" y="230160"/>
                  <a:pt x="115803" y="239420"/>
                </a:cubicBezTo>
                <a:lnTo>
                  <a:pt x="115803" y="292116"/>
                </a:lnTo>
                <a:lnTo>
                  <a:pt x="115803" y="292116"/>
                </a:lnTo>
                <a:lnTo>
                  <a:pt x="37723" y="292116"/>
                </a:lnTo>
                <a:lnTo>
                  <a:pt x="37723" y="292116"/>
                </a:lnTo>
                <a:lnTo>
                  <a:pt x="37723" y="239420"/>
                </a:lnTo>
                <a:cubicBezTo>
                  <a:pt x="37723" y="230160"/>
                  <a:pt x="45230" y="222654"/>
                  <a:pt x="54489" y="222654"/>
                </a:cubicBezTo>
                <a:close/>
                <a:moveTo>
                  <a:pt x="167410" y="222654"/>
                </a:moveTo>
                <a:lnTo>
                  <a:pt x="211957" y="222654"/>
                </a:lnTo>
                <a:cubicBezTo>
                  <a:pt x="221217" y="222654"/>
                  <a:pt x="228723" y="230160"/>
                  <a:pt x="228723" y="239420"/>
                </a:cubicBezTo>
                <a:lnTo>
                  <a:pt x="228723" y="292116"/>
                </a:lnTo>
                <a:lnTo>
                  <a:pt x="228723" y="292116"/>
                </a:lnTo>
                <a:lnTo>
                  <a:pt x="150643" y="292116"/>
                </a:lnTo>
                <a:lnTo>
                  <a:pt x="150643" y="292116"/>
                </a:lnTo>
                <a:lnTo>
                  <a:pt x="150643" y="239420"/>
                </a:lnTo>
                <a:cubicBezTo>
                  <a:pt x="150643" y="230160"/>
                  <a:pt x="158150" y="222654"/>
                  <a:pt x="167410" y="222654"/>
                </a:cubicBezTo>
                <a:close/>
                <a:moveTo>
                  <a:pt x="280330" y="222654"/>
                </a:moveTo>
                <a:lnTo>
                  <a:pt x="324877" y="222654"/>
                </a:lnTo>
                <a:cubicBezTo>
                  <a:pt x="334137" y="222654"/>
                  <a:pt x="341643" y="230160"/>
                  <a:pt x="341643" y="239420"/>
                </a:cubicBezTo>
                <a:lnTo>
                  <a:pt x="341643" y="292116"/>
                </a:lnTo>
                <a:lnTo>
                  <a:pt x="341643" y="292116"/>
                </a:lnTo>
                <a:lnTo>
                  <a:pt x="263563" y="292116"/>
                </a:lnTo>
                <a:lnTo>
                  <a:pt x="263563" y="292116"/>
                </a:lnTo>
                <a:lnTo>
                  <a:pt x="263563" y="239420"/>
                </a:lnTo>
                <a:cubicBezTo>
                  <a:pt x="263563" y="230160"/>
                  <a:pt x="271070" y="222654"/>
                  <a:pt x="280330" y="222654"/>
                </a:cubicBezTo>
                <a:close/>
                <a:moveTo>
                  <a:pt x="54489" y="334031"/>
                </a:moveTo>
                <a:cubicBezTo>
                  <a:pt x="54489" y="338661"/>
                  <a:pt x="58243" y="342415"/>
                  <a:pt x="62873" y="342415"/>
                </a:cubicBezTo>
                <a:cubicBezTo>
                  <a:pt x="67502" y="342415"/>
                  <a:pt x="71256" y="338661"/>
                  <a:pt x="71256" y="334031"/>
                </a:cubicBezTo>
                <a:cubicBezTo>
                  <a:pt x="71256" y="329402"/>
                  <a:pt x="67502" y="325648"/>
                  <a:pt x="62873" y="325648"/>
                </a:cubicBezTo>
                <a:cubicBezTo>
                  <a:pt x="58243" y="325648"/>
                  <a:pt x="54489" y="329402"/>
                  <a:pt x="54489" y="334031"/>
                </a:cubicBezTo>
                <a:moveTo>
                  <a:pt x="138320" y="334031"/>
                </a:moveTo>
                <a:cubicBezTo>
                  <a:pt x="138320" y="338661"/>
                  <a:pt x="142074" y="342415"/>
                  <a:pt x="146703" y="342415"/>
                </a:cubicBezTo>
                <a:cubicBezTo>
                  <a:pt x="151333" y="342415"/>
                  <a:pt x="155086" y="338661"/>
                  <a:pt x="155086" y="334031"/>
                </a:cubicBezTo>
                <a:cubicBezTo>
                  <a:pt x="155086" y="329402"/>
                  <a:pt x="151333" y="325648"/>
                  <a:pt x="146703" y="325648"/>
                </a:cubicBezTo>
                <a:cubicBezTo>
                  <a:pt x="142074" y="325648"/>
                  <a:pt x="138320" y="329402"/>
                  <a:pt x="138320" y="334031"/>
                </a:cubicBezTo>
                <a:moveTo>
                  <a:pt x="222855" y="334031"/>
                </a:moveTo>
                <a:cubicBezTo>
                  <a:pt x="222855" y="338661"/>
                  <a:pt x="226608" y="342415"/>
                  <a:pt x="231238" y="342415"/>
                </a:cubicBezTo>
                <a:cubicBezTo>
                  <a:pt x="235868" y="342415"/>
                  <a:pt x="239621" y="338661"/>
                  <a:pt x="239621" y="334031"/>
                </a:cubicBezTo>
                <a:cubicBezTo>
                  <a:pt x="239621" y="329402"/>
                  <a:pt x="235868" y="325648"/>
                  <a:pt x="231238" y="325648"/>
                </a:cubicBezTo>
                <a:cubicBezTo>
                  <a:pt x="226608" y="325648"/>
                  <a:pt x="222855" y="329402"/>
                  <a:pt x="222855" y="334031"/>
                </a:cubicBezTo>
                <a:moveTo>
                  <a:pt x="306686" y="334031"/>
                </a:moveTo>
                <a:cubicBezTo>
                  <a:pt x="306686" y="338661"/>
                  <a:pt x="310439" y="342415"/>
                  <a:pt x="315069" y="342415"/>
                </a:cubicBezTo>
                <a:cubicBezTo>
                  <a:pt x="319699" y="342415"/>
                  <a:pt x="323452" y="338661"/>
                  <a:pt x="323452" y="334031"/>
                </a:cubicBezTo>
                <a:cubicBezTo>
                  <a:pt x="323452" y="329402"/>
                  <a:pt x="319699" y="325648"/>
                  <a:pt x="315069" y="325648"/>
                </a:cubicBezTo>
                <a:cubicBezTo>
                  <a:pt x="310439" y="325648"/>
                  <a:pt x="306686" y="329402"/>
                  <a:pt x="306686" y="334031"/>
                </a:cubicBezTo>
                <a:moveTo>
                  <a:pt x="98081" y="90537"/>
                </a:moveTo>
                <a:cubicBezTo>
                  <a:pt x="98081" y="40534"/>
                  <a:pt x="138616" y="0"/>
                  <a:pt x="188619" y="0"/>
                </a:cubicBezTo>
                <a:cubicBezTo>
                  <a:pt x="238621" y="0"/>
                  <a:pt x="279156" y="40534"/>
                  <a:pt x="279156" y="90537"/>
                </a:cubicBezTo>
                <a:cubicBezTo>
                  <a:pt x="279156" y="140539"/>
                  <a:pt x="238621" y="181074"/>
                  <a:pt x="188619" y="181074"/>
                </a:cubicBezTo>
                <a:cubicBezTo>
                  <a:pt x="138616" y="181074"/>
                  <a:pt x="98081" y="140539"/>
                  <a:pt x="98081" y="90537"/>
                </a:cubicBezTo>
                <a:close/>
                <a:moveTo>
                  <a:pt x="188619" y="50432"/>
                </a:moveTo>
                <a:lnTo>
                  <a:pt x="188619" y="90470"/>
                </a:lnTo>
                <a:lnTo>
                  <a:pt x="228656" y="90470"/>
                </a:lnTo>
              </a:path>
            </a:pathLst>
          </a:custGeom>
          <a:noFill/>
          <a:ln w="12574">
            <a:solidFill>
              <a:srgbClr val="E0CB15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8" name="Rounded Rectangle 23">
            <a:extLst>
              <a:ext uri="{FF2B5EF4-FFF2-40B4-BE49-F238E27FC236}">
                <a16:creationId xmlns:a16="http://schemas.microsoft.com/office/drawing/2014/main" id="{05A8FF51-B6B0-F287-0AEE-151BFF11C461}"/>
              </a:ext>
            </a:extLst>
          </p:cNvPr>
          <p:cNvSpPr/>
          <p:nvPr/>
        </p:nvSpPr>
        <p:spPr>
          <a:xfrm>
            <a:off x="4484896" y="3149424"/>
            <a:ext cx="364665" cy="390148"/>
          </a:xfrm>
          <a:custGeom>
            <a:avLst/>
            <a:gdLst/>
            <a:ahLst/>
            <a:cxnLst/>
            <a:rect l="0" t="0" r="0" b="0"/>
            <a:pathLst>
              <a:path w="364665" h="390148">
                <a:moveTo>
                  <a:pt x="280834" y="180571"/>
                </a:moveTo>
                <a:cubicBezTo>
                  <a:pt x="327779" y="180571"/>
                  <a:pt x="364665" y="217456"/>
                  <a:pt x="364665" y="264402"/>
                </a:cubicBezTo>
                <a:cubicBezTo>
                  <a:pt x="364665" y="338173"/>
                  <a:pt x="299277" y="380088"/>
                  <a:pt x="284187" y="388471"/>
                </a:cubicBezTo>
                <a:cubicBezTo>
                  <a:pt x="282511" y="390148"/>
                  <a:pt x="279158" y="390148"/>
                  <a:pt x="277481" y="388471"/>
                </a:cubicBezTo>
                <a:cubicBezTo>
                  <a:pt x="262391" y="380088"/>
                  <a:pt x="197003" y="338173"/>
                  <a:pt x="197003" y="264402"/>
                </a:cubicBezTo>
                <a:cubicBezTo>
                  <a:pt x="197003" y="217456"/>
                  <a:pt x="233889" y="180571"/>
                  <a:pt x="280834" y="180571"/>
                </a:cubicBezTo>
                <a:close/>
                <a:moveTo>
                  <a:pt x="0" y="0"/>
                </a:moveTo>
                <a:moveTo>
                  <a:pt x="307662" y="301287"/>
                </a:moveTo>
                <a:lnTo>
                  <a:pt x="252333" y="245959"/>
                </a:lnTo>
                <a:moveTo>
                  <a:pt x="0" y="0"/>
                </a:moveTo>
                <a:moveTo>
                  <a:pt x="252333" y="301287"/>
                </a:moveTo>
                <a:lnTo>
                  <a:pt x="307662" y="245959"/>
                </a:lnTo>
                <a:moveTo>
                  <a:pt x="150055" y="314365"/>
                </a:moveTo>
                <a:lnTo>
                  <a:pt x="62871" y="314365"/>
                </a:lnTo>
                <a:cubicBezTo>
                  <a:pt x="49458" y="314365"/>
                  <a:pt x="37721" y="302628"/>
                  <a:pt x="37721" y="289216"/>
                </a:cubicBezTo>
                <a:lnTo>
                  <a:pt x="37721" y="113171"/>
                </a:lnTo>
                <a:cubicBezTo>
                  <a:pt x="37721" y="99758"/>
                  <a:pt x="49458" y="88022"/>
                  <a:pt x="62871" y="88022"/>
                </a:cubicBezTo>
                <a:lnTo>
                  <a:pt x="314363" y="88022"/>
                </a:lnTo>
                <a:cubicBezTo>
                  <a:pt x="327776" y="88022"/>
                  <a:pt x="339512" y="99758"/>
                  <a:pt x="339512" y="113171"/>
                </a:cubicBezTo>
                <a:lnTo>
                  <a:pt x="339512" y="145027"/>
                </a:lnTo>
                <a:moveTo>
                  <a:pt x="0" y="0"/>
                </a:moveTo>
                <a:moveTo>
                  <a:pt x="46104" y="94728"/>
                </a:moveTo>
                <a:lnTo>
                  <a:pt x="94726" y="24310"/>
                </a:lnTo>
                <a:cubicBezTo>
                  <a:pt x="98079" y="17604"/>
                  <a:pt x="106463" y="12574"/>
                  <a:pt x="114846" y="12574"/>
                </a:cubicBezTo>
                <a:lnTo>
                  <a:pt x="264065" y="12574"/>
                </a:lnTo>
                <a:cubicBezTo>
                  <a:pt x="272448" y="12574"/>
                  <a:pt x="279154" y="17604"/>
                  <a:pt x="284184" y="24310"/>
                </a:cubicBezTo>
                <a:lnTo>
                  <a:pt x="331129" y="94728"/>
                </a:lnTo>
                <a:moveTo>
                  <a:pt x="188617" y="88022"/>
                </a:moveTo>
                <a:lnTo>
                  <a:pt x="188617" y="12574"/>
                </a:lnTo>
              </a:path>
            </a:pathLst>
          </a:custGeom>
          <a:noFill/>
          <a:ln w="12574">
            <a:solidFill>
              <a:srgbClr val="DE8431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9" name="Rounded Rectangle 24">
            <a:extLst>
              <a:ext uri="{FF2B5EF4-FFF2-40B4-BE49-F238E27FC236}">
                <a16:creationId xmlns:a16="http://schemas.microsoft.com/office/drawing/2014/main" id="{CFE55145-4813-B0DE-5009-1874E9A5C1B0}"/>
              </a:ext>
            </a:extLst>
          </p:cNvPr>
          <p:cNvSpPr/>
          <p:nvPr/>
        </p:nvSpPr>
        <p:spPr>
          <a:xfrm>
            <a:off x="4497470" y="4167968"/>
            <a:ext cx="377238" cy="377238"/>
          </a:xfrm>
          <a:custGeom>
            <a:avLst/>
            <a:gdLst/>
            <a:ahLst/>
            <a:cxnLst/>
            <a:rect l="0" t="0" r="0" b="0"/>
            <a:pathLst>
              <a:path w="377238" h="377238">
                <a:moveTo>
                  <a:pt x="377238" y="276641"/>
                </a:moveTo>
                <a:lnTo>
                  <a:pt x="377238" y="377238"/>
                </a:lnTo>
                <a:lnTo>
                  <a:pt x="0" y="377238"/>
                </a:lnTo>
                <a:lnTo>
                  <a:pt x="0" y="247300"/>
                </a:lnTo>
                <a:lnTo>
                  <a:pt x="108979" y="192810"/>
                </a:lnTo>
                <a:lnTo>
                  <a:pt x="108979" y="247300"/>
                </a:lnTo>
                <a:lnTo>
                  <a:pt x="209576" y="192810"/>
                </a:lnTo>
                <a:lnTo>
                  <a:pt x="209576" y="276641"/>
                </a:lnTo>
                <a:close/>
                <a:moveTo>
                  <a:pt x="159278" y="318556"/>
                </a:moveTo>
                <a:cubicBezTo>
                  <a:pt x="159278" y="309297"/>
                  <a:pt x="151771" y="301790"/>
                  <a:pt x="142512" y="301790"/>
                </a:cubicBezTo>
                <a:lnTo>
                  <a:pt x="92213" y="301790"/>
                </a:lnTo>
                <a:cubicBezTo>
                  <a:pt x="82954" y="301790"/>
                  <a:pt x="75447" y="309297"/>
                  <a:pt x="75447" y="318556"/>
                </a:cubicBezTo>
                <a:lnTo>
                  <a:pt x="75447" y="377238"/>
                </a:lnTo>
                <a:lnTo>
                  <a:pt x="159278" y="377238"/>
                </a:lnTo>
                <a:close/>
                <a:moveTo>
                  <a:pt x="259875" y="326939"/>
                </a:moveTo>
                <a:lnTo>
                  <a:pt x="243109" y="326939"/>
                </a:lnTo>
                <a:moveTo>
                  <a:pt x="326939" y="326939"/>
                </a:moveTo>
                <a:lnTo>
                  <a:pt x="310173" y="326939"/>
                </a:lnTo>
                <a:moveTo>
                  <a:pt x="268258" y="171853"/>
                </a:moveTo>
                <a:lnTo>
                  <a:pt x="352089" y="171853"/>
                </a:lnTo>
                <a:lnTo>
                  <a:pt x="352089" y="276641"/>
                </a:lnTo>
                <a:lnTo>
                  <a:pt x="268258" y="276641"/>
                </a:lnTo>
                <a:close/>
                <a:moveTo>
                  <a:pt x="334920" y="75732"/>
                </a:moveTo>
                <a:lnTo>
                  <a:pt x="352089" y="171853"/>
                </a:lnTo>
                <a:lnTo>
                  <a:pt x="268258" y="171853"/>
                </a:lnTo>
                <a:lnTo>
                  <a:pt x="285426" y="75699"/>
                </a:lnTo>
                <a:moveTo>
                  <a:pt x="268258" y="41915"/>
                </a:moveTo>
                <a:cubicBezTo>
                  <a:pt x="268258" y="18766"/>
                  <a:pt x="287024" y="0"/>
                  <a:pt x="310173" y="0"/>
                </a:cubicBezTo>
                <a:cubicBezTo>
                  <a:pt x="333323" y="0"/>
                  <a:pt x="352089" y="18766"/>
                  <a:pt x="352089" y="41915"/>
                </a:cubicBezTo>
                <a:cubicBezTo>
                  <a:pt x="352089" y="65064"/>
                  <a:pt x="333323" y="83830"/>
                  <a:pt x="310173" y="83830"/>
                </a:cubicBezTo>
                <a:cubicBezTo>
                  <a:pt x="287024" y="83830"/>
                  <a:pt x="268258" y="65064"/>
                  <a:pt x="268258" y="41915"/>
                </a:cubicBezTo>
                <a:moveTo>
                  <a:pt x="310173" y="25149"/>
                </a:moveTo>
                <a:cubicBezTo>
                  <a:pt x="300914" y="25149"/>
                  <a:pt x="293407" y="32655"/>
                  <a:pt x="293407" y="41915"/>
                </a:cubicBezTo>
                <a:cubicBezTo>
                  <a:pt x="293407" y="51175"/>
                  <a:pt x="300914" y="58681"/>
                  <a:pt x="310173" y="58681"/>
                </a:cubicBezTo>
                <a:cubicBezTo>
                  <a:pt x="319433" y="58681"/>
                  <a:pt x="326939" y="51175"/>
                  <a:pt x="326939" y="41915"/>
                </a:cubicBezTo>
                <a:cubicBezTo>
                  <a:pt x="326939" y="32655"/>
                  <a:pt x="319433" y="25149"/>
                  <a:pt x="310173" y="25149"/>
                </a:cubicBezTo>
                <a:close/>
                <a:moveTo>
                  <a:pt x="71256" y="0"/>
                </a:moveTo>
                <a:lnTo>
                  <a:pt x="121554" y="0"/>
                </a:lnTo>
                <a:lnTo>
                  <a:pt x="121554" y="83830"/>
                </a:lnTo>
                <a:lnTo>
                  <a:pt x="71256" y="83830"/>
                </a:lnTo>
                <a:close/>
                <a:moveTo>
                  <a:pt x="268258" y="41915"/>
                </a:moveTo>
                <a:lnTo>
                  <a:pt x="121554" y="41915"/>
                </a:lnTo>
                <a:moveTo>
                  <a:pt x="84669" y="83830"/>
                </a:moveTo>
                <a:cubicBezTo>
                  <a:pt x="83884" y="85143"/>
                  <a:pt x="82913" y="86335"/>
                  <a:pt x="81785" y="87368"/>
                </a:cubicBezTo>
                <a:lnTo>
                  <a:pt x="54489" y="109164"/>
                </a:lnTo>
                <a:lnTo>
                  <a:pt x="66343" y="121068"/>
                </a:lnTo>
                <a:cubicBezTo>
                  <a:pt x="70970" y="125216"/>
                  <a:pt x="72923" y="131583"/>
                  <a:pt x="71419" y="137612"/>
                </a:cubicBezTo>
                <a:cubicBezTo>
                  <a:pt x="69914" y="143641"/>
                  <a:pt x="65198" y="148343"/>
                  <a:pt x="59165" y="149830"/>
                </a:cubicBezTo>
                <a:cubicBezTo>
                  <a:pt x="53132" y="151318"/>
                  <a:pt x="46771" y="149347"/>
                  <a:pt x="42636" y="144708"/>
                </a:cubicBezTo>
                <a:lnTo>
                  <a:pt x="17487" y="119559"/>
                </a:lnTo>
                <a:cubicBezTo>
                  <a:pt x="14113" y="116188"/>
                  <a:pt x="12336" y="111539"/>
                  <a:pt x="12598" y="106778"/>
                </a:cubicBezTo>
                <a:cubicBezTo>
                  <a:pt x="12860" y="102016"/>
                  <a:pt x="15138" y="97591"/>
                  <a:pt x="18861" y="94611"/>
                </a:cubicBezTo>
                <a:lnTo>
                  <a:pt x="60777" y="61079"/>
                </a:lnTo>
                <a:cubicBezTo>
                  <a:pt x="63785" y="58798"/>
                  <a:pt x="67482" y="57615"/>
                  <a:pt x="71256" y="57725"/>
                </a:cubicBezTo>
                <a:moveTo>
                  <a:pt x="121554" y="57725"/>
                </a:moveTo>
                <a:cubicBezTo>
                  <a:pt x="125341" y="57649"/>
                  <a:pt x="129040" y="58874"/>
                  <a:pt x="132033" y="61196"/>
                </a:cubicBezTo>
                <a:lnTo>
                  <a:pt x="173948" y="94728"/>
                </a:lnTo>
                <a:cubicBezTo>
                  <a:pt x="177655" y="97708"/>
                  <a:pt x="179921" y="102122"/>
                  <a:pt x="180184" y="106871"/>
                </a:cubicBezTo>
                <a:cubicBezTo>
                  <a:pt x="180446" y="111619"/>
                  <a:pt x="178679" y="116256"/>
                  <a:pt x="175323" y="119626"/>
                </a:cubicBezTo>
                <a:lnTo>
                  <a:pt x="150174" y="144775"/>
                </a:lnTo>
                <a:cubicBezTo>
                  <a:pt x="143627" y="151337"/>
                  <a:pt x="133001" y="151349"/>
                  <a:pt x="126440" y="144802"/>
                </a:cubicBezTo>
                <a:cubicBezTo>
                  <a:pt x="119879" y="138254"/>
                  <a:pt x="119869" y="127628"/>
                  <a:pt x="126416" y="121068"/>
                </a:cubicBezTo>
                <a:lnTo>
                  <a:pt x="138320" y="109164"/>
                </a:lnTo>
                <a:lnTo>
                  <a:pt x="111075" y="87334"/>
                </a:lnTo>
                <a:cubicBezTo>
                  <a:pt x="109937" y="86311"/>
                  <a:pt x="108949" y="85131"/>
                  <a:pt x="108141" y="83830"/>
                </a:cubicBezTo>
              </a:path>
            </a:pathLst>
          </a:custGeom>
          <a:noFill/>
          <a:ln w="12574">
            <a:solidFill>
              <a:srgbClr val="E55753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30" name="Rounded Rectangle 25">
            <a:extLst>
              <a:ext uri="{FF2B5EF4-FFF2-40B4-BE49-F238E27FC236}">
                <a16:creationId xmlns:a16="http://schemas.microsoft.com/office/drawing/2014/main" id="{108CB150-6C16-DA88-1DAC-487D10980225}"/>
              </a:ext>
            </a:extLst>
          </p:cNvPr>
          <p:cNvSpPr/>
          <p:nvPr/>
        </p:nvSpPr>
        <p:spPr>
          <a:xfrm>
            <a:off x="4484896" y="5161362"/>
            <a:ext cx="388136" cy="388976"/>
          </a:xfrm>
          <a:custGeom>
            <a:avLst/>
            <a:gdLst/>
            <a:ahLst/>
            <a:cxnLst/>
            <a:rect l="0" t="0" r="0" b="0"/>
            <a:pathLst>
              <a:path w="388136" h="388976">
                <a:moveTo>
                  <a:pt x="300952" y="388976"/>
                </a:moveTo>
                <a:lnTo>
                  <a:pt x="99758" y="388976"/>
                </a:lnTo>
                <a:lnTo>
                  <a:pt x="99758" y="120717"/>
                </a:lnTo>
                <a:lnTo>
                  <a:pt x="300952" y="120717"/>
                </a:lnTo>
                <a:close/>
                <a:moveTo>
                  <a:pt x="388136" y="214605"/>
                </a:moveTo>
                <a:lnTo>
                  <a:pt x="334484" y="214605"/>
                </a:lnTo>
                <a:moveTo>
                  <a:pt x="334484" y="281669"/>
                </a:moveTo>
                <a:lnTo>
                  <a:pt x="388136" y="281669"/>
                </a:lnTo>
                <a:moveTo>
                  <a:pt x="334484" y="147540"/>
                </a:moveTo>
                <a:lnTo>
                  <a:pt x="371370" y="147540"/>
                </a:lnTo>
                <a:cubicBezTo>
                  <a:pt x="381429" y="147540"/>
                  <a:pt x="388136" y="154247"/>
                  <a:pt x="388136" y="164307"/>
                </a:cubicBezTo>
                <a:lnTo>
                  <a:pt x="388136" y="331968"/>
                </a:lnTo>
                <a:cubicBezTo>
                  <a:pt x="388136" y="342027"/>
                  <a:pt x="381429" y="348734"/>
                  <a:pt x="371370" y="348734"/>
                </a:cubicBezTo>
                <a:lnTo>
                  <a:pt x="334484" y="348734"/>
                </a:lnTo>
                <a:moveTo>
                  <a:pt x="300952" y="209575"/>
                </a:moveTo>
                <a:lnTo>
                  <a:pt x="108141" y="209575"/>
                </a:lnTo>
                <a:moveTo>
                  <a:pt x="108141" y="301789"/>
                </a:moveTo>
                <a:lnTo>
                  <a:pt x="300952" y="301789"/>
                </a:lnTo>
                <a:moveTo>
                  <a:pt x="12574" y="214605"/>
                </a:moveTo>
                <a:lnTo>
                  <a:pt x="66226" y="214605"/>
                </a:lnTo>
                <a:moveTo>
                  <a:pt x="66226" y="281669"/>
                </a:moveTo>
                <a:lnTo>
                  <a:pt x="12574" y="281669"/>
                </a:lnTo>
                <a:moveTo>
                  <a:pt x="66226" y="348734"/>
                </a:moveTo>
                <a:lnTo>
                  <a:pt x="29340" y="348734"/>
                </a:lnTo>
                <a:cubicBezTo>
                  <a:pt x="19281" y="348734"/>
                  <a:pt x="12574" y="342027"/>
                  <a:pt x="12574" y="331968"/>
                </a:cubicBezTo>
                <a:lnTo>
                  <a:pt x="12574" y="164307"/>
                </a:lnTo>
                <a:cubicBezTo>
                  <a:pt x="12574" y="154247"/>
                  <a:pt x="19281" y="147540"/>
                  <a:pt x="29340" y="147540"/>
                </a:cubicBezTo>
                <a:lnTo>
                  <a:pt x="66226" y="147540"/>
                </a:lnTo>
                <a:moveTo>
                  <a:pt x="0" y="0"/>
                </a:moveTo>
                <a:moveTo>
                  <a:pt x="242270" y="13411"/>
                </a:moveTo>
                <a:lnTo>
                  <a:pt x="200355" y="53650"/>
                </a:lnTo>
                <a:lnTo>
                  <a:pt x="175206" y="30177"/>
                </a:lnTo>
              </a:path>
            </a:pathLst>
          </a:custGeom>
          <a:noFill/>
          <a:ln w="12574">
            <a:solidFill>
              <a:srgbClr val="92D050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064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CBF7-E16C-B0CF-8C83-BE1F4637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Real-World Applications</a:t>
            </a:r>
            <a:r>
              <a:rPr lang="ar-EG" dirty="0"/>
              <a:t>: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CCF434-BB90-11F5-9A4B-F20B8194E191}"/>
              </a:ext>
            </a:extLst>
          </p:cNvPr>
          <p:cNvGrpSpPr/>
          <p:nvPr/>
        </p:nvGrpSpPr>
        <p:grpSpPr>
          <a:xfrm>
            <a:off x="6116496" y="1382195"/>
            <a:ext cx="2536606" cy="2538673"/>
            <a:chOff x="3119521" y="938463"/>
            <a:chExt cx="2536606" cy="2538673"/>
          </a:xfrm>
        </p:grpSpPr>
        <p:sp>
          <p:nvSpPr>
            <p:cNvPr id="30" name="Rounded Rectangle 1">
              <a:extLst>
                <a:ext uri="{FF2B5EF4-FFF2-40B4-BE49-F238E27FC236}">
                  <a16:creationId xmlns:a16="http://schemas.microsoft.com/office/drawing/2014/main" id="{3DB70A3C-87CE-9F93-E61C-FAC566CACC57}"/>
                </a:ext>
              </a:extLst>
            </p:cNvPr>
            <p:cNvSpPr/>
            <p:nvPr/>
          </p:nvSpPr>
          <p:spPr>
            <a:xfrm>
              <a:off x="3119521" y="938463"/>
              <a:ext cx="2536605" cy="2538673"/>
            </a:xfrm>
            <a:custGeom>
              <a:avLst/>
              <a:gdLst/>
              <a:ahLst/>
              <a:cxnLst/>
              <a:rect l="0" t="0" r="0" b="0"/>
              <a:pathLst>
                <a:path w="2536605" h="2538673">
                  <a:moveTo>
                    <a:pt x="0" y="0"/>
                  </a:moveTo>
                  <a:cubicBezTo>
                    <a:pt x="330810" y="0"/>
                    <a:pt x="652273" y="109753"/>
                    <a:pt x="914010" y="312059"/>
                  </a:cubicBezTo>
                  <a:cubicBezTo>
                    <a:pt x="1172766" y="512057"/>
                    <a:pt x="1358694" y="791336"/>
                    <a:pt x="1443451" y="1106978"/>
                  </a:cubicBezTo>
                  <a:lnTo>
                    <a:pt x="1443782" y="1106891"/>
                  </a:lnTo>
                  <a:cubicBezTo>
                    <a:pt x="1491939" y="1279220"/>
                    <a:pt x="1595161" y="1431069"/>
                    <a:pt x="1737703" y="1539244"/>
                  </a:cubicBezTo>
                  <a:cubicBezTo>
                    <a:pt x="1877925" y="1645655"/>
                    <a:pt x="2048630" y="1704057"/>
                    <a:pt x="2224505" y="1705917"/>
                  </a:cubicBezTo>
                  <a:lnTo>
                    <a:pt x="2224505" y="1557466"/>
                  </a:lnTo>
                  <a:cubicBezTo>
                    <a:pt x="2224505" y="1548299"/>
                    <a:pt x="2236870" y="1545379"/>
                    <a:pt x="2240963" y="1553582"/>
                  </a:cubicBezTo>
                  <a:lnTo>
                    <a:pt x="2535379" y="2038142"/>
                  </a:lnTo>
                  <a:cubicBezTo>
                    <a:pt x="2536605" y="2040583"/>
                    <a:pt x="2536605" y="2043468"/>
                    <a:pt x="2535379" y="2045910"/>
                  </a:cubicBezTo>
                  <a:lnTo>
                    <a:pt x="2240963" y="2530470"/>
                  </a:lnTo>
                  <a:cubicBezTo>
                    <a:pt x="2236870" y="2538673"/>
                    <a:pt x="2224505" y="2535753"/>
                    <a:pt x="2224505" y="2526586"/>
                  </a:cubicBezTo>
                  <a:lnTo>
                    <a:pt x="2224505" y="2380889"/>
                  </a:lnTo>
                  <a:cubicBezTo>
                    <a:pt x="1901282" y="2379004"/>
                    <a:pt x="1587280" y="2272384"/>
                    <a:pt x="1329680" y="2076888"/>
                  </a:cubicBezTo>
                  <a:cubicBezTo>
                    <a:pt x="1069769" y="1879646"/>
                    <a:pt x="881538" y="1602764"/>
                    <a:pt x="793737" y="1288518"/>
                  </a:cubicBezTo>
                  <a:cubicBezTo>
                    <a:pt x="748016" y="1112956"/>
                    <a:pt x="644792" y="957023"/>
                    <a:pt x="501252" y="846081"/>
                  </a:cubicBezTo>
                  <a:cubicBezTo>
                    <a:pt x="357712" y="735133"/>
                    <a:pt x="181419" y="674944"/>
                    <a:pt x="0" y="674944"/>
                  </a:cubicBezTo>
                  <a:close/>
                </a:path>
              </a:pathLst>
            </a:custGeom>
            <a:solidFill>
              <a:srgbClr val="FFFBDA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1" name="Rounded Rectangle 2">
              <a:extLst>
                <a:ext uri="{FF2B5EF4-FFF2-40B4-BE49-F238E27FC236}">
                  <a16:creationId xmlns:a16="http://schemas.microsoft.com/office/drawing/2014/main" id="{2BBA0EE3-2B9F-B1B5-B000-74881AD1F5C5}"/>
                </a:ext>
              </a:extLst>
            </p:cNvPr>
            <p:cNvSpPr/>
            <p:nvPr/>
          </p:nvSpPr>
          <p:spPr>
            <a:xfrm>
              <a:off x="3119521" y="938463"/>
              <a:ext cx="2536606" cy="2538673"/>
            </a:xfrm>
            <a:custGeom>
              <a:avLst/>
              <a:gdLst/>
              <a:ahLst/>
              <a:cxnLst/>
              <a:rect l="0" t="0" r="0" b="0"/>
              <a:pathLst>
                <a:path w="2536606" h="2538673">
                  <a:moveTo>
                    <a:pt x="0" y="0"/>
                  </a:moveTo>
                  <a:cubicBezTo>
                    <a:pt x="330810" y="0"/>
                    <a:pt x="652273" y="109753"/>
                    <a:pt x="914013" y="312059"/>
                  </a:cubicBezTo>
                  <a:cubicBezTo>
                    <a:pt x="1172766" y="512057"/>
                    <a:pt x="1358695" y="791336"/>
                    <a:pt x="1443453" y="1106982"/>
                  </a:cubicBezTo>
                  <a:lnTo>
                    <a:pt x="1443784" y="1106889"/>
                  </a:lnTo>
                  <a:cubicBezTo>
                    <a:pt x="1491936" y="1279225"/>
                    <a:pt x="1595160" y="1431069"/>
                    <a:pt x="1737699" y="1539240"/>
                  </a:cubicBezTo>
                  <a:cubicBezTo>
                    <a:pt x="1877929" y="1645660"/>
                    <a:pt x="2048630" y="1704057"/>
                    <a:pt x="2224505" y="1705920"/>
                  </a:cubicBezTo>
                  <a:lnTo>
                    <a:pt x="2224505" y="1557467"/>
                  </a:lnTo>
                  <a:cubicBezTo>
                    <a:pt x="2224505" y="1548297"/>
                    <a:pt x="2236866" y="1545379"/>
                    <a:pt x="2240966" y="1553580"/>
                  </a:cubicBezTo>
                  <a:lnTo>
                    <a:pt x="2535383" y="2038140"/>
                  </a:lnTo>
                  <a:cubicBezTo>
                    <a:pt x="2536606" y="2040586"/>
                    <a:pt x="2536606" y="2043466"/>
                    <a:pt x="2535383" y="2045912"/>
                  </a:cubicBezTo>
                  <a:lnTo>
                    <a:pt x="2240966" y="2530472"/>
                  </a:lnTo>
                  <a:cubicBezTo>
                    <a:pt x="2236866" y="2538673"/>
                    <a:pt x="2224505" y="2535755"/>
                    <a:pt x="2224505" y="2526585"/>
                  </a:cubicBezTo>
                  <a:lnTo>
                    <a:pt x="2224505" y="2380886"/>
                  </a:lnTo>
                  <a:cubicBezTo>
                    <a:pt x="1901281" y="2379008"/>
                    <a:pt x="1587284" y="2272386"/>
                    <a:pt x="1329678" y="2076892"/>
                  </a:cubicBezTo>
                  <a:cubicBezTo>
                    <a:pt x="1069766" y="1879646"/>
                    <a:pt x="881541" y="1602764"/>
                    <a:pt x="793737" y="1288517"/>
                  </a:cubicBezTo>
                  <a:cubicBezTo>
                    <a:pt x="748016" y="1112954"/>
                    <a:pt x="644792" y="957027"/>
                    <a:pt x="501252" y="846081"/>
                  </a:cubicBezTo>
                  <a:cubicBezTo>
                    <a:pt x="357712" y="735133"/>
                    <a:pt x="181419" y="674944"/>
                    <a:pt x="0" y="674944"/>
                  </a:cubicBezTo>
                  <a:close/>
                </a:path>
              </a:pathLst>
            </a:custGeom>
            <a:noFill/>
            <a:ln w="13033">
              <a:solidFill>
                <a:srgbClr val="E0CB15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12C6BE8-7693-414D-4E01-FA20973A572A}"/>
              </a:ext>
            </a:extLst>
          </p:cNvPr>
          <p:cNvGrpSpPr/>
          <p:nvPr/>
        </p:nvGrpSpPr>
        <p:grpSpPr>
          <a:xfrm>
            <a:off x="4621906" y="1382195"/>
            <a:ext cx="1494589" cy="1494589"/>
            <a:chOff x="1624931" y="938463"/>
            <a:chExt cx="1494589" cy="1494589"/>
          </a:xfrm>
        </p:grpSpPr>
        <p:sp>
          <p:nvSpPr>
            <p:cNvPr id="28" name="Rounded Rectangle 4">
              <a:extLst>
                <a:ext uri="{FF2B5EF4-FFF2-40B4-BE49-F238E27FC236}">
                  <a16:creationId xmlns:a16="http://schemas.microsoft.com/office/drawing/2014/main" id="{E1970FC5-C663-78E0-93D4-A02897EC72C6}"/>
                </a:ext>
              </a:extLst>
            </p:cNvPr>
            <p:cNvSpPr/>
            <p:nvPr/>
          </p:nvSpPr>
          <p:spPr>
            <a:xfrm>
              <a:off x="1624931" y="938463"/>
              <a:ext cx="1494589" cy="1494589"/>
            </a:xfrm>
            <a:custGeom>
              <a:avLst/>
              <a:gdLst/>
              <a:ahLst/>
              <a:cxnLst/>
              <a:rect l="0" t="0" r="0" b="0"/>
              <a:pathLst>
                <a:path w="1494589" h="1494589">
                  <a:moveTo>
                    <a:pt x="0" y="1494589"/>
                  </a:moveTo>
                  <a:cubicBezTo>
                    <a:pt x="0" y="1098201"/>
                    <a:pt x="157465" y="718045"/>
                    <a:pt x="437754" y="437754"/>
                  </a:cubicBezTo>
                  <a:cubicBezTo>
                    <a:pt x="718045" y="157465"/>
                    <a:pt x="1098201" y="0"/>
                    <a:pt x="1494589" y="0"/>
                  </a:cubicBezTo>
                  <a:lnTo>
                    <a:pt x="1494589" y="674944"/>
                  </a:lnTo>
                  <a:cubicBezTo>
                    <a:pt x="1277204" y="674944"/>
                    <a:pt x="1068727" y="761299"/>
                    <a:pt x="915010" y="915010"/>
                  </a:cubicBezTo>
                  <a:cubicBezTo>
                    <a:pt x="761299" y="1068727"/>
                    <a:pt x="674944" y="1277204"/>
                    <a:pt x="674944" y="1494589"/>
                  </a:cubicBezTo>
                  <a:close/>
                </a:path>
              </a:pathLst>
            </a:custGeom>
            <a:solidFill>
              <a:srgbClr val="F4FFDC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9" name="Rounded Rectangle 5">
              <a:extLst>
                <a:ext uri="{FF2B5EF4-FFF2-40B4-BE49-F238E27FC236}">
                  <a16:creationId xmlns:a16="http://schemas.microsoft.com/office/drawing/2014/main" id="{68475EE1-E54E-9E53-9DFE-5832661D59C4}"/>
                </a:ext>
              </a:extLst>
            </p:cNvPr>
            <p:cNvSpPr/>
            <p:nvPr/>
          </p:nvSpPr>
          <p:spPr>
            <a:xfrm>
              <a:off x="1624931" y="938463"/>
              <a:ext cx="1494589" cy="1494589"/>
            </a:xfrm>
            <a:custGeom>
              <a:avLst/>
              <a:gdLst/>
              <a:ahLst/>
              <a:cxnLst/>
              <a:rect l="0" t="0" r="0" b="0"/>
              <a:pathLst>
                <a:path w="1494589" h="1494589">
                  <a:moveTo>
                    <a:pt x="0" y="1494589"/>
                  </a:moveTo>
                  <a:cubicBezTo>
                    <a:pt x="0" y="1098200"/>
                    <a:pt x="157465" y="718045"/>
                    <a:pt x="437754" y="437754"/>
                  </a:cubicBezTo>
                  <a:cubicBezTo>
                    <a:pt x="718045" y="157465"/>
                    <a:pt x="1098200" y="0"/>
                    <a:pt x="1494589" y="0"/>
                  </a:cubicBezTo>
                  <a:lnTo>
                    <a:pt x="1494589" y="674944"/>
                  </a:lnTo>
                  <a:cubicBezTo>
                    <a:pt x="1277205" y="674944"/>
                    <a:pt x="1068726" y="761299"/>
                    <a:pt x="915012" y="915012"/>
                  </a:cubicBezTo>
                  <a:cubicBezTo>
                    <a:pt x="761299" y="1068726"/>
                    <a:pt x="674944" y="1277205"/>
                    <a:pt x="674944" y="1494589"/>
                  </a:cubicBezTo>
                  <a:close/>
                </a:path>
              </a:pathLst>
            </a:custGeom>
            <a:noFill/>
            <a:ln w="13033">
              <a:solidFill>
                <a:srgbClr val="92BD39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8AF337-ECF2-FA57-B146-A56629D89CE4}"/>
              </a:ext>
            </a:extLst>
          </p:cNvPr>
          <p:cNvGrpSpPr/>
          <p:nvPr/>
        </p:nvGrpSpPr>
        <p:grpSpPr>
          <a:xfrm>
            <a:off x="4621906" y="2876784"/>
            <a:ext cx="1494589" cy="1494589"/>
            <a:chOff x="1624931" y="2433052"/>
            <a:chExt cx="1494589" cy="1494589"/>
          </a:xfrm>
        </p:grpSpPr>
        <p:sp>
          <p:nvSpPr>
            <p:cNvPr id="26" name="Rounded Rectangle 7">
              <a:extLst>
                <a:ext uri="{FF2B5EF4-FFF2-40B4-BE49-F238E27FC236}">
                  <a16:creationId xmlns:a16="http://schemas.microsoft.com/office/drawing/2014/main" id="{F4813E87-F51E-59DB-06D4-A78A38CA2234}"/>
                </a:ext>
              </a:extLst>
            </p:cNvPr>
            <p:cNvSpPr/>
            <p:nvPr/>
          </p:nvSpPr>
          <p:spPr>
            <a:xfrm>
              <a:off x="1624931" y="2433052"/>
              <a:ext cx="1494589" cy="1494589"/>
            </a:xfrm>
            <a:custGeom>
              <a:avLst/>
              <a:gdLst/>
              <a:ahLst/>
              <a:cxnLst/>
              <a:rect l="0" t="0" r="0" b="0"/>
              <a:pathLst>
                <a:path w="1494589" h="1494589">
                  <a:moveTo>
                    <a:pt x="1494589" y="1494589"/>
                  </a:moveTo>
                  <a:cubicBezTo>
                    <a:pt x="1298320" y="1494589"/>
                    <a:pt x="1103962" y="1455930"/>
                    <a:pt x="922630" y="1380818"/>
                  </a:cubicBezTo>
                  <a:cubicBezTo>
                    <a:pt x="741302" y="1305706"/>
                    <a:pt x="576540" y="1195619"/>
                    <a:pt x="437754" y="1056831"/>
                  </a:cubicBezTo>
                  <a:cubicBezTo>
                    <a:pt x="298969" y="918051"/>
                    <a:pt x="188878" y="753286"/>
                    <a:pt x="113768" y="571955"/>
                  </a:cubicBezTo>
                  <a:cubicBezTo>
                    <a:pt x="38658" y="390623"/>
                    <a:pt x="0" y="196272"/>
                    <a:pt x="0" y="0"/>
                  </a:cubicBezTo>
                  <a:lnTo>
                    <a:pt x="674944" y="0"/>
                  </a:lnTo>
                  <a:cubicBezTo>
                    <a:pt x="674944" y="107637"/>
                    <a:pt x="696145" y="214220"/>
                    <a:pt x="737336" y="313664"/>
                  </a:cubicBezTo>
                  <a:cubicBezTo>
                    <a:pt x="778527" y="413108"/>
                    <a:pt x="838901" y="503465"/>
                    <a:pt x="915010" y="579576"/>
                  </a:cubicBezTo>
                  <a:cubicBezTo>
                    <a:pt x="991121" y="655687"/>
                    <a:pt x="1081483" y="716062"/>
                    <a:pt x="1180925" y="757253"/>
                  </a:cubicBezTo>
                  <a:cubicBezTo>
                    <a:pt x="1280367" y="798444"/>
                    <a:pt x="1386952" y="819645"/>
                    <a:pt x="1494589" y="819645"/>
                  </a:cubicBezTo>
                  <a:close/>
                </a:path>
              </a:pathLst>
            </a:custGeom>
            <a:solidFill>
              <a:srgbClr val="E3FFF2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7" name="Rounded Rectangle 8">
              <a:extLst>
                <a:ext uri="{FF2B5EF4-FFF2-40B4-BE49-F238E27FC236}">
                  <a16:creationId xmlns:a16="http://schemas.microsoft.com/office/drawing/2014/main" id="{216D3DD2-AED9-92EA-BB9B-B6FEAD7E7CD6}"/>
                </a:ext>
              </a:extLst>
            </p:cNvPr>
            <p:cNvSpPr/>
            <p:nvPr/>
          </p:nvSpPr>
          <p:spPr>
            <a:xfrm>
              <a:off x="1624931" y="2433052"/>
              <a:ext cx="1494589" cy="1494589"/>
            </a:xfrm>
            <a:custGeom>
              <a:avLst/>
              <a:gdLst/>
              <a:ahLst/>
              <a:cxnLst/>
              <a:rect l="0" t="0" r="0" b="0"/>
              <a:pathLst>
                <a:path w="1494589" h="1494589">
                  <a:moveTo>
                    <a:pt x="1494589" y="1494589"/>
                  </a:moveTo>
                  <a:cubicBezTo>
                    <a:pt x="1298316" y="1494589"/>
                    <a:pt x="1103966" y="1455930"/>
                    <a:pt x="922634" y="1380820"/>
                  </a:cubicBezTo>
                  <a:cubicBezTo>
                    <a:pt x="741302" y="1305710"/>
                    <a:pt x="576540" y="1195620"/>
                    <a:pt x="437754" y="1056834"/>
                  </a:cubicBezTo>
                  <a:cubicBezTo>
                    <a:pt x="298969" y="918048"/>
                    <a:pt x="188878" y="753286"/>
                    <a:pt x="113768" y="571955"/>
                  </a:cubicBezTo>
                  <a:cubicBezTo>
                    <a:pt x="38658" y="390623"/>
                    <a:pt x="0" y="196272"/>
                    <a:pt x="0" y="0"/>
                  </a:cubicBezTo>
                  <a:lnTo>
                    <a:pt x="674944" y="0"/>
                  </a:lnTo>
                  <a:cubicBezTo>
                    <a:pt x="674944" y="107637"/>
                    <a:pt x="696145" y="214220"/>
                    <a:pt x="737336" y="313664"/>
                  </a:cubicBezTo>
                  <a:cubicBezTo>
                    <a:pt x="778527" y="413108"/>
                    <a:pt x="838901" y="503465"/>
                    <a:pt x="915012" y="579576"/>
                  </a:cubicBezTo>
                  <a:cubicBezTo>
                    <a:pt x="991123" y="655687"/>
                    <a:pt x="1081480" y="716062"/>
                    <a:pt x="1180924" y="757253"/>
                  </a:cubicBezTo>
                  <a:cubicBezTo>
                    <a:pt x="1280368" y="798444"/>
                    <a:pt x="1386952" y="819645"/>
                    <a:pt x="1494589" y="819645"/>
                  </a:cubicBezTo>
                  <a:close/>
                </a:path>
              </a:pathLst>
            </a:custGeom>
            <a:noFill/>
            <a:ln w="13033">
              <a:solidFill>
                <a:srgbClr val="3CC583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3E65408-9E71-2288-771B-561898E8CD04}"/>
              </a:ext>
            </a:extLst>
          </p:cNvPr>
          <p:cNvGrpSpPr/>
          <p:nvPr/>
        </p:nvGrpSpPr>
        <p:grpSpPr>
          <a:xfrm>
            <a:off x="6116513" y="2670712"/>
            <a:ext cx="1365134" cy="1700660"/>
            <a:chOff x="3119538" y="2226980"/>
            <a:chExt cx="1365134" cy="1700660"/>
          </a:xfrm>
        </p:grpSpPr>
        <p:sp>
          <p:nvSpPr>
            <p:cNvPr id="24" name="Rounded Rectangle 10">
              <a:extLst>
                <a:ext uri="{FF2B5EF4-FFF2-40B4-BE49-F238E27FC236}">
                  <a16:creationId xmlns:a16="http://schemas.microsoft.com/office/drawing/2014/main" id="{B7201EB9-504D-9E14-AB3B-277DAA6EE3D1}"/>
                </a:ext>
              </a:extLst>
            </p:cNvPr>
            <p:cNvSpPr/>
            <p:nvPr/>
          </p:nvSpPr>
          <p:spPr>
            <a:xfrm>
              <a:off x="3119538" y="2226980"/>
              <a:ext cx="1365133" cy="1700660"/>
            </a:xfrm>
            <a:custGeom>
              <a:avLst/>
              <a:gdLst/>
              <a:ahLst/>
              <a:cxnLst/>
              <a:rect l="0" t="0" r="0" b="0"/>
              <a:pathLst>
                <a:path w="1365133" h="1700660">
                  <a:moveTo>
                    <a:pt x="1329663" y="788370"/>
                  </a:moveTo>
                  <a:cubicBezTo>
                    <a:pt x="1341367" y="797256"/>
                    <a:pt x="1353194" y="805957"/>
                    <a:pt x="1365133" y="814475"/>
                  </a:cubicBezTo>
                  <a:cubicBezTo>
                    <a:pt x="1316846" y="922822"/>
                    <a:pt x="1255681" y="1025384"/>
                    <a:pt x="1182680" y="1119856"/>
                  </a:cubicBezTo>
                  <a:cubicBezTo>
                    <a:pt x="1043040" y="1300597"/>
                    <a:pt x="863823" y="1446936"/>
                    <a:pt x="658804" y="1547612"/>
                  </a:cubicBezTo>
                  <a:cubicBezTo>
                    <a:pt x="453786" y="1648297"/>
                    <a:pt x="228420" y="1700652"/>
                    <a:pt x="13" y="1700660"/>
                  </a:cubicBezTo>
                  <a:lnTo>
                    <a:pt x="0" y="1025714"/>
                  </a:lnTo>
                  <a:cubicBezTo>
                    <a:pt x="125259" y="1025705"/>
                    <a:pt x="248852" y="996995"/>
                    <a:pt x="361286" y="941782"/>
                  </a:cubicBezTo>
                  <a:cubicBezTo>
                    <a:pt x="473719" y="886569"/>
                    <a:pt x="572002" y="806318"/>
                    <a:pt x="648586" y="707197"/>
                  </a:cubicBezTo>
                  <a:cubicBezTo>
                    <a:pt x="725170" y="608076"/>
                    <a:pt x="778017" y="492722"/>
                    <a:pt x="803068" y="369992"/>
                  </a:cubicBezTo>
                  <a:cubicBezTo>
                    <a:pt x="828119" y="247263"/>
                    <a:pt x="825331" y="121205"/>
                    <a:pt x="793720" y="0"/>
                  </a:cubicBezTo>
                  <a:cubicBezTo>
                    <a:pt x="881521" y="314247"/>
                    <a:pt x="1069752" y="591123"/>
                    <a:pt x="1329663" y="788370"/>
                  </a:cubicBezTo>
                  <a:close/>
                </a:path>
              </a:pathLst>
            </a:custGeom>
            <a:solidFill>
              <a:srgbClr val="E8F9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5" name="Rounded Rectangle 11">
              <a:extLst>
                <a:ext uri="{FF2B5EF4-FFF2-40B4-BE49-F238E27FC236}">
                  <a16:creationId xmlns:a16="http://schemas.microsoft.com/office/drawing/2014/main" id="{5B32F1A7-793F-2F15-C4B7-6B15E090B292}"/>
                </a:ext>
              </a:extLst>
            </p:cNvPr>
            <p:cNvSpPr/>
            <p:nvPr/>
          </p:nvSpPr>
          <p:spPr>
            <a:xfrm>
              <a:off x="3119538" y="2226980"/>
              <a:ext cx="1365134" cy="1700656"/>
            </a:xfrm>
            <a:custGeom>
              <a:avLst/>
              <a:gdLst/>
              <a:ahLst/>
              <a:cxnLst/>
              <a:rect l="0" t="0" r="0" b="0"/>
              <a:pathLst>
                <a:path w="1365134" h="1700656">
                  <a:moveTo>
                    <a:pt x="1329662" y="788369"/>
                  </a:moveTo>
                  <a:cubicBezTo>
                    <a:pt x="1341371" y="797255"/>
                    <a:pt x="1353196" y="805958"/>
                    <a:pt x="1365134" y="814474"/>
                  </a:cubicBezTo>
                  <a:cubicBezTo>
                    <a:pt x="1316848" y="922819"/>
                    <a:pt x="1255679" y="1025383"/>
                    <a:pt x="1182685" y="1119858"/>
                  </a:cubicBezTo>
                  <a:cubicBezTo>
                    <a:pt x="1043037" y="1300601"/>
                    <a:pt x="863823" y="1446932"/>
                    <a:pt x="658804" y="1547615"/>
                  </a:cubicBezTo>
                  <a:cubicBezTo>
                    <a:pt x="453786" y="1648298"/>
                    <a:pt x="228420" y="1700652"/>
                    <a:pt x="13" y="1700656"/>
                  </a:cubicBezTo>
                  <a:lnTo>
                    <a:pt x="0" y="1025712"/>
                  </a:lnTo>
                  <a:cubicBezTo>
                    <a:pt x="125259" y="1025709"/>
                    <a:pt x="248852" y="996998"/>
                    <a:pt x="361286" y="941783"/>
                  </a:cubicBezTo>
                  <a:cubicBezTo>
                    <a:pt x="473719" y="886567"/>
                    <a:pt x="572002" y="806317"/>
                    <a:pt x="648586" y="707197"/>
                  </a:cubicBezTo>
                  <a:cubicBezTo>
                    <a:pt x="725170" y="608076"/>
                    <a:pt x="778017" y="492721"/>
                    <a:pt x="803068" y="369992"/>
                  </a:cubicBezTo>
                  <a:cubicBezTo>
                    <a:pt x="828119" y="247263"/>
                    <a:pt x="825331" y="121205"/>
                    <a:pt x="793720" y="0"/>
                  </a:cubicBezTo>
                  <a:cubicBezTo>
                    <a:pt x="881523" y="314246"/>
                    <a:pt x="1069749" y="591124"/>
                    <a:pt x="1329662" y="788369"/>
                  </a:cubicBezTo>
                  <a:close/>
                </a:path>
              </a:pathLst>
            </a:custGeom>
            <a:noFill/>
            <a:ln w="13033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10" name="TextBox 14">
            <a:extLst>
              <a:ext uri="{FF2B5EF4-FFF2-40B4-BE49-F238E27FC236}">
                <a16:creationId xmlns:a16="http://schemas.microsoft.com/office/drawing/2014/main" id="{FFAB0645-1A7D-8548-8634-B3986BC1B10A}"/>
              </a:ext>
            </a:extLst>
          </p:cNvPr>
          <p:cNvSpPr txBox="1"/>
          <p:nvPr/>
        </p:nvSpPr>
        <p:spPr>
          <a:xfrm>
            <a:off x="3964895" y="4745021"/>
            <a:ext cx="169444" cy="36495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2000" b="1" dirty="0">
                <a:solidFill>
                  <a:srgbClr val="1EABDA"/>
                </a:solidFill>
                <a:latin typeface="Roboto"/>
              </a:rPr>
              <a:t>1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E5E2D8AA-B547-0506-DDB8-F84B8308B8A4}"/>
              </a:ext>
            </a:extLst>
          </p:cNvPr>
          <p:cNvSpPr txBox="1"/>
          <p:nvPr/>
        </p:nvSpPr>
        <p:spPr>
          <a:xfrm>
            <a:off x="5424727" y="4745021"/>
            <a:ext cx="169444" cy="36495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2000" b="1" dirty="0">
                <a:solidFill>
                  <a:srgbClr val="3CC583"/>
                </a:solidFill>
                <a:latin typeface="Roboto"/>
              </a:rPr>
              <a:t>2</a:t>
            </a: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F10643A0-1B6A-7583-F51C-0D550CB8D2CE}"/>
              </a:ext>
            </a:extLst>
          </p:cNvPr>
          <p:cNvSpPr txBox="1"/>
          <p:nvPr/>
        </p:nvSpPr>
        <p:spPr>
          <a:xfrm>
            <a:off x="6884558" y="4745021"/>
            <a:ext cx="169444" cy="36495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2000" b="1" dirty="0">
                <a:solidFill>
                  <a:srgbClr val="92BD39"/>
                </a:solidFill>
                <a:latin typeface="Roboto"/>
              </a:rPr>
              <a:t>3</a:t>
            </a: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5B163F42-4DFB-8A85-2DF1-6D46988F874A}"/>
              </a:ext>
            </a:extLst>
          </p:cNvPr>
          <p:cNvSpPr txBox="1"/>
          <p:nvPr/>
        </p:nvSpPr>
        <p:spPr>
          <a:xfrm>
            <a:off x="8355374" y="4745021"/>
            <a:ext cx="147476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2000" b="1" dirty="0">
                <a:solidFill>
                  <a:srgbClr val="FFC000"/>
                </a:solidFill>
                <a:latin typeface="Roboto"/>
              </a:rPr>
              <a:t>4</a:t>
            </a: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A0DD826E-A648-C04A-6822-D6F1772C485D}"/>
              </a:ext>
            </a:extLst>
          </p:cNvPr>
          <p:cNvSpPr txBox="1"/>
          <p:nvPr/>
        </p:nvSpPr>
        <p:spPr>
          <a:xfrm>
            <a:off x="3714036" y="5098846"/>
            <a:ext cx="1086183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rgbClr val="00B0F0"/>
                </a:solidFill>
              </a:rPr>
              <a:t>Improve warehouse performance</a:t>
            </a:r>
            <a:endParaRPr sz="1300" b="1" dirty="0">
              <a:solidFill>
                <a:srgbClr val="00B0F0"/>
              </a:solidFill>
              <a:latin typeface="Roboto"/>
            </a:endParaRP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81E8132D-C360-FDBD-C59F-F849787F61BC}"/>
              </a:ext>
            </a:extLst>
          </p:cNvPr>
          <p:cNvSpPr txBox="1"/>
          <p:nvPr/>
        </p:nvSpPr>
        <p:spPr>
          <a:xfrm>
            <a:off x="5082448" y="5098847"/>
            <a:ext cx="1098858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rgbClr val="00B050"/>
                </a:solidFill>
              </a:rPr>
              <a:t>Optimize employee distribution</a:t>
            </a:r>
            <a:endParaRPr sz="13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B2BF465F-A8D4-B584-895D-874831A640B7}"/>
              </a:ext>
            </a:extLst>
          </p:cNvPr>
          <p:cNvSpPr txBox="1"/>
          <p:nvPr/>
        </p:nvSpPr>
        <p:spPr>
          <a:xfrm>
            <a:off x="6523585" y="5060434"/>
            <a:ext cx="1365134" cy="84638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400" dirty="0">
                <a:solidFill>
                  <a:srgbClr val="92D050"/>
                </a:solidFill>
              </a:rPr>
              <a:t>Predict delays before they happen</a:t>
            </a:r>
          </a:p>
          <a:p>
            <a:pPr algn="l"/>
            <a:endParaRPr sz="1300" b="1" dirty="0">
              <a:solidFill>
                <a:srgbClr val="92BD39"/>
              </a:solidFill>
              <a:latin typeface="Roboto"/>
            </a:endParaRPr>
          </a:p>
        </p:txBody>
      </p:sp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0350216D-568A-F95A-ABBF-D88F0B243DE8}"/>
              </a:ext>
            </a:extLst>
          </p:cNvPr>
          <p:cNvSpPr/>
          <p:nvPr/>
        </p:nvSpPr>
        <p:spPr>
          <a:xfrm>
            <a:off x="5082448" y="1868805"/>
            <a:ext cx="399715" cy="399715"/>
          </a:xfrm>
          <a:custGeom>
            <a:avLst/>
            <a:gdLst/>
            <a:ahLst/>
            <a:cxnLst/>
            <a:rect l="0" t="0" r="0" b="0"/>
            <a:pathLst>
              <a:path w="399715" h="399715">
                <a:moveTo>
                  <a:pt x="117134" y="147721"/>
                </a:moveTo>
                <a:cubicBezTo>
                  <a:pt x="114467" y="139284"/>
                  <a:pt x="113062" y="130500"/>
                  <a:pt x="112963" y="121652"/>
                </a:cubicBezTo>
                <a:lnTo>
                  <a:pt x="112963" y="86894"/>
                </a:lnTo>
                <a:cubicBezTo>
                  <a:pt x="112963" y="38904"/>
                  <a:pt x="151867" y="0"/>
                  <a:pt x="199857" y="0"/>
                </a:cubicBezTo>
                <a:cubicBezTo>
                  <a:pt x="247848" y="0"/>
                  <a:pt x="286752" y="38904"/>
                  <a:pt x="286752" y="86894"/>
                </a:cubicBezTo>
                <a:lnTo>
                  <a:pt x="286752" y="121652"/>
                </a:lnTo>
                <a:cubicBezTo>
                  <a:pt x="286763" y="131360"/>
                  <a:pt x="285118" y="140999"/>
                  <a:pt x="281886" y="150154"/>
                </a:cubicBezTo>
                <a:moveTo>
                  <a:pt x="286752" y="95584"/>
                </a:moveTo>
                <a:cubicBezTo>
                  <a:pt x="208547" y="95584"/>
                  <a:pt x="182478" y="60826"/>
                  <a:pt x="182478" y="60826"/>
                </a:cubicBezTo>
                <a:cubicBezTo>
                  <a:pt x="147721" y="104273"/>
                  <a:pt x="112963" y="95584"/>
                  <a:pt x="112963" y="95584"/>
                </a:cubicBezTo>
                <a:moveTo>
                  <a:pt x="156410" y="117307"/>
                </a:moveTo>
                <a:cubicBezTo>
                  <a:pt x="154011" y="117307"/>
                  <a:pt x="152065" y="119253"/>
                  <a:pt x="152065" y="121652"/>
                </a:cubicBezTo>
                <a:cubicBezTo>
                  <a:pt x="152065" y="124052"/>
                  <a:pt x="154011" y="125997"/>
                  <a:pt x="156410" y="125997"/>
                </a:cubicBezTo>
                <a:cubicBezTo>
                  <a:pt x="158810" y="125997"/>
                  <a:pt x="160755" y="124052"/>
                  <a:pt x="160755" y="121652"/>
                </a:cubicBezTo>
                <a:cubicBezTo>
                  <a:pt x="160755" y="119253"/>
                  <a:pt x="158810" y="117307"/>
                  <a:pt x="156410" y="117307"/>
                </a:cubicBezTo>
                <a:moveTo>
                  <a:pt x="243305" y="117307"/>
                </a:moveTo>
                <a:cubicBezTo>
                  <a:pt x="240905" y="117307"/>
                  <a:pt x="238960" y="119253"/>
                  <a:pt x="238960" y="121652"/>
                </a:cubicBezTo>
                <a:cubicBezTo>
                  <a:pt x="238960" y="124052"/>
                  <a:pt x="240905" y="125997"/>
                  <a:pt x="243305" y="125997"/>
                </a:cubicBezTo>
                <a:cubicBezTo>
                  <a:pt x="245704" y="125997"/>
                  <a:pt x="247650" y="124052"/>
                  <a:pt x="247650" y="121652"/>
                </a:cubicBezTo>
                <a:cubicBezTo>
                  <a:pt x="247650" y="119253"/>
                  <a:pt x="245704" y="117307"/>
                  <a:pt x="243305" y="117307"/>
                </a:cubicBezTo>
                <a:moveTo>
                  <a:pt x="34757" y="209068"/>
                </a:moveTo>
                <a:lnTo>
                  <a:pt x="34757" y="180045"/>
                </a:lnTo>
                <a:cubicBezTo>
                  <a:pt x="34779" y="174523"/>
                  <a:pt x="37424" y="169340"/>
                  <a:pt x="41882" y="166082"/>
                </a:cubicBezTo>
                <a:cubicBezTo>
                  <a:pt x="46341" y="162824"/>
                  <a:pt x="52082" y="161879"/>
                  <a:pt x="57350" y="163535"/>
                </a:cubicBezTo>
                <a:lnTo>
                  <a:pt x="199857" y="208547"/>
                </a:lnTo>
                <a:lnTo>
                  <a:pt x="199857" y="399715"/>
                </a:lnTo>
                <a:lnTo>
                  <a:pt x="47792" y="360265"/>
                </a:lnTo>
                <a:cubicBezTo>
                  <a:pt x="39915" y="358236"/>
                  <a:pt x="34500" y="351015"/>
                  <a:pt x="34757" y="342886"/>
                </a:cubicBezTo>
                <a:lnTo>
                  <a:pt x="34757" y="277541"/>
                </a:lnTo>
                <a:moveTo>
                  <a:pt x="199857" y="208547"/>
                </a:moveTo>
                <a:lnTo>
                  <a:pt x="342365" y="163535"/>
                </a:lnTo>
                <a:cubicBezTo>
                  <a:pt x="347632" y="161879"/>
                  <a:pt x="353374" y="162824"/>
                  <a:pt x="357832" y="166082"/>
                </a:cubicBezTo>
                <a:cubicBezTo>
                  <a:pt x="362291" y="169340"/>
                  <a:pt x="364936" y="174523"/>
                  <a:pt x="364957" y="180045"/>
                </a:cubicBezTo>
                <a:lnTo>
                  <a:pt x="364957" y="209068"/>
                </a:lnTo>
                <a:moveTo>
                  <a:pt x="364957" y="277541"/>
                </a:moveTo>
                <a:lnTo>
                  <a:pt x="364957" y="342886"/>
                </a:lnTo>
                <a:cubicBezTo>
                  <a:pt x="365215" y="351015"/>
                  <a:pt x="359799" y="358236"/>
                  <a:pt x="351923" y="360265"/>
                </a:cubicBezTo>
                <a:lnTo>
                  <a:pt x="199857" y="399715"/>
                </a:lnTo>
                <a:moveTo>
                  <a:pt x="43447" y="208547"/>
                </a:moveTo>
                <a:cubicBezTo>
                  <a:pt x="48246" y="208547"/>
                  <a:pt x="52136" y="212437"/>
                  <a:pt x="52136" y="217236"/>
                </a:cubicBezTo>
                <a:lnTo>
                  <a:pt x="52136" y="269373"/>
                </a:lnTo>
                <a:cubicBezTo>
                  <a:pt x="52136" y="274172"/>
                  <a:pt x="48246" y="278063"/>
                  <a:pt x="43447" y="278063"/>
                </a:cubicBezTo>
                <a:cubicBezTo>
                  <a:pt x="24330" y="278063"/>
                  <a:pt x="0" y="269373"/>
                  <a:pt x="0" y="243305"/>
                </a:cubicBezTo>
                <a:cubicBezTo>
                  <a:pt x="0" y="217236"/>
                  <a:pt x="24330" y="208547"/>
                  <a:pt x="43447" y="208547"/>
                </a:cubicBezTo>
                <a:close/>
                <a:moveTo>
                  <a:pt x="399715" y="243305"/>
                </a:moveTo>
                <a:cubicBezTo>
                  <a:pt x="399715" y="269373"/>
                  <a:pt x="375385" y="278063"/>
                  <a:pt x="356268" y="278063"/>
                </a:cubicBezTo>
                <a:cubicBezTo>
                  <a:pt x="351469" y="278063"/>
                  <a:pt x="347578" y="274172"/>
                  <a:pt x="347578" y="269373"/>
                </a:cubicBezTo>
                <a:lnTo>
                  <a:pt x="347578" y="217236"/>
                </a:lnTo>
                <a:cubicBezTo>
                  <a:pt x="347578" y="212437"/>
                  <a:pt x="351469" y="208547"/>
                  <a:pt x="356268" y="208547"/>
                </a:cubicBezTo>
                <a:cubicBezTo>
                  <a:pt x="375385" y="208547"/>
                  <a:pt x="399715" y="217236"/>
                  <a:pt x="399715" y="243305"/>
                </a:cubicBezTo>
                <a:close/>
              </a:path>
            </a:pathLst>
          </a:custGeom>
          <a:noFill/>
          <a:ln w="13033">
            <a:solidFill>
              <a:srgbClr val="92BD39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1" name="Rounded Rectangle 27">
            <a:extLst>
              <a:ext uri="{FF2B5EF4-FFF2-40B4-BE49-F238E27FC236}">
                <a16:creationId xmlns:a16="http://schemas.microsoft.com/office/drawing/2014/main" id="{0B789297-610D-B37D-E5F0-67EF14A97E9E}"/>
              </a:ext>
            </a:extLst>
          </p:cNvPr>
          <p:cNvSpPr/>
          <p:nvPr/>
        </p:nvSpPr>
        <p:spPr>
          <a:xfrm>
            <a:off x="7054959" y="2433621"/>
            <a:ext cx="400054" cy="399715"/>
          </a:xfrm>
          <a:custGeom>
            <a:avLst/>
            <a:gdLst/>
            <a:ahLst/>
            <a:cxnLst/>
            <a:rect l="0" t="0" r="0" b="0"/>
            <a:pathLst>
              <a:path w="400054" h="399715">
                <a:moveTo>
                  <a:pt x="375870" y="27711"/>
                </a:moveTo>
                <a:cubicBezTo>
                  <a:pt x="391714" y="44765"/>
                  <a:pt x="400054" y="67462"/>
                  <a:pt x="399020" y="90718"/>
                </a:cubicBezTo>
                <a:cubicBezTo>
                  <a:pt x="399020" y="140769"/>
                  <a:pt x="366869" y="181262"/>
                  <a:pt x="317860" y="181262"/>
                </a:cubicBezTo>
                <a:cubicBezTo>
                  <a:pt x="312024" y="181268"/>
                  <a:pt x="306201" y="180686"/>
                  <a:pt x="300481" y="179524"/>
                </a:cubicBezTo>
                <a:cubicBezTo>
                  <a:pt x="286588" y="191297"/>
                  <a:pt x="268325" y="196569"/>
                  <a:pt x="250294" y="194012"/>
                </a:cubicBezTo>
                <a:cubicBezTo>
                  <a:pt x="232264" y="191455"/>
                  <a:pt x="216187" y="181313"/>
                  <a:pt x="206114" y="166142"/>
                </a:cubicBezTo>
                <a:cubicBezTo>
                  <a:pt x="188363" y="166616"/>
                  <a:pt x="171184" y="159844"/>
                  <a:pt x="158529" y="147387"/>
                </a:cubicBezTo>
                <a:cubicBezTo>
                  <a:pt x="145875" y="134929"/>
                  <a:pt x="138836" y="117858"/>
                  <a:pt x="139031" y="100102"/>
                </a:cubicBezTo>
                <a:cubicBezTo>
                  <a:pt x="138846" y="82742"/>
                  <a:pt x="145577" y="66021"/>
                  <a:pt x="157739" y="53631"/>
                </a:cubicBezTo>
                <a:cubicBezTo>
                  <a:pt x="169901" y="41241"/>
                  <a:pt x="186493" y="34200"/>
                  <a:pt x="203854" y="34062"/>
                </a:cubicBezTo>
                <a:cubicBezTo>
                  <a:pt x="217281" y="34072"/>
                  <a:pt x="230360" y="38330"/>
                  <a:pt x="241219" y="46227"/>
                </a:cubicBezTo>
                <a:cubicBezTo>
                  <a:pt x="254952" y="18105"/>
                  <a:pt x="283436" y="193"/>
                  <a:pt x="314732" y="0"/>
                </a:cubicBezTo>
                <a:cubicBezTo>
                  <a:pt x="338000" y="675"/>
                  <a:pt x="360025" y="10658"/>
                  <a:pt x="375870" y="27711"/>
                </a:cubicBezTo>
                <a:close/>
                <a:moveTo>
                  <a:pt x="13034" y="169444"/>
                </a:moveTo>
                <a:cubicBezTo>
                  <a:pt x="13034" y="147848"/>
                  <a:pt x="30541" y="130342"/>
                  <a:pt x="52136" y="130342"/>
                </a:cubicBezTo>
                <a:cubicBezTo>
                  <a:pt x="73732" y="130342"/>
                  <a:pt x="91239" y="147848"/>
                  <a:pt x="91239" y="169444"/>
                </a:cubicBezTo>
                <a:cubicBezTo>
                  <a:pt x="91239" y="191040"/>
                  <a:pt x="73732" y="208547"/>
                  <a:pt x="52136" y="208547"/>
                </a:cubicBezTo>
                <a:cubicBezTo>
                  <a:pt x="30541" y="208547"/>
                  <a:pt x="13034" y="191040"/>
                  <a:pt x="13034" y="169444"/>
                </a:cubicBezTo>
                <a:moveTo>
                  <a:pt x="104273" y="278063"/>
                </a:moveTo>
                <a:lnTo>
                  <a:pt x="104273" y="312821"/>
                </a:lnTo>
                <a:lnTo>
                  <a:pt x="78205" y="312821"/>
                </a:lnTo>
                <a:lnTo>
                  <a:pt x="69515" y="399715"/>
                </a:lnTo>
                <a:lnTo>
                  <a:pt x="34757" y="399715"/>
                </a:lnTo>
                <a:lnTo>
                  <a:pt x="26068" y="312821"/>
                </a:lnTo>
                <a:lnTo>
                  <a:pt x="0" y="312821"/>
                </a:lnTo>
                <a:lnTo>
                  <a:pt x="0" y="278063"/>
                </a:lnTo>
                <a:cubicBezTo>
                  <a:pt x="0" y="249268"/>
                  <a:pt x="23342" y="225926"/>
                  <a:pt x="52136" y="225926"/>
                </a:cubicBezTo>
                <a:cubicBezTo>
                  <a:pt x="80931" y="225926"/>
                  <a:pt x="104273" y="249268"/>
                  <a:pt x="104273" y="278063"/>
                </a:cubicBezTo>
                <a:close/>
                <a:moveTo>
                  <a:pt x="143376" y="251994"/>
                </a:moveTo>
                <a:cubicBezTo>
                  <a:pt x="145775" y="251994"/>
                  <a:pt x="147721" y="253939"/>
                  <a:pt x="147721" y="256339"/>
                </a:cubicBezTo>
                <a:cubicBezTo>
                  <a:pt x="147721" y="258738"/>
                  <a:pt x="145775" y="260684"/>
                  <a:pt x="143376" y="260684"/>
                </a:cubicBezTo>
                <a:cubicBezTo>
                  <a:pt x="140976" y="260684"/>
                  <a:pt x="139031" y="258738"/>
                  <a:pt x="139031" y="256339"/>
                </a:cubicBezTo>
                <a:cubicBezTo>
                  <a:pt x="139031" y="253939"/>
                  <a:pt x="140976" y="251994"/>
                  <a:pt x="143376" y="251994"/>
                </a:cubicBezTo>
                <a:moveTo>
                  <a:pt x="269373" y="104273"/>
                </a:moveTo>
                <a:cubicBezTo>
                  <a:pt x="266974" y="104273"/>
                  <a:pt x="265028" y="106218"/>
                  <a:pt x="265028" y="108618"/>
                </a:cubicBezTo>
                <a:cubicBezTo>
                  <a:pt x="265028" y="111017"/>
                  <a:pt x="266974" y="112963"/>
                  <a:pt x="269373" y="112963"/>
                </a:cubicBezTo>
                <a:cubicBezTo>
                  <a:pt x="271773" y="112963"/>
                  <a:pt x="273718" y="111017"/>
                  <a:pt x="273718" y="108618"/>
                </a:cubicBezTo>
                <a:cubicBezTo>
                  <a:pt x="273718" y="106218"/>
                  <a:pt x="271773" y="104273"/>
                  <a:pt x="269373" y="104273"/>
                </a:cubicBezTo>
                <a:moveTo>
                  <a:pt x="325855" y="104273"/>
                </a:moveTo>
                <a:cubicBezTo>
                  <a:pt x="323455" y="104273"/>
                  <a:pt x="321510" y="106218"/>
                  <a:pt x="321510" y="108618"/>
                </a:cubicBezTo>
                <a:cubicBezTo>
                  <a:pt x="321510" y="111017"/>
                  <a:pt x="323455" y="112963"/>
                  <a:pt x="325855" y="112963"/>
                </a:cubicBezTo>
                <a:cubicBezTo>
                  <a:pt x="328254" y="112963"/>
                  <a:pt x="330200" y="111017"/>
                  <a:pt x="330200" y="108618"/>
                </a:cubicBezTo>
                <a:cubicBezTo>
                  <a:pt x="330200" y="106218"/>
                  <a:pt x="328254" y="104273"/>
                  <a:pt x="325855" y="104273"/>
                </a:cubicBezTo>
                <a:moveTo>
                  <a:pt x="212892" y="104273"/>
                </a:moveTo>
                <a:cubicBezTo>
                  <a:pt x="210492" y="104273"/>
                  <a:pt x="208547" y="106218"/>
                  <a:pt x="208547" y="108618"/>
                </a:cubicBezTo>
                <a:cubicBezTo>
                  <a:pt x="208547" y="111017"/>
                  <a:pt x="210492" y="112963"/>
                  <a:pt x="212892" y="112963"/>
                </a:cubicBezTo>
                <a:cubicBezTo>
                  <a:pt x="215291" y="112963"/>
                  <a:pt x="217236" y="111017"/>
                  <a:pt x="217236" y="108618"/>
                </a:cubicBezTo>
                <a:cubicBezTo>
                  <a:pt x="217236" y="106218"/>
                  <a:pt x="215291" y="104273"/>
                  <a:pt x="212892" y="104273"/>
                </a:cubicBezTo>
                <a:moveTo>
                  <a:pt x="165100" y="217236"/>
                </a:moveTo>
                <a:cubicBezTo>
                  <a:pt x="165100" y="207638"/>
                  <a:pt x="172880" y="199857"/>
                  <a:pt x="182478" y="199857"/>
                </a:cubicBezTo>
                <a:cubicBezTo>
                  <a:pt x="192077" y="199857"/>
                  <a:pt x="199857" y="207638"/>
                  <a:pt x="199857" y="217236"/>
                </a:cubicBezTo>
                <a:cubicBezTo>
                  <a:pt x="199857" y="226834"/>
                  <a:pt x="192077" y="234615"/>
                  <a:pt x="182478" y="234615"/>
                </a:cubicBezTo>
                <a:cubicBezTo>
                  <a:pt x="172880" y="234615"/>
                  <a:pt x="165100" y="226834"/>
                  <a:pt x="165100" y="217236"/>
                </a:cubicBezTo>
              </a:path>
            </a:pathLst>
          </a:custGeom>
          <a:noFill/>
          <a:ln w="13033">
            <a:solidFill>
              <a:srgbClr val="E0CB15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C63510C8-273F-A65C-71AF-78595E889509}"/>
              </a:ext>
            </a:extLst>
          </p:cNvPr>
          <p:cNvSpPr/>
          <p:nvPr/>
        </p:nvSpPr>
        <p:spPr>
          <a:xfrm>
            <a:off x="5086264" y="3477676"/>
            <a:ext cx="390633" cy="398275"/>
          </a:xfrm>
          <a:custGeom>
            <a:avLst/>
            <a:gdLst/>
            <a:ahLst/>
            <a:cxnLst/>
            <a:rect l="0" t="0" r="0" b="0"/>
            <a:pathLst>
              <a:path w="390633" h="398275">
                <a:moveTo>
                  <a:pt x="187247" y="283383"/>
                </a:moveTo>
                <a:cubicBezTo>
                  <a:pt x="227132" y="304675"/>
                  <a:pt x="276714" y="290552"/>
                  <a:pt x="299394" y="251440"/>
                </a:cubicBezTo>
                <a:lnTo>
                  <a:pt x="299394" y="251440"/>
                </a:lnTo>
                <a:cubicBezTo>
                  <a:pt x="355231" y="279079"/>
                  <a:pt x="390583" y="335972"/>
                  <a:pt x="390633" y="398275"/>
                </a:cubicBezTo>
                <a:moveTo>
                  <a:pt x="299394" y="251440"/>
                </a:moveTo>
                <a:lnTo>
                  <a:pt x="242095" y="398275"/>
                </a:lnTo>
                <a:moveTo>
                  <a:pt x="292390" y="398067"/>
                </a:moveTo>
                <a:lnTo>
                  <a:pt x="292529" y="368957"/>
                </a:lnTo>
                <a:lnTo>
                  <a:pt x="326939" y="368957"/>
                </a:lnTo>
                <a:lnTo>
                  <a:pt x="340843" y="280759"/>
                </a:lnTo>
                <a:moveTo>
                  <a:pt x="42603" y="217569"/>
                </a:moveTo>
                <a:lnTo>
                  <a:pt x="156765" y="217569"/>
                </a:lnTo>
                <a:moveTo>
                  <a:pt x="193226" y="362492"/>
                </a:moveTo>
                <a:cubicBezTo>
                  <a:pt x="198397" y="369133"/>
                  <a:pt x="199333" y="378140"/>
                  <a:pt x="195638" y="385703"/>
                </a:cubicBezTo>
                <a:cubicBezTo>
                  <a:pt x="191944" y="393266"/>
                  <a:pt x="184264" y="398063"/>
                  <a:pt x="175847" y="398067"/>
                </a:cubicBezTo>
                <a:lnTo>
                  <a:pt x="23486" y="398067"/>
                </a:lnTo>
                <a:cubicBezTo>
                  <a:pt x="15069" y="398063"/>
                  <a:pt x="7389" y="393266"/>
                  <a:pt x="3694" y="385703"/>
                </a:cubicBezTo>
                <a:cubicBezTo>
                  <a:pt x="0" y="378140"/>
                  <a:pt x="936" y="369133"/>
                  <a:pt x="6107" y="362492"/>
                </a:cubicBezTo>
                <a:lnTo>
                  <a:pt x="66603" y="298937"/>
                </a:lnTo>
                <a:lnTo>
                  <a:pt x="66603" y="217656"/>
                </a:lnTo>
                <a:lnTo>
                  <a:pt x="132747" y="217656"/>
                </a:lnTo>
                <a:lnTo>
                  <a:pt x="132747" y="298850"/>
                </a:lnTo>
                <a:lnTo>
                  <a:pt x="193278" y="362492"/>
                </a:lnTo>
                <a:close/>
                <a:moveTo>
                  <a:pt x="44080" y="322555"/>
                </a:moveTo>
                <a:lnTo>
                  <a:pt x="155288" y="322555"/>
                </a:lnTo>
                <a:moveTo>
                  <a:pt x="205617" y="147202"/>
                </a:moveTo>
                <a:cubicBezTo>
                  <a:pt x="218186" y="156609"/>
                  <a:pt x="235452" y="156609"/>
                  <a:pt x="248022" y="147202"/>
                </a:cubicBezTo>
                <a:moveTo>
                  <a:pt x="255130" y="108325"/>
                </a:moveTo>
                <a:cubicBezTo>
                  <a:pt x="253210" y="108325"/>
                  <a:pt x="251654" y="109881"/>
                  <a:pt x="251654" y="111801"/>
                </a:cubicBezTo>
                <a:cubicBezTo>
                  <a:pt x="251654" y="113720"/>
                  <a:pt x="253210" y="115276"/>
                  <a:pt x="255130" y="115276"/>
                </a:cubicBezTo>
                <a:cubicBezTo>
                  <a:pt x="257049" y="115276"/>
                  <a:pt x="258605" y="113720"/>
                  <a:pt x="258605" y="111801"/>
                </a:cubicBezTo>
                <a:cubicBezTo>
                  <a:pt x="258605" y="109881"/>
                  <a:pt x="257049" y="108325"/>
                  <a:pt x="255130" y="108325"/>
                </a:cubicBezTo>
                <a:moveTo>
                  <a:pt x="198561" y="108325"/>
                </a:moveTo>
                <a:cubicBezTo>
                  <a:pt x="196642" y="108325"/>
                  <a:pt x="195085" y="109881"/>
                  <a:pt x="195085" y="111801"/>
                </a:cubicBezTo>
                <a:cubicBezTo>
                  <a:pt x="195085" y="113720"/>
                  <a:pt x="196642" y="115276"/>
                  <a:pt x="198561" y="115276"/>
                </a:cubicBezTo>
                <a:cubicBezTo>
                  <a:pt x="200481" y="115276"/>
                  <a:pt x="202037" y="113720"/>
                  <a:pt x="202037" y="111801"/>
                </a:cubicBezTo>
                <a:cubicBezTo>
                  <a:pt x="202037" y="109881"/>
                  <a:pt x="200481" y="108325"/>
                  <a:pt x="198561" y="108325"/>
                </a:cubicBezTo>
                <a:moveTo>
                  <a:pt x="311629" y="111870"/>
                </a:moveTo>
                <a:cubicBezTo>
                  <a:pt x="310965" y="158231"/>
                  <a:pt x="273193" y="195465"/>
                  <a:pt x="226828" y="195465"/>
                </a:cubicBezTo>
                <a:cubicBezTo>
                  <a:pt x="180463" y="195465"/>
                  <a:pt x="142691" y="158231"/>
                  <a:pt x="142027" y="111870"/>
                </a:cubicBezTo>
                <a:lnTo>
                  <a:pt x="142027" y="83595"/>
                </a:lnTo>
                <a:cubicBezTo>
                  <a:pt x="142691" y="37234"/>
                  <a:pt x="180463" y="0"/>
                  <a:pt x="226828" y="0"/>
                </a:cubicBezTo>
                <a:cubicBezTo>
                  <a:pt x="273193" y="0"/>
                  <a:pt x="310965" y="37234"/>
                  <a:pt x="311629" y="83595"/>
                </a:cubicBezTo>
                <a:close/>
                <a:moveTo>
                  <a:pt x="311629" y="83595"/>
                </a:moveTo>
                <a:lnTo>
                  <a:pt x="283353" y="83595"/>
                </a:lnTo>
                <a:cubicBezTo>
                  <a:pt x="264601" y="83595"/>
                  <a:pt x="226003" y="88356"/>
                  <a:pt x="198561" y="55336"/>
                </a:cubicBezTo>
                <a:cubicBezTo>
                  <a:pt x="184432" y="72147"/>
                  <a:pt x="163927" y="82295"/>
                  <a:pt x="141993" y="83334"/>
                </a:cubicBezTo>
              </a:path>
            </a:pathLst>
          </a:custGeom>
          <a:noFill/>
          <a:ln w="13033">
            <a:solidFill>
              <a:srgbClr val="3CC583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3" name="Rounded Rectangle 29">
            <a:extLst>
              <a:ext uri="{FF2B5EF4-FFF2-40B4-BE49-F238E27FC236}">
                <a16:creationId xmlns:a16="http://schemas.microsoft.com/office/drawing/2014/main" id="{CDB03CD1-FFD0-5160-19FB-C65DC59DB372}"/>
              </a:ext>
            </a:extLst>
          </p:cNvPr>
          <p:cNvSpPr/>
          <p:nvPr/>
        </p:nvSpPr>
        <p:spPr>
          <a:xfrm>
            <a:off x="6743267" y="3476497"/>
            <a:ext cx="399108" cy="399437"/>
          </a:xfrm>
          <a:custGeom>
            <a:avLst/>
            <a:gdLst/>
            <a:ahLst/>
            <a:cxnLst/>
            <a:rect l="0" t="0" r="0" b="0"/>
            <a:pathLst>
              <a:path w="399108" h="399437">
                <a:moveTo>
                  <a:pt x="226708" y="162649"/>
                </a:moveTo>
                <a:lnTo>
                  <a:pt x="337203" y="162649"/>
                </a:lnTo>
                <a:moveTo>
                  <a:pt x="392329" y="350655"/>
                </a:moveTo>
                <a:cubicBezTo>
                  <a:pt x="398624" y="360364"/>
                  <a:pt x="399108" y="372739"/>
                  <a:pt x="393589" y="382910"/>
                </a:cubicBezTo>
                <a:cubicBezTo>
                  <a:pt x="388071" y="393081"/>
                  <a:pt x="377433" y="399422"/>
                  <a:pt x="365861" y="399437"/>
                </a:cubicBezTo>
                <a:lnTo>
                  <a:pt x="198067" y="399437"/>
                </a:lnTo>
                <a:cubicBezTo>
                  <a:pt x="186495" y="399422"/>
                  <a:pt x="175858" y="393081"/>
                  <a:pt x="170339" y="382910"/>
                </a:cubicBezTo>
                <a:cubicBezTo>
                  <a:pt x="164821" y="372739"/>
                  <a:pt x="165304" y="360364"/>
                  <a:pt x="171599" y="350655"/>
                </a:cubicBezTo>
                <a:lnTo>
                  <a:pt x="242488" y="241567"/>
                </a:lnTo>
                <a:lnTo>
                  <a:pt x="242488" y="162649"/>
                </a:lnTo>
                <a:lnTo>
                  <a:pt x="321423" y="162649"/>
                </a:lnTo>
                <a:lnTo>
                  <a:pt x="321423" y="241567"/>
                </a:lnTo>
                <a:close/>
                <a:moveTo>
                  <a:pt x="211710" y="288925"/>
                </a:moveTo>
                <a:lnTo>
                  <a:pt x="352201" y="288925"/>
                </a:lnTo>
                <a:moveTo>
                  <a:pt x="156410" y="295442"/>
                </a:moveTo>
                <a:lnTo>
                  <a:pt x="86894" y="295442"/>
                </a:lnTo>
                <a:moveTo>
                  <a:pt x="191168" y="191168"/>
                </a:moveTo>
                <a:lnTo>
                  <a:pt x="0" y="191168"/>
                </a:lnTo>
                <a:moveTo>
                  <a:pt x="139031" y="243305"/>
                </a:moveTo>
                <a:lnTo>
                  <a:pt x="139031" y="269373"/>
                </a:lnTo>
                <a:cubicBezTo>
                  <a:pt x="139031" y="283770"/>
                  <a:pt x="127360" y="295442"/>
                  <a:pt x="112963" y="295442"/>
                </a:cubicBezTo>
                <a:moveTo>
                  <a:pt x="191168" y="243305"/>
                </a:moveTo>
                <a:lnTo>
                  <a:pt x="17378" y="243305"/>
                </a:lnTo>
                <a:cubicBezTo>
                  <a:pt x="7780" y="243305"/>
                  <a:pt x="0" y="235524"/>
                  <a:pt x="0" y="225926"/>
                </a:cubicBezTo>
                <a:lnTo>
                  <a:pt x="0" y="17378"/>
                </a:lnTo>
                <a:cubicBezTo>
                  <a:pt x="0" y="7780"/>
                  <a:pt x="7780" y="0"/>
                  <a:pt x="17378" y="0"/>
                </a:cubicBezTo>
                <a:lnTo>
                  <a:pt x="330200" y="0"/>
                </a:lnTo>
                <a:cubicBezTo>
                  <a:pt x="339798" y="0"/>
                  <a:pt x="347578" y="7780"/>
                  <a:pt x="347578" y="17378"/>
                </a:cubicBezTo>
                <a:lnTo>
                  <a:pt x="347578" y="121652"/>
                </a:lnTo>
              </a:path>
            </a:pathLst>
          </a:custGeom>
          <a:noFill/>
          <a:ln w="13033">
            <a:solidFill>
              <a:srgbClr val="1EABDA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80E169-0451-7251-E7C7-BCD370D98210}"/>
              </a:ext>
            </a:extLst>
          </p:cNvPr>
          <p:cNvSpPr txBox="1"/>
          <p:nvPr/>
        </p:nvSpPr>
        <p:spPr>
          <a:xfrm>
            <a:off x="425997" y="203551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This kind of simulation helps in :</a:t>
            </a:r>
          </a:p>
        </p:txBody>
      </p:sp>
      <p:sp>
        <p:nvSpPr>
          <p:cNvPr id="35" name="TextBox 20">
            <a:extLst>
              <a:ext uri="{FF2B5EF4-FFF2-40B4-BE49-F238E27FC236}">
                <a16:creationId xmlns:a16="http://schemas.microsoft.com/office/drawing/2014/main" id="{D19A5C3A-74D4-6322-3832-074ADFB45592}"/>
              </a:ext>
            </a:extLst>
          </p:cNvPr>
          <p:cNvSpPr txBox="1"/>
          <p:nvPr/>
        </p:nvSpPr>
        <p:spPr>
          <a:xfrm>
            <a:off x="7970534" y="5060434"/>
            <a:ext cx="1365134" cy="63094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solidFill>
                  <a:srgbClr val="FFC000"/>
                </a:solidFill>
              </a:rPr>
              <a:t>Reduce customer wait time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sz="1300" b="1" dirty="0">
              <a:solidFill>
                <a:srgbClr val="92BD39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8756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0" grpId="0" animBg="1"/>
      <p:bldP spid="21" grpId="0" animBg="1"/>
      <p:bldP spid="22" grpId="0" animBg="1"/>
      <p:bldP spid="23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612" y="1600200"/>
            <a:ext cx="6934200" cy="137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simulation captures the </a:t>
            </a:r>
            <a:r>
              <a:rPr lang="en-US" b="1" dirty="0">
                <a:solidFill>
                  <a:schemeClr val="accent3"/>
                </a:solidFill>
              </a:rPr>
              <a:t>complexity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3"/>
                </a:solidFill>
              </a:rPr>
              <a:t>dynamics</a:t>
            </a:r>
            <a:r>
              <a:rPr lang="en-US" dirty="0"/>
              <a:t> of warehouse operations in a simple, visual, and engaging way.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5439776"/>
              </p:ext>
            </p:extLst>
          </p:nvPr>
        </p:nvGraphicFramePr>
        <p:xfrm>
          <a:off x="6551612" y="9144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C9A2-438B-021F-A98E-BBA01073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Team: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7FC8F9-721E-5BF4-40CE-C0B9996F61EC}"/>
              </a:ext>
            </a:extLst>
          </p:cNvPr>
          <p:cNvGrpSpPr/>
          <p:nvPr/>
        </p:nvGrpSpPr>
        <p:grpSpPr>
          <a:xfrm>
            <a:off x="5790121" y="3605138"/>
            <a:ext cx="1273123" cy="1198987"/>
            <a:chOff x="4440254" y="2918147"/>
            <a:chExt cx="1273123" cy="1198987"/>
          </a:xfrm>
        </p:grpSpPr>
        <p:sp>
          <p:nvSpPr>
            <p:cNvPr id="47" name="Rounded Rectangle 1">
              <a:extLst>
                <a:ext uri="{FF2B5EF4-FFF2-40B4-BE49-F238E27FC236}">
                  <a16:creationId xmlns:a16="http://schemas.microsoft.com/office/drawing/2014/main" id="{00E7D5B0-E125-B612-FE9D-92785BDA168C}"/>
                </a:ext>
              </a:extLst>
            </p:cNvPr>
            <p:cNvSpPr/>
            <p:nvPr/>
          </p:nvSpPr>
          <p:spPr>
            <a:xfrm>
              <a:off x="4440254" y="2918147"/>
              <a:ext cx="1273121" cy="1198987"/>
            </a:xfrm>
            <a:custGeom>
              <a:avLst/>
              <a:gdLst/>
              <a:ahLst/>
              <a:cxnLst/>
              <a:rect l="0" t="0" r="0" b="0"/>
              <a:pathLst>
                <a:path w="1273121" h="1198987">
                  <a:moveTo>
                    <a:pt x="0" y="776401"/>
                  </a:moveTo>
                  <a:lnTo>
                    <a:pt x="777200" y="0"/>
                  </a:lnTo>
                  <a:cubicBezTo>
                    <a:pt x="1073715" y="315104"/>
                    <a:pt x="1259671" y="735418"/>
                    <a:pt x="1273121" y="1198987"/>
                  </a:cubicBezTo>
                  <a:lnTo>
                    <a:pt x="176180" y="1198416"/>
                  </a:lnTo>
                  <a:cubicBezTo>
                    <a:pt x="163396" y="1037767"/>
                    <a:pt x="99180" y="891604"/>
                    <a:pt x="0" y="776401"/>
                  </a:cubicBezTo>
                  <a:close/>
                </a:path>
              </a:pathLst>
            </a:custGeom>
            <a:solidFill>
              <a:srgbClr val="F3F0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8" name="Rounded Rectangle 2">
              <a:extLst>
                <a:ext uri="{FF2B5EF4-FFF2-40B4-BE49-F238E27FC236}">
                  <a16:creationId xmlns:a16="http://schemas.microsoft.com/office/drawing/2014/main" id="{1FB9196B-0F6E-B0B9-B32D-602B5FE50069}"/>
                </a:ext>
              </a:extLst>
            </p:cNvPr>
            <p:cNvSpPr/>
            <p:nvPr/>
          </p:nvSpPr>
          <p:spPr>
            <a:xfrm>
              <a:off x="4440254" y="2918147"/>
              <a:ext cx="1273123" cy="1198985"/>
            </a:xfrm>
            <a:custGeom>
              <a:avLst/>
              <a:gdLst/>
              <a:ahLst/>
              <a:cxnLst/>
              <a:rect l="0" t="0" r="0" b="0"/>
              <a:pathLst>
                <a:path w="1273123" h="1198985">
                  <a:moveTo>
                    <a:pt x="0" y="776401"/>
                  </a:moveTo>
                  <a:lnTo>
                    <a:pt x="777200" y="0"/>
                  </a:lnTo>
                  <a:cubicBezTo>
                    <a:pt x="1073712" y="315104"/>
                    <a:pt x="1259673" y="735418"/>
                    <a:pt x="1273123" y="1198985"/>
                  </a:cubicBezTo>
                  <a:lnTo>
                    <a:pt x="176180" y="1198420"/>
                  </a:lnTo>
                  <a:cubicBezTo>
                    <a:pt x="163396" y="1037767"/>
                    <a:pt x="99180" y="891604"/>
                    <a:pt x="0" y="776401"/>
                  </a:cubicBezTo>
                  <a:close/>
                </a:path>
              </a:pathLst>
            </a:custGeom>
            <a:noFill/>
            <a:ln w="14287">
              <a:solidFill>
                <a:srgbClr val="7F64E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B35EA9-D94D-CB09-567D-84CB06A5DA89}"/>
              </a:ext>
            </a:extLst>
          </p:cNvPr>
          <p:cNvGrpSpPr/>
          <p:nvPr/>
        </p:nvGrpSpPr>
        <p:grpSpPr>
          <a:xfrm>
            <a:off x="5290575" y="3030196"/>
            <a:ext cx="1199045" cy="1273562"/>
            <a:chOff x="3940708" y="2343205"/>
            <a:chExt cx="1199045" cy="1273562"/>
          </a:xfrm>
        </p:grpSpPr>
        <p:sp>
          <p:nvSpPr>
            <p:cNvPr id="45" name="Rounded Rectangle 4">
              <a:extLst>
                <a:ext uri="{FF2B5EF4-FFF2-40B4-BE49-F238E27FC236}">
                  <a16:creationId xmlns:a16="http://schemas.microsoft.com/office/drawing/2014/main" id="{96F774C9-A2E1-37CE-40C0-80CFCD51C805}"/>
                </a:ext>
              </a:extLst>
            </p:cNvPr>
            <p:cNvSpPr/>
            <p:nvPr/>
          </p:nvSpPr>
          <p:spPr>
            <a:xfrm>
              <a:off x="3940708" y="2343205"/>
              <a:ext cx="1199045" cy="1273559"/>
            </a:xfrm>
            <a:custGeom>
              <a:avLst/>
              <a:gdLst/>
              <a:ahLst/>
              <a:cxnLst/>
              <a:rect l="0" t="0" r="0" b="0"/>
              <a:pathLst>
                <a:path w="1199045" h="1273559">
                  <a:moveTo>
                    <a:pt x="0" y="1096946"/>
                  </a:moveTo>
                  <a:lnTo>
                    <a:pt x="564" y="0"/>
                  </a:lnTo>
                  <a:cubicBezTo>
                    <a:pt x="464059" y="13918"/>
                    <a:pt x="884211" y="200298"/>
                    <a:pt x="1199045" y="497160"/>
                  </a:cubicBezTo>
                  <a:lnTo>
                    <a:pt x="421839" y="1273559"/>
                  </a:lnTo>
                  <a:cubicBezTo>
                    <a:pt x="306727" y="1174261"/>
                    <a:pt x="160622" y="1109891"/>
                    <a:pt x="0" y="1096946"/>
                  </a:cubicBezTo>
                  <a:close/>
                </a:path>
              </a:pathLst>
            </a:custGeom>
            <a:solidFill>
              <a:srgbClr val="E8F9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6" name="Rounded Rectangle 5">
              <a:extLst>
                <a:ext uri="{FF2B5EF4-FFF2-40B4-BE49-F238E27FC236}">
                  <a16:creationId xmlns:a16="http://schemas.microsoft.com/office/drawing/2014/main" id="{679B4F81-0179-9343-1573-4D8DB7BE3F53}"/>
                </a:ext>
              </a:extLst>
            </p:cNvPr>
            <p:cNvSpPr/>
            <p:nvPr/>
          </p:nvSpPr>
          <p:spPr>
            <a:xfrm>
              <a:off x="3940708" y="2343205"/>
              <a:ext cx="1199041" cy="1273562"/>
            </a:xfrm>
            <a:custGeom>
              <a:avLst/>
              <a:gdLst/>
              <a:ahLst/>
              <a:cxnLst/>
              <a:rect l="0" t="0" r="0" b="0"/>
              <a:pathLst>
                <a:path w="1199041" h="1273562">
                  <a:moveTo>
                    <a:pt x="0" y="1096948"/>
                  </a:moveTo>
                  <a:lnTo>
                    <a:pt x="564" y="0"/>
                  </a:lnTo>
                  <a:cubicBezTo>
                    <a:pt x="464059" y="13918"/>
                    <a:pt x="884211" y="200298"/>
                    <a:pt x="1199041" y="497160"/>
                  </a:cubicBezTo>
                  <a:lnTo>
                    <a:pt x="421839" y="1273562"/>
                  </a:lnTo>
                  <a:cubicBezTo>
                    <a:pt x="306727" y="1174256"/>
                    <a:pt x="160622" y="1109893"/>
                    <a:pt x="0" y="1096948"/>
                  </a:cubicBezTo>
                  <a:close/>
                </a:path>
              </a:pathLst>
            </a:custGeom>
            <a:noFill/>
            <a:ln w="14287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4258A3-65E5-BE2E-9C97-9462A635F624}"/>
              </a:ext>
            </a:extLst>
          </p:cNvPr>
          <p:cNvGrpSpPr/>
          <p:nvPr/>
        </p:nvGrpSpPr>
        <p:grpSpPr>
          <a:xfrm>
            <a:off x="3982208" y="3030141"/>
            <a:ext cx="1198987" cy="1268739"/>
            <a:chOff x="2632341" y="2343150"/>
            <a:chExt cx="1198987" cy="1268739"/>
          </a:xfrm>
        </p:grpSpPr>
        <p:sp>
          <p:nvSpPr>
            <p:cNvPr id="43" name="Rounded Rectangle 7">
              <a:extLst>
                <a:ext uri="{FF2B5EF4-FFF2-40B4-BE49-F238E27FC236}">
                  <a16:creationId xmlns:a16="http://schemas.microsoft.com/office/drawing/2014/main" id="{ADE47E6A-E85F-7104-ADA7-B0B7D8FFEF7D}"/>
                </a:ext>
              </a:extLst>
            </p:cNvPr>
            <p:cNvSpPr/>
            <p:nvPr/>
          </p:nvSpPr>
          <p:spPr>
            <a:xfrm>
              <a:off x="2632341" y="2343150"/>
              <a:ext cx="1198987" cy="1268739"/>
            </a:xfrm>
            <a:custGeom>
              <a:avLst/>
              <a:gdLst/>
              <a:ahLst/>
              <a:cxnLst/>
              <a:rect l="0" t="0" r="0" b="0"/>
              <a:pathLst>
                <a:path w="1198987" h="1268739">
                  <a:moveTo>
                    <a:pt x="0" y="495923"/>
                  </a:moveTo>
                  <a:cubicBezTo>
                    <a:pt x="315104" y="199411"/>
                    <a:pt x="735418" y="13451"/>
                    <a:pt x="1198987" y="0"/>
                  </a:cubicBezTo>
                  <a:lnTo>
                    <a:pt x="1198416" y="1096251"/>
                  </a:lnTo>
                  <a:cubicBezTo>
                    <a:pt x="1036415" y="1107043"/>
                    <a:pt x="888706" y="1170117"/>
                    <a:pt x="772019" y="1268739"/>
                  </a:cubicBezTo>
                  <a:close/>
                </a:path>
              </a:pathLst>
            </a:custGeom>
            <a:solidFill>
              <a:srgbClr val="F4FFDC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4" name="Rounded Rectangle 8">
              <a:extLst>
                <a:ext uri="{FF2B5EF4-FFF2-40B4-BE49-F238E27FC236}">
                  <a16:creationId xmlns:a16="http://schemas.microsoft.com/office/drawing/2014/main" id="{519A6BE6-652E-8C1A-2D4D-3E7D274321EF}"/>
                </a:ext>
              </a:extLst>
            </p:cNvPr>
            <p:cNvSpPr/>
            <p:nvPr/>
          </p:nvSpPr>
          <p:spPr>
            <a:xfrm>
              <a:off x="2632341" y="2343150"/>
              <a:ext cx="1198985" cy="1268737"/>
            </a:xfrm>
            <a:custGeom>
              <a:avLst/>
              <a:gdLst/>
              <a:ahLst/>
              <a:cxnLst/>
              <a:rect l="0" t="0" r="0" b="0"/>
              <a:pathLst>
                <a:path w="1198985" h="1268737">
                  <a:moveTo>
                    <a:pt x="0" y="495923"/>
                  </a:moveTo>
                  <a:cubicBezTo>
                    <a:pt x="315104" y="199411"/>
                    <a:pt x="735418" y="13451"/>
                    <a:pt x="1198985" y="0"/>
                  </a:cubicBezTo>
                  <a:lnTo>
                    <a:pt x="1198421" y="1096247"/>
                  </a:lnTo>
                  <a:cubicBezTo>
                    <a:pt x="1036411" y="1107047"/>
                    <a:pt x="888706" y="1170115"/>
                    <a:pt x="772019" y="1268737"/>
                  </a:cubicBezTo>
                  <a:close/>
                </a:path>
              </a:pathLst>
            </a:custGeom>
            <a:noFill/>
            <a:ln w="14287">
              <a:solidFill>
                <a:srgbClr val="92BD39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239AA6-6F05-F0D3-22D2-B19F1560185B}"/>
              </a:ext>
            </a:extLst>
          </p:cNvPr>
          <p:cNvGrpSpPr/>
          <p:nvPr/>
        </p:nvGrpSpPr>
        <p:grpSpPr>
          <a:xfrm>
            <a:off x="3407267" y="3603771"/>
            <a:ext cx="1268472" cy="1199035"/>
            <a:chOff x="2057400" y="2916780"/>
            <a:chExt cx="1268472" cy="1199035"/>
          </a:xfrm>
        </p:grpSpPr>
        <p:sp>
          <p:nvSpPr>
            <p:cNvPr id="41" name="Rounded Rectangle 10">
              <a:extLst>
                <a:ext uri="{FF2B5EF4-FFF2-40B4-BE49-F238E27FC236}">
                  <a16:creationId xmlns:a16="http://schemas.microsoft.com/office/drawing/2014/main" id="{90BB24EE-ADA3-0010-6927-7F812E2FA2E1}"/>
                </a:ext>
              </a:extLst>
            </p:cNvPr>
            <p:cNvSpPr/>
            <p:nvPr/>
          </p:nvSpPr>
          <p:spPr>
            <a:xfrm>
              <a:off x="2057400" y="2916780"/>
              <a:ext cx="1268472" cy="1199035"/>
            </a:xfrm>
            <a:custGeom>
              <a:avLst/>
              <a:gdLst/>
              <a:ahLst/>
              <a:cxnLst/>
              <a:rect l="0" t="0" r="0" b="0"/>
              <a:pathLst>
                <a:path w="1268472" h="1199035">
                  <a:moveTo>
                    <a:pt x="1268472" y="772106"/>
                  </a:moveTo>
                  <a:cubicBezTo>
                    <a:pt x="1166650" y="887986"/>
                    <a:pt x="1100566" y="1036034"/>
                    <a:pt x="1087421" y="1199035"/>
                  </a:cubicBezTo>
                  <a:lnTo>
                    <a:pt x="0" y="1198473"/>
                  </a:lnTo>
                  <a:cubicBezTo>
                    <a:pt x="13918" y="734980"/>
                    <a:pt x="200297" y="314828"/>
                    <a:pt x="497158" y="0"/>
                  </a:cubicBezTo>
                  <a:close/>
                </a:path>
              </a:pathLst>
            </a:custGeom>
            <a:solidFill>
              <a:srgbClr val="E3FFF2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2" name="Rounded Rectangle 11">
              <a:extLst>
                <a:ext uri="{FF2B5EF4-FFF2-40B4-BE49-F238E27FC236}">
                  <a16:creationId xmlns:a16="http://schemas.microsoft.com/office/drawing/2014/main" id="{5F9A78B5-2E69-95E6-FAD2-FC93A4EB9FDD}"/>
                </a:ext>
              </a:extLst>
            </p:cNvPr>
            <p:cNvSpPr/>
            <p:nvPr/>
          </p:nvSpPr>
          <p:spPr>
            <a:xfrm>
              <a:off x="2057400" y="2916780"/>
              <a:ext cx="1268471" cy="1199034"/>
            </a:xfrm>
            <a:custGeom>
              <a:avLst/>
              <a:gdLst/>
              <a:ahLst/>
              <a:cxnLst/>
              <a:rect l="0" t="0" r="0" b="0"/>
              <a:pathLst>
                <a:path w="1268471" h="1199034">
                  <a:moveTo>
                    <a:pt x="1268471" y="772106"/>
                  </a:moveTo>
                  <a:cubicBezTo>
                    <a:pt x="1166649" y="887986"/>
                    <a:pt x="1100561" y="1036035"/>
                    <a:pt x="1087424" y="1199034"/>
                  </a:cubicBezTo>
                  <a:lnTo>
                    <a:pt x="0" y="1198474"/>
                  </a:lnTo>
                  <a:cubicBezTo>
                    <a:pt x="13918" y="734980"/>
                    <a:pt x="200297" y="314828"/>
                    <a:pt x="497158" y="0"/>
                  </a:cubicBezTo>
                  <a:close/>
                </a:path>
              </a:pathLst>
            </a:custGeom>
            <a:noFill/>
            <a:ln w="14287">
              <a:solidFill>
                <a:srgbClr val="3CC583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31" name="TextBox 14">
            <a:extLst>
              <a:ext uri="{FF2B5EF4-FFF2-40B4-BE49-F238E27FC236}">
                <a16:creationId xmlns:a16="http://schemas.microsoft.com/office/drawing/2014/main" id="{AD32A20E-2763-AC7A-6905-D58D310AC9F1}"/>
              </a:ext>
            </a:extLst>
          </p:cNvPr>
          <p:cNvSpPr txBox="1"/>
          <p:nvPr/>
        </p:nvSpPr>
        <p:spPr>
          <a:xfrm>
            <a:off x="3623151" y="2665363"/>
            <a:ext cx="1441100" cy="2308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>
                <a:solidFill>
                  <a:srgbClr val="484848"/>
                </a:solidFill>
                <a:latin typeface="Roboto"/>
              </a:rPr>
              <a:t>Aya Abdelfattah </a:t>
            </a:r>
            <a:endParaRPr sz="15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32" name="TextBox 15">
            <a:extLst>
              <a:ext uri="{FF2B5EF4-FFF2-40B4-BE49-F238E27FC236}">
                <a16:creationId xmlns:a16="http://schemas.microsoft.com/office/drawing/2014/main" id="{F6669FDD-0396-ACDA-12B6-B970C3D09782}"/>
              </a:ext>
            </a:extLst>
          </p:cNvPr>
          <p:cNvSpPr txBox="1"/>
          <p:nvPr/>
        </p:nvSpPr>
        <p:spPr>
          <a:xfrm>
            <a:off x="5937950" y="2814131"/>
            <a:ext cx="1561325" cy="2308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>
                <a:solidFill>
                  <a:srgbClr val="484848"/>
                </a:solidFill>
                <a:latin typeface="Roboto"/>
              </a:rPr>
              <a:t>Tasneem </a:t>
            </a:r>
            <a:r>
              <a:rPr lang="en-US" sz="1500" b="1" dirty="0" err="1">
                <a:solidFill>
                  <a:srgbClr val="484848"/>
                </a:solidFill>
                <a:latin typeface="Roboto"/>
              </a:rPr>
              <a:t>Elrefaie</a:t>
            </a:r>
            <a:r>
              <a:rPr lang="en-US" sz="1500" b="1" dirty="0">
                <a:solidFill>
                  <a:srgbClr val="484848"/>
                </a:solidFill>
                <a:latin typeface="Roboto"/>
              </a:rPr>
              <a:t> </a:t>
            </a:r>
            <a:endParaRPr sz="15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35" name="TextBox 19">
            <a:extLst>
              <a:ext uri="{FF2B5EF4-FFF2-40B4-BE49-F238E27FC236}">
                <a16:creationId xmlns:a16="http://schemas.microsoft.com/office/drawing/2014/main" id="{6387D6F5-6357-0A61-AB3A-6E96A8D90416}"/>
              </a:ext>
            </a:extLst>
          </p:cNvPr>
          <p:cNvSpPr txBox="1"/>
          <p:nvPr/>
        </p:nvSpPr>
        <p:spPr>
          <a:xfrm>
            <a:off x="7161212" y="3928453"/>
            <a:ext cx="1798570" cy="2308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>
                <a:solidFill>
                  <a:srgbClr val="484848"/>
                </a:solidFill>
                <a:latin typeface="Roboto"/>
              </a:rPr>
              <a:t>Abdelhamed Ragheb</a:t>
            </a:r>
            <a:endParaRPr sz="15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36" name="Rounded Rectangle 22">
            <a:extLst>
              <a:ext uri="{FF2B5EF4-FFF2-40B4-BE49-F238E27FC236}">
                <a16:creationId xmlns:a16="http://schemas.microsoft.com/office/drawing/2014/main" id="{9C291F93-1A8B-FDD7-4175-AC4879B9B996}"/>
              </a:ext>
            </a:extLst>
          </p:cNvPr>
          <p:cNvSpPr/>
          <p:nvPr/>
        </p:nvSpPr>
        <p:spPr>
          <a:xfrm>
            <a:off x="4521692" y="3430191"/>
            <a:ext cx="440051" cy="425657"/>
          </a:xfrm>
          <a:custGeom>
            <a:avLst/>
            <a:gdLst/>
            <a:ahLst/>
            <a:cxnLst/>
            <a:rect l="0" t="0" r="0" b="0"/>
            <a:pathLst>
              <a:path w="440051" h="425657">
                <a:moveTo>
                  <a:pt x="228594" y="219789"/>
                </a:moveTo>
                <a:cubicBezTo>
                  <a:pt x="251029" y="219789"/>
                  <a:pt x="269218" y="201600"/>
                  <a:pt x="269218" y="179164"/>
                </a:cubicBezTo>
                <a:cubicBezTo>
                  <a:pt x="269218" y="156728"/>
                  <a:pt x="251029" y="138540"/>
                  <a:pt x="228594" y="138540"/>
                </a:cubicBezTo>
                <a:cubicBezTo>
                  <a:pt x="206157" y="138540"/>
                  <a:pt x="187969" y="156728"/>
                  <a:pt x="187969" y="179164"/>
                </a:cubicBezTo>
                <a:cubicBezTo>
                  <a:pt x="187969" y="201600"/>
                  <a:pt x="206157" y="219789"/>
                  <a:pt x="228594" y="219789"/>
                </a:cubicBezTo>
                <a:close/>
                <a:moveTo>
                  <a:pt x="296680" y="282966"/>
                </a:moveTo>
                <a:cubicBezTo>
                  <a:pt x="287786" y="253826"/>
                  <a:pt x="260240" y="231975"/>
                  <a:pt x="228596" y="231975"/>
                </a:cubicBezTo>
                <a:cubicBezTo>
                  <a:pt x="196952" y="231975"/>
                  <a:pt x="169405" y="253826"/>
                  <a:pt x="160511" y="282966"/>
                </a:cubicBezTo>
                <a:moveTo>
                  <a:pt x="86734" y="221589"/>
                </a:moveTo>
                <a:cubicBezTo>
                  <a:pt x="86723" y="143221"/>
                  <a:pt x="150250" y="79685"/>
                  <a:pt x="228619" y="79685"/>
                </a:cubicBezTo>
                <a:cubicBezTo>
                  <a:pt x="306987" y="79685"/>
                  <a:pt x="370514" y="143221"/>
                  <a:pt x="370503" y="221589"/>
                </a:cubicBezTo>
                <a:cubicBezTo>
                  <a:pt x="370514" y="299957"/>
                  <a:pt x="306987" y="363493"/>
                  <a:pt x="228619" y="363493"/>
                </a:cubicBezTo>
                <a:cubicBezTo>
                  <a:pt x="150250" y="363493"/>
                  <a:pt x="86723" y="299957"/>
                  <a:pt x="86734" y="221589"/>
                </a:cubicBezTo>
                <a:moveTo>
                  <a:pt x="383343" y="59893"/>
                </a:moveTo>
                <a:cubicBezTo>
                  <a:pt x="383343" y="44237"/>
                  <a:pt x="396034" y="31546"/>
                  <a:pt x="411689" y="31546"/>
                </a:cubicBezTo>
                <a:cubicBezTo>
                  <a:pt x="427344" y="31546"/>
                  <a:pt x="440035" y="44237"/>
                  <a:pt x="440035" y="59893"/>
                </a:cubicBezTo>
                <a:cubicBezTo>
                  <a:pt x="440035" y="75548"/>
                  <a:pt x="427344" y="88239"/>
                  <a:pt x="411689" y="88239"/>
                </a:cubicBezTo>
                <a:cubicBezTo>
                  <a:pt x="396034" y="88239"/>
                  <a:pt x="383343" y="75548"/>
                  <a:pt x="383343" y="59893"/>
                </a:cubicBezTo>
                <a:moveTo>
                  <a:pt x="73856" y="59893"/>
                </a:moveTo>
                <a:cubicBezTo>
                  <a:pt x="73856" y="75548"/>
                  <a:pt x="61165" y="88239"/>
                  <a:pt x="45510" y="88239"/>
                </a:cubicBezTo>
                <a:cubicBezTo>
                  <a:pt x="29855" y="88239"/>
                  <a:pt x="17164" y="75548"/>
                  <a:pt x="17164" y="59893"/>
                </a:cubicBezTo>
                <a:cubicBezTo>
                  <a:pt x="17164" y="44237"/>
                  <a:pt x="29855" y="31546"/>
                  <a:pt x="45510" y="31546"/>
                </a:cubicBezTo>
                <a:cubicBezTo>
                  <a:pt x="61165" y="31546"/>
                  <a:pt x="73856" y="44237"/>
                  <a:pt x="73856" y="59893"/>
                </a:cubicBezTo>
                <a:moveTo>
                  <a:pt x="0" y="0"/>
                </a:moveTo>
                <a:moveTo>
                  <a:pt x="154781" y="342900"/>
                </a:moveTo>
                <a:lnTo>
                  <a:pt x="125877" y="383777"/>
                </a:lnTo>
                <a:lnTo>
                  <a:pt x="17561" y="383775"/>
                </a:lnTo>
                <a:moveTo>
                  <a:pt x="0" y="0"/>
                </a:moveTo>
                <a:moveTo>
                  <a:pt x="440051" y="383777"/>
                </a:moveTo>
                <a:lnTo>
                  <a:pt x="339432" y="383775"/>
                </a:lnTo>
                <a:lnTo>
                  <a:pt x="308371" y="339625"/>
                </a:lnTo>
                <a:moveTo>
                  <a:pt x="73830" y="59884"/>
                </a:moveTo>
                <a:lnTo>
                  <a:pt x="125861" y="59884"/>
                </a:lnTo>
                <a:lnTo>
                  <a:pt x="154185" y="100310"/>
                </a:lnTo>
                <a:moveTo>
                  <a:pt x="0" y="0"/>
                </a:moveTo>
                <a:moveTo>
                  <a:pt x="303013" y="100607"/>
                </a:moveTo>
                <a:lnTo>
                  <a:pt x="331319" y="59884"/>
                </a:lnTo>
                <a:lnTo>
                  <a:pt x="383350" y="59884"/>
                </a:lnTo>
                <a:moveTo>
                  <a:pt x="0" y="0"/>
                </a:moveTo>
                <a:moveTo>
                  <a:pt x="398152" y="425657"/>
                </a:moveTo>
                <a:lnTo>
                  <a:pt x="440034" y="383777"/>
                </a:lnTo>
                <a:lnTo>
                  <a:pt x="398152" y="341896"/>
                </a:lnTo>
                <a:moveTo>
                  <a:pt x="59047" y="425657"/>
                </a:moveTo>
                <a:lnTo>
                  <a:pt x="17166" y="383777"/>
                </a:lnTo>
                <a:lnTo>
                  <a:pt x="59047" y="341896"/>
                </a:lnTo>
              </a:path>
            </a:pathLst>
          </a:custGeom>
          <a:noFill/>
          <a:ln w="14287">
            <a:solidFill>
              <a:srgbClr val="92BD39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37" name="Rounded Rectangle 23">
            <a:extLst>
              <a:ext uri="{FF2B5EF4-FFF2-40B4-BE49-F238E27FC236}">
                <a16:creationId xmlns:a16="http://schemas.microsoft.com/office/drawing/2014/main" id="{71913BA2-EB31-3B70-1628-C65428D91886}"/>
              </a:ext>
            </a:extLst>
          </p:cNvPr>
          <p:cNvSpPr/>
          <p:nvPr/>
        </p:nvSpPr>
        <p:spPr>
          <a:xfrm>
            <a:off x="5493242" y="3430191"/>
            <a:ext cx="444708" cy="445411"/>
          </a:xfrm>
          <a:custGeom>
            <a:avLst/>
            <a:gdLst/>
            <a:ahLst/>
            <a:cxnLst/>
            <a:rect l="0" t="0" r="0" b="0"/>
            <a:pathLst>
              <a:path w="444708" h="445411">
                <a:moveTo>
                  <a:pt x="186451" y="306346"/>
                </a:moveTo>
                <a:cubicBezTo>
                  <a:pt x="186451" y="240513"/>
                  <a:pt x="239818" y="187147"/>
                  <a:pt x="305649" y="187147"/>
                </a:cubicBezTo>
                <a:cubicBezTo>
                  <a:pt x="371480" y="187147"/>
                  <a:pt x="424847" y="240513"/>
                  <a:pt x="424847" y="306346"/>
                </a:cubicBezTo>
                <a:cubicBezTo>
                  <a:pt x="424847" y="372177"/>
                  <a:pt x="371480" y="425544"/>
                  <a:pt x="305649" y="425544"/>
                </a:cubicBezTo>
                <a:cubicBezTo>
                  <a:pt x="239818" y="425544"/>
                  <a:pt x="186451" y="372177"/>
                  <a:pt x="186451" y="306346"/>
                </a:cubicBezTo>
                <a:close/>
                <a:moveTo>
                  <a:pt x="0" y="0"/>
                </a:moveTo>
                <a:moveTo>
                  <a:pt x="389879" y="390580"/>
                </a:moveTo>
                <a:lnTo>
                  <a:pt x="444708" y="445411"/>
                </a:lnTo>
                <a:moveTo>
                  <a:pt x="305655" y="297604"/>
                </a:moveTo>
                <a:cubicBezTo>
                  <a:pt x="300826" y="297604"/>
                  <a:pt x="296911" y="301517"/>
                  <a:pt x="296911" y="306346"/>
                </a:cubicBezTo>
                <a:cubicBezTo>
                  <a:pt x="296911" y="311174"/>
                  <a:pt x="300826" y="315088"/>
                  <a:pt x="305655" y="315088"/>
                </a:cubicBezTo>
                <a:moveTo>
                  <a:pt x="305659" y="315088"/>
                </a:moveTo>
                <a:cubicBezTo>
                  <a:pt x="310488" y="315088"/>
                  <a:pt x="314401" y="311174"/>
                  <a:pt x="314401" y="306346"/>
                </a:cubicBezTo>
                <a:cubicBezTo>
                  <a:pt x="314401" y="301517"/>
                  <a:pt x="310488" y="297604"/>
                  <a:pt x="305659" y="297604"/>
                </a:cubicBezTo>
                <a:moveTo>
                  <a:pt x="235326" y="297604"/>
                </a:moveTo>
                <a:cubicBezTo>
                  <a:pt x="230497" y="297604"/>
                  <a:pt x="226584" y="301517"/>
                  <a:pt x="226584" y="306346"/>
                </a:cubicBezTo>
                <a:cubicBezTo>
                  <a:pt x="226584" y="311174"/>
                  <a:pt x="230497" y="315088"/>
                  <a:pt x="235326" y="315088"/>
                </a:cubicBezTo>
                <a:moveTo>
                  <a:pt x="235330" y="315088"/>
                </a:moveTo>
                <a:cubicBezTo>
                  <a:pt x="240159" y="315088"/>
                  <a:pt x="244074" y="311174"/>
                  <a:pt x="244074" y="306346"/>
                </a:cubicBezTo>
                <a:cubicBezTo>
                  <a:pt x="244074" y="301517"/>
                  <a:pt x="240159" y="297604"/>
                  <a:pt x="235330" y="297604"/>
                </a:cubicBezTo>
                <a:moveTo>
                  <a:pt x="375982" y="297604"/>
                </a:moveTo>
                <a:cubicBezTo>
                  <a:pt x="371154" y="297604"/>
                  <a:pt x="367240" y="301517"/>
                  <a:pt x="367240" y="306346"/>
                </a:cubicBezTo>
                <a:cubicBezTo>
                  <a:pt x="367240" y="311174"/>
                  <a:pt x="371154" y="315088"/>
                  <a:pt x="375982" y="315088"/>
                </a:cubicBezTo>
                <a:moveTo>
                  <a:pt x="375987" y="315088"/>
                </a:moveTo>
                <a:cubicBezTo>
                  <a:pt x="380815" y="315088"/>
                  <a:pt x="384729" y="311174"/>
                  <a:pt x="384729" y="306346"/>
                </a:cubicBezTo>
                <a:cubicBezTo>
                  <a:pt x="384729" y="301517"/>
                  <a:pt x="380815" y="297604"/>
                  <a:pt x="375987" y="297604"/>
                </a:cubicBezTo>
                <a:moveTo>
                  <a:pt x="267997" y="350594"/>
                </a:moveTo>
                <a:cubicBezTo>
                  <a:pt x="263168" y="350594"/>
                  <a:pt x="259253" y="354509"/>
                  <a:pt x="259253" y="359338"/>
                </a:cubicBezTo>
                <a:cubicBezTo>
                  <a:pt x="259253" y="364165"/>
                  <a:pt x="263168" y="368080"/>
                  <a:pt x="267997" y="368080"/>
                </a:cubicBezTo>
                <a:moveTo>
                  <a:pt x="267991" y="368080"/>
                </a:moveTo>
                <a:cubicBezTo>
                  <a:pt x="272820" y="368080"/>
                  <a:pt x="276733" y="364165"/>
                  <a:pt x="276733" y="359338"/>
                </a:cubicBezTo>
                <a:cubicBezTo>
                  <a:pt x="276733" y="354509"/>
                  <a:pt x="272820" y="350594"/>
                  <a:pt x="267991" y="350594"/>
                </a:cubicBezTo>
                <a:moveTo>
                  <a:pt x="267997" y="244613"/>
                </a:moveTo>
                <a:cubicBezTo>
                  <a:pt x="263168" y="244613"/>
                  <a:pt x="259253" y="248526"/>
                  <a:pt x="259253" y="253355"/>
                </a:cubicBezTo>
                <a:cubicBezTo>
                  <a:pt x="259253" y="258184"/>
                  <a:pt x="263168" y="262097"/>
                  <a:pt x="267997" y="262097"/>
                </a:cubicBezTo>
                <a:moveTo>
                  <a:pt x="267991" y="262097"/>
                </a:moveTo>
                <a:cubicBezTo>
                  <a:pt x="272820" y="262097"/>
                  <a:pt x="276733" y="258184"/>
                  <a:pt x="276733" y="253355"/>
                </a:cubicBezTo>
                <a:cubicBezTo>
                  <a:pt x="276733" y="248526"/>
                  <a:pt x="272820" y="244613"/>
                  <a:pt x="267991" y="244613"/>
                </a:cubicBezTo>
                <a:moveTo>
                  <a:pt x="343303" y="350594"/>
                </a:moveTo>
                <a:cubicBezTo>
                  <a:pt x="338474" y="350594"/>
                  <a:pt x="334561" y="354509"/>
                  <a:pt x="334561" y="359338"/>
                </a:cubicBezTo>
                <a:cubicBezTo>
                  <a:pt x="334561" y="364165"/>
                  <a:pt x="338474" y="368080"/>
                  <a:pt x="343303" y="368080"/>
                </a:cubicBezTo>
                <a:moveTo>
                  <a:pt x="343305" y="368080"/>
                </a:moveTo>
                <a:cubicBezTo>
                  <a:pt x="348134" y="368080"/>
                  <a:pt x="352047" y="364165"/>
                  <a:pt x="352047" y="359338"/>
                </a:cubicBezTo>
                <a:cubicBezTo>
                  <a:pt x="352047" y="354509"/>
                  <a:pt x="348134" y="350594"/>
                  <a:pt x="343305" y="350594"/>
                </a:cubicBezTo>
                <a:moveTo>
                  <a:pt x="343303" y="244613"/>
                </a:moveTo>
                <a:cubicBezTo>
                  <a:pt x="338474" y="244613"/>
                  <a:pt x="334561" y="248526"/>
                  <a:pt x="334561" y="253355"/>
                </a:cubicBezTo>
                <a:cubicBezTo>
                  <a:pt x="334561" y="258184"/>
                  <a:pt x="338474" y="262097"/>
                  <a:pt x="343303" y="262097"/>
                </a:cubicBezTo>
                <a:moveTo>
                  <a:pt x="343305" y="262097"/>
                </a:moveTo>
                <a:cubicBezTo>
                  <a:pt x="348134" y="262097"/>
                  <a:pt x="352047" y="258184"/>
                  <a:pt x="352047" y="253355"/>
                </a:cubicBezTo>
                <a:cubicBezTo>
                  <a:pt x="352047" y="248526"/>
                  <a:pt x="348134" y="244613"/>
                  <a:pt x="343305" y="244613"/>
                </a:cubicBezTo>
                <a:moveTo>
                  <a:pt x="86245" y="98434"/>
                </a:moveTo>
                <a:cubicBezTo>
                  <a:pt x="86245" y="54190"/>
                  <a:pt x="122112" y="18324"/>
                  <a:pt x="166355" y="18324"/>
                </a:cubicBezTo>
                <a:cubicBezTo>
                  <a:pt x="210599" y="18324"/>
                  <a:pt x="246465" y="54190"/>
                  <a:pt x="246465" y="98434"/>
                </a:cubicBezTo>
                <a:cubicBezTo>
                  <a:pt x="246465" y="142677"/>
                  <a:pt x="210599" y="178544"/>
                  <a:pt x="166355" y="178544"/>
                </a:cubicBezTo>
                <a:cubicBezTo>
                  <a:pt x="122112" y="178544"/>
                  <a:pt x="86245" y="142677"/>
                  <a:pt x="86245" y="98434"/>
                </a:cubicBezTo>
                <a:close/>
                <a:moveTo>
                  <a:pt x="178628" y="402852"/>
                </a:moveTo>
                <a:lnTo>
                  <a:pt x="22156" y="402852"/>
                </a:lnTo>
                <a:lnTo>
                  <a:pt x="22156" y="385478"/>
                </a:lnTo>
                <a:cubicBezTo>
                  <a:pt x="22411" y="361054"/>
                  <a:pt x="28853" y="337093"/>
                  <a:pt x="40879" y="315833"/>
                </a:cubicBezTo>
                <a:cubicBezTo>
                  <a:pt x="52905" y="294573"/>
                  <a:pt x="70123" y="276708"/>
                  <a:pt x="90925" y="263907"/>
                </a:cubicBezTo>
                <a:cubicBezTo>
                  <a:pt x="111727" y="251107"/>
                  <a:pt x="135434" y="243786"/>
                  <a:pt x="159832" y="242632"/>
                </a:cubicBezTo>
              </a:path>
            </a:pathLst>
          </a:custGeom>
          <a:noFill/>
          <a:ln w="14287">
            <a:solidFill>
              <a:srgbClr val="1EABDA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A282321F-8F4E-65E3-677D-7A494DC11FA3}"/>
              </a:ext>
            </a:extLst>
          </p:cNvPr>
          <p:cNvSpPr/>
          <p:nvPr/>
        </p:nvSpPr>
        <p:spPr>
          <a:xfrm>
            <a:off x="3807317" y="4173141"/>
            <a:ext cx="449581" cy="442436"/>
          </a:xfrm>
          <a:custGeom>
            <a:avLst/>
            <a:gdLst/>
            <a:ahLst/>
            <a:cxnLst/>
            <a:rect l="0" t="0" r="0" b="0"/>
            <a:pathLst>
              <a:path w="449581" h="442436">
                <a:moveTo>
                  <a:pt x="15240" y="442436"/>
                </a:moveTo>
                <a:cubicBezTo>
                  <a:pt x="32385" y="392906"/>
                  <a:pt x="81915" y="356711"/>
                  <a:pt x="137160" y="356711"/>
                </a:cubicBezTo>
                <a:cubicBezTo>
                  <a:pt x="192404" y="356711"/>
                  <a:pt x="240029" y="392906"/>
                  <a:pt x="257175" y="442436"/>
                </a:cubicBezTo>
                <a:moveTo>
                  <a:pt x="135256" y="128110"/>
                </a:moveTo>
                <a:lnTo>
                  <a:pt x="135256" y="185260"/>
                </a:lnTo>
                <a:moveTo>
                  <a:pt x="240029" y="240506"/>
                </a:moveTo>
                <a:lnTo>
                  <a:pt x="30479" y="240506"/>
                </a:lnTo>
                <a:moveTo>
                  <a:pt x="57149" y="223361"/>
                </a:moveTo>
                <a:cubicBezTo>
                  <a:pt x="59054" y="181450"/>
                  <a:pt x="93344" y="147160"/>
                  <a:pt x="135254" y="147160"/>
                </a:cubicBezTo>
                <a:cubicBezTo>
                  <a:pt x="179069" y="147160"/>
                  <a:pt x="213359" y="181450"/>
                  <a:pt x="213359" y="225266"/>
                </a:cubicBezTo>
                <a:lnTo>
                  <a:pt x="213359" y="259556"/>
                </a:lnTo>
                <a:cubicBezTo>
                  <a:pt x="213359" y="303371"/>
                  <a:pt x="179069" y="337661"/>
                  <a:pt x="135254" y="337661"/>
                </a:cubicBezTo>
                <a:cubicBezTo>
                  <a:pt x="93344" y="337661"/>
                  <a:pt x="59054" y="303371"/>
                  <a:pt x="57149" y="261461"/>
                </a:cubicBezTo>
                <a:close/>
                <a:moveTo>
                  <a:pt x="0" y="0"/>
                </a:moveTo>
                <a:moveTo>
                  <a:pt x="365761" y="30956"/>
                </a:moveTo>
                <a:lnTo>
                  <a:pt x="373381" y="53816"/>
                </a:lnTo>
                <a:cubicBezTo>
                  <a:pt x="375286" y="61436"/>
                  <a:pt x="384811" y="67151"/>
                  <a:pt x="392431" y="65246"/>
                </a:cubicBezTo>
                <a:lnTo>
                  <a:pt x="415291" y="59531"/>
                </a:lnTo>
                <a:cubicBezTo>
                  <a:pt x="436246" y="55721"/>
                  <a:pt x="449581" y="78581"/>
                  <a:pt x="436246" y="93821"/>
                </a:cubicBezTo>
                <a:lnTo>
                  <a:pt x="419101" y="110966"/>
                </a:lnTo>
                <a:cubicBezTo>
                  <a:pt x="413386" y="116681"/>
                  <a:pt x="413386" y="126206"/>
                  <a:pt x="419101" y="131921"/>
                </a:cubicBezTo>
                <a:lnTo>
                  <a:pt x="436246" y="149066"/>
                </a:lnTo>
                <a:cubicBezTo>
                  <a:pt x="449581" y="164306"/>
                  <a:pt x="436246" y="189071"/>
                  <a:pt x="415291" y="183356"/>
                </a:cubicBezTo>
                <a:lnTo>
                  <a:pt x="392431" y="181451"/>
                </a:lnTo>
                <a:cubicBezTo>
                  <a:pt x="384811" y="179546"/>
                  <a:pt x="375286" y="183356"/>
                  <a:pt x="373381" y="192881"/>
                </a:cubicBezTo>
                <a:lnTo>
                  <a:pt x="365761" y="215741"/>
                </a:lnTo>
                <a:cubicBezTo>
                  <a:pt x="360046" y="236696"/>
                  <a:pt x="331471" y="236696"/>
                  <a:pt x="325756" y="215741"/>
                </a:cubicBezTo>
                <a:lnTo>
                  <a:pt x="318136" y="192881"/>
                </a:lnTo>
                <a:cubicBezTo>
                  <a:pt x="316231" y="185261"/>
                  <a:pt x="306706" y="179546"/>
                  <a:pt x="299086" y="181451"/>
                </a:cubicBezTo>
                <a:lnTo>
                  <a:pt x="276226" y="187166"/>
                </a:lnTo>
                <a:cubicBezTo>
                  <a:pt x="255271" y="190976"/>
                  <a:pt x="241936" y="168116"/>
                  <a:pt x="255271" y="152876"/>
                </a:cubicBezTo>
                <a:lnTo>
                  <a:pt x="272416" y="135731"/>
                </a:lnTo>
                <a:cubicBezTo>
                  <a:pt x="278131" y="130016"/>
                  <a:pt x="278131" y="120491"/>
                  <a:pt x="272416" y="114776"/>
                </a:cubicBezTo>
                <a:lnTo>
                  <a:pt x="257176" y="93821"/>
                </a:lnTo>
                <a:cubicBezTo>
                  <a:pt x="243841" y="78581"/>
                  <a:pt x="257176" y="53816"/>
                  <a:pt x="278131" y="59531"/>
                </a:cubicBezTo>
                <a:lnTo>
                  <a:pt x="300991" y="65246"/>
                </a:lnTo>
                <a:cubicBezTo>
                  <a:pt x="308611" y="67151"/>
                  <a:pt x="318136" y="63341"/>
                  <a:pt x="320041" y="53816"/>
                </a:cubicBezTo>
                <a:lnTo>
                  <a:pt x="327661" y="30956"/>
                </a:lnTo>
                <a:cubicBezTo>
                  <a:pt x="331471" y="10001"/>
                  <a:pt x="360046" y="10001"/>
                  <a:pt x="365761" y="30956"/>
                </a:cubicBezTo>
                <a:close/>
                <a:moveTo>
                  <a:pt x="317182" y="123348"/>
                </a:moveTo>
                <a:cubicBezTo>
                  <a:pt x="317182" y="139130"/>
                  <a:pt x="329976" y="151923"/>
                  <a:pt x="345757" y="151923"/>
                </a:cubicBezTo>
                <a:cubicBezTo>
                  <a:pt x="361539" y="151923"/>
                  <a:pt x="374332" y="139130"/>
                  <a:pt x="374332" y="123348"/>
                </a:cubicBezTo>
                <a:cubicBezTo>
                  <a:pt x="374332" y="107567"/>
                  <a:pt x="361539" y="94773"/>
                  <a:pt x="345757" y="94773"/>
                </a:cubicBezTo>
                <a:cubicBezTo>
                  <a:pt x="329976" y="94773"/>
                  <a:pt x="317182" y="107567"/>
                  <a:pt x="317182" y="123348"/>
                </a:cubicBezTo>
              </a:path>
            </a:pathLst>
          </a:custGeom>
          <a:noFill/>
          <a:ln w="14287">
            <a:solidFill>
              <a:srgbClr val="3CC583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39" name="Rounded Rectangle 25">
            <a:extLst>
              <a:ext uri="{FF2B5EF4-FFF2-40B4-BE49-F238E27FC236}">
                <a16:creationId xmlns:a16="http://schemas.microsoft.com/office/drawing/2014/main" id="{6A88DD7B-8A33-7485-1818-A181040AAC6F}"/>
              </a:ext>
            </a:extLst>
          </p:cNvPr>
          <p:cNvSpPr/>
          <p:nvPr/>
        </p:nvSpPr>
        <p:spPr>
          <a:xfrm>
            <a:off x="6207617" y="4173141"/>
            <a:ext cx="441007" cy="442198"/>
          </a:xfrm>
          <a:custGeom>
            <a:avLst/>
            <a:gdLst/>
            <a:ahLst/>
            <a:cxnLst/>
            <a:rect l="0" t="0" r="0" b="0"/>
            <a:pathLst>
              <a:path w="441007" h="442198">
                <a:moveTo>
                  <a:pt x="174307" y="77867"/>
                </a:moveTo>
                <a:lnTo>
                  <a:pt x="174307" y="34052"/>
                </a:lnTo>
                <a:cubicBezTo>
                  <a:pt x="174307" y="22622"/>
                  <a:pt x="181927" y="15001"/>
                  <a:pt x="193357" y="15001"/>
                </a:cubicBezTo>
                <a:lnTo>
                  <a:pt x="376237" y="15001"/>
                </a:lnTo>
                <a:cubicBezTo>
                  <a:pt x="380047" y="15001"/>
                  <a:pt x="385762" y="16906"/>
                  <a:pt x="387667" y="18811"/>
                </a:cubicBezTo>
                <a:lnTo>
                  <a:pt x="433387" y="56912"/>
                </a:lnTo>
                <a:cubicBezTo>
                  <a:pt x="437197" y="60722"/>
                  <a:pt x="441007" y="66437"/>
                  <a:pt x="441007" y="72152"/>
                </a:cubicBezTo>
                <a:lnTo>
                  <a:pt x="441007" y="310276"/>
                </a:lnTo>
                <a:cubicBezTo>
                  <a:pt x="441007" y="321706"/>
                  <a:pt x="433387" y="329326"/>
                  <a:pt x="421957" y="329326"/>
                </a:cubicBezTo>
                <a:lnTo>
                  <a:pt x="279082" y="329326"/>
                </a:lnTo>
                <a:moveTo>
                  <a:pt x="0" y="0"/>
                </a:moveTo>
                <a:moveTo>
                  <a:pt x="250507" y="95011"/>
                </a:moveTo>
                <a:lnTo>
                  <a:pt x="221932" y="123586"/>
                </a:lnTo>
                <a:lnTo>
                  <a:pt x="250507" y="152161"/>
                </a:lnTo>
                <a:moveTo>
                  <a:pt x="0" y="0"/>
                </a:moveTo>
                <a:moveTo>
                  <a:pt x="364807" y="152161"/>
                </a:moveTo>
                <a:lnTo>
                  <a:pt x="393382" y="123586"/>
                </a:lnTo>
                <a:lnTo>
                  <a:pt x="364807" y="95011"/>
                </a:lnTo>
                <a:moveTo>
                  <a:pt x="0" y="0"/>
                </a:moveTo>
                <a:moveTo>
                  <a:pt x="326707" y="75962"/>
                </a:moveTo>
                <a:lnTo>
                  <a:pt x="288607" y="161687"/>
                </a:lnTo>
                <a:moveTo>
                  <a:pt x="16192" y="442198"/>
                </a:moveTo>
                <a:cubicBezTo>
                  <a:pt x="33337" y="392668"/>
                  <a:pt x="82867" y="356473"/>
                  <a:pt x="138112" y="356473"/>
                </a:cubicBezTo>
                <a:cubicBezTo>
                  <a:pt x="193357" y="356473"/>
                  <a:pt x="240982" y="392668"/>
                  <a:pt x="258127" y="442198"/>
                </a:cubicBezTo>
                <a:moveTo>
                  <a:pt x="136207" y="185022"/>
                </a:moveTo>
                <a:lnTo>
                  <a:pt x="136207" y="127872"/>
                </a:lnTo>
                <a:moveTo>
                  <a:pt x="31430" y="240268"/>
                </a:moveTo>
                <a:lnTo>
                  <a:pt x="240980" y="240268"/>
                </a:lnTo>
                <a:moveTo>
                  <a:pt x="58100" y="223123"/>
                </a:moveTo>
                <a:cubicBezTo>
                  <a:pt x="60005" y="181212"/>
                  <a:pt x="94295" y="146922"/>
                  <a:pt x="136205" y="146922"/>
                </a:cubicBezTo>
                <a:cubicBezTo>
                  <a:pt x="180020" y="146922"/>
                  <a:pt x="214310" y="181212"/>
                  <a:pt x="214310" y="225028"/>
                </a:cubicBezTo>
                <a:lnTo>
                  <a:pt x="214310" y="259318"/>
                </a:lnTo>
                <a:cubicBezTo>
                  <a:pt x="214310" y="303133"/>
                  <a:pt x="180020" y="337423"/>
                  <a:pt x="136205" y="337423"/>
                </a:cubicBezTo>
                <a:cubicBezTo>
                  <a:pt x="94295" y="337423"/>
                  <a:pt x="60005" y="303133"/>
                  <a:pt x="58100" y="261223"/>
                </a:cubicBezTo>
                <a:close/>
              </a:path>
            </a:pathLst>
          </a:custGeom>
          <a:noFill/>
          <a:ln w="14287">
            <a:solidFill>
              <a:srgbClr val="7F64EA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0" name="Rounded Rectangle 26">
            <a:extLst>
              <a:ext uri="{FF2B5EF4-FFF2-40B4-BE49-F238E27FC236}">
                <a16:creationId xmlns:a16="http://schemas.microsoft.com/office/drawing/2014/main" id="{2750C432-235E-2BAE-40DE-5772919426D9}"/>
              </a:ext>
            </a:extLst>
          </p:cNvPr>
          <p:cNvSpPr/>
          <p:nvPr/>
        </p:nvSpPr>
        <p:spPr>
          <a:xfrm>
            <a:off x="4893167" y="4344591"/>
            <a:ext cx="664368" cy="664368"/>
          </a:xfrm>
          <a:custGeom>
            <a:avLst/>
            <a:gdLst/>
            <a:ahLst/>
            <a:cxnLst/>
            <a:rect l="0" t="0" r="0" b="0"/>
            <a:pathLst>
              <a:path w="664368" h="664368">
                <a:moveTo>
                  <a:pt x="471487" y="150475"/>
                </a:moveTo>
                <a:cubicBezTo>
                  <a:pt x="471487" y="221913"/>
                  <a:pt x="414337" y="279063"/>
                  <a:pt x="342900" y="279063"/>
                </a:cubicBezTo>
                <a:cubicBezTo>
                  <a:pt x="271462" y="279063"/>
                  <a:pt x="214312" y="221913"/>
                  <a:pt x="214312" y="150475"/>
                </a:cubicBezTo>
                <a:cubicBezTo>
                  <a:pt x="214312" y="79038"/>
                  <a:pt x="271462" y="21888"/>
                  <a:pt x="342900" y="21888"/>
                </a:cubicBezTo>
                <a:cubicBezTo>
                  <a:pt x="414337" y="21888"/>
                  <a:pt x="471487" y="79038"/>
                  <a:pt x="471487" y="150475"/>
                </a:cubicBezTo>
                <a:close/>
                <a:moveTo>
                  <a:pt x="0" y="0"/>
                </a:moveTo>
                <a:moveTo>
                  <a:pt x="378618" y="204768"/>
                </a:moveTo>
                <a:lnTo>
                  <a:pt x="398621" y="139045"/>
                </a:lnTo>
                <a:lnTo>
                  <a:pt x="341471" y="96183"/>
                </a:lnTo>
                <a:lnTo>
                  <a:pt x="284321" y="139045"/>
                </a:lnTo>
                <a:lnTo>
                  <a:pt x="307181" y="204768"/>
                </a:lnTo>
                <a:close/>
                <a:moveTo>
                  <a:pt x="341471" y="96183"/>
                </a:moveTo>
                <a:lnTo>
                  <a:pt x="341471" y="21888"/>
                </a:lnTo>
                <a:moveTo>
                  <a:pt x="398621" y="139045"/>
                </a:moveTo>
                <a:lnTo>
                  <a:pt x="464343" y="107613"/>
                </a:lnTo>
                <a:moveTo>
                  <a:pt x="221456" y="107613"/>
                </a:moveTo>
                <a:lnTo>
                  <a:pt x="284321" y="139045"/>
                </a:lnTo>
                <a:moveTo>
                  <a:pt x="378618" y="204768"/>
                </a:moveTo>
                <a:lnTo>
                  <a:pt x="421481" y="253345"/>
                </a:lnTo>
                <a:moveTo>
                  <a:pt x="307181" y="204768"/>
                </a:moveTo>
                <a:lnTo>
                  <a:pt x="264318" y="253345"/>
                </a:lnTo>
                <a:moveTo>
                  <a:pt x="95726" y="555783"/>
                </a:moveTo>
                <a:cubicBezTo>
                  <a:pt x="54694" y="555783"/>
                  <a:pt x="21431" y="522520"/>
                  <a:pt x="21431" y="481488"/>
                </a:cubicBezTo>
                <a:cubicBezTo>
                  <a:pt x="21431" y="440456"/>
                  <a:pt x="54694" y="407193"/>
                  <a:pt x="95726" y="407193"/>
                </a:cubicBezTo>
                <a:cubicBezTo>
                  <a:pt x="136758" y="407193"/>
                  <a:pt x="170021" y="440456"/>
                  <a:pt x="170021" y="481488"/>
                </a:cubicBezTo>
                <a:cubicBezTo>
                  <a:pt x="170021" y="522520"/>
                  <a:pt x="136758" y="555783"/>
                  <a:pt x="95726" y="555783"/>
                </a:cubicBezTo>
                <a:close/>
                <a:moveTo>
                  <a:pt x="24288" y="601503"/>
                </a:moveTo>
                <a:cubicBezTo>
                  <a:pt x="44291" y="587216"/>
                  <a:pt x="70008" y="578643"/>
                  <a:pt x="98583" y="578643"/>
                </a:cubicBezTo>
                <a:cubicBezTo>
                  <a:pt x="150018" y="578643"/>
                  <a:pt x="195738" y="610076"/>
                  <a:pt x="215741" y="655796"/>
                </a:cubicBezTo>
                <a:moveTo>
                  <a:pt x="590073" y="555783"/>
                </a:moveTo>
                <a:cubicBezTo>
                  <a:pt x="549041" y="555783"/>
                  <a:pt x="515778" y="522520"/>
                  <a:pt x="515778" y="481488"/>
                </a:cubicBezTo>
                <a:cubicBezTo>
                  <a:pt x="515778" y="440456"/>
                  <a:pt x="549041" y="407193"/>
                  <a:pt x="590073" y="407193"/>
                </a:cubicBezTo>
                <a:cubicBezTo>
                  <a:pt x="631105" y="407193"/>
                  <a:pt x="664368" y="440456"/>
                  <a:pt x="664368" y="481488"/>
                </a:cubicBezTo>
                <a:cubicBezTo>
                  <a:pt x="664368" y="522520"/>
                  <a:pt x="631105" y="555783"/>
                  <a:pt x="590073" y="555783"/>
                </a:cubicBezTo>
                <a:close/>
                <a:moveTo>
                  <a:pt x="470058" y="655796"/>
                </a:moveTo>
                <a:cubicBezTo>
                  <a:pt x="490061" y="610076"/>
                  <a:pt x="535781" y="578643"/>
                  <a:pt x="587216" y="578643"/>
                </a:cubicBezTo>
                <a:cubicBezTo>
                  <a:pt x="615791" y="578643"/>
                  <a:pt x="641508" y="587216"/>
                  <a:pt x="661511" y="601503"/>
                </a:cubicBezTo>
                <a:moveTo>
                  <a:pt x="341471" y="558641"/>
                </a:moveTo>
                <a:cubicBezTo>
                  <a:pt x="287814" y="558641"/>
                  <a:pt x="244316" y="515143"/>
                  <a:pt x="244316" y="461486"/>
                </a:cubicBezTo>
                <a:cubicBezTo>
                  <a:pt x="244316" y="407829"/>
                  <a:pt x="287814" y="364331"/>
                  <a:pt x="341471" y="364331"/>
                </a:cubicBezTo>
                <a:cubicBezTo>
                  <a:pt x="395128" y="364331"/>
                  <a:pt x="438626" y="407829"/>
                  <a:pt x="438626" y="461486"/>
                </a:cubicBezTo>
                <a:cubicBezTo>
                  <a:pt x="438626" y="515143"/>
                  <a:pt x="395128" y="558641"/>
                  <a:pt x="341471" y="558641"/>
                </a:cubicBezTo>
                <a:close/>
                <a:moveTo>
                  <a:pt x="210026" y="664368"/>
                </a:moveTo>
                <a:cubicBezTo>
                  <a:pt x="241458" y="627221"/>
                  <a:pt x="290036" y="601503"/>
                  <a:pt x="344328" y="601503"/>
                </a:cubicBezTo>
                <a:cubicBezTo>
                  <a:pt x="398621" y="601503"/>
                  <a:pt x="447198" y="624363"/>
                  <a:pt x="478631" y="664368"/>
                </a:cubicBez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9" name="TextBox 14">
            <a:extLst>
              <a:ext uri="{FF2B5EF4-FFF2-40B4-BE49-F238E27FC236}">
                <a16:creationId xmlns:a16="http://schemas.microsoft.com/office/drawing/2014/main" id="{C87DDD3F-D7BC-BCD0-2951-CE9D6F043611}"/>
              </a:ext>
            </a:extLst>
          </p:cNvPr>
          <p:cNvSpPr txBox="1"/>
          <p:nvPr/>
        </p:nvSpPr>
        <p:spPr>
          <a:xfrm>
            <a:off x="2096571" y="3850579"/>
            <a:ext cx="1285609" cy="2308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>
                <a:solidFill>
                  <a:srgbClr val="484848"/>
                </a:solidFill>
                <a:latin typeface="Roboto"/>
              </a:rPr>
              <a:t>Esraa Medhat  </a:t>
            </a:r>
            <a:endParaRPr sz="15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3280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  <p:bldP spid="32" grpId="0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BAFA-3059-B10A-5E09-0E0C4EA9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2971800"/>
            <a:ext cx="762000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                </a:t>
            </a:r>
            <a:r>
              <a:rPr lang="en-US" sz="6700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53190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Stages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178A16B-D274-A2D8-4C1A-92ACF595A007}"/>
              </a:ext>
            </a:extLst>
          </p:cNvPr>
          <p:cNvGrpSpPr/>
          <p:nvPr/>
        </p:nvGrpSpPr>
        <p:grpSpPr>
          <a:xfrm>
            <a:off x="2208962" y="3854262"/>
            <a:ext cx="7771650" cy="1328995"/>
            <a:chOff x="215858" y="2671496"/>
            <a:chExt cx="7770901" cy="1328995"/>
          </a:xfrm>
        </p:grpSpPr>
        <p:sp>
          <p:nvSpPr>
            <p:cNvPr id="32" name="Rounded Rectangle 1">
              <a:extLst>
                <a:ext uri="{FF2B5EF4-FFF2-40B4-BE49-F238E27FC236}">
                  <a16:creationId xmlns:a16="http://schemas.microsoft.com/office/drawing/2014/main" id="{316AC9DA-1D03-B9F9-9AB7-BE50992BFB0F}"/>
                </a:ext>
              </a:extLst>
            </p:cNvPr>
            <p:cNvSpPr/>
            <p:nvPr/>
          </p:nvSpPr>
          <p:spPr>
            <a:xfrm>
              <a:off x="215858" y="2671496"/>
              <a:ext cx="7770900" cy="1326821"/>
            </a:xfrm>
            <a:custGeom>
              <a:avLst/>
              <a:gdLst/>
              <a:ahLst/>
              <a:cxnLst/>
              <a:rect l="0" t="0" r="0" b="0"/>
              <a:pathLst>
                <a:path w="7770900" h="1326821">
                  <a:moveTo>
                    <a:pt x="6907467" y="350520"/>
                  </a:moveTo>
                  <a:cubicBezTo>
                    <a:pt x="6907467" y="350520"/>
                    <a:pt x="6950297" y="285364"/>
                    <a:pt x="6995654" y="225044"/>
                  </a:cubicBezTo>
                  <a:cubicBezTo>
                    <a:pt x="7254918" y="177325"/>
                    <a:pt x="7514119" y="116763"/>
                    <a:pt x="7770900" y="41470"/>
                  </a:cubicBezTo>
                  <a:lnTo>
                    <a:pt x="7770900" y="1183742"/>
                  </a:lnTo>
                  <a:cubicBezTo>
                    <a:pt x="7420994" y="1282812"/>
                    <a:pt x="7058037" y="1319904"/>
                    <a:pt x="6691609" y="1321811"/>
                  </a:cubicBezTo>
                  <a:cubicBezTo>
                    <a:pt x="5729771" y="1326821"/>
                    <a:pt x="4743919" y="1072989"/>
                    <a:pt x="3906865" y="857464"/>
                  </a:cubicBezTo>
                  <a:cubicBezTo>
                    <a:pt x="3543117" y="763808"/>
                    <a:pt x="3207466" y="677386"/>
                    <a:pt x="2914087" y="622582"/>
                  </a:cubicBezTo>
                  <a:cubicBezTo>
                    <a:pt x="1578464" y="373081"/>
                    <a:pt x="791480" y="390990"/>
                    <a:pt x="0" y="925434"/>
                  </a:cubicBezTo>
                  <a:lnTo>
                    <a:pt x="0" y="530401"/>
                  </a:lnTo>
                  <a:cubicBezTo>
                    <a:pt x="254865" y="381023"/>
                    <a:pt x="517869" y="256803"/>
                    <a:pt x="813094" y="169100"/>
                  </a:cubicBezTo>
                  <a:cubicBezTo>
                    <a:pt x="841846" y="209742"/>
                    <a:pt x="863433" y="242591"/>
                    <a:pt x="863433" y="242591"/>
                  </a:cubicBezTo>
                  <a:cubicBezTo>
                    <a:pt x="863433" y="242591"/>
                    <a:pt x="898444" y="189330"/>
                    <a:pt x="938678" y="134537"/>
                  </a:cubicBezTo>
                  <a:cubicBezTo>
                    <a:pt x="1324003" y="36799"/>
                    <a:pt x="1766234" y="0"/>
                    <a:pt x="2314082" y="47110"/>
                  </a:cubicBezTo>
                  <a:cubicBezTo>
                    <a:pt x="2347693" y="93956"/>
                    <a:pt x="2374441" y="134662"/>
                    <a:pt x="2374441" y="134662"/>
                  </a:cubicBezTo>
                  <a:cubicBezTo>
                    <a:pt x="2374441" y="134662"/>
                    <a:pt x="2397215" y="100020"/>
                    <a:pt x="2427129" y="57871"/>
                  </a:cubicBezTo>
                  <a:cubicBezTo>
                    <a:pt x="2638032" y="79849"/>
                    <a:pt x="2864251" y="113846"/>
                    <a:pt x="3108360" y="161073"/>
                  </a:cubicBezTo>
                  <a:cubicBezTo>
                    <a:pt x="3333797" y="204689"/>
                    <a:pt x="3577636" y="244755"/>
                    <a:pt x="3835839" y="278059"/>
                  </a:cubicBezTo>
                  <a:cubicBezTo>
                    <a:pt x="3864224" y="318224"/>
                    <a:pt x="3885450" y="350520"/>
                    <a:pt x="3885450" y="350520"/>
                  </a:cubicBezTo>
                  <a:cubicBezTo>
                    <a:pt x="3885450" y="350520"/>
                    <a:pt x="3902773" y="324167"/>
                    <a:pt x="3927057" y="289466"/>
                  </a:cubicBezTo>
                  <a:cubicBezTo>
                    <a:pt x="4364692" y="342477"/>
                    <a:pt x="4841262" y="375499"/>
                    <a:pt x="5337952" y="373480"/>
                  </a:cubicBezTo>
                  <a:cubicBezTo>
                    <a:pt x="5370690" y="419230"/>
                    <a:pt x="5396459" y="458449"/>
                    <a:pt x="5396459" y="458449"/>
                  </a:cubicBezTo>
                  <a:cubicBezTo>
                    <a:pt x="5396459" y="458449"/>
                    <a:pt x="5422667" y="418579"/>
                    <a:pt x="5455793" y="372342"/>
                  </a:cubicBezTo>
                  <a:cubicBezTo>
                    <a:pt x="5906442" y="365455"/>
                    <a:pt x="6372237" y="329110"/>
                    <a:pt x="6839391" y="252269"/>
                  </a:cubicBezTo>
                  <a:cubicBezTo>
                    <a:pt x="6876527" y="303437"/>
                    <a:pt x="6907467" y="350520"/>
                    <a:pt x="6907467" y="35052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3" name="Rounded Rectangle 2">
              <a:extLst>
                <a:ext uri="{FF2B5EF4-FFF2-40B4-BE49-F238E27FC236}">
                  <a16:creationId xmlns:a16="http://schemas.microsoft.com/office/drawing/2014/main" id="{F1E7B32F-51F2-5B89-6A96-3CDBB743B44B}"/>
                </a:ext>
              </a:extLst>
            </p:cNvPr>
            <p:cNvSpPr/>
            <p:nvPr/>
          </p:nvSpPr>
          <p:spPr>
            <a:xfrm>
              <a:off x="215858" y="2671496"/>
              <a:ext cx="7770901" cy="1328995"/>
            </a:xfrm>
            <a:custGeom>
              <a:avLst/>
              <a:gdLst/>
              <a:ahLst/>
              <a:cxnLst/>
              <a:rect l="0" t="0" r="0" b="0"/>
              <a:pathLst>
                <a:path w="7770901" h="1328995">
                  <a:moveTo>
                    <a:pt x="0" y="925433"/>
                  </a:moveTo>
                  <a:cubicBezTo>
                    <a:pt x="791480" y="390990"/>
                    <a:pt x="1578464" y="373080"/>
                    <a:pt x="2914087" y="622582"/>
                  </a:cubicBezTo>
                  <a:cubicBezTo>
                    <a:pt x="3882588" y="803503"/>
                    <a:pt x="5311799" y="1328995"/>
                    <a:pt x="6691609" y="1321810"/>
                  </a:cubicBezTo>
                  <a:cubicBezTo>
                    <a:pt x="7058042" y="1319901"/>
                    <a:pt x="7420990" y="1282809"/>
                    <a:pt x="7770900" y="1183745"/>
                  </a:cubicBezTo>
                  <a:moveTo>
                    <a:pt x="7455920" y="647768"/>
                  </a:moveTo>
                  <a:lnTo>
                    <a:pt x="7219206" y="692700"/>
                  </a:lnTo>
                  <a:moveTo>
                    <a:pt x="7016128" y="721885"/>
                  </a:moveTo>
                  <a:lnTo>
                    <a:pt x="6776524" y="746623"/>
                  </a:lnTo>
                  <a:moveTo>
                    <a:pt x="6331020" y="768860"/>
                  </a:moveTo>
                  <a:lnTo>
                    <a:pt x="6571868" y="760384"/>
                  </a:lnTo>
                  <a:moveTo>
                    <a:pt x="5884981" y="765440"/>
                  </a:moveTo>
                  <a:lnTo>
                    <a:pt x="6125997" y="770161"/>
                  </a:lnTo>
                  <a:moveTo>
                    <a:pt x="5439595" y="741102"/>
                  </a:moveTo>
                  <a:lnTo>
                    <a:pt x="5680130" y="756604"/>
                  </a:lnTo>
                  <a:moveTo>
                    <a:pt x="5235318" y="723967"/>
                  </a:moveTo>
                  <a:lnTo>
                    <a:pt x="4995427" y="699611"/>
                  </a:lnTo>
                  <a:moveTo>
                    <a:pt x="4552881" y="644086"/>
                  </a:moveTo>
                  <a:lnTo>
                    <a:pt x="4791805" y="675661"/>
                  </a:lnTo>
                  <a:moveTo>
                    <a:pt x="4111992" y="577241"/>
                  </a:moveTo>
                  <a:lnTo>
                    <a:pt x="4349841" y="614583"/>
                  </a:lnTo>
                  <a:moveTo>
                    <a:pt x="3672382" y="501638"/>
                  </a:moveTo>
                  <a:lnTo>
                    <a:pt x="3909426" y="543354"/>
                  </a:lnTo>
                  <a:moveTo>
                    <a:pt x="3233441" y="420159"/>
                  </a:moveTo>
                  <a:lnTo>
                    <a:pt x="3470314" y="464660"/>
                  </a:lnTo>
                  <a:moveTo>
                    <a:pt x="2799356" y="338633"/>
                  </a:moveTo>
                  <a:lnTo>
                    <a:pt x="3032327" y="381929"/>
                  </a:lnTo>
                  <a:moveTo>
                    <a:pt x="2604807" y="306875"/>
                  </a:moveTo>
                  <a:lnTo>
                    <a:pt x="2373887" y="275841"/>
                  </a:lnTo>
                  <a:moveTo>
                    <a:pt x="1945485" y="241030"/>
                  </a:moveTo>
                  <a:lnTo>
                    <a:pt x="2177916" y="255927"/>
                  </a:lnTo>
                  <a:moveTo>
                    <a:pt x="1748667" y="236794"/>
                  </a:moveTo>
                  <a:lnTo>
                    <a:pt x="1515709" y="243085"/>
                  </a:lnTo>
                  <a:moveTo>
                    <a:pt x="1088889" y="292064"/>
                  </a:moveTo>
                  <a:lnTo>
                    <a:pt x="1319349" y="259115"/>
                  </a:lnTo>
                  <a:moveTo>
                    <a:pt x="896068" y="332688"/>
                  </a:moveTo>
                  <a:lnTo>
                    <a:pt x="672095" y="396429"/>
                  </a:lnTo>
                  <a:moveTo>
                    <a:pt x="486976" y="463723"/>
                  </a:moveTo>
                  <a:lnTo>
                    <a:pt x="274269" y="558604"/>
                  </a:lnTo>
                  <a:moveTo>
                    <a:pt x="100277" y="650902"/>
                  </a:moveTo>
                  <a:lnTo>
                    <a:pt x="0" y="710457"/>
                  </a:lnTo>
                  <a:moveTo>
                    <a:pt x="7770900" y="566253"/>
                  </a:moveTo>
                  <a:lnTo>
                    <a:pt x="7655194" y="599461"/>
                  </a:lnTo>
                  <a:moveTo>
                    <a:pt x="6839391" y="252269"/>
                  </a:moveTo>
                  <a:cubicBezTo>
                    <a:pt x="6372240" y="329110"/>
                    <a:pt x="5906441" y="365455"/>
                    <a:pt x="5455795" y="372342"/>
                  </a:cubicBezTo>
                  <a:moveTo>
                    <a:pt x="5337953" y="373480"/>
                  </a:moveTo>
                  <a:cubicBezTo>
                    <a:pt x="4841261" y="375499"/>
                    <a:pt x="4364687" y="342477"/>
                    <a:pt x="3927052" y="289466"/>
                  </a:cubicBezTo>
                  <a:moveTo>
                    <a:pt x="2427133" y="57871"/>
                  </a:moveTo>
                  <a:cubicBezTo>
                    <a:pt x="2638035" y="79849"/>
                    <a:pt x="2864255" y="113846"/>
                    <a:pt x="3108360" y="161073"/>
                  </a:cubicBezTo>
                  <a:cubicBezTo>
                    <a:pt x="3333801" y="204689"/>
                    <a:pt x="3577633" y="244755"/>
                    <a:pt x="3835839" y="278059"/>
                  </a:cubicBezTo>
                  <a:moveTo>
                    <a:pt x="938681" y="134537"/>
                  </a:moveTo>
                  <a:cubicBezTo>
                    <a:pt x="1324004" y="36799"/>
                    <a:pt x="1766235" y="0"/>
                    <a:pt x="2314086" y="47110"/>
                  </a:cubicBezTo>
                  <a:moveTo>
                    <a:pt x="0" y="530401"/>
                  </a:moveTo>
                  <a:cubicBezTo>
                    <a:pt x="254866" y="381023"/>
                    <a:pt x="517869" y="256803"/>
                    <a:pt x="813094" y="169100"/>
                  </a:cubicBezTo>
                  <a:moveTo>
                    <a:pt x="7770901" y="41470"/>
                  </a:moveTo>
                  <a:cubicBezTo>
                    <a:pt x="7514116" y="116763"/>
                    <a:pt x="7254916" y="177325"/>
                    <a:pt x="6995658" y="225044"/>
                  </a:cubicBezTo>
                </a:path>
              </a:pathLst>
            </a:custGeom>
            <a:noFill/>
            <a:ln w="13491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C7E5313-A2A8-D582-59FB-52B1EAF03BCE}"/>
              </a:ext>
            </a:extLst>
          </p:cNvPr>
          <p:cNvGrpSpPr/>
          <p:nvPr/>
        </p:nvGrpSpPr>
        <p:grpSpPr>
          <a:xfrm>
            <a:off x="2640679" y="3017562"/>
            <a:ext cx="863433" cy="1079291"/>
            <a:chOff x="647575" y="1834796"/>
            <a:chExt cx="863433" cy="1079291"/>
          </a:xfrm>
        </p:grpSpPr>
        <p:sp>
          <p:nvSpPr>
            <p:cNvPr id="30" name="Rounded Rectangle 4">
              <a:extLst>
                <a:ext uri="{FF2B5EF4-FFF2-40B4-BE49-F238E27FC236}">
                  <a16:creationId xmlns:a16="http://schemas.microsoft.com/office/drawing/2014/main" id="{72686F86-253E-B558-E754-15A439550B0D}"/>
                </a:ext>
              </a:extLst>
            </p:cNvPr>
            <p:cNvSpPr/>
            <p:nvPr/>
          </p:nvSpPr>
          <p:spPr>
            <a:xfrm>
              <a:off x="647575" y="1834796"/>
              <a:ext cx="863433" cy="1079291"/>
            </a:xfrm>
            <a:custGeom>
              <a:avLst/>
              <a:gdLst/>
              <a:ahLst/>
              <a:cxnLst/>
              <a:rect l="0" t="0" r="0" b="0"/>
              <a:pathLst>
                <a:path w="863433" h="1079291">
                  <a:moveTo>
                    <a:pt x="431716" y="0"/>
                  </a:moveTo>
                  <a:cubicBezTo>
                    <a:pt x="670139" y="0"/>
                    <a:pt x="863433" y="193603"/>
                    <a:pt x="863433" y="432408"/>
                  </a:cubicBezTo>
                  <a:cubicBezTo>
                    <a:pt x="863433" y="622956"/>
                    <a:pt x="737659" y="749047"/>
                    <a:pt x="598129" y="863433"/>
                  </a:cubicBezTo>
                  <a:cubicBezTo>
                    <a:pt x="544884" y="907135"/>
                    <a:pt x="431716" y="1079291"/>
                    <a:pt x="431716" y="1079291"/>
                  </a:cubicBezTo>
                  <a:cubicBezTo>
                    <a:pt x="431716" y="1079291"/>
                    <a:pt x="318549" y="907081"/>
                    <a:pt x="265304" y="863433"/>
                  </a:cubicBezTo>
                  <a:cubicBezTo>
                    <a:pt x="125715" y="749104"/>
                    <a:pt x="0" y="623013"/>
                    <a:pt x="0" y="432408"/>
                  </a:cubicBezTo>
                  <a:cubicBezTo>
                    <a:pt x="0" y="193603"/>
                    <a:pt x="193293" y="0"/>
                    <a:pt x="431716" y="0"/>
                  </a:cubicBezTo>
                  <a:close/>
                  <a:moveTo>
                    <a:pt x="431716" y="791480"/>
                  </a:moveTo>
                  <a:cubicBezTo>
                    <a:pt x="630408" y="791480"/>
                    <a:pt x="791480" y="630408"/>
                    <a:pt x="791480" y="431716"/>
                  </a:cubicBezTo>
                  <a:cubicBezTo>
                    <a:pt x="791480" y="233024"/>
                    <a:pt x="630408" y="71952"/>
                    <a:pt x="431716" y="71952"/>
                  </a:cubicBezTo>
                  <a:cubicBezTo>
                    <a:pt x="233024" y="71952"/>
                    <a:pt x="71952" y="233024"/>
                    <a:pt x="71952" y="431716"/>
                  </a:cubicBezTo>
                  <a:cubicBezTo>
                    <a:pt x="71952" y="630408"/>
                    <a:pt x="233024" y="791480"/>
                    <a:pt x="431716" y="791480"/>
                  </a:cubicBez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1" name="Rounded Rectangle 5">
              <a:extLst>
                <a:ext uri="{FF2B5EF4-FFF2-40B4-BE49-F238E27FC236}">
                  <a16:creationId xmlns:a16="http://schemas.microsoft.com/office/drawing/2014/main" id="{368A9B47-C687-B3BE-DF50-E174A08D4B10}"/>
                </a:ext>
              </a:extLst>
            </p:cNvPr>
            <p:cNvSpPr/>
            <p:nvPr/>
          </p:nvSpPr>
          <p:spPr>
            <a:xfrm>
              <a:off x="647575" y="1834796"/>
              <a:ext cx="863433" cy="1079291"/>
            </a:xfrm>
            <a:custGeom>
              <a:avLst/>
              <a:gdLst/>
              <a:ahLst/>
              <a:cxnLst/>
              <a:rect l="0" t="0" r="0" b="0"/>
              <a:pathLst>
                <a:path w="863433" h="1079291">
                  <a:moveTo>
                    <a:pt x="431716" y="0"/>
                  </a:moveTo>
                  <a:cubicBezTo>
                    <a:pt x="670139" y="0"/>
                    <a:pt x="863433" y="193603"/>
                    <a:pt x="863433" y="432408"/>
                  </a:cubicBezTo>
                  <a:cubicBezTo>
                    <a:pt x="863433" y="622956"/>
                    <a:pt x="737659" y="749047"/>
                    <a:pt x="598129" y="863433"/>
                  </a:cubicBezTo>
                  <a:cubicBezTo>
                    <a:pt x="544884" y="907135"/>
                    <a:pt x="431716" y="1079291"/>
                    <a:pt x="431716" y="1079291"/>
                  </a:cubicBezTo>
                  <a:cubicBezTo>
                    <a:pt x="431716" y="1079291"/>
                    <a:pt x="318549" y="907078"/>
                    <a:pt x="265304" y="863433"/>
                  </a:cubicBezTo>
                  <a:cubicBezTo>
                    <a:pt x="125715" y="749104"/>
                    <a:pt x="0" y="623013"/>
                    <a:pt x="0" y="432408"/>
                  </a:cubicBezTo>
                  <a:cubicBezTo>
                    <a:pt x="0" y="193603"/>
                    <a:pt x="193293" y="0"/>
                    <a:pt x="431716" y="0"/>
                  </a:cubicBezTo>
                  <a:close/>
                  <a:moveTo>
                    <a:pt x="431716" y="791480"/>
                  </a:moveTo>
                  <a:cubicBezTo>
                    <a:pt x="630408" y="791480"/>
                    <a:pt x="791480" y="630408"/>
                    <a:pt x="791480" y="431716"/>
                  </a:cubicBezTo>
                  <a:cubicBezTo>
                    <a:pt x="791480" y="233024"/>
                    <a:pt x="630408" y="71952"/>
                    <a:pt x="431716" y="71952"/>
                  </a:cubicBezTo>
                  <a:cubicBezTo>
                    <a:pt x="233024" y="71952"/>
                    <a:pt x="71952" y="233024"/>
                    <a:pt x="71952" y="431716"/>
                  </a:cubicBezTo>
                  <a:cubicBezTo>
                    <a:pt x="71952" y="630408"/>
                    <a:pt x="233024" y="791480"/>
                    <a:pt x="431716" y="791480"/>
                  </a:cubicBezTo>
                  <a:close/>
                </a:path>
              </a:pathLst>
            </a:custGeom>
            <a:noFill/>
            <a:ln w="13491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8D9DC97-78BF-DD1E-FCBD-53F58A9E98DE}"/>
              </a:ext>
            </a:extLst>
          </p:cNvPr>
          <p:cNvGrpSpPr/>
          <p:nvPr/>
        </p:nvGrpSpPr>
        <p:grpSpPr>
          <a:xfrm>
            <a:off x="4151687" y="2909632"/>
            <a:ext cx="863433" cy="1079291"/>
            <a:chOff x="2158583" y="1726866"/>
            <a:chExt cx="863433" cy="1079291"/>
          </a:xfrm>
        </p:grpSpPr>
        <p:sp>
          <p:nvSpPr>
            <p:cNvPr id="28" name="Rounded Rectangle 7">
              <a:extLst>
                <a:ext uri="{FF2B5EF4-FFF2-40B4-BE49-F238E27FC236}">
                  <a16:creationId xmlns:a16="http://schemas.microsoft.com/office/drawing/2014/main" id="{A4772A4E-6CD8-9DAE-C71E-2DF7F1206AAB}"/>
                </a:ext>
              </a:extLst>
            </p:cNvPr>
            <p:cNvSpPr/>
            <p:nvPr/>
          </p:nvSpPr>
          <p:spPr>
            <a:xfrm>
              <a:off x="2158583" y="1726866"/>
              <a:ext cx="863433" cy="1079291"/>
            </a:xfrm>
            <a:custGeom>
              <a:avLst/>
              <a:gdLst/>
              <a:ahLst/>
              <a:cxnLst/>
              <a:rect l="0" t="0" r="0" b="0"/>
              <a:pathLst>
                <a:path w="863433" h="1079291">
                  <a:moveTo>
                    <a:pt x="431716" y="0"/>
                  </a:moveTo>
                  <a:cubicBezTo>
                    <a:pt x="670139" y="0"/>
                    <a:pt x="863433" y="193603"/>
                    <a:pt x="863433" y="432408"/>
                  </a:cubicBezTo>
                  <a:cubicBezTo>
                    <a:pt x="863433" y="622956"/>
                    <a:pt x="737659" y="749047"/>
                    <a:pt x="598129" y="863433"/>
                  </a:cubicBezTo>
                  <a:cubicBezTo>
                    <a:pt x="544884" y="907135"/>
                    <a:pt x="431716" y="1079291"/>
                    <a:pt x="431716" y="1079291"/>
                  </a:cubicBezTo>
                  <a:cubicBezTo>
                    <a:pt x="431716" y="1079291"/>
                    <a:pt x="318549" y="907081"/>
                    <a:pt x="265304" y="863433"/>
                  </a:cubicBezTo>
                  <a:cubicBezTo>
                    <a:pt x="125715" y="749104"/>
                    <a:pt x="0" y="623013"/>
                    <a:pt x="0" y="432408"/>
                  </a:cubicBezTo>
                  <a:cubicBezTo>
                    <a:pt x="0" y="193603"/>
                    <a:pt x="193293" y="0"/>
                    <a:pt x="431716" y="0"/>
                  </a:cubicBezTo>
                  <a:close/>
                  <a:moveTo>
                    <a:pt x="431716" y="791480"/>
                  </a:moveTo>
                  <a:cubicBezTo>
                    <a:pt x="630408" y="791480"/>
                    <a:pt x="791480" y="630408"/>
                    <a:pt x="791480" y="431716"/>
                  </a:cubicBezTo>
                  <a:cubicBezTo>
                    <a:pt x="791480" y="233024"/>
                    <a:pt x="630408" y="71952"/>
                    <a:pt x="431716" y="71952"/>
                  </a:cubicBezTo>
                  <a:cubicBezTo>
                    <a:pt x="233024" y="71952"/>
                    <a:pt x="71952" y="233024"/>
                    <a:pt x="71952" y="431716"/>
                  </a:cubicBezTo>
                  <a:cubicBezTo>
                    <a:pt x="71952" y="630408"/>
                    <a:pt x="233024" y="791480"/>
                    <a:pt x="431716" y="791480"/>
                  </a:cubicBezTo>
                  <a:close/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9" name="Rounded Rectangle 8">
              <a:extLst>
                <a:ext uri="{FF2B5EF4-FFF2-40B4-BE49-F238E27FC236}">
                  <a16:creationId xmlns:a16="http://schemas.microsoft.com/office/drawing/2014/main" id="{D5DFCAF3-660A-49CC-17F4-788FB1EC4A2C}"/>
                </a:ext>
              </a:extLst>
            </p:cNvPr>
            <p:cNvSpPr/>
            <p:nvPr/>
          </p:nvSpPr>
          <p:spPr>
            <a:xfrm>
              <a:off x="2158583" y="1726866"/>
              <a:ext cx="863433" cy="1079291"/>
            </a:xfrm>
            <a:custGeom>
              <a:avLst/>
              <a:gdLst/>
              <a:ahLst/>
              <a:cxnLst/>
              <a:rect l="0" t="0" r="0" b="0"/>
              <a:pathLst>
                <a:path w="863433" h="1079291">
                  <a:moveTo>
                    <a:pt x="431716" y="0"/>
                  </a:moveTo>
                  <a:cubicBezTo>
                    <a:pt x="670139" y="0"/>
                    <a:pt x="863433" y="193603"/>
                    <a:pt x="863433" y="432408"/>
                  </a:cubicBezTo>
                  <a:cubicBezTo>
                    <a:pt x="863433" y="622956"/>
                    <a:pt x="737659" y="749047"/>
                    <a:pt x="598129" y="863433"/>
                  </a:cubicBezTo>
                  <a:cubicBezTo>
                    <a:pt x="544884" y="907135"/>
                    <a:pt x="431716" y="1079291"/>
                    <a:pt x="431716" y="1079291"/>
                  </a:cubicBezTo>
                  <a:cubicBezTo>
                    <a:pt x="431716" y="1079291"/>
                    <a:pt x="318549" y="907078"/>
                    <a:pt x="265304" y="863433"/>
                  </a:cubicBezTo>
                  <a:cubicBezTo>
                    <a:pt x="125715" y="749104"/>
                    <a:pt x="0" y="623013"/>
                    <a:pt x="0" y="432408"/>
                  </a:cubicBezTo>
                  <a:cubicBezTo>
                    <a:pt x="0" y="193603"/>
                    <a:pt x="193293" y="0"/>
                    <a:pt x="431716" y="0"/>
                  </a:cubicBezTo>
                  <a:close/>
                  <a:moveTo>
                    <a:pt x="431716" y="791480"/>
                  </a:moveTo>
                  <a:cubicBezTo>
                    <a:pt x="630408" y="791480"/>
                    <a:pt x="791480" y="630408"/>
                    <a:pt x="791480" y="431716"/>
                  </a:cubicBezTo>
                  <a:cubicBezTo>
                    <a:pt x="791480" y="233024"/>
                    <a:pt x="630408" y="71952"/>
                    <a:pt x="431716" y="71952"/>
                  </a:cubicBezTo>
                  <a:cubicBezTo>
                    <a:pt x="233024" y="71952"/>
                    <a:pt x="71952" y="233024"/>
                    <a:pt x="71952" y="431716"/>
                  </a:cubicBezTo>
                  <a:cubicBezTo>
                    <a:pt x="71952" y="630408"/>
                    <a:pt x="233024" y="791480"/>
                    <a:pt x="431716" y="791480"/>
                  </a:cubicBezTo>
                  <a:close/>
                </a:path>
              </a:pathLst>
            </a:custGeom>
            <a:noFill/>
            <a:ln w="13491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6E41BDE-12A5-00F3-883B-67DEBDB5AFD9}"/>
              </a:ext>
            </a:extLst>
          </p:cNvPr>
          <p:cNvGrpSpPr/>
          <p:nvPr/>
        </p:nvGrpSpPr>
        <p:grpSpPr>
          <a:xfrm>
            <a:off x="5662696" y="3125491"/>
            <a:ext cx="863433" cy="1079291"/>
            <a:chOff x="3669592" y="1942725"/>
            <a:chExt cx="863433" cy="1079291"/>
          </a:xfrm>
        </p:grpSpPr>
        <p:sp>
          <p:nvSpPr>
            <p:cNvPr id="26" name="Rounded Rectangle 10">
              <a:extLst>
                <a:ext uri="{FF2B5EF4-FFF2-40B4-BE49-F238E27FC236}">
                  <a16:creationId xmlns:a16="http://schemas.microsoft.com/office/drawing/2014/main" id="{B5E53307-BCF6-287D-DA78-3E387AF119DB}"/>
                </a:ext>
              </a:extLst>
            </p:cNvPr>
            <p:cNvSpPr/>
            <p:nvPr/>
          </p:nvSpPr>
          <p:spPr>
            <a:xfrm>
              <a:off x="3669592" y="1942725"/>
              <a:ext cx="863433" cy="1079291"/>
            </a:xfrm>
            <a:custGeom>
              <a:avLst/>
              <a:gdLst/>
              <a:ahLst/>
              <a:cxnLst/>
              <a:rect l="0" t="0" r="0" b="0"/>
              <a:pathLst>
                <a:path w="863433" h="1079291">
                  <a:moveTo>
                    <a:pt x="431716" y="0"/>
                  </a:moveTo>
                  <a:cubicBezTo>
                    <a:pt x="670139" y="0"/>
                    <a:pt x="863433" y="193603"/>
                    <a:pt x="863433" y="432408"/>
                  </a:cubicBezTo>
                  <a:cubicBezTo>
                    <a:pt x="863433" y="622956"/>
                    <a:pt x="737659" y="749047"/>
                    <a:pt x="598129" y="863433"/>
                  </a:cubicBezTo>
                  <a:cubicBezTo>
                    <a:pt x="544884" y="907135"/>
                    <a:pt x="431716" y="1079291"/>
                    <a:pt x="431716" y="1079291"/>
                  </a:cubicBezTo>
                  <a:cubicBezTo>
                    <a:pt x="431716" y="1079291"/>
                    <a:pt x="318549" y="907081"/>
                    <a:pt x="265304" y="863433"/>
                  </a:cubicBezTo>
                  <a:cubicBezTo>
                    <a:pt x="125715" y="749104"/>
                    <a:pt x="0" y="623013"/>
                    <a:pt x="0" y="432408"/>
                  </a:cubicBezTo>
                  <a:cubicBezTo>
                    <a:pt x="0" y="193603"/>
                    <a:pt x="193293" y="0"/>
                    <a:pt x="431716" y="0"/>
                  </a:cubicBezTo>
                  <a:close/>
                  <a:moveTo>
                    <a:pt x="431716" y="791480"/>
                  </a:moveTo>
                  <a:cubicBezTo>
                    <a:pt x="630408" y="791480"/>
                    <a:pt x="791480" y="630408"/>
                    <a:pt x="791480" y="431716"/>
                  </a:cubicBezTo>
                  <a:cubicBezTo>
                    <a:pt x="791480" y="233024"/>
                    <a:pt x="630408" y="71952"/>
                    <a:pt x="431716" y="71952"/>
                  </a:cubicBezTo>
                  <a:cubicBezTo>
                    <a:pt x="233024" y="71952"/>
                    <a:pt x="71952" y="233024"/>
                    <a:pt x="71952" y="431716"/>
                  </a:cubicBezTo>
                  <a:cubicBezTo>
                    <a:pt x="71952" y="630408"/>
                    <a:pt x="233024" y="791480"/>
                    <a:pt x="431716" y="791480"/>
                  </a:cubicBezTo>
                  <a:close/>
                </a:path>
              </a:pathLst>
            </a:custGeom>
            <a:solidFill>
              <a:srgbClr val="C8FFE5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7" name="Rounded Rectangle 11">
              <a:extLst>
                <a:ext uri="{FF2B5EF4-FFF2-40B4-BE49-F238E27FC236}">
                  <a16:creationId xmlns:a16="http://schemas.microsoft.com/office/drawing/2014/main" id="{9891D27D-86C7-9B26-AD2B-031D6D779102}"/>
                </a:ext>
              </a:extLst>
            </p:cNvPr>
            <p:cNvSpPr/>
            <p:nvPr/>
          </p:nvSpPr>
          <p:spPr>
            <a:xfrm>
              <a:off x="3669592" y="1942725"/>
              <a:ext cx="863433" cy="1079291"/>
            </a:xfrm>
            <a:custGeom>
              <a:avLst/>
              <a:gdLst/>
              <a:ahLst/>
              <a:cxnLst/>
              <a:rect l="0" t="0" r="0" b="0"/>
              <a:pathLst>
                <a:path w="863433" h="1079291">
                  <a:moveTo>
                    <a:pt x="431716" y="0"/>
                  </a:moveTo>
                  <a:cubicBezTo>
                    <a:pt x="670139" y="0"/>
                    <a:pt x="863433" y="193603"/>
                    <a:pt x="863433" y="432408"/>
                  </a:cubicBezTo>
                  <a:cubicBezTo>
                    <a:pt x="863433" y="622956"/>
                    <a:pt x="737659" y="749047"/>
                    <a:pt x="598129" y="863433"/>
                  </a:cubicBezTo>
                  <a:cubicBezTo>
                    <a:pt x="544884" y="907135"/>
                    <a:pt x="431716" y="1079291"/>
                    <a:pt x="431716" y="1079291"/>
                  </a:cubicBezTo>
                  <a:cubicBezTo>
                    <a:pt x="431716" y="1079291"/>
                    <a:pt x="318549" y="907078"/>
                    <a:pt x="265304" y="863433"/>
                  </a:cubicBezTo>
                  <a:cubicBezTo>
                    <a:pt x="125715" y="749104"/>
                    <a:pt x="0" y="623013"/>
                    <a:pt x="0" y="432408"/>
                  </a:cubicBezTo>
                  <a:cubicBezTo>
                    <a:pt x="0" y="193603"/>
                    <a:pt x="193293" y="0"/>
                    <a:pt x="431716" y="0"/>
                  </a:cubicBezTo>
                  <a:close/>
                  <a:moveTo>
                    <a:pt x="431716" y="791480"/>
                  </a:moveTo>
                  <a:cubicBezTo>
                    <a:pt x="630408" y="791480"/>
                    <a:pt x="791480" y="630408"/>
                    <a:pt x="791480" y="431716"/>
                  </a:cubicBezTo>
                  <a:cubicBezTo>
                    <a:pt x="791480" y="233024"/>
                    <a:pt x="630408" y="71952"/>
                    <a:pt x="431716" y="71952"/>
                  </a:cubicBezTo>
                  <a:cubicBezTo>
                    <a:pt x="233024" y="71952"/>
                    <a:pt x="71952" y="233024"/>
                    <a:pt x="71952" y="431716"/>
                  </a:cubicBezTo>
                  <a:cubicBezTo>
                    <a:pt x="71952" y="630408"/>
                    <a:pt x="233024" y="791480"/>
                    <a:pt x="431716" y="791480"/>
                  </a:cubicBezTo>
                  <a:close/>
                </a:path>
              </a:pathLst>
            </a:custGeom>
            <a:noFill/>
            <a:ln w="13491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B857838-3D77-DFD6-32FD-076C18ABB5B5}"/>
              </a:ext>
            </a:extLst>
          </p:cNvPr>
          <p:cNvGrpSpPr/>
          <p:nvPr/>
        </p:nvGrpSpPr>
        <p:grpSpPr>
          <a:xfrm>
            <a:off x="7173704" y="3233420"/>
            <a:ext cx="863433" cy="1079291"/>
            <a:chOff x="5180600" y="2050654"/>
            <a:chExt cx="863433" cy="1079291"/>
          </a:xfrm>
        </p:grpSpPr>
        <p:sp>
          <p:nvSpPr>
            <p:cNvPr id="24" name="Rounded Rectangle 13">
              <a:extLst>
                <a:ext uri="{FF2B5EF4-FFF2-40B4-BE49-F238E27FC236}">
                  <a16:creationId xmlns:a16="http://schemas.microsoft.com/office/drawing/2014/main" id="{C8640694-E428-8A5F-99B1-1B1C30F1E9C6}"/>
                </a:ext>
              </a:extLst>
            </p:cNvPr>
            <p:cNvSpPr/>
            <p:nvPr/>
          </p:nvSpPr>
          <p:spPr>
            <a:xfrm>
              <a:off x="5180600" y="2050654"/>
              <a:ext cx="863433" cy="1079291"/>
            </a:xfrm>
            <a:custGeom>
              <a:avLst/>
              <a:gdLst/>
              <a:ahLst/>
              <a:cxnLst/>
              <a:rect l="0" t="0" r="0" b="0"/>
              <a:pathLst>
                <a:path w="863433" h="1079291">
                  <a:moveTo>
                    <a:pt x="431716" y="0"/>
                  </a:moveTo>
                  <a:cubicBezTo>
                    <a:pt x="670139" y="0"/>
                    <a:pt x="863433" y="193603"/>
                    <a:pt x="863433" y="432408"/>
                  </a:cubicBezTo>
                  <a:cubicBezTo>
                    <a:pt x="863433" y="622956"/>
                    <a:pt x="737659" y="749047"/>
                    <a:pt x="598129" y="863433"/>
                  </a:cubicBezTo>
                  <a:cubicBezTo>
                    <a:pt x="544884" y="907135"/>
                    <a:pt x="431716" y="1079291"/>
                    <a:pt x="431716" y="1079291"/>
                  </a:cubicBezTo>
                  <a:cubicBezTo>
                    <a:pt x="431716" y="1079291"/>
                    <a:pt x="318549" y="907081"/>
                    <a:pt x="265304" y="863433"/>
                  </a:cubicBezTo>
                  <a:cubicBezTo>
                    <a:pt x="125715" y="749104"/>
                    <a:pt x="0" y="623013"/>
                    <a:pt x="0" y="432408"/>
                  </a:cubicBezTo>
                  <a:cubicBezTo>
                    <a:pt x="0" y="193603"/>
                    <a:pt x="193293" y="0"/>
                    <a:pt x="431716" y="0"/>
                  </a:cubicBezTo>
                  <a:close/>
                  <a:moveTo>
                    <a:pt x="431716" y="791480"/>
                  </a:moveTo>
                  <a:cubicBezTo>
                    <a:pt x="630408" y="791480"/>
                    <a:pt x="791480" y="630408"/>
                    <a:pt x="791480" y="431716"/>
                  </a:cubicBezTo>
                  <a:cubicBezTo>
                    <a:pt x="791480" y="233024"/>
                    <a:pt x="630408" y="71952"/>
                    <a:pt x="431716" y="71952"/>
                  </a:cubicBezTo>
                  <a:cubicBezTo>
                    <a:pt x="233024" y="71952"/>
                    <a:pt x="71952" y="233024"/>
                    <a:pt x="71952" y="431716"/>
                  </a:cubicBezTo>
                  <a:cubicBezTo>
                    <a:pt x="71952" y="630408"/>
                    <a:pt x="233024" y="791480"/>
                    <a:pt x="431716" y="791480"/>
                  </a:cubicBezTo>
                  <a:close/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5" name="Rounded Rectangle 14">
              <a:extLst>
                <a:ext uri="{FF2B5EF4-FFF2-40B4-BE49-F238E27FC236}">
                  <a16:creationId xmlns:a16="http://schemas.microsoft.com/office/drawing/2014/main" id="{33D4B08D-CF33-8EAA-918B-4954B551B62F}"/>
                </a:ext>
              </a:extLst>
            </p:cNvPr>
            <p:cNvSpPr/>
            <p:nvPr/>
          </p:nvSpPr>
          <p:spPr>
            <a:xfrm>
              <a:off x="5180600" y="2050654"/>
              <a:ext cx="863433" cy="1079291"/>
            </a:xfrm>
            <a:custGeom>
              <a:avLst/>
              <a:gdLst/>
              <a:ahLst/>
              <a:cxnLst/>
              <a:rect l="0" t="0" r="0" b="0"/>
              <a:pathLst>
                <a:path w="863433" h="1079291">
                  <a:moveTo>
                    <a:pt x="431716" y="0"/>
                  </a:moveTo>
                  <a:cubicBezTo>
                    <a:pt x="670139" y="0"/>
                    <a:pt x="863433" y="193603"/>
                    <a:pt x="863433" y="432408"/>
                  </a:cubicBezTo>
                  <a:cubicBezTo>
                    <a:pt x="863433" y="622956"/>
                    <a:pt x="737659" y="749047"/>
                    <a:pt x="598129" y="863433"/>
                  </a:cubicBezTo>
                  <a:cubicBezTo>
                    <a:pt x="544884" y="907135"/>
                    <a:pt x="431716" y="1079291"/>
                    <a:pt x="431716" y="1079291"/>
                  </a:cubicBezTo>
                  <a:cubicBezTo>
                    <a:pt x="431716" y="1079291"/>
                    <a:pt x="318549" y="907078"/>
                    <a:pt x="265304" y="863433"/>
                  </a:cubicBezTo>
                  <a:cubicBezTo>
                    <a:pt x="125715" y="749104"/>
                    <a:pt x="0" y="623013"/>
                    <a:pt x="0" y="432408"/>
                  </a:cubicBezTo>
                  <a:cubicBezTo>
                    <a:pt x="0" y="193603"/>
                    <a:pt x="193293" y="0"/>
                    <a:pt x="431716" y="0"/>
                  </a:cubicBezTo>
                  <a:close/>
                  <a:moveTo>
                    <a:pt x="431716" y="791480"/>
                  </a:moveTo>
                  <a:cubicBezTo>
                    <a:pt x="630408" y="791480"/>
                    <a:pt x="791480" y="630408"/>
                    <a:pt x="791480" y="431716"/>
                  </a:cubicBezTo>
                  <a:cubicBezTo>
                    <a:pt x="791480" y="233024"/>
                    <a:pt x="630408" y="71952"/>
                    <a:pt x="431716" y="71952"/>
                  </a:cubicBezTo>
                  <a:cubicBezTo>
                    <a:pt x="233024" y="71952"/>
                    <a:pt x="71952" y="233024"/>
                    <a:pt x="71952" y="431716"/>
                  </a:cubicBezTo>
                  <a:cubicBezTo>
                    <a:pt x="71952" y="630408"/>
                    <a:pt x="233024" y="791480"/>
                    <a:pt x="431716" y="791480"/>
                  </a:cubicBezTo>
                  <a:close/>
                </a:path>
              </a:pathLst>
            </a:custGeom>
            <a:noFill/>
            <a:ln w="13491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5A128C-6826-AA84-D01C-185CA471DBE6}"/>
              </a:ext>
            </a:extLst>
          </p:cNvPr>
          <p:cNvGrpSpPr/>
          <p:nvPr/>
        </p:nvGrpSpPr>
        <p:grpSpPr>
          <a:xfrm>
            <a:off x="8684713" y="3125491"/>
            <a:ext cx="863433" cy="1079291"/>
            <a:chOff x="6691609" y="1942725"/>
            <a:chExt cx="863433" cy="1079291"/>
          </a:xfrm>
        </p:grpSpPr>
        <p:sp>
          <p:nvSpPr>
            <p:cNvPr id="22" name="Rounded Rectangle 16">
              <a:extLst>
                <a:ext uri="{FF2B5EF4-FFF2-40B4-BE49-F238E27FC236}">
                  <a16:creationId xmlns:a16="http://schemas.microsoft.com/office/drawing/2014/main" id="{2F37B5CB-1012-6B8D-B15E-D024AAFD2AAE}"/>
                </a:ext>
              </a:extLst>
            </p:cNvPr>
            <p:cNvSpPr/>
            <p:nvPr/>
          </p:nvSpPr>
          <p:spPr>
            <a:xfrm>
              <a:off x="6691609" y="1942725"/>
              <a:ext cx="863433" cy="1079291"/>
            </a:xfrm>
            <a:custGeom>
              <a:avLst/>
              <a:gdLst/>
              <a:ahLst/>
              <a:cxnLst/>
              <a:rect l="0" t="0" r="0" b="0"/>
              <a:pathLst>
                <a:path w="863433" h="1079291">
                  <a:moveTo>
                    <a:pt x="431716" y="0"/>
                  </a:moveTo>
                  <a:cubicBezTo>
                    <a:pt x="670139" y="0"/>
                    <a:pt x="863433" y="193603"/>
                    <a:pt x="863433" y="432408"/>
                  </a:cubicBezTo>
                  <a:cubicBezTo>
                    <a:pt x="863433" y="622956"/>
                    <a:pt x="737659" y="749047"/>
                    <a:pt x="598129" y="863433"/>
                  </a:cubicBezTo>
                  <a:cubicBezTo>
                    <a:pt x="544884" y="907135"/>
                    <a:pt x="431716" y="1079291"/>
                    <a:pt x="431716" y="1079291"/>
                  </a:cubicBezTo>
                  <a:cubicBezTo>
                    <a:pt x="431716" y="1079291"/>
                    <a:pt x="318549" y="907081"/>
                    <a:pt x="265304" y="863433"/>
                  </a:cubicBezTo>
                  <a:cubicBezTo>
                    <a:pt x="125715" y="749104"/>
                    <a:pt x="0" y="623013"/>
                    <a:pt x="0" y="432408"/>
                  </a:cubicBezTo>
                  <a:cubicBezTo>
                    <a:pt x="0" y="193603"/>
                    <a:pt x="193293" y="0"/>
                    <a:pt x="431716" y="0"/>
                  </a:cubicBezTo>
                  <a:close/>
                  <a:moveTo>
                    <a:pt x="431716" y="791480"/>
                  </a:moveTo>
                  <a:cubicBezTo>
                    <a:pt x="630408" y="791480"/>
                    <a:pt x="791480" y="630408"/>
                    <a:pt x="791480" y="431716"/>
                  </a:cubicBezTo>
                  <a:cubicBezTo>
                    <a:pt x="791480" y="233024"/>
                    <a:pt x="630408" y="71952"/>
                    <a:pt x="431716" y="71952"/>
                  </a:cubicBezTo>
                  <a:cubicBezTo>
                    <a:pt x="233024" y="71952"/>
                    <a:pt x="71952" y="233024"/>
                    <a:pt x="71952" y="431716"/>
                  </a:cubicBezTo>
                  <a:cubicBezTo>
                    <a:pt x="71952" y="630408"/>
                    <a:pt x="233024" y="791480"/>
                    <a:pt x="431716" y="791480"/>
                  </a:cubicBezTo>
                  <a:close/>
                </a:path>
              </a:pathLst>
            </a:custGeom>
            <a:solidFill>
              <a:srgbClr val="FFF8B6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3" name="Rounded Rectangle 17">
              <a:extLst>
                <a:ext uri="{FF2B5EF4-FFF2-40B4-BE49-F238E27FC236}">
                  <a16:creationId xmlns:a16="http://schemas.microsoft.com/office/drawing/2014/main" id="{5420252F-5DFB-7EFD-B7EA-D1A913C00E85}"/>
                </a:ext>
              </a:extLst>
            </p:cNvPr>
            <p:cNvSpPr/>
            <p:nvPr/>
          </p:nvSpPr>
          <p:spPr>
            <a:xfrm>
              <a:off x="6691609" y="1942725"/>
              <a:ext cx="863433" cy="1079291"/>
            </a:xfrm>
            <a:custGeom>
              <a:avLst/>
              <a:gdLst/>
              <a:ahLst/>
              <a:cxnLst/>
              <a:rect l="0" t="0" r="0" b="0"/>
              <a:pathLst>
                <a:path w="863433" h="1079291">
                  <a:moveTo>
                    <a:pt x="431716" y="0"/>
                  </a:moveTo>
                  <a:cubicBezTo>
                    <a:pt x="670139" y="0"/>
                    <a:pt x="863433" y="193603"/>
                    <a:pt x="863433" y="432408"/>
                  </a:cubicBezTo>
                  <a:cubicBezTo>
                    <a:pt x="863433" y="622956"/>
                    <a:pt x="737659" y="749047"/>
                    <a:pt x="598129" y="863433"/>
                  </a:cubicBezTo>
                  <a:cubicBezTo>
                    <a:pt x="544884" y="907135"/>
                    <a:pt x="431716" y="1079291"/>
                    <a:pt x="431716" y="1079291"/>
                  </a:cubicBezTo>
                  <a:cubicBezTo>
                    <a:pt x="431716" y="1079291"/>
                    <a:pt x="318549" y="907078"/>
                    <a:pt x="265304" y="863433"/>
                  </a:cubicBezTo>
                  <a:cubicBezTo>
                    <a:pt x="125715" y="749104"/>
                    <a:pt x="0" y="623013"/>
                    <a:pt x="0" y="432408"/>
                  </a:cubicBezTo>
                  <a:cubicBezTo>
                    <a:pt x="0" y="193603"/>
                    <a:pt x="193293" y="0"/>
                    <a:pt x="431716" y="0"/>
                  </a:cubicBezTo>
                  <a:close/>
                  <a:moveTo>
                    <a:pt x="431716" y="791480"/>
                  </a:moveTo>
                  <a:cubicBezTo>
                    <a:pt x="630408" y="791480"/>
                    <a:pt x="791480" y="630408"/>
                    <a:pt x="791480" y="431716"/>
                  </a:cubicBezTo>
                  <a:cubicBezTo>
                    <a:pt x="791480" y="233024"/>
                    <a:pt x="630408" y="71952"/>
                    <a:pt x="431716" y="71952"/>
                  </a:cubicBezTo>
                  <a:cubicBezTo>
                    <a:pt x="233024" y="71952"/>
                    <a:pt x="71952" y="233024"/>
                    <a:pt x="71952" y="431716"/>
                  </a:cubicBezTo>
                  <a:cubicBezTo>
                    <a:pt x="71952" y="630408"/>
                    <a:pt x="233024" y="791480"/>
                    <a:pt x="431716" y="791480"/>
                  </a:cubicBezTo>
                  <a:close/>
                </a:path>
              </a:pathLst>
            </a:custGeom>
            <a:noFill/>
            <a:ln w="13491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11" name="TextBox 19">
            <a:extLst>
              <a:ext uri="{FF2B5EF4-FFF2-40B4-BE49-F238E27FC236}">
                <a16:creationId xmlns:a16="http://schemas.microsoft.com/office/drawing/2014/main" id="{258CD621-860D-D78E-C701-2FAA5B2D88A3}"/>
              </a:ext>
            </a:extLst>
          </p:cNvPr>
          <p:cNvSpPr txBox="1"/>
          <p:nvPr/>
        </p:nvSpPr>
        <p:spPr>
          <a:xfrm>
            <a:off x="1199999" y="573031"/>
            <a:ext cx="4849597" cy="9233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6000" b="1" dirty="0">
                <a:solidFill>
                  <a:srgbClr val="484848"/>
                </a:solidFill>
                <a:latin typeface="Shantell Sans"/>
              </a:rPr>
              <a:t>Process Stages</a:t>
            </a:r>
            <a:r>
              <a:rPr lang="en-US" sz="6000" b="1" dirty="0">
                <a:solidFill>
                  <a:srgbClr val="484848"/>
                </a:solidFill>
                <a:latin typeface="Shantell Sans"/>
              </a:rPr>
              <a:t>:</a:t>
            </a:r>
            <a:endParaRPr sz="6000" b="1" dirty="0">
              <a:solidFill>
                <a:srgbClr val="484848"/>
              </a:solidFill>
              <a:latin typeface="Shantell Sans"/>
            </a:endParaRP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C19EA8A3-93ED-D501-6E74-0EEBBC9872C7}"/>
              </a:ext>
            </a:extLst>
          </p:cNvPr>
          <p:cNvSpPr txBox="1"/>
          <p:nvPr/>
        </p:nvSpPr>
        <p:spPr>
          <a:xfrm>
            <a:off x="4259615" y="2226856"/>
            <a:ext cx="647575" cy="26442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300" b="1" dirty="0">
                <a:solidFill>
                  <a:srgbClr val="484848"/>
                </a:solidFill>
                <a:latin typeface="Shantell Sans"/>
              </a:rPr>
              <a:t>waiting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5CC9C390-0642-6BC3-EE3D-F811F30B1075}"/>
              </a:ext>
            </a:extLst>
          </p:cNvPr>
          <p:cNvSpPr txBox="1"/>
          <p:nvPr/>
        </p:nvSpPr>
        <p:spPr>
          <a:xfrm>
            <a:off x="7173704" y="2226856"/>
            <a:ext cx="957871" cy="26442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300" b="1" dirty="0">
                <a:solidFill>
                  <a:srgbClr val="484848"/>
                </a:solidFill>
                <a:latin typeface="Shantell Sans"/>
              </a:rPr>
              <a:t>Packaging</a:t>
            </a:r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A251A31C-3C05-06BB-FE15-69FF27C0D352}"/>
              </a:ext>
            </a:extLst>
          </p:cNvPr>
          <p:cNvSpPr txBox="1"/>
          <p:nvPr/>
        </p:nvSpPr>
        <p:spPr>
          <a:xfrm>
            <a:off x="2623851" y="2618224"/>
            <a:ext cx="836451" cy="26442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300" b="1" dirty="0">
                <a:solidFill>
                  <a:srgbClr val="484848"/>
                </a:solidFill>
                <a:latin typeface="Shantell Sans"/>
              </a:rPr>
              <a:t>Received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CEFAF3DB-06DA-14D5-B5F4-B3C9F1BCE47B}"/>
              </a:ext>
            </a:extLst>
          </p:cNvPr>
          <p:cNvSpPr txBox="1"/>
          <p:nvPr/>
        </p:nvSpPr>
        <p:spPr>
          <a:xfrm>
            <a:off x="5471211" y="2618224"/>
            <a:ext cx="876924" cy="26442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300" b="1">
                <a:solidFill>
                  <a:srgbClr val="484848"/>
                </a:solidFill>
                <a:latin typeface="Shantell Sans"/>
              </a:rPr>
              <a:t>Preparing</a:t>
            </a:r>
          </a:p>
        </p:txBody>
      </p:sp>
      <p:sp>
        <p:nvSpPr>
          <p:cNvPr id="16" name="TextBox 24">
            <a:extLst>
              <a:ext uri="{FF2B5EF4-FFF2-40B4-BE49-F238E27FC236}">
                <a16:creationId xmlns:a16="http://schemas.microsoft.com/office/drawing/2014/main" id="{3A1C553C-F194-2B73-6EA5-33972F213C0E}"/>
              </a:ext>
            </a:extLst>
          </p:cNvPr>
          <p:cNvSpPr txBox="1"/>
          <p:nvPr/>
        </p:nvSpPr>
        <p:spPr>
          <a:xfrm>
            <a:off x="8519131" y="2618224"/>
            <a:ext cx="728521" cy="26442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300" b="1">
                <a:solidFill>
                  <a:srgbClr val="484848"/>
                </a:solidFill>
                <a:latin typeface="Shantell Sans"/>
              </a:rPr>
              <a:t>Delivery</a:t>
            </a:r>
          </a:p>
        </p:txBody>
      </p:sp>
      <p:sp>
        <p:nvSpPr>
          <p:cNvPr id="17" name="Rounded Rectangle 25">
            <a:extLst>
              <a:ext uri="{FF2B5EF4-FFF2-40B4-BE49-F238E27FC236}">
                <a16:creationId xmlns:a16="http://schemas.microsoft.com/office/drawing/2014/main" id="{843A9C7D-4BEB-ED4C-5AEB-5A11ED62FB50}"/>
              </a:ext>
            </a:extLst>
          </p:cNvPr>
          <p:cNvSpPr/>
          <p:nvPr/>
        </p:nvSpPr>
        <p:spPr>
          <a:xfrm>
            <a:off x="2865531" y="3242414"/>
            <a:ext cx="413728" cy="413728"/>
          </a:xfrm>
          <a:custGeom>
            <a:avLst/>
            <a:gdLst/>
            <a:ahLst/>
            <a:cxnLst/>
            <a:rect l="0" t="0" r="0" b="0"/>
            <a:pathLst>
              <a:path w="413728" h="413728">
                <a:moveTo>
                  <a:pt x="233846" y="323787"/>
                </a:moveTo>
                <a:cubicBezTo>
                  <a:pt x="233846" y="274114"/>
                  <a:pt x="274114" y="233846"/>
                  <a:pt x="323787" y="233846"/>
                </a:cubicBezTo>
                <a:cubicBezTo>
                  <a:pt x="373460" y="233846"/>
                  <a:pt x="413728" y="274114"/>
                  <a:pt x="413728" y="323787"/>
                </a:cubicBezTo>
                <a:cubicBezTo>
                  <a:pt x="413728" y="373460"/>
                  <a:pt x="373460" y="413728"/>
                  <a:pt x="323787" y="413728"/>
                </a:cubicBezTo>
                <a:cubicBezTo>
                  <a:pt x="274114" y="413728"/>
                  <a:pt x="233846" y="373460"/>
                  <a:pt x="233846" y="323787"/>
                </a:cubicBezTo>
                <a:moveTo>
                  <a:pt x="323787" y="359763"/>
                </a:moveTo>
                <a:lnTo>
                  <a:pt x="323787" y="287811"/>
                </a:lnTo>
                <a:moveTo>
                  <a:pt x="359763" y="323787"/>
                </a:moveTo>
                <a:lnTo>
                  <a:pt x="287811" y="323787"/>
                </a:lnTo>
                <a:moveTo>
                  <a:pt x="54666" y="89940"/>
                </a:moveTo>
                <a:lnTo>
                  <a:pt x="101543" y="0"/>
                </a:lnTo>
                <a:moveTo>
                  <a:pt x="257752" y="0"/>
                </a:moveTo>
                <a:lnTo>
                  <a:pt x="304612" y="89940"/>
                </a:lnTo>
                <a:moveTo>
                  <a:pt x="170887" y="305799"/>
                </a:moveTo>
                <a:lnTo>
                  <a:pt x="80749" y="305799"/>
                </a:lnTo>
                <a:cubicBezTo>
                  <a:pt x="66045" y="306109"/>
                  <a:pt x="53171" y="295985"/>
                  <a:pt x="50007" y="281623"/>
                </a:cubicBezTo>
                <a:lnTo>
                  <a:pt x="23384" y="143905"/>
                </a:lnTo>
                <a:lnTo>
                  <a:pt x="335857" y="143905"/>
                </a:lnTo>
                <a:lnTo>
                  <a:pt x="326197" y="193948"/>
                </a:lnTo>
                <a:moveTo>
                  <a:pt x="17988" y="89940"/>
                </a:moveTo>
                <a:lnTo>
                  <a:pt x="341308" y="89940"/>
                </a:lnTo>
                <a:cubicBezTo>
                  <a:pt x="341308" y="89940"/>
                  <a:pt x="359296" y="89940"/>
                  <a:pt x="359296" y="107929"/>
                </a:cubicBezTo>
                <a:lnTo>
                  <a:pt x="359296" y="125917"/>
                </a:lnTo>
                <a:cubicBezTo>
                  <a:pt x="359296" y="125917"/>
                  <a:pt x="359296" y="143905"/>
                  <a:pt x="341308" y="143905"/>
                </a:cubicBezTo>
                <a:lnTo>
                  <a:pt x="17988" y="143905"/>
                </a:lnTo>
                <a:cubicBezTo>
                  <a:pt x="17988" y="143905"/>
                  <a:pt x="0" y="143905"/>
                  <a:pt x="0" y="125917"/>
                </a:cubicBezTo>
                <a:lnTo>
                  <a:pt x="0" y="107929"/>
                </a:lnTo>
                <a:cubicBezTo>
                  <a:pt x="0" y="107929"/>
                  <a:pt x="0" y="89940"/>
                  <a:pt x="17988" y="89940"/>
                </a:cubicBezTo>
                <a:moveTo>
                  <a:pt x="179881" y="243542"/>
                </a:moveTo>
                <a:lnTo>
                  <a:pt x="179881" y="188876"/>
                </a:lnTo>
                <a:moveTo>
                  <a:pt x="109584" y="188876"/>
                </a:moveTo>
                <a:lnTo>
                  <a:pt x="117390" y="243542"/>
                </a:lnTo>
              </a:path>
            </a:pathLst>
          </a:custGeom>
          <a:noFill/>
          <a:ln w="13491">
            <a:solidFill>
              <a:srgbClr val="4E88E7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E2540A97-3301-30D6-50A5-67367CA5A830}"/>
              </a:ext>
            </a:extLst>
          </p:cNvPr>
          <p:cNvSpPr/>
          <p:nvPr/>
        </p:nvSpPr>
        <p:spPr>
          <a:xfrm>
            <a:off x="4381037" y="3139737"/>
            <a:ext cx="404734" cy="403349"/>
          </a:xfrm>
          <a:custGeom>
            <a:avLst/>
            <a:gdLst/>
            <a:ahLst/>
            <a:cxnLst/>
            <a:rect l="0" t="0" r="0" b="0"/>
            <a:pathLst>
              <a:path w="404734" h="403349">
                <a:moveTo>
                  <a:pt x="404734" y="358378"/>
                </a:moveTo>
                <a:cubicBezTo>
                  <a:pt x="404734" y="383215"/>
                  <a:pt x="384600" y="403349"/>
                  <a:pt x="359763" y="403349"/>
                </a:cubicBezTo>
                <a:lnTo>
                  <a:pt x="44970" y="403349"/>
                </a:lnTo>
                <a:cubicBezTo>
                  <a:pt x="20134" y="403349"/>
                  <a:pt x="0" y="383215"/>
                  <a:pt x="0" y="358378"/>
                </a:cubicBezTo>
                <a:cubicBezTo>
                  <a:pt x="0" y="333542"/>
                  <a:pt x="20134" y="313408"/>
                  <a:pt x="44970" y="313408"/>
                </a:cubicBezTo>
                <a:lnTo>
                  <a:pt x="359763" y="313408"/>
                </a:lnTo>
                <a:cubicBezTo>
                  <a:pt x="384600" y="313408"/>
                  <a:pt x="404734" y="333542"/>
                  <a:pt x="404734" y="358378"/>
                </a:cubicBezTo>
                <a:close/>
                <a:moveTo>
                  <a:pt x="58461" y="238883"/>
                </a:moveTo>
                <a:lnTo>
                  <a:pt x="106256" y="238883"/>
                </a:lnTo>
                <a:cubicBezTo>
                  <a:pt x="116190" y="238883"/>
                  <a:pt x="124244" y="246936"/>
                  <a:pt x="124244" y="256871"/>
                </a:cubicBezTo>
                <a:lnTo>
                  <a:pt x="124244" y="313408"/>
                </a:lnTo>
                <a:lnTo>
                  <a:pt x="124244" y="313408"/>
                </a:lnTo>
                <a:lnTo>
                  <a:pt x="40473" y="313408"/>
                </a:lnTo>
                <a:lnTo>
                  <a:pt x="40473" y="313408"/>
                </a:lnTo>
                <a:lnTo>
                  <a:pt x="40473" y="256871"/>
                </a:lnTo>
                <a:cubicBezTo>
                  <a:pt x="40473" y="246936"/>
                  <a:pt x="48527" y="238883"/>
                  <a:pt x="58461" y="238883"/>
                </a:cubicBezTo>
                <a:close/>
                <a:moveTo>
                  <a:pt x="179612" y="238883"/>
                </a:moveTo>
                <a:lnTo>
                  <a:pt x="227406" y="238883"/>
                </a:lnTo>
                <a:cubicBezTo>
                  <a:pt x="237341" y="238883"/>
                  <a:pt x="245394" y="246936"/>
                  <a:pt x="245394" y="256871"/>
                </a:cubicBezTo>
                <a:lnTo>
                  <a:pt x="245394" y="313408"/>
                </a:lnTo>
                <a:lnTo>
                  <a:pt x="245394" y="313408"/>
                </a:lnTo>
                <a:lnTo>
                  <a:pt x="161623" y="313408"/>
                </a:lnTo>
                <a:lnTo>
                  <a:pt x="161623" y="313408"/>
                </a:lnTo>
                <a:lnTo>
                  <a:pt x="161623" y="256871"/>
                </a:lnTo>
                <a:cubicBezTo>
                  <a:pt x="161623" y="246936"/>
                  <a:pt x="169677" y="238883"/>
                  <a:pt x="179612" y="238883"/>
                </a:cubicBezTo>
                <a:close/>
                <a:moveTo>
                  <a:pt x="300762" y="238883"/>
                </a:moveTo>
                <a:lnTo>
                  <a:pt x="348557" y="238883"/>
                </a:lnTo>
                <a:cubicBezTo>
                  <a:pt x="358491" y="238883"/>
                  <a:pt x="366545" y="246936"/>
                  <a:pt x="366545" y="256871"/>
                </a:cubicBezTo>
                <a:lnTo>
                  <a:pt x="366545" y="313408"/>
                </a:lnTo>
                <a:lnTo>
                  <a:pt x="366545" y="313408"/>
                </a:lnTo>
                <a:lnTo>
                  <a:pt x="282774" y="313408"/>
                </a:lnTo>
                <a:lnTo>
                  <a:pt x="282774" y="313408"/>
                </a:lnTo>
                <a:lnTo>
                  <a:pt x="282774" y="256871"/>
                </a:lnTo>
                <a:cubicBezTo>
                  <a:pt x="282774" y="246936"/>
                  <a:pt x="290828" y="238883"/>
                  <a:pt x="300762" y="238883"/>
                </a:cubicBezTo>
                <a:close/>
                <a:moveTo>
                  <a:pt x="58461" y="358378"/>
                </a:moveTo>
                <a:cubicBezTo>
                  <a:pt x="58461" y="363346"/>
                  <a:pt x="62488" y="367372"/>
                  <a:pt x="67455" y="367372"/>
                </a:cubicBezTo>
                <a:cubicBezTo>
                  <a:pt x="72422" y="367372"/>
                  <a:pt x="76449" y="363346"/>
                  <a:pt x="76449" y="358378"/>
                </a:cubicBezTo>
                <a:cubicBezTo>
                  <a:pt x="76449" y="353411"/>
                  <a:pt x="72422" y="349384"/>
                  <a:pt x="67455" y="349384"/>
                </a:cubicBezTo>
                <a:cubicBezTo>
                  <a:pt x="62488" y="349384"/>
                  <a:pt x="58461" y="353411"/>
                  <a:pt x="58461" y="358378"/>
                </a:cubicBezTo>
                <a:moveTo>
                  <a:pt x="148402" y="358378"/>
                </a:moveTo>
                <a:cubicBezTo>
                  <a:pt x="148402" y="363346"/>
                  <a:pt x="152429" y="367372"/>
                  <a:pt x="157396" y="367372"/>
                </a:cubicBezTo>
                <a:cubicBezTo>
                  <a:pt x="162363" y="367372"/>
                  <a:pt x="166390" y="363346"/>
                  <a:pt x="166390" y="358378"/>
                </a:cubicBezTo>
                <a:cubicBezTo>
                  <a:pt x="166390" y="353411"/>
                  <a:pt x="162363" y="349384"/>
                  <a:pt x="157396" y="349384"/>
                </a:cubicBezTo>
                <a:cubicBezTo>
                  <a:pt x="152429" y="349384"/>
                  <a:pt x="148402" y="353411"/>
                  <a:pt x="148402" y="358378"/>
                </a:cubicBezTo>
                <a:moveTo>
                  <a:pt x="239099" y="358378"/>
                </a:moveTo>
                <a:cubicBezTo>
                  <a:pt x="239099" y="363346"/>
                  <a:pt x="243125" y="367372"/>
                  <a:pt x="248093" y="367372"/>
                </a:cubicBezTo>
                <a:cubicBezTo>
                  <a:pt x="253060" y="367372"/>
                  <a:pt x="257087" y="363346"/>
                  <a:pt x="257087" y="358378"/>
                </a:cubicBezTo>
                <a:cubicBezTo>
                  <a:pt x="257087" y="353411"/>
                  <a:pt x="253060" y="349384"/>
                  <a:pt x="248093" y="349384"/>
                </a:cubicBezTo>
                <a:cubicBezTo>
                  <a:pt x="243125" y="349384"/>
                  <a:pt x="239099" y="353411"/>
                  <a:pt x="239099" y="358378"/>
                </a:cubicBezTo>
                <a:moveTo>
                  <a:pt x="329040" y="358378"/>
                </a:moveTo>
                <a:cubicBezTo>
                  <a:pt x="329040" y="363346"/>
                  <a:pt x="333066" y="367372"/>
                  <a:pt x="338034" y="367372"/>
                </a:cubicBezTo>
                <a:cubicBezTo>
                  <a:pt x="343001" y="367372"/>
                  <a:pt x="347028" y="363346"/>
                  <a:pt x="347028" y="358378"/>
                </a:cubicBezTo>
                <a:cubicBezTo>
                  <a:pt x="347028" y="353411"/>
                  <a:pt x="343001" y="349384"/>
                  <a:pt x="338034" y="349384"/>
                </a:cubicBezTo>
                <a:cubicBezTo>
                  <a:pt x="333066" y="349384"/>
                  <a:pt x="329040" y="353411"/>
                  <a:pt x="329040" y="358378"/>
                </a:cubicBezTo>
                <a:moveTo>
                  <a:pt x="105230" y="97136"/>
                </a:moveTo>
                <a:cubicBezTo>
                  <a:pt x="105230" y="43489"/>
                  <a:pt x="148720" y="0"/>
                  <a:pt x="202367" y="0"/>
                </a:cubicBezTo>
                <a:cubicBezTo>
                  <a:pt x="256014" y="0"/>
                  <a:pt x="299503" y="43489"/>
                  <a:pt x="299503" y="97136"/>
                </a:cubicBezTo>
                <a:cubicBezTo>
                  <a:pt x="299503" y="150783"/>
                  <a:pt x="256014" y="194272"/>
                  <a:pt x="202367" y="194272"/>
                </a:cubicBezTo>
                <a:cubicBezTo>
                  <a:pt x="148720" y="194272"/>
                  <a:pt x="105230" y="150783"/>
                  <a:pt x="105230" y="97136"/>
                </a:cubicBezTo>
                <a:close/>
                <a:moveTo>
                  <a:pt x="202367" y="54108"/>
                </a:moveTo>
                <a:lnTo>
                  <a:pt x="202367" y="97064"/>
                </a:lnTo>
                <a:lnTo>
                  <a:pt x="245323" y="97064"/>
                </a:lnTo>
              </a:path>
            </a:pathLst>
          </a:custGeom>
          <a:noFill/>
          <a:ln w="13491">
            <a:solidFill>
              <a:srgbClr val="1EABDA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31258F8C-870B-280F-BB25-EB894CD67778}"/>
              </a:ext>
            </a:extLst>
          </p:cNvPr>
          <p:cNvSpPr/>
          <p:nvPr/>
        </p:nvSpPr>
        <p:spPr>
          <a:xfrm>
            <a:off x="5959501" y="3350343"/>
            <a:ext cx="269822" cy="413728"/>
          </a:xfrm>
          <a:custGeom>
            <a:avLst/>
            <a:gdLst/>
            <a:ahLst/>
            <a:cxnLst/>
            <a:rect l="0" t="0" r="0" b="0"/>
            <a:pathLst>
              <a:path w="269822" h="413728">
                <a:moveTo>
                  <a:pt x="89940" y="413728"/>
                </a:moveTo>
                <a:cubicBezTo>
                  <a:pt x="75039" y="413728"/>
                  <a:pt x="62958" y="401648"/>
                  <a:pt x="62958" y="386746"/>
                </a:cubicBezTo>
                <a:cubicBezTo>
                  <a:pt x="62958" y="371852"/>
                  <a:pt x="89940" y="323787"/>
                  <a:pt x="89940" y="323787"/>
                </a:cubicBezTo>
                <a:lnTo>
                  <a:pt x="107929" y="350769"/>
                </a:lnTo>
                <a:lnTo>
                  <a:pt x="134911" y="305799"/>
                </a:lnTo>
                <a:lnTo>
                  <a:pt x="161893" y="350769"/>
                </a:lnTo>
                <a:lnTo>
                  <a:pt x="179881" y="323787"/>
                </a:lnTo>
                <a:cubicBezTo>
                  <a:pt x="179881" y="323787"/>
                  <a:pt x="206864" y="371852"/>
                  <a:pt x="206864" y="386746"/>
                </a:cubicBezTo>
                <a:cubicBezTo>
                  <a:pt x="206864" y="401648"/>
                  <a:pt x="194783" y="413728"/>
                  <a:pt x="179881" y="413728"/>
                </a:cubicBezTo>
                <a:close/>
                <a:moveTo>
                  <a:pt x="233846" y="233846"/>
                </a:moveTo>
                <a:cubicBezTo>
                  <a:pt x="233846" y="253715"/>
                  <a:pt x="217739" y="269822"/>
                  <a:pt x="197870" y="269822"/>
                </a:cubicBezTo>
                <a:lnTo>
                  <a:pt x="71952" y="269822"/>
                </a:lnTo>
                <a:cubicBezTo>
                  <a:pt x="52083" y="269822"/>
                  <a:pt x="35976" y="253715"/>
                  <a:pt x="35976" y="233846"/>
                </a:cubicBezTo>
                <a:lnTo>
                  <a:pt x="35976" y="35976"/>
                </a:lnTo>
                <a:lnTo>
                  <a:pt x="233846" y="35976"/>
                </a:lnTo>
                <a:close/>
                <a:moveTo>
                  <a:pt x="35976" y="89940"/>
                </a:moveTo>
                <a:lnTo>
                  <a:pt x="0" y="89940"/>
                </a:lnTo>
                <a:moveTo>
                  <a:pt x="233846" y="89940"/>
                </a:moveTo>
                <a:lnTo>
                  <a:pt x="269822" y="89940"/>
                </a:lnTo>
                <a:moveTo>
                  <a:pt x="251834" y="35976"/>
                </a:moveTo>
                <a:lnTo>
                  <a:pt x="17988" y="35976"/>
                </a:lnTo>
                <a:moveTo>
                  <a:pt x="98935" y="35976"/>
                </a:moveTo>
                <a:cubicBezTo>
                  <a:pt x="98935" y="16107"/>
                  <a:pt x="115042" y="0"/>
                  <a:pt x="134911" y="0"/>
                </a:cubicBezTo>
                <a:cubicBezTo>
                  <a:pt x="154780" y="0"/>
                  <a:pt x="170887" y="16107"/>
                  <a:pt x="170887" y="35976"/>
                </a:cubicBezTo>
              </a:path>
            </a:pathLst>
          </a:custGeom>
          <a:noFill/>
          <a:ln w="13491">
            <a:solidFill>
              <a:srgbClr val="3CC583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0" name="Rounded Rectangle 28">
            <a:extLst>
              <a:ext uri="{FF2B5EF4-FFF2-40B4-BE49-F238E27FC236}">
                <a16:creationId xmlns:a16="http://schemas.microsoft.com/office/drawing/2014/main" id="{EF93C5C3-91B3-1D37-4E7D-D4BC73990D34}"/>
              </a:ext>
            </a:extLst>
          </p:cNvPr>
          <p:cNvSpPr/>
          <p:nvPr/>
        </p:nvSpPr>
        <p:spPr>
          <a:xfrm>
            <a:off x="7403054" y="3462769"/>
            <a:ext cx="404734" cy="404734"/>
          </a:xfrm>
          <a:custGeom>
            <a:avLst/>
            <a:gdLst/>
            <a:ahLst/>
            <a:cxnLst/>
            <a:rect l="0" t="0" r="0" b="0"/>
            <a:pathLst>
              <a:path w="404734" h="404734">
                <a:moveTo>
                  <a:pt x="71952" y="0"/>
                </a:moveTo>
                <a:lnTo>
                  <a:pt x="71952" y="40473"/>
                </a:lnTo>
                <a:lnTo>
                  <a:pt x="89940" y="98935"/>
                </a:lnTo>
                <a:lnTo>
                  <a:pt x="89940" y="206864"/>
                </a:lnTo>
                <a:cubicBezTo>
                  <a:pt x="89940" y="216798"/>
                  <a:pt x="81887" y="224852"/>
                  <a:pt x="71952" y="224852"/>
                </a:cubicBezTo>
                <a:lnTo>
                  <a:pt x="17988" y="224852"/>
                </a:lnTo>
                <a:cubicBezTo>
                  <a:pt x="8053" y="224852"/>
                  <a:pt x="0" y="216798"/>
                  <a:pt x="0" y="206864"/>
                </a:cubicBezTo>
                <a:lnTo>
                  <a:pt x="0" y="98935"/>
                </a:lnTo>
                <a:lnTo>
                  <a:pt x="17988" y="40473"/>
                </a:lnTo>
                <a:lnTo>
                  <a:pt x="17988" y="0"/>
                </a:lnTo>
                <a:moveTo>
                  <a:pt x="229349" y="0"/>
                </a:moveTo>
                <a:lnTo>
                  <a:pt x="229349" y="40473"/>
                </a:lnTo>
                <a:lnTo>
                  <a:pt x="247337" y="98935"/>
                </a:lnTo>
                <a:lnTo>
                  <a:pt x="247337" y="206864"/>
                </a:lnTo>
                <a:cubicBezTo>
                  <a:pt x="247337" y="216798"/>
                  <a:pt x="239284" y="224852"/>
                  <a:pt x="229349" y="224852"/>
                </a:cubicBezTo>
                <a:lnTo>
                  <a:pt x="175384" y="224852"/>
                </a:lnTo>
                <a:cubicBezTo>
                  <a:pt x="165450" y="224852"/>
                  <a:pt x="157396" y="216798"/>
                  <a:pt x="157396" y="206864"/>
                </a:cubicBezTo>
                <a:lnTo>
                  <a:pt x="157396" y="98935"/>
                </a:lnTo>
                <a:lnTo>
                  <a:pt x="175384" y="40473"/>
                </a:lnTo>
                <a:lnTo>
                  <a:pt x="175384" y="0"/>
                </a:lnTo>
                <a:moveTo>
                  <a:pt x="319290" y="0"/>
                </a:moveTo>
                <a:lnTo>
                  <a:pt x="400237" y="0"/>
                </a:lnTo>
                <a:moveTo>
                  <a:pt x="162937" y="80946"/>
                </a:moveTo>
                <a:lnTo>
                  <a:pt x="241797" y="80946"/>
                </a:lnTo>
                <a:moveTo>
                  <a:pt x="404734" y="206864"/>
                </a:moveTo>
                <a:cubicBezTo>
                  <a:pt x="404734" y="216798"/>
                  <a:pt x="396680" y="224852"/>
                  <a:pt x="386746" y="224852"/>
                </a:cubicBezTo>
                <a:lnTo>
                  <a:pt x="332781" y="224852"/>
                </a:lnTo>
                <a:cubicBezTo>
                  <a:pt x="322847" y="224852"/>
                  <a:pt x="314793" y="216798"/>
                  <a:pt x="314793" y="206864"/>
                </a:cubicBezTo>
                <a:lnTo>
                  <a:pt x="314793" y="98935"/>
                </a:lnTo>
                <a:lnTo>
                  <a:pt x="332781" y="40473"/>
                </a:lnTo>
                <a:lnTo>
                  <a:pt x="332781" y="0"/>
                </a:lnTo>
                <a:lnTo>
                  <a:pt x="386746" y="0"/>
                </a:lnTo>
                <a:lnTo>
                  <a:pt x="386746" y="40473"/>
                </a:lnTo>
                <a:lnTo>
                  <a:pt x="404734" y="98935"/>
                </a:lnTo>
                <a:close/>
                <a:moveTo>
                  <a:pt x="399194" y="80946"/>
                </a:moveTo>
                <a:lnTo>
                  <a:pt x="320333" y="80946"/>
                </a:lnTo>
                <a:moveTo>
                  <a:pt x="399841" y="341775"/>
                </a:moveTo>
                <a:cubicBezTo>
                  <a:pt x="399841" y="376546"/>
                  <a:pt x="371654" y="404734"/>
                  <a:pt x="336882" y="404734"/>
                </a:cubicBezTo>
                <a:lnTo>
                  <a:pt x="64271" y="404734"/>
                </a:lnTo>
                <a:cubicBezTo>
                  <a:pt x="29500" y="404734"/>
                  <a:pt x="1313" y="376546"/>
                  <a:pt x="1313" y="341775"/>
                </a:cubicBezTo>
                <a:cubicBezTo>
                  <a:pt x="1313" y="307004"/>
                  <a:pt x="29500" y="278817"/>
                  <a:pt x="64271" y="278817"/>
                </a:cubicBezTo>
                <a:lnTo>
                  <a:pt x="336882" y="278817"/>
                </a:lnTo>
                <a:cubicBezTo>
                  <a:pt x="371654" y="278817"/>
                  <a:pt x="399841" y="307004"/>
                  <a:pt x="399841" y="341775"/>
                </a:cubicBezTo>
                <a:close/>
                <a:moveTo>
                  <a:pt x="74669" y="368758"/>
                </a:moveTo>
                <a:lnTo>
                  <a:pt x="90084" y="341775"/>
                </a:lnTo>
                <a:lnTo>
                  <a:pt x="74669" y="314793"/>
                </a:lnTo>
                <a:moveTo>
                  <a:pt x="135702" y="368758"/>
                </a:moveTo>
                <a:lnTo>
                  <a:pt x="151118" y="341775"/>
                </a:lnTo>
                <a:lnTo>
                  <a:pt x="135702" y="314793"/>
                </a:lnTo>
                <a:moveTo>
                  <a:pt x="196718" y="368758"/>
                </a:moveTo>
                <a:lnTo>
                  <a:pt x="212152" y="341775"/>
                </a:lnTo>
                <a:lnTo>
                  <a:pt x="196718" y="314793"/>
                </a:lnTo>
                <a:moveTo>
                  <a:pt x="257752" y="368758"/>
                </a:moveTo>
                <a:lnTo>
                  <a:pt x="273168" y="341775"/>
                </a:lnTo>
                <a:lnTo>
                  <a:pt x="257752" y="314793"/>
                </a:lnTo>
                <a:moveTo>
                  <a:pt x="318786" y="368758"/>
                </a:moveTo>
                <a:lnTo>
                  <a:pt x="334202" y="341775"/>
                </a:lnTo>
                <a:lnTo>
                  <a:pt x="318786" y="314793"/>
                </a:lnTo>
              </a:path>
            </a:pathLst>
          </a:custGeom>
          <a:noFill/>
          <a:ln w="13491">
            <a:solidFill>
              <a:srgbClr val="92BD39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1" name="Rounded Rectangle 29">
            <a:extLst>
              <a:ext uri="{FF2B5EF4-FFF2-40B4-BE49-F238E27FC236}">
                <a16:creationId xmlns:a16="http://schemas.microsoft.com/office/drawing/2014/main" id="{60A608DF-8C4A-8065-84BE-B46547E1C1E9}"/>
              </a:ext>
            </a:extLst>
          </p:cNvPr>
          <p:cNvSpPr/>
          <p:nvPr/>
        </p:nvSpPr>
        <p:spPr>
          <a:xfrm>
            <a:off x="8909565" y="3350343"/>
            <a:ext cx="413728" cy="413728"/>
          </a:xfrm>
          <a:custGeom>
            <a:avLst/>
            <a:gdLst/>
            <a:ahLst/>
            <a:cxnLst/>
            <a:rect l="0" t="0" r="0" b="0"/>
            <a:pathLst>
              <a:path w="413728" h="413728">
                <a:moveTo>
                  <a:pt x="305799" y="197870"/>
                </a:moveTo>
                <a:cubicBezTo>
                  <a:pt x="365407" y="197870"/>
                  <a:pt x="413728" y="246191"/>
                  <a:pt x="413728" y="305799"/>
                </a:cubicBezTo>
                <a:cubicBezTo>
                  <a:pt x="413728" y="365407"/>
                  <a:pt x="365407" y="413728"/>
                  <a:pt x="305799" y="413728"/>
                </a:cubicBezTo>
                <a:cubicBezTo>
                  <a:pt x="246191" y="413728"/>
                  <a:pt x="197870" y="365407"/>
                  <a:pt x="197870" y="305799"/>
                </a:cubicBezTo>
                <a:cubicBezTo>
                  <a:pt x="197870" y="246191"/>
                  <a:pt x="246191" y="197870"/>
                  <a:pt x="305799" y="197870"/>
                </a:cubicBezTo>
                <a:close/>
                <a:moveTo>
                  <a:pt x="254317" y="318570"/>
                </a:moveTo>
                <a:lnTo>
                  <a:pt x="281299" y="345553"/>
                </a:lnTo>
                <a:cubicBezTo>
                  <a:pt x="284072" y="348310"/>
                  <a:pt x="287902" y="349732"/>
                  <a:pt x="291803" y="349453"/>
                </a:cubicBezTo>
                <a:cubicBezTo>
                  <a:pt x="295703" y="349173"/>
                  <a:pt x="299292" y="347220"/>
                  <a:pt x="301643" y="344096"/>
                </a:cubicBezTo>
                <a:lnTo>
                  <a:pt x="353899" y="274427"/>
                </a:lnTo>
                <a:moveTo>
                  <a:pt x="143905" y="269822"/>
                </a:moveTo>
                <a:lnTo>
                  <a:pt x="17988" y="269822"/>
                </a:lnTo>
                <a:cubicBezTo>
                  <a:pt x="8053" y="269822"/>
                  <a:pt x="0" y="261769"/>
                  <a:pt x="0" y="251834"/>
                </a:cubicBezTo>
                <a:lnTo>
                  <a:pt x="0" y="79399"/>
                </a:lnTo>
                <a:cubicBezTo>
                  <a:pt x="0" y="74629"/>
                  <a:pt x="1896" y="70054"/>
                  <a:pt x="5270" y="66682"/>
                </a:cubicBezTo>
                <a:lnTo>
                  <a:pt x="66682" y="5270"/>
                </a:lnTo>
                <a:cubicBezTo>
                  <a:pt x="70054" y="1896"/>
                  <a:pt x="74629" y="0"/>
                  <a:pt x="79399" y="0"/>
                </a:cubicBezTo>
                <a:lnTo>
                  <a:pt x="172434" y="0"/>
                </a:lnTo>
                <a:cubicBezTo>
                  <a:pt x="177205" y="0"/>
                  <a:pt x="181779" y="1896"/>
                  <a:pt x="185152" y="5270"/>
                </a:cubicBezTo>
                <a:lnTo>
                  <a:pt x="246564" y="66682"/>
                </a:lnTo>
                <a:cubicBezTo>
                  <a:pt x="249937" y="70054"/>
                  <a:pt x="251833" y="74629"/>
                  <a:pt x="251834" y="79399"/>
                </a:cubicBezTo>
                <a:lnTo>
                  <a:pt x="251834" y="143905"/>
                </a:lnTo>
                <a:moveTo>
                  <a:pt x="1618" y="71952"/>
                </a:moveTo>
                <a:lnTo>
                  <a:pt x="250215" y="71952"/>
                </a:lnTo>
                <a:moveTo>
                  <a:pt x="125917" y="71952"/>
                </a:moveTo>
                <a:lnTo>
                  <a:pt x="125917" y="0"/>
                </a:lnTo>
              </a:path>
            </a:pathLst>
          </a:custGeom>
          <a:noFill/>
          <a:ln w="13491">
            <a:solidFill>
              <a:srgbClr val="E0CB15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90375-DED2-6663-7553-B2D08F9CE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7D3C-B4F4-0673-AD37-D3B3B86C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Welcome to the World of Smart Warehousing!</a:t>
            </a:r>
          </a:p>
        </p:txBody>
      </p:sp>
    </p:spTree>
    <p:extLst>
      <p:ext uri="{BB962C8B-B14F-4D97-AF65-F5344CB8AC3E}">
        <p14:creationId xmlns:p14="http://schemas.microsoft.com/office/powerpoint/2010/main" val="128515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Idea: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 this simulation, we manage the journey of orders inside a </a:t>
            </a:r>
            <a:r>
              <a:rPr lang="en-US" b="1" dirty="0">
                <a:solidFill>
                  <a:schemeClr val="accent4"/>
                </a:solidFill>
              </a:rPr>
              <a:t>warehouse</a:t>
            </a:r>
            <a:r>
              <a:rPr lang="en-US" dirty="0"/>
              <a:t> through multiple smart, timed stages </a:t>
            </a:r>
          </a:p>
          <a:p>
            <a:r>
              <a:rPr lang="en-US" dirty="0"/>
              <a:t>It models how an order moves through different stages </a:t>
            </a:r>
          </a:p>
          <a:p>
            <a:pPr marL="0" indent="0">
              <a:buNone/>
            </a:pPr>
            <a:r>
              <a:rPr lang="en-US" dirty="0"/>
              <a:t> and calculates how long each order takes to be completed.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BE9C74-A650-9C80-312E-BEC2AA23CDC2}"/>
              </a:ext>
            </a:extLst>
          </p:cNvPr>
          <p:cNvGrpSpPr/>
          <p:nvPr/>
        </p:nvGrpSpPr>
        <p:grpSpPr>
          <a:xfrm>
            <a:off x="6665899" y="1647825"/>
            <a:ext cx="2457468" cy="1733550"/>
            <a:chOff x="4057650" y="1123950"/>
            <a:chExt cx="2457468" cy="1733550"/>
          </a:xfrm>
        </p:grpSpPr>
        <p:sp>
          <p:nvSpPr>
            <p:cNvPr id="29" name="Rounded Rectangle 1">
              <a:extLst>
                <a:ext uri="{FF2B5EF4-FFF2-40B4-BE49-F238E27FC236}">
                  <a16:creationId xmlns:a16="http://schemas.microsoft.com/office/drawing/2014/main" id="{543B46DB-F780-5AF1-0AC5-73CFDDD1FAC4}"/>
                </a:ext>
              </a:extLst>
            </p:cNvPr>
            <p:cNvSpPr/>
            <p:nvPr/>
          </p:nvSpPr>
          <p:spPr>
            <a:xfrm>
              <a:off x="4057650" y="1123950"/>
              <a:ext cx="800100" cy="933450"/>
            </a:xfrm>
            <a:custGeom>
              <a:avLst/>
              <a:gdLst/>
              <a:ahLst/>
              <a:cxnLst/>
              <a:rect l="0" t="0" r="0" b="0"/>
              <a:pathLst>
                <a:path w="800100" h="933450">
                  <a:moveTo>
                    <a:pt x="400050" y="933450"/>
                  </a:moveTo>
                  <a:lnTo>
                    <a:pt x="318224" y="791724"/>
                  </a:lnTo>
                  <a:cubicBezTo>
                    <a:pt x="136527" y="753959"/>
                    <a:pt x="0" y="592949"/>
                    <a:pt x="0" y="400050"/>
                  </a:cubicBezTo>
                  <a:cubicBezTo>
                    <a:pt x="0" y="179108"/>
                    <a:pt x="179108" y="0"/>
                    <a:pt x="400050" y="0"/>
                  </a:cubicBezTo>
                  <a:cubicBezTo>
                    <a:pt x="620991" y="0"/>
                    <a:pt x="800100" y="179108"/>
                    <a:pt x="800100" y="400050"/>
                  </a:cubicBezTo>
                  <a:cubicBezTo>
                    <a:pt x="800100" y="592949"/>
                    <a:pt x="663572" y="753959"/>
                    <a:pt x="481875" y="791724"/>
                  </a:cubicBezTo>
                  <a:close/>
                  <a:moveTo>
                    <a:pt x="400050" y="133350"/>
                  </a:moveTo>
                  <a:cubicBezTo>
                    <a:pt x="252755" y="133350"/>
                    <a:pt x="133350" y="252755"/>
                    <a:pt x="133350" y="400050"/>
                  </a:cubicBezTo>
                  <a:cubicBezTo>
                    <a:pt x="133350" y="547344"/>
                    <a:pt x="252755" y="666750"/>
                    <a:pt x="400050" y="666750"/>
                  </a:cubicBezTo>
                  <a:cubicBezTo>
                    <a:pt x="547344" y="666750"/>
                    <a:pt x="666750" y="547344"/>
                    <a:pt x="666750" y="400050"/>
                  </a:cubicBezTo>
                  <a:cubicBezTo>
                    <a:pt x="666750" y="252755"/>
                    <a:pt x="547344" y="133350"/>
                    <a:pt x="400050" y="133350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0" name="Rounded Rectangle 2">
              <a:extLst>
                <a:ext uri="{FF2B5EF4-FFF2-40B4-BE49-F238E27FC236}">
                  <a16:creationId xmlns:a16="http://schemas.microsoft.com/office/drawing/2014/main" id="{40841F96-0F03-EC28-5CDA-B9C20EDED370}"/>
                </a:ext>
              </a:extLst>
            </p:cNvPr>
            <p:cNvSpPr/>
            <p:nvPr/>
          </p:nvSpPr>
          <p:spPr>
            <a:xfrm>
              <a:off x="4114818" y="2171700"/>
              <a:ext cx="2400300" cy="685800"/>
            </a:xfrm>
            <a:custGeom>
              <a:avLst/>
              <a:gdLst/>
              <a:ahLst/>
              <a:cxnLst/>
              <a:rect l="0" t="0" r="0" b="0"/>
              <a:pathLst>
                <a:path w="2400300" h="685800">
                  <a:moveTo>
                    <a:pt x="0" y="0"/>
                  </a:moveTo>
                  <a:lnTo>
                    <a:pt x="2171700" y="0"/>
                  </a:lnTo>
                  <a:lnTo>
                    <a:pt x="2400300" y="342900"/>
                  </a:lnTo>
                  <a:lnTo>
                    <a:pt x="2171700" y="685800"/>
                  </a:lnTo>
                  <a:lnTo>
                    <a:pt x="0" y="68580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1" name="Rounded Rectangle 3">
              <a:extLst>
                <a:ext uri="{FF2B5EF4-FFF2-40B4-BE49-F238E27FC236}">
                  <a16:creationId xmlns:a16="http://schemas.microsoft.com/office/drawing/2014/main" id="{36246F9C-4B71-A2CF-9730-3C63F84ABF1E}"/>
                </a:ext>
              </a:extLst>
            </p:cNvPr>
            <p:cNvSpPr/>
            <p:nvPr/>
          </p:nvSpPr>
          <p:spPr>
            <a:xfrm>
              <a:off x="4057650" y="1123950"/>
              <a:ext cx="800100" cy="933450"/>
            </a:xfrm>
            <a:custGeom>
              <a:avLst/>
              <a:gdLst/>
              <a:ahLst/>
              <a:cxnLst/>
              <a:rect l="0" t="0" r="0" b="0"/>
              <a:pathLst>
                <a:path w="800100" h="933450">
                  <a:moveTo>
                    <a:pt x="400050" y="933450"/>
                  </a:moveTo>
                  <a:lnTo>
                    <a:pt x="318224" y="791724"/>
                  </a:lnTo>
                  <a:cubicBezTo>
                    <a:pt x="136527" y="753959"/>
                    <a:pt x="0" y="592949"/>
                    <a:pt x="0" y="400050"/>
                  </a:cubicBezTo>
                  <a:cubicBezTo>
                    <a:pt x="0" y="179108"/>
                    <a:pt x="179108" y="0"/>
                    <a:pt x="400050" y="0"/>
                  </a:cubicBezTo>
                  <a:cubicBezTo>
                    <a:pt x="620991" y="0"/>
                    <a:pt x="800100" y="179108"/>
                    <a:pt x="800100" y="400050"/>
                  </a:cubicBezTo>
                  <a:cubicBezTo>
                    <a:pt x="800100" y="592949"/>
                    <a:pt x="663572" y="753959"/>
                    <a:pt x="481875" y="791724"/>
                  </a:cubicBezTo>
                  <a:close/>
                  <a:moveTo>
                    <a:pt x="400050" y="133350"/>
                  </a:moveTo>
                  <a:cubicBezTo>
                    <a:pt x="252755" y="133350"/>
                    <a:pt x="133350" y="252755"/>
                    <a:pt x="133350" y="400050"/>
                  </a:cubicBezTo>
                  <a:cubicBezTo>
                    <a:pt x="133350" y="547344"/>
                    <a:pt x="252755" y="666750"/>
                    <a:pt x="400050" y="666750"/>
                  </a:cubicBezTo>
                  <a:cubicBezTo>
                    <a:pt x="547344" y="666750"/>
                    <a:pt x="666750" y="547344"/>
                    <a:pt x="666750" y="400050"/>
                  </a:cubicBezTo>
                  <a:cubicBezTo>
                    <a:pt x="666750" y="252755"/>
                    <a:pt x="547344" y="133350"/>
                    <a:pt x="400050" y="133350"/>
                  </a:cubicBez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2" name="Rounded Rectangle 4">
              <a:extLst>
                <a:ext uri="{FF2B5EF4-FFF2-40B4-BE49-F238E27FC236}">
                  <a16:creationId xmlns:a16="http://schemas.microsoft.com/office/drawing/2014/main" id="{230FE6B8-5FAF-A753-BBB5-6A27F7F6E421}"/>
                </a:ext>
              </a:extLst>
            </p:cNvPr>
            <p:cNvSpPr/>
            <p:nvPr/>
          </p:nvSpPr>
          <p:spPr>
            <a:xfrm>
              <a:off x="4114818" y="2171700"/>
              <a:ext cx="2400300" cy="685800"/>
            </a:xfrm>
            <a:custGeom>
              <a:avLst/>
              <a:gdLst/>
              <a:ahLst/>
              <a:cxnLst/>
              <a:rect l="0" t="0" r="0" b="0"/>
              <a:pathLst>
                <a:path w="2400300" h="685800">
                  <a:moveTo>
                    <a:pt x="0" y="0"/>
                  </a:moveTo>
                  <a:lnTo>
                    <a:pt x="2171700" y="0"/>
                  </a:lnTo>
                  <a:lnTo>
                    <a:pt x="2400300" y="342900"/>
                  </a:lnTo>
                  <a:lnTo>
                    <a:pt x="2171700" y="685800"/>
                  </a:lnTo>
                  <a:lnTo>
                    <a:pt x="0" y="685800"/>
                  </a:lnTo>
                  <a:lnTo>
                    <a:pt x="0" y="342900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DB30E51-3FC2-4037-D2EB-76301F08F3A9}"/>
              </a:ext>
            </a:extLst>
          </p:cNvPr>
          <p:cNvGrpSpPr/>
          <p:nvPr/>
        </p:nvGrpSpPr>
        <p:grpSpPr>
          <a:xfrm>
            <a:off x="4968785" y="2428875"/>
            <a:ext cx="2228859" cy="1733550"/>
            <a:chOff x="2343150" y="1924050"/>
            <a:chExt cx="2228859" cy="1733550"/>
          </a:xfrm>
        </p:grpSpPr>
        <p:sp>
          <p:nvSpPr>
            <p:cNvPr id="23" name="Rounded Rectangle 6">
              <a:extLst>
                <a:ext uri="{FF2B5EF4-FFF2-40B4-BE49-F238E27FC236}">
                  <a16:creationId xmlns:a16="http://schemas.microsoft.com/office/drawing/2014/main" id="{A9D55503-F71B-B2D0-0F49-8CE1F845E3C6}"/>
                </a:ext>
              </a:extLst>
            </p:cNvPr>
            <p:cNvSpPr/>
            <p:nvPr/>
          </p:nvSpPr>
          <p:spPr>
            <a:xfrm>
              <a:off x="2343150" y="1924050"/>
              <a:ext cx="800100" cy="933450"/>
            </a:xfrm>
            <a:custGeom>
              <a:avLst/>
              <a:gdLst/>
              <a:ahLst/>
              <a:cxnLst/>
              <a:rect l="0" t="0" r="0" b="0"/>
              <a:pathLst>
                <a:path w="800100" h="933450">
                  <a:moveTo>
                    <a:pt x="400050" y="933450"/>
                  </a:moveTo>
                  <a:lnTo>
                    <a:pt x="318224" y="791724"/>
                  </a:lnTo>
                  <a:cubicBezTo>
                    <a:pt x="136527" y="753959"/>
                    <a:pt x="0" y="592949"/>
                    <a:pt x="0" y="400050"/>
                  </a:cubicBezTo>
                  <a:cubicBezTo>
                    <a:pt x="0" y="179108"/>
                    <a:pt x="179108" y="0"/>
                    <a:pt x="400050" y="0"/>
                  </a:cubicBezTo>
                  <a:cubicBezTo>
                    <a:pt x="620991" y="0"/>
                    <a:pt x="800100" y="179108"/>
                    <a:pt x="800100" y="400050"/>
                  </a:cubicBezTo>
                  <a:cubicBezTo>
                    <a:pt x="800100" y="592949"/>
                    <a:pt x="663572" y="753959"/>
                    <a:pt x="481875" y="791724"/>
                  </a:cubicBezTo>
                  <a:close/>
                  <a:moveTo>
                    <a:pt x="400050" y="133350"/>
                  </a:moveTo>
                  <a:cubicBezTo>
                    <a:pt x="252755" y="133350"/>
                    <a:pt x="133350" y="252755"/>
                    <a:pt x="133350" y="400050"/>
                  </a:cubicBezTo>
                  <a:cubicBezTo>
                    <a:pt x="133350" y="547344"/>
                    <a:pt x="252755" y="666750"/>
                    <a:pt x="400050" y="666750"/>
                  </a:cubicBezTo>
                  <a:cubicBezTo>
                    <a:pt x="547344" y="666750"/>
                    <a:pt x="666750" y="547344"/>
                    <a:pt x="666750" y="400050"/>
                  </a:cubicBezTo>
                  <a:cubicBezTo>
                    <a:pt x="666750" y="252755"/>
                    <a:pt x="547344" y="133350"/>
                    <a:pt x="400050" y="133350"/>
                  </a:cubicBez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" name="Rounded Rectangle 7">
              <a:extLst>
                <a:ext uri="{FF2B5EF4-FFF2-40B4-BE49-F238E27FC236}">
                  <a16:creationId xmlns:a16="http://schemas.microsoft.com/office/drawing/2014/main" id="{01745CBF-DAC5-E56D-33F2-629A00514D30}"/>
                </a:ext>
              </a:extLst>
            </p:cNvPr>
            <p:cNvSpPr/>
            <p:nvPr/>
          </p:nvSpPr>
          <p:spPr>
            <a:xfrm>
              <a:off x="2400309" y="2971800"/>
              <a:ext cx="2171700" cy="685800"/>
            </a:xfrm>
            <a:custGeom>
              <a:avLst/>
              <a:gdLst/>
              <a:ahLst/>
              <a:cxnLst/>
              <a:rect l="0" t="0" r="0" b="0"/>
              <a:pathLst>
                <a:path w="2171700" h="685800">
                  <a:moveTo>
                    <a:pt x="0" y="0"/>
                  </a:moveTo>
                  <a:lnTo>
                    <a:pt x="2171700" y="0"/>
                  </a:lnTo>
                  <a:lnTo>
                    <a:pt x="2171700" y="400050"/>
                  </a:lnTo>
                  <a:lnTo>
                    <a:pt x="2171700" y="685800"/>
                  </a:lnTo>
                  <a:lnTo>
                    <a:pt x="0" y="68580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5" name="Rounded Rectangle 8">
              <a:extLst>
                <a:ext uri="{FF2B5EF4-FFF2-40B4-BE49-F238E27FC236}">
                  <a16:creationId xmlns:a16="http://schemas.microsoft.com/office/drawing/2014/main" id="{FB3D2F7A-A8F8-BC7C-7BEF-75B32FAED11C}"/>
                </a:ext>
              </a:extLst>
            </p:cNvPr>
            <p:cNvSpPr/>
            <p:nvPr/>
          </p:nvSpPr>
          <p:spPr>
            <a:xfrm>
              <a:off x="4114800" y="2857500"/>
              <a:ext cx="457200" cy="114300"/>
            </a:xfrm>
            <a:custGeom>
              <a:avLst/>
              <a:gdLst/>
              <a:ahLst/>
              <a:cxnLst/>
              <a:rect l="0" t="0" r="0" b="0"/>
              <a:pathLst>
                <a:path w="457200" h="114300">
                  <a:moveTo>
                    <a:pt x="342900" y="0"/>
                  </a:moveTo>
                  <a:lnTo>
                    <a:pt x="457200" y="114300"/>
                  </a:lnTo>
                  <a:lnTo>
                    <a:pt x="114300" y="114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6" name="Rounded Rectangle 9">
              <a:extLst>
                <a:ext uri="{FF2B5EF4-FFF2-40B4-BE49-F238E27FC236}">
                  <a16:creationId xmlns:a16="http://schemas.microsoft.com/office/drawing/2014/main" id="{0E48BBBE-BA95-EEBA-82A0-47F025E427AB}"/>
                </a:ext>
              </a:extLst>
            </p:cNvPr>
            <p:cNvSpPr/>
            <p:nvPr/>
          </p:nvSpPr>
          <p:spPr>
            <a:xfrm>
              <a:off x="2343150" y="1924050"/>
              <a:ext cx="800100" cy="933450"/>
            </a:xfrm>
            <a:custGeom>
              <a:avLst/>
              <a:gdLst/>
              <a:ahLst/>
              <a:cxnLst/>
              <a:rect l="0" t="0" r="0" b="0"/>
              <a:pathLst>
                <a:path w="800100" h="933450">
                  <a:moveTo>
                    <a:pt x="400050" y="933450"/>
                  </a:moveTo>
                  <a:lnTo>
                    <a:pt x="318224" y="791724"/>
                  </a:lnTo>
                  <a:cubicBezTo>
                    <a:pt x="136527" y="753959"/>
                    <a:pt x="0" y="592949"/>
                    <a:pt x="0" y="400050"/>
                  </a:cubicBezTo>
                  <a:cubicBezTo>
                    <a:pt x="0" y="179108"/>
                    <a:pt x="179108" y="0"/>
                    <a:pt x="400050" y="0"/>
                  </a:cubicBezTo>
                  <a:cubicBezTo>
                    <a:pt x="620991" y="0"/>
                    <a:pt x="800100" y="179108"/>
                    <a:pt x="800100" y="400050"/>
                  </a:cubicBezTo>
                  <a:cubicBezTo>
                    <a:pt x="800100" y="592949"/>
                    <a:pt x="663572" y="753959"/>
                    <a:pt x="481875" y="791724"/>
                  </a:cubicBezTo>
                  <a:close/>
                  <a:moveTo>
                    <a:pt x="400050" y="133350"/>
                  </a:moveTo>
                  <a:cubicBezTo>
                    <a:pt x="252755" y="133350"/>
                    <a:pt x="133350" y="252755"/>
                    <a:pt x="133350" y="400050"/>
                  </a:cubicBezTo>
                  <a:cubicBezTo>
                    <a:pt x="133350" y="547344"/>
                    <a:pt x="252755" y="666750"/>
                    <a:pt x="400050" y="666750"/>
                  </a:cubicBezTo>
                  <a:cubicBezTo>
                    <a:pt x="547344" y="666750"/>
                    <a:pt x="666750" y="547344"/>
                    <a:pt x="666750" y="400050"/>
                  </a:cubicBezTo>
                  <a:cubicBezTo>
                    <a:pt x="666750" y="252755"/>
                    <a:pt x="547344" y="133350"/>
                    <a:pt x="400050" y="133350"/>
                  </a:cubicBez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7" name="Rounded Rectangle 10">
              <a:extLst>
                <a:ext uri="{FF2B5EF4-FFF2-40B4-BE49-F238E27FC236}">
                  <a16:creationId xmlns:a16="http://schemas.microsoft.com/office/drawing/2014/main" id="{C3F1F56C-54FF-FE26-3266-E0E954A91B2F}"/>
                </a:ext>
              </a:extLst>
            </p:cNvPr>
            <p:cNvSpPr/>
            <p:nvPr/>
          </p:nvSpPr>
          <p:spPr>
            <a:xfrm>
              <a:off x="2400309" y="2971800"/>
              <a:ext cx="2171700" cy="685800"/>
            </a:xfrm>
            <a:custGeom>
              <a:avLst/>
              <a:gdLst/>
              <a:ahLst/>
              <a:cxnLst/>
              <a:rect l="0" t="0" r="0" b="0"/>
              <a:pathLst>
                <a:path w="2171700" h="685800">
                  <a:moveTo>
                    <a:pt x="0" y="0"/>
                  </a:moveTo>
                  <a:lnTo>
                    <a:pt x="2171700" y="0"/>
                  </a:lnTo>
                  <a:lnTo>
                    <a:pt x="2171700" y="400050"/>
                  </a:lnTo>
                  <a:lnTo>
                    <a:pt x="2171700" y="685800"/>
                  </a:lnTo>
                  <a:lnTo>
                    <a:pt x="0" y="685800"/>
                  </a:lnTo>
                  <a:lnTo>
                    <a:pt x="0" y="342900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8" name="Rounded Rectangle 11">
              <a:extLst>
                <a:ext uri="{FF2B5EF4-FFF2-40B4-BE49-F238E27FC236}">
                  <a16:creationId xmlns:a16="http://schemas.microsoft.com/office/drawing/2014/main" id="{757A1446-D872-0CF1-BEEC-70B05CCB9549}"/>
                </a:ext>
              </a:extLst>
            </p:cNvPr>
            <p:cNvSpPr/>
            <p:nvPr/>
          </p:nvSpPr>
          <p:spPr>
            <a:xfrm>
              <a:off x="4114800" y="2857500"/>
              <a:ext cx="457200" cy="114300"/>
            </a:xfrm>
            <a:custGeom>
              <a:avLst/>
              <a:gdLst/>
              <a:ahLst/>
              <a:cxnLst/>
              <a:rect l="0" t="0" r="0" b="0"/>
              <a:pathLst>
                <a:path w="457200" h="114300">
                  <a:moveTo>
                    <a:pt x="342900" y="0"/>
                  </a:moveTo>
                  <a:lnTo>
                    <a:pt x="457200" y="114300"/>
                  </a:lnTo>
                  <a:lnTo>
                    <a:pt x="114300" y="1143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179007C-59DC-F90A-7DAC-E63ACD5F45C7}"/>
              </a:ext>
            </a:extLst>
          </p:cNvPr>
          <p:cNvGrpSpPr/>
          <p:nvPr/>
        </p:nvGrpSpPr>
        <p:grpSpPr>
          <a:xfrm>
            <a:off x="3065458" y="3223260"/>
            <a:ext cx="2647932" cy="1986915"/>
            <a:chOff x="457209" y="2724150"/>
            <a:chExt cx="2400300" cy="1962150"/>
          </a:xfrm>
        </p:grpSpPr>
        <p:sp>
          <p:nvSpPr>
            <p:cNvPr id="17" name="Rounded Rectangle 13">
              <a:extLst>
                <a:ext uri="{FF2B5EF4-FFF2-40B4-BE49-F238E27FC236}">
                  <a16:creationId xmlns:a16="http://schemas.microsoft.com/office/drawing/2014/main" id="{A3749A20-E329-0407-C3F3-8CA3B93D120E}"/>
                </a:ext>
              </a:extLst>
            </p:cNvPr>
            <p:cNvSpPr/>
            <p:nvPr/>
          </p:nvSpPr>
          <p:spPr>
            <a:xfrm>
              <a:off x="628649" y="2724150"/>
              <a:ext cx="800100" cy="933450"/>
            </a:xfrm>
            <a:custGeom>
              <a:avLst/>
              <a:gdLst/>
              <a:ahLst/>
              <a:cxnLst/>
              <a:rect l="0" t="0" r="0" b="0"/>
              <a:pathLst>
                <a:path w="800100" h="933450">
                  <a:moveTo>
                    <a:pt x="400050" y="933450"/>
                  </a:moveTo>
                  <a:lnTo>
                    <a:pt x="318224" y="791724"/>
                  </a:lnTo>
                  <a:cubicBezTo>
                    <a:pt x="136527" y="753959"/>
                    <a:pt x="0" y="592949"/>
                    <a:pt x="0" y="400050"/>
                  </a:cubicBezTo>
                  <a:cubicBezTo>
                    <a:pt x="0" y="179108"/>
                    <a:pt x="179108" y="0"/>
                    <a:pt x="400050" y="0"/>
                  </a:cubicBezTo>
                  <a:cubicBezTo>
                    <a:pt x="620991" y="0"/>
                    <a:pt x="800100" y="179108"/>
                    <a:pt x="800100" y="400050"/>
                  </a:cubicBezTo>
                  <a:cubicBezTo>
                    <a:pt x="800100" y="592949"/>
                    <a:pt x="663572" y="753959"/>
                    <a:pt x="481875" y="791724"/>
                  </a:cubicBezTo>
                  <a:close/>
                  <a:moveTo>
                    <a:pt x="400050" y="133350"/>
                  </a:moveTo>
                  <a:cubicBezTo>
                    <a:pt x="252755" y="133350"/>
                    <a:pt x="133350" y="252755"/>
                    <a:pt x="133350" y="400050"/>
                  </a:cubicBezTo>
                  <a:cubicBezTo>
                    <a:pt x="133350" y="547344"/>
                    <a:pt x="252755" y="666750"/>
                    <a:pt x="400050" y="666750"/>
                  </a:cubicBezTo>
                  <a:cubicBezTo>
                    <a:pt x="547344" y="666750"/>
                    <a:pt x="666750" y="547344"/>
                    <a:pt x="666750" y="400050"/>
                  </a:cubicBezTo>
                  <a:cubicBezTo>
                    <a:pt x="666750" y="252755"/>
                    <a:pt x="547344" y="133350"/>
                    <a:pt x="400050" y="133350"/>
                  </a:cubicBez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8" name="Rounded Rectangle 14">
              <a:extLst>
                <a:ext uri="{FF2B5EF4-FFF2-40B4-BE49-F238E27FC236}">
                  <a16:creationId xmlns:a16="http://schemas.microsoft.com/office/drawing/2014/main" id="{A07EB08D-F393-0424-D2F0-F4B02B4C0721}"/>
                </a:ext>
              </a:extLst>
            </p:cNvPr>
            <p:cNvSpPr/>
            <p:nvPr/>
          </p:nvSpPr>
          <p:spPr>
            <a:xfrm>
              <a:off x="457209" y="3771900"/>
              <a:ext cx="2400300" cy="914400"/>
            </a:xfrm>
            <a:custGeom>
              <a:avLst/>
              <a:gdLst/>
              <a:ahLst/>
              <a:cxnLst/>
              <a:rect l="0" t="0" r="0" b="0"/>
              <a:pathLst>
                <a:path w="2400300" h="914400">
                  <a:moveTo>
                    <a:pt x="0" y="0"/>
                  </a:moveTo>
                  <a:lnTo>
                    <a:pt x="2400300" y="0"/>
                  </a:lnTo>
                  <a:lnTo>
                    <a:pt x="2400300" y="533400"/>
                  </a:lnTo>
                  <a:lnTo>
                    <a:pt x="2400300" y="914400"/>
                  </a:lnTo>
                  <a:lnTo>
                    <a:pt x="0" y="914400"/>
                  </a:lnTo>
                  <a:lnTo>
                    <a:pt x="228600" y="45720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9" name="Rounded Rectangle 15">
              <a:extLst>
                <a:ext uri="{FF2B5EF4-FFF2-40B4-BE49-F238E27FC236}">
                  <a16:creationId xmlns:a16="http://schemas.microsoft.com/office/drawing/2014/main" id="{6610724B-BF08-B37E-21EC-82A637668A44}"/>
                </a:ext>
              </a:extLst>
            </p:cNvPr>
            <p:cNvSpPr/>
            <p:nvPr/>
          </p:nvSpPr>
          <p:spPr>
            <a:xfrm>
              <a:off x="2400299" y="3657600"/>
              <a:ext cx="457200" cy="114300"/>
            </a:xfrm>
            <a:custGeom>
              <a:avLst/>
              <a:gdLst/>
              <a:ahLst/>
              <a:cxnLst/>
              <a:rect l="0" t="0" r="0" b="0"/>
              <a:pathLst>
                <a:path w="457200" h="114300">
                  <a:moveTo>
                    <a:pt x="342900" y="0"/>
                  </a:moveTo>
                  <a:lnTo>
                    <a:pt x="457200" y="114300"/>
                  </a:lnTo>
                  <a:lnTo>
                    <a:pt x="114300" y="114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0" name="Rounded Rectangle 16">
              <a:extLst>
                <a:ext uri="{FF2B5EF4-FFF2-40B4-BE49-F238E27FC236}">
                  <a16:creationId xmlns:a16="http://schemas.microsoft.com/office/drawing/2014/main" id="{969EC99C-EE7C-E79C-FEB8-41CA0C0B8EB7}"/>
                </a:ext>
              </a:extLst>
            </p:cNvPr>
            <p:cNvSpPr/>
            <p:nvPr/>
          </p:nvSpPr>
          <p:spPr>
            <a:xfrm>
              <a:off x="628649" y="2724150"/>
              <a:ext cx="800100" cy="933450"/>
            </a:xfrm>
            <a:custGeom>
              <a:avLst/>
              <a:gdLst/>
              <a:ahLst/>
              <a:cxnLst/>
              <a:rect l="0" t="0" r="0" b="0"/>
              <a:pathLst>
                <a:path w="800100" h="933450">
                  <a:moveTo>
                    <a:pt x="400050" y="933450"/>
                  </a:moveTo>
                  <a:lnTo>
                    <a:pt x="318224" y="791724"/>
                  </a:lnTo>
                  <a:cubicBezTo>
                    <a:pt x="136527" y="753959"/>
                    <a:pt x="0" y="592949"/>
                    <a:pt x="0" y="400050"/>
                  </a:cubicBezTo>
                  <a:cubicBezTo>
                    <a:pt x="0" y="179108"/>
                    <a:pt x="179108" y="0"/>
                    <a:pt x="400050" y="0"/>
                  </a:cubicBezTo>
                  <a:cubicBezTo>
                    <a:pt x="620991" y="0"/>
                    <a:pt x="800100" y="179108"/>
                    <a:pt x="800100" y="400050"/>
                  </a:cubicBezTo>
                  <a:cubicBezTo>
                    <a:pt x="800100" y="592949"/>
                    <a:pt x="663572" y="753959"/>
                    <a:pt x="481875" y="791724"/>
                  </a:cubicBezTo>
                  <a:close/>
                  <a:moveTo>
                    <a:pt x="400050" y="133350"/>
                  </a:moveTo>
                  <a:cubicBezTo>
                    <a:pt x="252755" y="133350"/>
                    <a:pt x="133350" y="252755"/>
                    <a:pt x="133350" y="400050"/>
                  </a:cubicBezTo>
                  <a:cubicBezTo>
                    <a:pt x="133350" y="547344"/>
                    <a:pt x="252755" y="666750"/>
                    <a:pt x="400050" y="666750"/>
                  </a:cubicBezTo>
                  <a:cubicBezTo>
                    <a:pt x="547344" y="666750"/>
                    <a:pt x="666750" y="547344"/>
                    <a:pt x="666750" y="400050"/>
                  </a:cubicBezTo>
                  <a:cubicBezTo>
                    <a:pt x="666750" y="252755"/>
                    <a:pt x="547344" y="133350"/>
                    <a:pt x="400050" y="133350"/>
                  </a:cubicBezTo>
                  <a:close/>
                </a:path>
              </a:pathLst>
            </a:custGeom>
            <a:solidFill>
              <a:schemeClr val="accent2"/>
            </a:solidFill>
            <a:ln w="14287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1" name="Rounded Rectangle 17">
              <a:extLst>
                <a:ext uri="{FF2B5EF4-FFF2-40B4-BE49-F238E27FC236}">
                  <a16:creationId xmlns:a16="http://schemas.microsoft.com/office/drawing/2014/main" id="{17302D5B-2F3A-527C-7237-85EA5A83C7BC}"/>
                </a:ext>
              </a:extLst>
            </p:cNvPr>
            <p:cNvSpPr/>
            <p:nvPr/>
          </p:nvSpPr>
          <p:spPr>
            <a:xfrm>
              <a:off x="457209" y="3771900"/>
              <a:ext cx="2400300" cy="914400"/>
            </a:xfrm>
            <a:custGeom>
              <a:avLst/>
              <a:gdLst/>
              <a:ahLst/>
              <a:cxnLst/>
              <a:rect l="0" t="0" r="0" b="0"/>
              <a:pathLst>
                <a:path w="2400300" h="914400">
                  <a:moveTo>
                    <a:pt x="0" y="0"/>
                  </a:moveTo>
                  <a:lnTo>
                    <a:pt x="2400300" y="0"/>
                  </a:lnTo>
                  <a:lnTo>
                    <a:pt x="2400300" y="533400"/>
                  </a:lnTo>
                  <a:lnTo>
                    <a:pt x="2400300" y="914400"/>
                  </a:lnTo>
                  <a:lnTo>
                    <a:pt x="0" y="914400"/>
                  </a:lnTo>
                  <a:lnTo>
                    <a:pt x="228600" y="457200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2" name="Rounded Rectangle 18">
              <a:extLst>
                <a:ext uri="{FF2B5EF4-FFF2-40B4-BE49-F238E27FC236}">
                  <a16:creationId xmlns:a16="http://schemas.microsoft.com/office/drawing/2014/main" id="{04818451-9FE6-628C-B4EA-B0D4F86A747B}"/>
                </a:ext>
              </a:extLst>
            </p:cNvPr>
            <p:cNvSpPr/>
            <p:nvPr/>
          </p:nvSpPr>
          <p:spPr>
            <a:xfrm>
              <a:off x="2400299" y="3657600"/>
              <a:ext cx="457200" cy="114300"/>
            </a:xfrm>
            <a:custGeom>
              <a:avLst/>
              <a:gdLst/>
              <a:ahLst/>
              <a:cxnLst/>
              <a:rect l="0" t="0" r="0" b="0"/>
              <a:pathLst>
                <a:path w="457200" h="114300">
                  <a:moveTo>
                    <a:pt x="342900" y="0"/>
                  </a:moveTo>
                  <a:lnTo>
                    <a:pt x="457200" y="114300"/>
                  </a:lnTo>
                  <a:lnTo>
                    <a:pt x="114300" y="1143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8" name="TextBox 21">
            <a:extLst>
              <a:ext uri="{FF2B5EF4-FFF2-40B4-BE49-F238E27FC236}">
                <a16:creationId xmlns:a16="http://schemas.microsoft.com/office/drawing/2014/main" id="{D8DCF34D-7F96-9B44-6729-FC71C02D17C3}"/>
              </a:ext>
            </a:extLst>
          </p:cNvPr>
          <p:cNvSpPr txBox="1"/>
          <p:nvPr/>
        </p:nvSpPr>
        <p:spPr>
          <a:xfrm>
            <a:off x="6983948" y="2895600"/>
            <a:ext cx="185737" cy="4000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2200" b="1" dirty="0">
                <a:solidFill>
                  <a:srgbClr val="FFFFFF"/>
                </a:solidFill>
                <a:latin typeface="Roboto"/>
              </a:rPr>
              <a:t>3</a:t>
            </a:r>
          </a:p>
        </p:txBody>
      </p:sp>
      <p:sp>
        <p:nvSpPr>
          <p:cNvPr id="9" name="TextBox 22">
            <a:extLst>
              <a:ext uri="{FF2B5EF4-FFF2-40B4-BE49-F238E27FC236}">
                <a16:creationId xmlns:a16="http://schemas.microsoft.com/office/drawing/2014/main" id="{B1CE17BC-13B9-742F-B5E3-86CD18EFE1DB}"/>
              </a:ext>
            </a:extLst>
          </p:cNvPr>
          <p:cNvSpPr txBox="1"/>
          <p:nvPr/>
        </p:nvSpPr>
        <p:spPr>
          <a:xfrm>
            <a:off x="7427899" y="2943225"/>
            <a:ext cx="771525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1500" b="1" dirty="0">
                <a:solidFill>
                  <a:srgbClr val="FFFFFF"/>
                </a:solidFill>
                <a:latin typeface="Roboto"/>
              </a:rPr>
              <a:t>Delivery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20B12D3B-19D3-CFD2-D9DE-34282E68CA28}"/>
              </a:ext>
            </a:extLst>
          </p:cNvPr>
          <p:cNvSpPr txBox="1"/>
          <p:nvPr/>
        </p:nvSpPr>
        <p:spPr>
          <a:xfrm>
            <a:off x="5269448" y="3690651"/>
            <a:ext cx="204899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2200" b="1" dirty="0">
                <a:solidFill>
                  <a:srgbClr val="FFFFFF"/>
                </a:solidFill>
                <a:latin typeface="Roboto"/>
              </a:rPr>
              <a:t>2</a:t>
            </a: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4D08D534-B18C-B3E8-2C07-75EAFC4FBCE4}"/>
              </a:ext>
            </a:extLst>
          </p:cNvPr>
          <p:cNvSpPr txBox="1"/>
          <p:nvPr/>
        </p:nvSpPr>
        <p:spPr>
          <a:xfrm>
            <a:off x="5713399" y="3743325"/>
            <a:ext cx="1014412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1500" b="1" dirty="0">
                <a:solidFill>
                  <a:srgbClr val="FFFFFF"/>
                </a:solidFill>
                <a:latin typeface="Roboto"/>
              </a:rPr>
              <a:t>Packaging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B35A24FB-FF59-E181-91BB-87155B4803EC}"/>
              </a:ext>
            </a:extLst>
          </p:cNvPr>
          <p:cNvSpPr txBox="1"/>
          <p:nvPr/>
        </p:nvSpPr>
        <p:spPr>
          <a:xfrm>
            <a:off x="3554948" y="4605051"/>
            <a:ext cx="204899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2200" b="1" dirty="0">
                <a:solidFill>
                  <a:srgbClr val="FFFFFF"/>
                </a:solidFill>
                <a:latin typeface="Roboto"/>
              </a:rPr>
              <a:t>1</a:t>
            </a: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4E3D76D3-7AD9-2425-DBBA-370C96E01960}"/>
              </a:ext>
            </a:extLst>
          </p:cNvPr>
          <p:cNvSpPr txBox="1"/>
          <p:nvPr/>
        </p:nvSpPr>
        <p:spPr>
          <a:xfrm>
            <a:off x="3998899" y="4536356"/>
            <a:ext cx="111906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1500" b="1" dirty="0">
                <a:solidFill>
                  <a:srgbClr val="FFFFFF"/>
                </a:solidFill>
                <a:latin typeface="Roboto"/>
              </a:rPr>
              <a:t>Check
Availability</a:t>
            </a:r>
          </a:p>
        </p:txBody>
      </p:sp>
      <p:sp>
        <p:nvSpPr>
          <p:cNvPr id="14" name="Rounded Rectangle 27">
            <a:extLst>
              <a:ext uri="{FF2B5EF4-FFF2-40B4-BE49-F238E27FC236}">
                <a16:creationId xmlns:a16="http://schemas.microsoft.com/office/drawing/2014/main" id="{859C533D-C7EB-5657-7516-36645FFB1743}"/>
              </a:ext>
            </a:extLst>
          </p:cNvPr>
          <p:cNvSpPr/>
          <p:nvPr/>
        </p:nvSpPr>
        <p:spPr>
          <a:xfrm>
            <a:off x="6901652" y="1883568"/>
            <a:ext cx="328618" cy="328612"/>
          </a:xfrm>
          <a:custGeom>
            <a:avLst/>
            <a:gdLst/>
            <a:ahLst/>
            <a:cxnLst/>
            <a:rect l="0" t="0" r="0" b="0"/>
            <a:pathLst>
              <a:path w="328618" h="328612">
                <a:moveTo>
                  <a:pt x="100012" y="207168"/>
                </a:moveTo>
                <a:lnTo>
                  <a:pt x="100012" y="192881"/>
                </a:lnTo>
                <a:moveTo>
                  <a:pt x="100012" y="164306"/>
                </a:moveTo>
                <a:lnTo>
                  <a:pt x="100012" y="150018"/>
                </a:lnTo>
                <a:moveTo>
                  <a:pt x="100012" y="250031"/>
                </a:moveTo>
                <a:lnTo>
                  <a:pt x="100012" y="235743"/>
                </a:lnTo>
                <a:moveTo>
                  <a:pt x="114300" y="300037"/>
                </a:moveTo>
                <a:cubicBezTo>
                  <a:pt x="106409" y="300037"/>
                  <a:pt x="100012" y="293640"/>
                  <a:pt x="100012" y="285750"/>
                </a:cubicBezTo>
                <a:moveTo>
                  <a:pt x="164306" y="200025"/>
                </a:moveTo>
                <a:lnTo>
                  <a:pt x="278606" y="200025"/>
                </a:lnTo>
                <a:cubicBezTo>
                  <a:pt x="282551" y="200025"/>
                  <a:pt x="285750" y="203223"/>
                  <a:pt x="285750" y="207168"/>
                </a:cubicBezTo>
                <a:lnTo>
                  <a:pt x="285750" y="300037"/>
                </a:lnTo>
                <a:lnTo>
                  <a:pt x="285750" y="300037"/>
                </a:lnTo>
                <a:lnTo>
                  <a:pt x="164306" y="300037"/>
                </a:lnTo>
                <a:cubicBezTo>
                  <a:pt x="160360" y="300037"/>
                  <a:pt x="157162" y="296839"/>
                  <a:pt x="157162" y="292893"/>
                </a:cubicBezTo>
                <a:lnTo>
                  <a:pt x="157162" y="207168"/>
                </a:lnTo>
                <a:cubicBezTo>
                  <a:pt x="157162" y="203223"/>
                  <a:pt x="160360" y="200025"/>
                  <a:pt x="164306" y="200025"/>
                </a:cubicBezTo>
                <a:close/>
                <a:moveTo>
                  <a:pt x="328612" y="292893"/>
                </a:moveTo>
                <a:cubicBezTo>
                  <a:pt x="328612" y="296839"/>
                  <a:pt x="325414" y="300037"/>
                  <a:pt x="321468" y="300037"/>
                </a:cubicBezTo>
                <a:lnTo>
                  <a:pt x="285750" y="300037"/>
                </a:lnTo>
                <a:lnTo>
                  <a:pt x="285750" y="222127"/>
                </a:lnTo>
                <a:lnTo>
                  <a:pt x="308910" y="229843"/>
                </a:lnTo>
                <a:cubicBezTo>
                  <a:pt x="320679" y="233758"/>
                  <a:pt x="328618" y="244771"/>
                  <a:pt x="328612" y="257175"/>
                </a:cubicBezTo>
                <a:close/>
                <a:moveTo>
                  <a:pt x="57150" y="142875"/>
                </a:moveTo>
                <a:lnTo>
                  <a:pt x="57150" y="78581"/>
                </a:lnTo>
                <a:cubicBezTo>
                  <a:pt x="57150" y="74635"/>
                  <a:pt x="60348" y="71437"/>
                  <a:pt x="64293" y="71437"/>
                </a:cubicBezTo>
                <a:lnTo>
                  <a:pt x="150018" y="71437"/>
                </a:lnTo>
                <a:cubicBezTo>
                  <a:pt x="153964" y="71437"/>
                  <a:pt x="157162" y="74635"/>
                  <a:pt x="157162" y="78581"/>
                </a:cubicBezTo>
                <a:lnTo>
                  <a:pt x="157162" y="142875"/>
                </a:lnTo>
                <a:moveTo>
                  <a:pt x="0" y="64293"/>
                </a:moveTo>
                <a:lnTo>
                  <a:pt x="107156" y="0"/>
                </a:lnTo>
                <a:lnTo>
                  <a:pt x="214312" y="64293"/>
                </a:lnTo>
                <a:moveTo>
                  <a:pt x="185737" y="142875"/>
                </a:moveTo>
                <a:lnTo>
                  <a:pt x="185737" y="47148"/>
                </a:lnTo>
                <a:moveTo>
                  <a:pt x="28603" y="142875"/>
                </a:moveTo>
                <a:lnTo>
                  <a:pt x="28575" y="47148"/>
                </a:lnTo>
                <a:moveTo>
                  <a:pt x="214312" y="300037"/>
                </a:moveTo>
                <a:lnTo>
                  <a:pt x="214312" y="307181"/>
                </a:lnTo>
                <a:cubicBezTo>
                  <a:pt x="214312" y="319017"/>
                  <a:pt x="204717" y="328612"/>
                  <a:pt x="192881" y="328612"/>
                </a:cubicBezTo>
                <a:cubicBezTo>
                  <a:pt x="181045" y="328612"/>
                  <a:pt x="171450" y="319017"/>
                  <a:pt x="171450" y="307181"/>
                </a:cubicBezTo>
                <a:lnTo>
                  <a:pt x="171450" y="300037"/>
                </a:lnTo>
                <a:moveTo>
                  <a:pt x="307181" y="300037"/>
                </a:moveTo>
                <a:lnTo>
                  <a:pt x="307181" y="307181"/>
                </a:lnTo>
                <a:cubicBezTo>
                  <a:pt x="307181" y="319017"/>
                  <a:pt x="297586" y="328612"/>
                  <a:pt x="285750" y="328612"/>
                </a:cubicBezTo>
                <a:cubicBezTo>
                  <a:pt x="273913" y="328612"/>
                  <a:pt x="264318" y="319017"/>
                  <a:pt x="264318" y="307181"/>
                </a:cubicBezTo>
                <a:lnTo>
                  <a:pt x="264318" y="300037"/>
                </a:lnTo>
              </a:path>
            </a:pathLst>
          </a:custGeom>
          <a:noFill/>
          <a:ln w="14287">
            <a:solidFill>
              <a:srgbClr val="92BD39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sp>
        <p:nvSpPr>
          <p:cNvPr id="15" name="Rounded Rectangle 28">
            <a:extLst>
              <a:ext uri="{FF2B5EF4-FFF2-40B4-BE49-F238E27FC236}">
                <a16:creationId xmlns:a16="http://schemas.microsoft.com/office/drawing/2014/main" id="{5F0BCC57-395C-780B-9D86-2E539A7F2BBA}"/>
              </a:ext>
            </a:extLst>
          </p:cNvPr>
          <p:cNvSpPr/>
          <p:nvPr/>
        </p:nvSpPr>
        <p:spPr>
          <a:xfrm>
            <a:off x="5190724" y="2686969"/>
            <a:ext cx="321468" cy="322011"/>
          </a:xfrm>
          <a:custGeom>
            <a:avLst/>
            <a:gdLst/>
            <a:ahLst/>
            <a:cxnLst/>
            <a:rect l="0" t="0" r="0" b="0"/>
            <a:pathLst>
              <a:path w="321468" h="322011">
                <a:moveTo>
                  <a:pt x="0" y="286292"/>
                </a:moveTo>
                <a:cubicBezTo>
                  <a:pt x="0" y="266565"/>
                  <a:pt x="15991" y="250574"/>
                  <a:pt x="35718" y="250574"/>
                </a:cubicBezTo>
                <a:lnTo>
                  <a:pt x="285750" y="250574"/>
                </a:lnTo>
                <a:cubicBezTo>
                  <a:pt x="305476" y="250574"/>
                  <a:pt x="321468" y="266565"/>
                  <a:pt x="321468" y="286292"/>
                </a:cubicBezTo>
                <a:cubicBezTo>
                  <a:pt x="321468" y="306019"/>
                  <a:pt x="305476" y="322011"/>
                  <a:pt x="285750" y="322011"/>
                </a:cubicBezTo>
                <a:lnTo>
                  <a:pt x="35718" y="322011"/>
                </a:lnTo>
                <a:cubicBezTo>
                  <a:pt x="15991" y="322011"/>
                  <a:pt x="0" y="306019"/>
                  <a:pt x="0" y="286292"/>
                </a:cubicBezTo>
                <a:close/>
                <a:moveTo>
                  <a:pt x="272748" y="250588"/>
                </a:moveTo>
                <a:lnTo>
                  <a:pt x="190538" y="250588"/>
                </a:lnTo>
                <a:lnTo>
                  <a:pt x="190538" y="177465"/>
                </a:lnTo>
                <a:lnTo>
                  <a:pt x="272748" y="177465"/>
                </a:lnTo>
                <a:close/>
                <a:moveTo>
                  <a:pt x="260746" y="286292"/>
                </a:moveTo>
                <a:cubicBezTo>
                  <a:pt x="260746" y="290238"/>
                  <a:pt x="263945" y="293436"/>
                  <a:pt x="267890" y="293436"/>
                </a:cubicBezTo>
                <a:cubicBezTo>
                  <a:pt x="271835" y="293436"/>
                  <a:pt x="275034" y="290238"/>
                  <a:pt x="275034" y="286292"/>
                </a:cubicBezTo>
                <a:cubicBezTo>
                  <a:pt x="275034" y="282347"/>
                  <a:pt x="271835" y="279149"/>
                  <a:pt x="267890" y="279149"/>
                </a:cubicBezTo>
                <a:cubicBezTo>
                  <a:pt x="263945" y="279149"/>
                  <a:pt x="260746" y="282347"/>
                  <a:pt x="260746" y="286292"/>
                </a:cubicBezTo>
                <a:moveTo>
                  <a:pt x="189309" y="286292"/>
                </a:moveTo>
                <a:cubicBezTo>
                  <a:pt x="189309" y="290238"/>
                  <a:pt x="192507" y="293436"/>
                  <a:pt x="196453" y="293436"/>
                </a:cubicBezTo>
                <a:cubicBezTo>
                  <a:pt x="200398" y="293436"/>
                  <a:pt x="203596" y="290238"/>
                  <a:pt x="203596" y="286292"/>
                </a:cubicBezTo>
                <a:cubicBezTo>
                  <a:pt x="203596" y="282347"/>
                  <a:pt x="200398" y="279149"/>
                  <a:pt x="196453" y="279149"/>
                </a:cubicBezTo>
                <a:cubicBezTo>
                  <a:pt x="192507" y="279149"/>
                  <a:pt x="189309" y="282347"/>
                  <a:pt x="189309" y="286292"/>
                </a:cubicBezTo>
                <a:moveTo>
                  <a:pt x="117271" y="286292"/>
                </a:moveTo>
                <a:cubicBezTo>
                  <a:pt x="117271" y="290238"/>
                  <a:pt x="120470" y="293436"/>
                  <a:pt x="124415" y="293436"/>
                </a:cubicBezTo>
                <a:cubicBezTo>
                  <a:pt x="128360" y="293436"/>
                  <a:pt x="131559" y="290238"/>
                  <a:pt x="131559" y="286292"/>
                </a:cubicBezTo>
                <a:cubicBezTo>
                  <a:pt x="131559" y="282347"/>
                  <a:pt x="128360" y="279149"/>
                  <a:pt x="124415" y="279149"/>
                </a:cubicBezTo>
                <a:cubicBezTo>
                  <a:pt x="120470" y="279149"/>
                  <a:pt x="117271" y="282347"/>
                  <a:pt x="117271" y="286292"/>
                </a:cubicBezTo>
                <a:moveTo>
                  <a:pt x="45834" y="286292"/>
                </a:moveTo>
                <a:cubicBezTo>
                  <a:pt x="45834" y="290238"/>
                  <a:pt x="49032" y="293436"/>
                  <a:pt x="52978" y="293436"/>
                </a:cubicBezTo>
                <a:cubicBezTo>
                  <a:pt x="56923" y="293436"/>
                  <a:pt x="60121" y="290238"/>
                  <a:pt x="60121" y="286292"/>
                </a:cubicBezTo>
                <a:cubicBezTo>
                  <a:pt x="60121" y="282347"/>
                  <a:pt x="56923" y="279149"/>
                  <a:pt x="52978" y="279149"/>
                </a:cubicBezTo>
                <a:cubicBezTo>
                  <a:pt x="49032" y="279149"/>
                  <a:pt x="45834" y="282347"/>
                  <a:pt x="45834" y="286292"/>
                </a:cubicBezTo>
                <a:moveTo>
                  <a:pt x="231643" y="177450"/>
                </a:moveTo>
                <a:lnTo>
                  <a:pt x="231643" y="206640"/>
                </a:lnTo>
                <a:moveTo>
                  <a:pt x="124415" y="250588"/>
                </a:moveTo>
                <a:lnTo>
                  <a:pt x="42205" y="250588"/>
                </a:lnTo>
                <a:lnTo>
                  <a:pt x="42205" y="177465"/>
                </a:lnTo>
                <a:lnTo>
                  <a:pt x="124415" y="177465"/>
                </a:lnTo>
                <a:close/>
                <a:moveTo>
                  <a:pt x="83310" y="177450"/>
                </a:moveTo>
                <a:lnTo>
                  <a:pt x="83310" y="206640"/>
                </a:lnTo>
                <a:moveTo>
                  <a:pt x="13973" y="71280"/>
                </a:moveTo>
                <a:lnTo>
                  <a:pt x="85267" y="0"/>
                </a:lnTo>
                <a:lnTo>
                  <a:pt x="85267" y="46334"/>
                </a:lnTo>
                <a:lnTo>
                  <a:pt x="288978" y="46334"/>
                </a:lnTo>
                <a:lnTo>
                  <a:pt x="288978" y="98583"/>
                </a:lnTo>
                <a:lnTo>
                  <a:pt x="85267" y="98583"/>
                </a:lnTo>
                <a:lnTo>
                  <a:pt x="85267" y="142574"/>
                </a:lnTo>
                <a:close/>
              </a:path>
            </a:pathLst>
          </a:custGeom>
          <a:noFill/>
          <a:ln w="14287">
            <a:solidFill>
              <a:srgbClr val="3CC583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61AA42E5-B738-159A-A322-1A38FDDF0D09}"/>
              </a:ext>
            </a:extLst>
          </p:cNvPr>
          <p:cNvSpPr/>
          <p:nvPr/>
        </p:nvSpPr>
        <p:spPr>
          <a:xfrm>
            <a:off x="3472652" y="3479620"/>
            <a:ext cx="362514" cy="332760"/>
          </a:xfrm>
          <a:custGeom>
            <a:avLst/>
            <a:gdLst/>
            <a:ahLst/>
            <a:cxnLst/>
            <a:rect l="0" t="0" r="0" b="0"/>
            <a:pathLst>
              <a:path w="328612" h="328612">
                <a:moveTo>
                  <a:pt x="0" y="328612"/>
                </a:moveTo>
                <a:lnTo>
                  <a:pt x="0" y="271462"/>
                </a:lnTo>
                <a:cubicBezTo>
                  <a:pt x="0" y="263571"/>
                  <a:pt x="6396" y="257175"/>
                  <a:pt x="14287" y="257175"/>
                </a:cubicBezTo>
                <a:lnTo>
                  <a:pt x="314325" y="257175"/>
                </a:lnTo>
                <a:cubicBezTo>
                  <a:pt x="322215" y="257175"/>
                  <a:pt x="328612" y="263571"/>
                  <a:pt x="328612" y="271462"/>
                </a:cubicBezTo>
                <a:lnTo>
                  <a:pt x="328612" y="328612"/>
                </a:lnTo>
                <a:moveTo>
                  <a:pt x="14287" y="257175"/>
                </a:moveTo>
                <a:lnTo>
                  <a:pt x="14287" y="242887"/>
                </a:lnTo>
                <a:cubicBezTo>
                  <a:pt x="14287" y="234996"/>
                  <a:pt x="20684" y="228600"/>
                  <a:pt x="28575" y="228600"/>
                </a:cubicBezTo>
                <a:lnTo>
                  <a:pt x="142875" y="228600"/>
                </a:lnTo>
                <a:cubicBezTo>
                  <a:pt x="150765" y="228600"/>
                  <a:pt x="157162" y="234996"/>
                  <a:pt x="157162" y="242887"/>
                </a:cubicBezTo>
                <a:lnTo>
                  <a:pt x="157162" y="257175"/>
                </a:lnTo>
                <a:moveTo>
                  <a:pt x="28575" y="228600"/>
                </a:moveTo>
                <a:lnTo>
                  <a:pt x="28575" y="157162"/>
                </a:lnTo>
                <a:cubicBezTo>
                  <a:pt x="28575" y="149271"/>
                  <a:pt x="34971" y="142875"/>
                  <a:pt x="42862" y="142875"/>
                </a:cubicBezTo>
                <a:lnTo>
                  <a:pt x="109870" y="142875"/>
                </a:lnTo>
                <a:cubicBezTo>
                  <a:pt x="116768" y="142735"/>
                  <a:pt x="122780" y="147545"/>
                  <a:pt x="124158" y="154304"/>
                </a:cubicBezTo>
                <a:lnTo>
                  <a:pt x="139588" y="228600"/>
                </a:lnTo>
                <a:moveTo>
                  <a:pt x="57150" y="114300"/>
                </a:moveTo>
                <a:lnTo>
                  <a:pt x="57150" y="142875"/>
                </a:lnTo>
                <a:moveTo>
                  <a:pt x="35718" y="85725"/>
                </a:moveTo>
                <a:lnTo>
                  <a:pt x="78581" y="85725"/>
                </a:lnTo>
                <a:cubicBezTo>
                  <a:pt x="78581" y="85725"/>
                  <a:pt x="85725" y="85725"/>
                  <a:pt x="85725" y="92868"/>
                </a:cubicBezTo>
                <a:lnTo>
                  <a:pt x="85725" y="107156"/>
                </a:lnTo>
                <a:cubicBezTo>
                  <a:pt x="85725" y="107156"/>
                  <a:pt x="85725" y="114300"/>
                  <a:pt x="78581" y="114300"/>
                </a:cubicBezTo>
                <a:lnTo>
                  <a:pt x="35718" y="114300"/>
                </a:lnTo>
                <a:cubicBezTo>
                  <a:pt x="35718" y="114300"/>
                  <a:pt x="28575" y="114300"/>
                  <a:pt x="28575" y="107156"/>
                </a:cubicBezTo>
                <a:lnTo>
                  <a:pt x="28575" y="92868"/>
                </a:lnTo>
                <a:cubicBezTo>
                  <a:pt x="28575" y="92868"/>
                  <a:pt x="28575" y="85725"/>
                  <a:pt x="35718" y="85725"/>
                </a:cubicBezTo>
                <a:moveTo>
                  <a:pt x="64293" y="171450"/>
                </a:moveTo>
                <a:lnTo>
                  <a:pt x="92868" y="171450"/>
                </a:lnTo>
                <a:moveTo>
                  <a:pt x="196453" y="46434"/>
                </a:moveTo>
                <a:cubicBezTo>
                  <a:pt x="196453" y="20789"/>
                  <a:pt x="217242" y="0"/>
                  <a:pt x="242887" y="0"/>
                </a:cubicBezTo>
                <a:cubicBezTo>
                  <a:pt x="268532" y="0"/>
                  <a:pt x="289321" y="20789"/>
                  <a:pt x="289321" y="46434"/>
                </a:cubicBezTo>
                <a:cubicBezTo>
                  <a:pt x="289321" y="72079"/>
                  <a:pt x="268532" y="92868"/>
                  <a:pt x="242887" y="92868"/>
                </a:cubicBezTo>
                <a:cubicBezTo>
                  <a:pt x="217242" y="92868"/>
                  <a:pt x="196453" y="72079"/>
                  <a:pt x="196453" y="46434"/>
                </a:cubicBezTo>
                <a:moveTo>
                  <a:pt x="288035" y="42862"/>
                </a:moveTo>
                <a:lnTo>
                  <a:pt x="164306" y="42862"/>
                </a:lnTo>
                <a:moveTo>
                  <a:pt x="200025" y="214312"/>
                </a:moveTo>
                <a:lnTo>
                  <a:pt x="200025" y="125729"/>
                </a:lnTo>
                <a:moveTo>
                  <a:pt x="285750" y="214312"/>
                </a:moveTo>
                <a:lnTo>
                  <a:pt x="285750" y="125729"/>
                </a:lnTo>
                <a:moveTo>
                  <a:pt x="257175" y="200025"/>
                </a:moveTo>
                <a:lnTo>
                  <a:pt x="228600" y="200025"/>
                </a:lnTo>
                <a:moveTo>
                  <a:pt x="157162" y="200025"/>
                </a:moveTo>
                <a:cubicBezTo>
                  <a:pt x="157162" y="152680"/>
                  <a:pt x="195542" y="114300"/>
                  <a:pt x="242887" y="114300"/>
                </a:cubicBezTo>
                <a:cubicBezTo>
                  <a:pt x="290232" y="114300"/>
                  <a:pt x="328612" y="152680"/>
                  <a:pt x="328612" y="200025"/>
                </a:cubicBezTo>
                <a:lnTo>
                  <a:pt x="328612" y="214312"/>
                </a:lnTo>
                <a:moveTo>
                  <a:pt x="208454" y="121443"/>
                </a:moveTo>
                <a:cubicBezTo>
                  <a:pt x="211496" y="138070"/>
                  <a:pt x="225984" y="150148"/>
                  <a:pt x="242887" y="150148"/>
                </a:cubicBezTo>
                <a:cubicBezTo>
                  <a:pt x="259790" y="150148"/>
                  <a:pt x="274278" y="138070"/>
                  <a:pt x="277320" y="121443"/>
                </a:cubicBezTo>
              </a:path>
            </a:pathLst>
          </a:custGeom>
          <a:noFill/>
          <a:ln w="14287">
            <a:solidFill>
              <a:srgbClr val="FFC000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EB72A-05A6-5D7D-BB3C-3EAE1C116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EBCC-9F11-D051-5B78-427189BE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3048000"/>
            <a:ext cx="9141619" cy="989885"/>
          </a:xfrm>
        </p:spPr>
        <p:txBody>
          <a:bodyPr>
            <a:normAutofit/>
          </a:bodyPr>
          <a:lstStyle/>
          <a:p>
            <a:r>
              <a:rPr lang="en-US" sz="4400" b="1" dirty="0"/>
              <a:t>every step is a challenge! </a:t>
            </a:r>
          </a:p>
        </p:txBody>
      </p:sp>
    </p:spTree>
    <p:extLst>
      <p:ext uri="{BB962C8B-B14F-4D97-AF65-F5344CB8AC3E}">
        <p14:creationId xmlns:p14="http://schemas.microsoft.com/office/powerpoint/2010/main" val="395031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A6921-8A60-F28E-0981-2A254046D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E0F5-F238-2B52-A4C8-B565E6F9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b="1" dirty="0"/>
              <a:t>What is This Simulation About?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A050C-5912-89B9-A976-6C564C6B313C}"/>
              </a:ext>
            </a:extLst>
          </p:cNvPr>
          <p:cNvSpPr txBox="1"/>
          <p:nvPr/>
        </p:nvSpPr>
        <p:spPr>
          <a:xfrm>
            <a:off x="455612" y="2057400"/>
            <a:ext cx="11506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We are building a </a:t>
            </a:r>
            <a:r>
              <a:rPr lang="en-US" b="1" dirty="0">
                <a:solidFill>
                  <a:schemeClr val="accent3"/>
                </a:solidFill>
              </a:rPr>
              <a:t>realistic simulation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for handling incoming orders inside a warehouse, going through three key stages:</a:t>
            </a:r>
            <a:endParaRPr lang="ar-EG" dirty="0"/>
          </a:p>
          <a:p>
            <a:pPr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3"/>
                </a:solidFill>
              </a:rPr>
              <a:t>Item Collection</a:t>
            </a:r>
            <a:endParaRPr lang="en-US" dirty="0">
              <a:solidFill>
                <a:schemeClr val="accent3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3"/>
                </a:solidFill>
              </a:rPr>
              <a:t>Packaging</a:t>
            </a:r>
            <a:endParaRPr lang="en-US" dirty="0">
              <a:solidFill>
                <a:schemeClr val="accent3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3"/>
                </a:solidFill>
              </a:rPr>
              <a:t>Delivery</a:t>
            </a:r>
            <a:endParaRPr lang="ar-EG" b="1" dirty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/>
              <a:t>Each stage behaves like in real life — with employees, delays, and availability issues</a:t>
            </a:r>
          </a:p>
        </p:txBody>
      </p:sp>
    </p:spTree>
    <p:extLst>
      <p:ext uri="{BB962C8B-B14F-4D97-AF65-F5344CB8AC3E}">
        <p14:creationId xmlns:p14="http://schemas.microsoft.com/office/powerpoint/2010/main" val="385379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BED5D-2541-BD3D-2444-DE22C3074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5269-F295-BEBD-38A4-2F9B60E8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Concepts</a:t>
            </a:r>
          </a:p>
        </p:txBody>
      </p:sp>
    </p:spTree>
    <p:extLst>
      <p:ext uri="{BB962C8B-B14F-4D97-AF65-F5344CB8AC3E}">
        <p14:creationId xmlns:p14="http://schemas.microsoft.com/office/powerpoint/2010/main" val="30554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8351544-AF12-77B6-3C30-B6DA9E19B7E0}"/>
              </a:ext>
            </a:extLst>
          </p:cNvPr>
          <p:cNvGrpSpPr/>
          <p:nvPr/>
        </p:nvGrpSpPr>
        <p:grpSpPr>
          <a:xfrm>
            <a:off x="3336402" y="2576791"/>
            <a:ext cx="923256" cy="1113669"/>
            <a:chOff x="800100" y="1019930"/>
            <a:chExt cx="923256" cy="1113669"/>
          </a:xfrm>
        </p:grpSpPr>
        <p:sp>
          <p:nvSpPr>
            <p:cNvPr id="24" name="Rounded Rectangle 1">
              <a:extLst>
                <a:ext uri="{FF2B5EF4-FFF2-40B4-BE49-F238E27FC236}">
                  <a16:creationId xmlns:a16="http://schemas.microsoft.com/office/drawing/2014/main" id="{33C887DE-D1E6-C3D8-741B-AA0DB46CF9B3}"/>
                </a:ext>
              </a:extLst>
            </p:cNvPr>
            <p:cNvSpPr/>
            <p:nvPr/>
          </p:nvSpPr>
          <p:spPr>
            <a:xfrm>
              <a:off x="914400" y="1143000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685800" y="342900"/>
                  </a:moveTo>
                  <a:cubicBezTo>
                    <a:pt x="685800" y="532277"/>
                    <a:pt x="532277" y="685800"/>
                    <a:pt x="342900" y="685800"/>
                  </a:cubicBezTo>
                  <a:cubicBezTo>
                    <a:pt x="153521" y="685800"/>
                    <a:pt x="0" y="532277"/>
                    <a:pt x="0" y="342900"/>
                  </a:cubicBezTo>
                  <a:cubicBezTo>
                    <a:pt x="0" y="153521"/>
                    <a:pt x="153521" y="0"/>
                    <a:pt x="342900" y="0"/>
                  </a:cubicBezTo>
                  <a:cubicBezTo>
                    <a:pt x="532277" y="0"/>
                    <a:pt x="685800" y="153521"/>
                    <a:pt x="685800" y="342900"/>
                  </a:cubicBez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5" name="Rounded Rectangle 2">
              <a:extLst>
                <a:ext uri="{FF2B5EF4-FFF2-40B4-BE49-F238E27FC236}">
                  <a16:creationId xmlns:a16="http://schemas.microsoft.com/office/drawing/2014/main" id="{DAD5C930-FB32-D7BD-8D2F-9A5DF0FDC82E}"/>
                </a:ext>
              </a:extLst>
            </p:cNvPr>
            <p:cNvSpPr/>
            <p:nvPr/>
          </p:nvSpPr>
          <p:spPr>
            <a:xfrm>
              <a:off x="800100" y="1019930"/>
              <a:ext cx="923256" cy="1113669"/>
            </a:xfrm>
            <a:custGeom>
              <a:avLst/>
              <a:gdLst/>
              <a:ahLst/>
              <a:cxnLst/>
              <a:rect l="0" t="0" r="0" b="0"/>
              <a:pathLst>
                <a:path w="923256" h="1113669">
                  <a:moveTo>
                    <a:pt x="457200" y="123069"/>
                  </a:moveTo>
                  <a:cubicBezTo>
                    <a:pt x="267821" y="123069"/>
                    <a:pt x="114300" y="276590"/>
                    <a:pt x="114300" y="465969"/>
                  </a:cubicBezTo>
                  <a:cubicBezTo>
                    <a:pt x="114300" y="655348"/>
                    <a:pt x="267821" y="808869"/>
                    <a:pt x="457200" y="808869"/>
                  </a:cubicBezTo>
                  <a:cubicBezTo>
                    <a:pt x="646578" y="808869"/>
                    <a:pt x="800100" y="655348"/>
                    <a:pt x="800100" y="465969"/>
                  </a:cubicBezTo>
                  <a:cubicBezTo>
                    <a:pt x="800100" y="276590"/>
                    <a:pt x="646578" y="123069"/>
                    <a:pt x="457200" y="123069"/>
                  </a:cubicBezTo>
                  <a:close/>
                  <a:moveTo>
                    <a:pt x="0" y="461509"/>
                  </a:moveTo>
                  <a:cubicBezTo>
                    <a:pt x="0" y="371965"/>
                    <a:pt x="26814" y="284433"/>
                    <a:pt x="77052" y="209980"/>
                  </a:cubicBezTo>
                  <a:cubicBezTo>
                    <a:pt x="127290" y="135528"/>
                    <a:pt x="198694" y="77499"/>
                    <a:pt x="282237" y="43233"/>
                  </a:cubicBezTo>
                  <a:cubicBezTo>
                    <a:pt x="365779" y="8965"/>
                    <a:pt x="457706" y="0"/>
                    <a:pt x="546394" y="17468"/>
                  </a:cubicBezTo>
                  <a:cubicBezTo>
                    <a:pt x="635083" y="34938"/>
                    <a:pt x="716548" y="78057"/>
                    <a:pt x="780488" y="141373"/>
                  </a:cubicBezTo>
                  <a:cubicBezTo>
                    <a:pt x="844429" y="204691"/>
                    <a:pt x="887973" y="285361"/>
                    <a:pt x="905615" y="373184"/>
                  </a:cubicBezTo>
                  <a:cubicBezTo>
                    <a:pt x="923256" y="461007"/>
                    <a:pt x="914201" y="552037"/>
                    <a:pt x="879597" y="634765"/>
                  </a:cubicBezTo>
                  <a:cubicBezTo>
                    <a:pt x="844993" y="717492"/>
                    <a:pt x="786392" y="788200"/>
                    <a:pt x="711206" y="837948"/>
                  </a:cubicBezTo>
                  <a:cubicBezTo>
                    <a:pt x="636020" y="887695"/>
                    <a:pt x="550346" y="914248"/>
                    <a:pt x="459921" y="914248"/>
                  </a:cubicBezTo>
                  <a:lnTo>
                    <a:pt x="459922" y="1113669"/>
                  </a:lnTo>
                  <a:moveTo>
                    <a:pt x="459922" y="1113669"/>
                  </a:moveTo>
                  <a:lnTo>
                    <a:pt x="379936" y="1034748"/>
                  </a:lnTo>
                  <a:moveTo>
                    <a:pt x="459922" y="1113669"/>
                  </a:moveTo>
                  <a:lnTo>
                    <a:pt x="539908" y="1034748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4561AE-4A2A-426E-EB4C-4A90E7EF3141}"/>
              </a:ext>
            </a:extLst>
          </p:cNvPr>
          <p:cNvGrpSpPr/>
          <p:nvPr/>
        </p:nvGrpSpPr>
        <p:grpSpPr>
          <a:xfrm>
            <a:off x="4936602" y="2576791"/>
            <a:ext cx="923256" cy="1113669"/>
            <a:chOff x="2400300" y="1019930"/>
            <a:chExt cx="923256" cy="1113669"/>
          </a:xfrm>
        </p:grpSpPr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7DC13AEB-7C74-B53C-CC37-0D278929086D}"/>
                </a:ext>
              </a:extLst>
            </p:cNvPr>
            <p:cNvSpPr/>
            <p:nvPr/>
          </p:nvSpPr>
          <p:spPr>
            <a:xfrm>
              <a:off x="2514600" y="1143000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685800" y="342900"/>
                  </a:moveTo>
                  <a:cubicBezTo>
                    <a:pt x="685800" y="532277"/>
                    <a:pt x="532277" y="685800"/>
                    <a:pt x="342900" y="685800"/>
                  </a:cubicBezTo>
                  <a:cubicBezTo>
                    <a:pt x="153521" y="685800"/>
                    <a:pt x="0" y="532277"/>
                    <a:pt x="0" y="342900"/>
                  </a:cubicBezTo>
                  <a:cubicBezTo>
                    <a:pt x="0" y="153521"/>
                    <a:pt x="153521" y="0"/>
                    <a:pt x="342900" y="0"/>
                  </a:cubicBezTo>
                  <a:cubicBezTo>
                    <a:pt x="532277" y="0"/>
                    <a:pt x="685800" y="153521"/>
                    <a:pt x="685800" y="342900"/>
                  </a:cubicBez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3" name="Rounded Rectangle 5">
              <a:extLst>
                <a:ext uri="{FF2B5EF4-FFF2-40B4-BE49-F238E27FC236}">
                  <a16:creationId xmlns:a16="http://schemas.microsoft.com/office/drawing/2014/main" id="{FEB4FD8A-A147-1ACB-22EB-B14CF82E6248}"/>
                </a:ext>
              </a:extLst>
            </p:cNvPr>
            <p:cNvSpPr/>
            <p:nvPr/>
          </p:nvSpPr>
          <p:spPr>
            <a:xfrm>
              <a:off x="2400300" y="1019930"/>
              <a:ext cx="923256" cy="1113669"/>
            </a:xfrm>
            <a:custGeom>
              <a:avLst/>
              <a:gdLst/>
              <a:ahLst/>
              <a:cxnLst/>
              <a:rect l="0" t="0" r="0" b="0"/>
              <a:pathLst>
                <a:path w="923256" h="1113669">
                  <a:moveTo>
                    <a:pt x="457200" y="123069"/>
                  </a:moveTo>
                  <a:cubicBezTo>
                    <a:pt x="267821" y="123069"/>
                    <a:pt x="114300" y="276590"/>
                    <a:pt x="114300" y="465969"/>
                  </a:cubicBezTo>
                  <a:cubicBezTo>
                    <a:pt x="114300" y="655348"/>
                    <a:pt x="267821" y="808869"/>
                    <a:pt x="457200" y="808869"/>
                  </a:cubicBezTo>
                  <a:cubicBezTo>
                    <a:pt x="646578" y="808869"/>
                    <a:pt x="800100" y="655348"/>
                    <a:pt x="800100" y="465969"/>
                  </a:cubicBezTo>
                  <a:cubicBezTo>
                    <a:pt x="800100" y="276590"/>
                    <a:pt x="646578" y="123069"/>
                    <a:pt x="457200" y="123069"/>
                  </a:cubicBezTo>
                  <a:close/>
                  <a:moveTo>
                    <a:pt x="0" y="461509"/>
                  </a:moveTo>
                  <a:cubicBezTo>
                    <a:pt x="0" y="371965"/>
                    <a:pt x="26814" y="284433"/>
                    <a:pt x="77052" y="209980"/>
                  </a:cubicBezTo>
                  <a:cubicBezTo>
                    <a:pt x="127290" y="135528"/>
                    <a:pt x="198694" y="77499"/>
                    <a:pt x="282237" y="43233"/>
                  </a:cubicBezTo>
                  <a:cubicBezTo>
                    <a:pt x="365779" y="8965"/>
                    <a:pt x="457706" y="0"/>
                    <a:pt x="546394" y="17468"/>
                  </a:cubicBezTo>
                  <a:cubicBezTo>
                    <a:pt x="635083" y="34938"/>
                    <a:pt x="716548" y="78057"/>
                    <a:pt x="780488" y="141373"/>
                  </a:cubicBezTo>
                  <a:cubicBezTo>
                    <a:pt x="844429" y="204691"/>
                    <a:pt x="887973" y="285361"/>
                    <a:pt x="905615" y="373184"/>
                  </a:cubicBezTo>
                  <a:cubicBezTo>
                    <a:pt x="923256" y="461007"/>
                    <a:pt x="914201" y="552037"/>
                    <a:pt x="879597" y="634765"/>
                  </a:cubicBezTo>
                  <a:cubicBezTo>
                    <a:pt x="844993" y="717492"/>
                    <a:pt x="786392" y="788200"/>
                    <a:pt x="711206" y="837948"/>
                  </a:cubicBezTo>
                  <a:cubicBezTo>
                    <a:pt x="636020" y="887695"/>
                    <a:pt x="550346" y="914248"/>
                    <a:pt x="459921" y="914248"/>
                  </a:cubicBezTo>
                  <a:lnTo>
                    <a:pt x="459922" y="1113669"/>
                  </a:lnTo>
                  <a:moveTo>
                    <a:pt x="459922" y="1113669"/>
                  </a:moveTo>
                  <a:lnTo>
                    <a:pt x="379936" y="1034748"/>
                  </a:lnTo>
                  <a:moveTo>
                    <a:pt x="459922" y="1113669"/>
                  </a:moveTo>
                  <a:lnTo>
                    <a:pt x="539908" y="1034748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25102CD-7B97-8AA7-9B77-6E07FB8353C2}"/>
              </a:ext>
            </a:extLst>
          </p:cNvPr>
          <p:cNvGrpSpPr/>
          <p:nvPr/>
        </p:nvGrpSpPr>
        <p:grpSpPr>
          <a:xfrm>
            <a:off x="6536802" y="2576791"/>
            <a:ext cx="923256" cy="1113669"/>
            <a:chOff x="4000500" y="1019930"/>
            <a:chExt cx="923256" cy="1113669"/>
          </a:xfrm>
        </p:grpSpPr>
        <p:sp>
          <p:nvSpPr>
            <p:cNvPr id="20" name="Rounded Rectangle 7">
              <a:extLst>
                <a:ext uri="{FF2B5EF4-FFF2-40B4-BE49-F238E27FC236}">
                  <a16:creationId xmlns:a16="http://schemas.microsoft.com/office/drawing/2014/main" id="{26D2E37E-0686-E728-AED1-8A153AAF32B0}"/>
                </a:ext>
              </a:extLst>
            </p:cNvPr>
            <p:cNvSpPr/>
            <p:nvPr/>
          </p:nvSpPr>
          <p:spPr>
            <a:xfrm>
              <a:off x="4114800" y="1143000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685800" y="342900"/>
                  </a:moveTo>
                  <a:cubicBezTo>
                    <a:pt x="685800" y="532277"/>
                    <a:pt x="532277" y="685800"/>
                    <a:pt x="342900" y="685800"/>
                  </a:cubicBezTo>
                  <a:cubicBezTo>
                    <a:pt x="153521" y="685800"/>
                    <a:pt x="0" y="532277"/>
                    <a:pt x="0" y="342900"/>
                  </a:cubicBezTo>
                  <a:cubicBezTo>
                    <a:pt x="0" y="153521"/>
                    <a:pt x="153521" y="0"/>
                    <a:pt x="342900" y="0"/>
                  </a:cubicBezTo>
                  <a:cubicBezTo>
                    <a:pt x="532277" y="0"/>
                    <a:pt x="685800" y="153521"/>
                    <a:pt x="685800" y="342900"/>
                  </a:cubicBez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4CF378FD-DE08-6BF5-6E01-2667AF360EAC}"/>
                </a:ext>
              </a:extLst>
            </p:cNvPr>
            <p:cNvSpPr/>
            <p:nvPr/>
          </p:nvSpPr>
          <p:spPr>
            <a:xfrm>
              <a:off x="4000500" y="1019930"/>
              <a:ext cx="923256" cy="1113669"/>
            </a:xfrm>
            <a:custGeom>
              <a:avLst/>
              <a:gdLst/>
              <a:ahLst/>
              <a:cxnLst/>
              <a:rect l="0" t="0" r="0" b="0"/>
              <a:pathLst>
                <a:path w="923256" h="1113669">
                  <a:moveTo>
                    <a:pt x="457200" y="123069"/>
                  </a:moveTo>
                  <a:cubicBezTo>
                    <a:pt x="267821" y="123069"/>
                    <a:pt x="114300" y="276590"/>
                    <a:pt x="114300" y="465969"/>
                  </a:cubicBezTo>
                  <a:cubicBezTo>
                    <a:pt x="114300" y="655348"/>
                    <a:pt x="267821" y="808869"/>
                    <a:pt x="457200" y="808869"/>
                  </a:cubicBezTo>
                  <a:cubicBezTo>
                    <a:pt x="646578" y="808869"/>
                    <a:pt x="800100" y="655348"/>
                    <a:pt x="800100" y="465969"/>
                  </a:cubicBezTo>
                  <a:cubicBezTo>
                    <a:pt x="800100" y="276590"/>
                    <a:pt x="646578" y="123069"/>
                    <a:pt x="457200" y="123069"/>
                  </a:cubicBezTo>
                  <a:close/>
                  <a:moveTo>
                    <a:pt x="0" y="461509"/>
                  </a:moveTo>
                  <a:cubicBezTo>
                    <a:pt x="0" y="371965"/>
                    <a:pt x="26814" y="284433"/>
                    <a:pt x="77052" y="209980"/>
                  </a:cubicBezTo>
                  <a:cubicBezTo>
                    <a:pt x="127290" y="135528"/>
                    <a:pt x="198694" y="77499"/>
                    <a:pt x="282237" y="43233"/>
                  </a:cubicBezTo>
                  <a:cubicBezTo>
                    <a:pt x="365779" y="8965"/>
                    <a:pt x="457706" y="0"/>
                    <a:pt x="546394" y="17468"/>
                  </a:cubicBezTo>
                  <a:cubicBezTo>
                    <a:pt x="635083" y="34938"/>
                    <a:pt x="716548" y="78057"/>
                    <a:pt x="780488" y="141373"/>
                  </a:cubicBezTo>
                  <a:cubicBezTo>
                    <a:pt x="844429" y="204691"/>
                    <a:pt x="887973" y="285361"/>
                    <a:pt x="905615" y="373184"/>
                  </a:cubicBezTo>
                  <a:cubicBezTo>
                    <a:pt x="923256" y="461007"/>
                    <a:pt x="914201" y="552037"/>
                    <a:pt x="879597" y="634765"/>
                  </a:cubicBezTo>
                  <a:cubicBezTo>
                    <a:pt x="844993" y="717492"/>
                    <a:pt x="786392" y="788200"/>
                    <a:pt x="711206" y="837948"/>
                  </a:cubicBezTo>
                  <a:cubicBezTo>
                    <a:pt x="636020" y="887695"/>
                    <a:pt x="550346" y="914248"/>
                    <a:pt x="459921" y="914248"/>
                  </a:cubicBezTo>
                  <a:lnTo>
                    <a:pt x="459922" y="1113669"/>
                  </a:lnTo>
                  <a:moveTo>
                    <a:pt x="459922" y="1113669"/>
                  </a:moveTo>
                  <a:lnTo>
                    <a:pt x="379936" y="1034748"/>
                  </a:lnTo>
                  <a:moveTo>
                    <a:pt x="459922" y="1113669"/>
                  </a:moveTo>
                  <a:lnTo>
                    <a:pt x="539908" y="1034748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7236FB7-5699-AF5E-954E-C4CF7EF17E14}"/>
              </a:ext>
            </a:extLst>
          </p:cNvPr>
          <p:cNvGrpSpPr/>
          <p:nvPr/>
        </p:nvGrpSpPr>
        <p:grpSpPr>
          <a:xfrm>
            <a:off x="8137002" y="2576791"/>
            <a:ext cx="923256" cy="1113669"/>
            <a:chOff x="5600700" y="1019930"/>
            <a:chExt cx="923256" cy="1113669"/>
          </a:xfrm>
        </p:grpSpPr>
        <p:sp>
          <p:nvSpPr>
            <p:cNvPr id="18" name="Rounded Rectangle 10">
              <a:extLst>
                <a:ext uri="{FF2B5EF4-FFF2-40B4-BE49-F238E27FC236}">
                  <a16:creationId xmlns:a16="http://schemas.microsoft.com/office/drawing/2014/main" id="{D00FC740-F5F4-D421-0D4D-C3DB8E80733D}"/>
                </a:ext>
              </a:extLst>
            </p:cNvPr>
            <p:cNvSpPr/>
            <p:nvPr/>
          </p:nvSpPr>
          <p:spPr>
            <a:xfrm>
              <a:off x="5715000" y="1143000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685800" y="342900"/>
                  </a:moveTo>
                  <a:cubicBezTo>
                    <a:pt x="685800" y="532277"/>
                    <a:pt x="532277" y="685800"/>
                    <a:pt x="342900" y="685800"/>
                  </a:cubicBezTo>
                  <a:cubicBezTo>
                    <a:pt x="153521" y="685800"/>
                    <a:pt x="0" y="532277"/>
                    <a:pt x="0" y="342900"/>
                  </a:cubicBezTo>
                  <a:cubicBezTo>
                    <a:pt x="0" y="153521"/>
                    <a:pt x="153521" y="0"/>
                    <a:pt x="342900" y="0"/>
                  </a:cubicBezTo>
                  <a:cubicBezTo>
                    <a:pt x="532277" y="0"/>
                    <a:pt x="685800" y="153521"/>
                    <a:pt x="685800" y="342900"/>
                  </a:cubicBez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" name="Rounded Rectangle 11">
              <a:extLst>
                <a:ext uri="{FF2B5EF4-FFF2-40B4-BE49-F238E27FC236}">
                  <a16:creationId xmlns:a16="http://schemas.microsoft.com/office/drawing/2014/main" id="{A3A9FEAE-1C15-9639-324D-4B7136E45897}"/>
                </a:ext>
              </a:extLst>
            </p:cNvPr>
            <p:cNvSpPr/>
            <p:nvPr/>
          </p:nvSpPr>
          <p:spPr>
            <a:xfrm>
              <a:off x="5600700" y="1019930"/>
              <a:ext cx="923256" cy="1113669"/>
            </a:xfrm>
            <a:custGeom>
              <a:avLst/>
              <a:gdLst/>
              <a:ahLst/>
              <a:cxnLst/>
              <a:rect l="0" t="0" r="0" b="0"/>
              <a:pathLst>
                <a:path w="923256" h="1113669">
                  <a:moveTo>
                    <a:pt x="457200" y="123069"/>
                  </a:moveTo>
                  <a:cubicBezTo>
                    <a:pt x="267821" y="123069"/>
                    <a:pt x="114300" y="276590"/>
                    <a:pt x="114300" y="465969"/>
                  </a:cubicBezTo>
                  <a:cubicBezTo>
                    <a:pt x="114300" y="655348"/>
                    <a:pt x="267821" y="808869"/>
                    <a:pt x="457200" y="808869"/>
                  </a:cubicBezTo>
                  <a:cubicBezTo>
                    <a:pt x="646578" y="808869"/>
                    <a:pt x="800100" y="655348"/>
                    <a:pt x="800100" y="465969"/>
                  </a:cubicBezTo>
                  <a:cubicBezTo>
                    <a:pt x="800100" y="276590"/>
                    <a:pt x="646578" y="123069"/>
                    <a:pt x="457200" y="123069"/>
                  </a:cubicBezTo>
                  <a:close/>
                  <a:moveTo>
                    <a:pt x="0" y="461509"/>
                  </a:moveTo>
                  <a:cubicBezTo>
                    <a:pt x="0" y="371965"/>
                    <a:pt x="26814" y="284433"/>
                    <a:pt x="77052" y="209980"/>
                  </a:cubicBezTo>
                  <a:cubicBezTo>
                    <a:pt x="127290" y="135528"/>
                    <a:pt x="198694" y="77499"/>
                    <a:pt x="282237" y="43233"/>
                  </a:cubicBezTo>
                  <a:cubicBezTo>
                    <a:pt x="365779" y="8965"/>
                    <a:pt x="457706" y="0"/>
                    <a:pt x="546394" y="17468"/>
                  </a:cubicBezTo>
                  <a:cubicBezTo>
                    <a:pt x="635083" y="34938"/>
                    <a:pt x="716548" y="78057"/>
                    <a:pt x="780488" y="141373"/>
                  </a:cubicBezTo>
                  <a:cubicBezTo>
                    <a:pt x="844429" y="204691"/>
                    <a:pt x="887973" y="285361"/>
                    <a:pt x="905615" y="373184"/>
                  </a:cubicBezTo>
                  <a:cubicBezTo>
                    <a:pt x="923256" y="461007"/>
                    <a:pt x="914201" y="552037"/>
                    <a:pt x="879597" y="634765"/>
                  </a:cubicBezTo>
                  <a:cubicBezTo>
                    <a:pt x="844993" y="717492"/>
                    <a:pt x="786392" y="788200"/>
                    <a:pt x="711206" y="837948"/>
                  </a:cubicBezTo>
                  <a:cubicBezTo>
                    <a:pt x="636020" y="887695"/>
                    <a:pt x="550346" y="914248"/>
                    <a:pt x="459921" y="914248"/>
                  </a:cubicBezTo>
                  <a:lnTo>
                    <a:pt x="459922" y="1113669"/>
                  </a:lnTo>
                  <a:moveTo>
                    <a:pt x="459922" y="1113669"/>
                  </a:moveTo>
                  <a:lnTo>
                    <a:pt x="379936" y="1034748"/>
                  </a:lnTo>
                  <a:moveTo>
                    <a:pt x="459922" y="1113669"/>
                  </a:moveTo>
                  <a:lnTo>
                    <a:pt x="539908" y="1034748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6" name="TextBox 13">
            <a:extLst>
              <a:ext uri="{FF2B5EF4-FFF2-40B4-BE49-F238E27FC236}">
                <a16:creationId xmlns:a16="http://schemas.microsoft.com/office/drawing/2014/main" id="{9C13C4EE-3C4B-60B8-2521-7639B0D9C513}"/>
              </a:ext>
            </a:extLst>
          </p:cNvPr>
          <p:cNvSpPr txBox="1"/>
          <p:nvPr/>
        </p:nvSpPr>
        <p:spPr>
          <a:xfrm>
            <a:off x="-1601788" y="762000"/>
            <a:ext cx="1219200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4000" b="1" dirty="0">
                <a:latin typeface="Roboto"/>
              </a:rPr>
              <a:t>Item characteristics in a warehouse</a:t>
            </a:r>
            <a:r>
              <a:rPr lang="en-US" sz="4000" b="1" dirty="0">
                <a:latin typeface="Roboto"/>
              </a:rPr>
              <a:t> :</a:t>
            </a:r>
            <a:endParaRPr sz="4000" b="1" dirty="0">
              <a:latin typeface="Roboto"/>
            </a:endParaRP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029BDB58-3C5F-E4F4-4849-DFBFA23D61DF}"/>
              </a:ext>
            </a:extLst>
          </p:cNvPr>
          <p:cNvSpPr txBox="1"/>
          <p:nvPr/>
        </p:nvSpPr>
        <p:spPr>
          <a:xfrm>
            <a:off x="3151236" y="4090511"/>
            <a:ext cx="1014412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500" b="1" dirty="0">
                <a:solidFill>
                  <a:srgbClr val="3CC583"/>
                </a:solidFill>
                <a:latin typeface="Roboto"/>
              </a:rPr>
              <a:t>Availability</a:t>
            </a: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6973F409-3C01-3744-88B3-85834EF49D82}"/>
              </a:ext>
            </a:extLst>
          </p:cNvPr>
          <p:cNvSpPr txBox="1"/>
          <p:nvPr/>
        </p:nvSpPr>
        <p:spPr>
          <a:xfrm>
            <a:off x="4746959" y="4090511"/>
            <a:ext cx="800100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500" b="1">
                <a:solidFill>
                  <a:srgbClr val="4E88E7"/>
                </a:solidFill>
                <a:latin typeface="Roboto"/>
              </a:rPr>
              <a:t>Quantity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67A8E726-14C3-6BA9-6908-2CF390D87C79}"/>
              </a:ext>
            </a:extLst>
          </p:cNvPr>
          <p:cNvSpPr txBox="1"/>
          <p:nvPr/>
        </p:nvSpPr>
        <p:spPr>
          <a:xfrm>
            <a:off x="6375734" y="4090511"/>
            <a:ext cx="485775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500" b="1" dirty="0">
                <a:solidFill>
                  <a:srgbClr val="E0CB15"/>
                </a:solidFill>
                <a:latin typeface="Roboto"/>
              </a:rPr>
              <a:t>Time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1C632679-13AD-3C8C-6550-4F3F96B218F5}"/>
              </a:ext>
            </a:extLst>
          </p:cNvPr>
          <p:cNvSpPr txBox="1"/>
          <p:nvPr/>
        </p:nvSpPr>
        <p:spPr>
          <a:xfrm>
            <a:off x="7955646" y="4090511"/>
            <a:ext cx="1057275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500" b="1">
                <a:solidFill>
                  <a:srgbClr val="DE8431"/>
                </a:solidFill>
                <a:latin typeface="Roboto"/>
              </a:rPr>
              <a:t>Employees</a:t>
            </a: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B787C2AC-031B-6551-41EF-2747FFCE18B9}"/>
              </a:ext>
            </a:extLst>
          </p:cNvPr>
          <p:cNvSpPr txBox="1"/>
          <p:nvPr/>
        </p:nvSpPr>
        <p:spPr>
          <a:xfrm>
            <a:off x="3051720" y="4370947"/>
            <a:ext cx="1218777" cy="5078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rgbClr val="374840"/>
                </a:solidFill>
                <a:latin typeface="Roboto"/>
              </a:rPr>
              <a:t>Each item can be :</a:t>
            </a:r>
          </a:p>
          <a:p>
            <a:pPr algn="ctr"/>
            <a:r>
              <a:rPr lang="en-US" sz="1100" dirty="0">
                <a:solidFill>
                  <a:srgbClr val="374840"/>
                </a:solidFill>
                <a:latin typeface="Roboto"/>
              </a:rPr>
              <a:t>Available </a:t>
            </a:r>
          </a:p>
          <a:p>
            <a:pPr algn="ctr"/>
            <a:r>
              <a:rPr lang="en-US" sz="1100" dirty="0">
                <a:solidFill>
                  <a:srgbClr val="374840"/>
                </a:solidFill>
                <a:latin typeface="Roboto"/>
              </a:rPr>
              <a:t>Not available </a:t>
            </a: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5BCEFC43-A51E-C5D5-3B94-0C40178DE991}"/>
              </a:ext>
            </a:extLst>
          </p:cNvPr>
          <p:cNvSpPr txBox="1"/>
          <p:nvPr/>
        </p:nvSpPr>
        <p:spPr>
          <a:xfrm>
            <a:off x="4755246" y="4424838"/>
            <a:ext cx="1400175" cy="4000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100" b="0" dirty="0">
                <a:solidFill>
                  <a:srgbClr val="3A4455"/>
                </a:solidFill>
                <a:latin typeface="Roboto"/>
              </a:rPr>
              <a:t>Item's current stock
level</a:t>
            </a: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19B2EB70-9D39-02E3-B2D8-5B6B8B037083}"/>
              </a:ext>
            </a:extLst>
          </p:cNvPr>
          <p:cNvSpPr txBox="1"/>
          <p:nvPr/>
        </p:nvSpPr>
        <p:spPr>
          <a:xfrm>
            <a:off x="6453619" y="4424838"/>
            <a:ext cx="1253548" cy="5078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100" b="0" dirty="0">
                <a:solidFill>
                  <a:srgbClr val="46432D"/>
                </a:solidFill>
                <a:latin typeface="Roboto"/>
              </a:rPr>
              <a:t>Time taken for each
stage</a:t>
            </a:r>
            <a:endParaRPr lang="en-US" sz="1100" b="0" dirty="0">
              <a:solidFill>
                <a:srgbClr val="46432D"/>
              </a:solidFill>
              <a:latin typeface="Roboto"/>
            </a:endParaRPr>
          </a:p>
          <a:p>
            <a:pPr algn="ctr"/>
            <a:endParaRPr sz="1000" b="0" dirty="0">
              <a:solidFill>
                <a:srgbClr val="46432D"/>
              </a:solidFill>
              <a:latin typeface="Roboto"/>
            </a:endParaRPr>
          </a:p>
        </p:txBody>
      </p:sp>
      <p:sp>
        <p:nvSpPr>
          <p:cNvPr id="14" name="Rounded Rectangle 22">
            <a:extLst>
              <a:ext uri="{FF2B5EF4-FFF2-40B4-BE49-F238E27FC236}">
                <a16:creationId xmlns:a16="http://schemas.microsoft.com/office/drawing/2014/main" id="{50E7C35F-011C-DFE0-7589-E9D1AA1220A6}"/>
              </a:ext>
            </a:extLst>
          </p:cNvPr>
          <p:cNvSpPr/>
          <p:nvPr/>
        </p:nvSpPr>
        <p:spPr>
          <a:xfrm>
            <a:off x="3574527" y="2823686"/>
            <a:ext cx="438150" cy="438150"/>
          </a:xfrm>
          <a:custGeom>
            <a:avLst/>
            <a:gdLst/>
            <a:ahLst/>
            <a:cxnLst/>
            <a:rect l="0" t="0" r="0" b="0"/>
            <a:pathLst>
              <a:path w="438150" h="438150">
                <a:moveTo>
                  <a:pt x="323850" y="209550"/>
                </a:moveTo>
                <a:cubicBezTo>
                  <a:pt x="386976" y="209550"/>
                  <a:pt x="438150" y="260723"/>
                  <a:pt x="438150" y="323850"/>
                </a:cubicBezTo>
                <a:cubicBezTo>
                  <a:pt x="438150" y="386976"/>
                  <a:pt x="386976" y="438150"/>
                  <a:pt x="323850" y="438150"/>
                </a:cubicBezTo>
                <a:cubicBezTo>
                  <a:pt x="260723" y="438150"/>
                  <a:pt x="209550" y="386976"/>
                  <a:pt x="209550" y="323850"/>
                </a:cubicBezTo>
                <a:cubicBezTo>
                  <a:pt x="209550" y="260723"/>
                  <a:pt x="260723" y="209550"/>
                  <a:pt x="323850" y="209550"/>
                </a:cubicBezTo>
                <a:close/>
                <a:moveTo>
                  <a:pt x="269328" y="337375"/>
                </a:moveTo>
                <a:lnTo>
                  <a:pt x="297903" y="365950"/>
                </a:lnTo>
                <a:cubicBezTo>
                  <a:pt x="300840" y="368870"/>
                  <a:pt x="304897" y="370376"/>
                  <a:pt x="309027" y="370080"/>
                </a:cubicBezTo>
                <a:cubicBezTo>
                  <a:pt x="313158" y="369784"/>
                  <a:pt x="316958" y="367715"/>
                  <a:pt x="319449" y="364407"/>
                </a:cubicBezTo>
                <a:lnTo>
                  <a:pt x="374789" y="290626"/>
                </a:lnTo>
                <a:moveTo>
                  <a:pt x="152400" y="285750"/>
                </a:moveTo>
                <a:lnTo>
                  <a:pt x="19050" y="285750"/>
                </a:lnTo>
                <a:cubicBezTo>
                  <a:pt x="8528" y="285750"/>
                  <a:pt x="0" y="277221"/>
                  <a:pt x="0" y="266700"/>
                </a:cubicBezTo>
                <a:lnTo>
                  <a:pt x="0" y="84086"/>
                </a:lnTo>
                <a:cubicBezTo>
                  <a:pt x="1" y="79034"/>
                  <a:pt x="2008" y="74190"/>
                  <a:pt x="5581" y="70618"/>
                </a:cubicBezTo>
                <a:lnTo>
                  <a:pt x="70618" y="5581"/>
                </a:lnTo>
                <a:cubicBezTo>
                  <a:pt x="74190" y="2008"/>
                  <a:pt x="79034" y="1"/>
                  <a:pt x="84086" y="0"/>
                </a:cubicBezTo>
                <a:lnTo>
                  <a:pt x="182613" y="0"/>
                </a:lnTo>
                <a:cubicBezTo>
                  <a:pt x="187665" y="1"/>
                  <a:pt x="192509" y="2008"/>
                  <a:pt x="196081" y="5581"/>
                </a:cubicBezTo>
                <a:lnTo>
                  <a:pt x="261118" y="70618"/>
                </a:lnTo>
                <a:cubicBezTo>
                  <a:pt x="264691" y="74190"/>
                  <a:pt x="266698" y="79034"/>
                  <a:pt x="266700" y="84086"/>
                </a:cubicBezTo>
                <a:lnTo>
                  <a:pt x="266700" y="152400"/>
                </a:lnTo>
                <a:moveTo>
                  <a:pt x="1714" y="76200"/>
                </a:moveTo>
                <a:lnTo>
                  <a:pt x="264985" y="76200"/>
                </a:lnTo>
                <a:moveTo>
                  <a:pt x="133350" y="76200"/>
                </a:moveTo>
                <a:lnTo>
                  <a:pt x="133350" y="0"/>
                </a:ln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26EF1EA1-497F-7364-7F55-CAC43B233086}"/>
              </a:ext>
            </a:extLst>
          </p:cNvPr>
          <p:cNvSpPr/>
          <p:nvPr/>
        </p:nvSpPr>
        <p:spPr>
          <a:xfrm>
            <a:off x="5176460" y="2828524"/>
            <a:ext cx="434683" cy="428681"/>
          </a:xfrm>
          <a:custGeom>
            <a:avLst/>
            <a:gdLst/>
            <a:ahLst/>
            <a:cxnLst/>
            <a:rect l="0" t="0" r="0" b="0"/>
            <a:pathLst>
              <a:path w="434683" h="428681">
                <a:moveTo>
                  <a:pt x="59797" y="6572"/>
                </a:moveTo>
                <a:lnTo>
                  <a:pt x="83057" y="6572"/>
                </a:lnTo>
                <a:lnTo>
                  <a:pt x="83057" y="136588"/>
                </a:lnTo>
                <a:moveTo>
                  <a:pt x="153085" y="44691"/>
                </a:moveTo>
                <a:cubicBezTo>
                  <a:pt x="153085" y="20008"/>
                  <a:pt x="173094" y="0"/>
                  <a:pt x="197777" y="0"/>
                </a:cubicBezTo>
                <a:cubicBezTo>
                  <a:pt x="222459" y="0"/>
                  <a:pt x="242468" y="20008"/>
                  <a:pt x="242468" y="44691"/>
                </a:cubicBezTo>
                <a:lnTo>
                  <a:pt x="242468" y="98545"/>
                </a:lnTo>
                <a:cubicBezTo>
                  <a:pt x="242468" y="123227"/>
                  <a:pt x="222459" y="143236"/>
                  <a:pt x="197777" y="143236"/>
                </a:cubicBezTo>
                <a:cubicBezTo>
                  <a:pt x="173094" y="143236"/>
                  <a:pt x="153085" y="123227"/>
                  <a:pt x="153085" y="98545"/>
                </a:cubicBezTo>
                <a:close/>
                <a:moveTo>
                  <a:pt x="260222" y="236658"/>
                </a:moveTo>
                <a:lnTo>
                  <a:pt x="260222" y="224104"/>
                </a:lnTo>
                <a:cubicBezTo>
                  <a:pt x="260333" y="216508"/>
                  <a:pt x="263463" y="209269"/>
                  <a:pt x="268921" y="203986"/>
                </a:cubicBezTo>
                <a:cubicBezTo>
                  <a:pt x="274379" y="198703"/>
                  <a:pt x="281717" y="195810"/>
                  <a:pt x="289312" y="195948"/>
                </a:cubicBezTo>
                <a:lnTo>
                  <a:pt x="303847" y="195948"/>
                </a:lnTo>
                <a:lnTo>
                  <a:pt x="303847" y="161048"/>
                </a:lnTo>
                <a:lnTo>
                  <a:pt x="391077" y="161048"/>
                </a:lnTo>
                <a:lnTo>
                  <a:pt x="391077" y="195948"/>
                </a:lnTo>
                <a:lnTo>
                  <a:pt x="405612" y="195948"/>
                </a:lnTo>
                <a:cubicBezTo>
                  <a:pt x="413204" y="195815"/>
                  <a:pt x="420537" y="198710"/>
                  <a:pt x="425991" y="203993"/>
                </a:cubicBezTo>
                <a:cubicBezTo>
                  <a:pt x="431445" y="209275"/>
                  <a:pt x="434572" y="216512"/>
                  <a:pt x="434683" y="224104"/>
                </a:cubicBezTo>
                <a:lnTo>
                  <a:pt x="434683" y="400392"/>
                </a:lnTo>
                <a:cubicBezTo>
                  <a:pt x="434572" y="407985"/>
                  <a:pt x="431445" y="415221"/>
                  <a:pt x="425991" y="420504"/>
                </a:cubicBezTo>
                <a:cubicBezTo>
                  <a:pt x="420537" y="425786"/>
                  <a:pt x="413204" y="428681"/>
                  <a:pt x="405612" y="428548"/>
                </a:cubicBezTo>
                <a:lnTo>
                  <a:pt x="283502" y="428548"/>
                </a:lnTo>
                <a:cubicBezTo>
                  <a:pt x="270653" y="428548"/>
                  <a:pt x="260233" y="418138"/>
                  <a:pt x="260223" y="405288"/>
                </a:cubicBezTo>
                <a:lnTo>
                  <a:pt x="260223" y="356825"/>
                </a:lnTo>
                <a:moveTo>
                  <a:pt x="59797" y="294798"/>
                </a:moveTo>
                <a:lnTo>
                  <a:pt x="347452" y="294798"/>
                </a:lnTo>
                <a:moveTo>
                  <a:pt x="0" y="236658"/>
                </a:moveTo>
                <a:lnTo>
                  <a:pt x="0" y="352958"/>
                </a:lnTo>
                <a:moveTo>
                  <a:pt x="94678" y="329698"/>
                </a:moveTo>
                <a:lnTo>
                  <a:pt x="59797" y="294798"/>
                </a:lnTo>
                <a:lnTo>
                  <a:pt x="94678" y="259918"/>
                </a:lnTo>
                <a:moveTo>
                  <a:pt x="111004" y="136588"/>
                </a:moveTo>
                <a:lnTo>
                  <a:pt x="55111" y="136588"/>
                </a:ln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6" name="Rounded Rectangle 24">
            <a:extLst>
              <a:ext uri="{FF2B5EF4-FFF2-40B4-BE49-F238E27FC236}">
                <a16:creationId xmlns:a16="http://schemas.microsoft.com/office/drawing/2014/main" id="{896DAFA0-D410-2A25-01CF-3EAA9ECF0232}"/>
              </a:ext>
            </a:extLst>
          </p:cNvPr>
          <p:cNvSpPr/>
          <p:nvPr/>
        </p:nvSpPr>
        <p:spPr>
          <a:xfrm>
            <a:off x="6779765" y="2828322"/>
            <a:ext cx="429609" cy="439753"/>
          </a:xfrm>
          <a:custGeom>
            <a:avLst/>
            <a:gdLst/>
            <a:ahLst/>
            <a:cxnLst/>
            <a:rect l="0" t="0" r="0" b="0"/>
            <a:pathLst>
              <a:path w="429609" h="439753">
                <a:moveTo>
                  <a:pt x="111709" y="214362"/>
                </a:moveTo>
                <a:lnTo>
                  <a:pt x="214312" y="214362"/>
                </a:lnTo>
                <a:lnTo>
                  <a:pt x="288931" y="307631"/>
                </a:lnTo>
                <a:moveTo>
                  <a:pt x="330879" y="372915"/>
                </a:moveTo>
                <a:cubicBezTo>
                  <a:pt x="330876" y="357205"/>
                  <a:pt x="343611" y="344469"/>
                  <a:pt x="359321" y="344469"/>
                </a:cubicBezTo>
                <a:cubicBezTo>
                  <a:pt x="375030" y="344469"/>
                  <a:pt x="387765" y="357205"/>
                  <a:pt x="387762" y="372915"/>
                </a:cubicBezTo>
                <a:cubicBezTo>
                  <a:pt x="387765" y="388625"/>
                  <a:pt x="375030" y="401362"/>
                  <a:pt x="359321" y="401362"/>
                </a:cubicBezTo>
                <a:cubicBezTo>
                  <a:pt x="343611" y="401362"/>
                  <a:pt x="330876" y="388625"/>
                  <a:pt x="330879" y="372915"/>
                </a:cubicBezTo>
                <a:moveTo>
                  <a:pt x="6877" y="161346"/>
                </a:moveTo>
                <a:cubicBezTo>
                  <a:pt x="12821" y="137809"/>
                  <a:pt x="22729" y="115455"/>
                  <a:pt x="36175" y="95242"/>
                </a:cubicBezTo>
                <a:moveTo>
                  <a:pt x="81743" y="46189"/>
                </a:moveTo>
                <a:cubicBezTo>
                  <a:pt x="100697" y="30984"/>
                  <a:pt x="122211" y="19282"/>
                  <a:pt x="145275" y="11632"/>
                </a:cubicBezTo>
                <a:moveTo>
                  <a:pt x="211226" y="202"/>
                </a:moveTo>
                <a:cubicBezTo>
                  <a:pt x="235490" y="0"/>
                  <a:pt x="259622" y="3777"/>
                  <a:pt x="282663" y="11384"/>
                </a:cubicBezTo>
                <a:moveTo>
                  <a:pt x="341871" y="42474"/>
                </a:moveTo>
                <a:cubicBezTo>
                  <a:pt x="361363" y="56948"/>
                  <a:pt x="378313" y="74562"/>
                  <a:pt x="392029" y="94595"/>
                </a:cubicBezTo>
                <a:moveTo>
                  <a:pt x="420204" y="155383"/>
                </a:moveTo>
                <a:cubicBezTo>
                  <a:pt x="426898" y="178727"/>
                  <a:pt x="429609" y="203033"/>
                  <a:pt x="428224" y="227278"/>
                </a:cubicBezTo>
                <a:moveTo>
                  <a:pt x="413861" y="292639"/>
                </a:moveTo>
                <a:cubicBezTo>
                  <a:pt x="405511" y="314255"/>
                  <a:pt x="393392" y="334218"/>
                  <a:pt x="378066" y="351598"/>
                </a:cubicBezTo>
                <a:moveTo>
                  <a:pt x="293922" y="413397"/>
                </a:moveTo>
                <a:cubicBezTo>
                  <a:pt x="227896" y="439753"/>
                  <a:pt x="153100" y="431671"/>
                  <a:pt x="94228" y="391820"/>
                </a:cubicBezTo>
                <a:cubicBezTo>
                  <a:pt x="35355" y="351969"/>
                  <a:pt x="62" y="285530"/>
                  <a:pt x="0" y="214438"/>
                </a:cubicBez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7" name="Rounded Rectangle 25">
            <a:extLst>
              <a:ext uri="{FF2B5EF4-FFF2-40B4-BE49-F238E27FC236}">
                <a16:creationId xmlns:a16="http://schemas.microsoft.com/office/drawing/2014/main" id="{15628C59-78A3-89E0-1D76-6FE5C38E996E}"/>
              </a:ext>
            </a:extLst>
          </p:cNvPr>
          <p:cNvSpPr/>
          <p:nvPr/>
        </p:nvSpPr>
        <p:spPr>
          <a:xfrm>
            <a:off x="8374898" y="2824124"/>
            <a:ext cx="438607" cy="437288"/>
          </a:xfrm>
          <a:custGeom>
            <a:avLst/>
            <a:gdLst/>
            <a:ahLst/>
            <a:cxnLst/>
            <a:rect l="0" t="0" r="0" b="0"/>
            <a:pathLst>
              <a:path w="438607" h="437288">
                <a:moveTo>
                  <a:pt x="89630" y="275520"/>
                </a:moveTo>
                <a:lnTo>
                  <a:pt x="61302" y="275520"/>
                </a:lnTo>
                <a:cubicBezTo>
                  <a:pt x="51940" y="275514"/>
                  <a:pt x="43970" y="268707"/>
                  <a:pt x="42500" y="259461"/>
                </a:cubicBezTo>
                <a:lnTo>
                  <a:pt x="36042" y="219075"/>
                </a:lnTo>
                <a:lnTo>
                  <a:pt x="0" y="219075"/>
                </a:lnTo>
                <a:lnTo>
                  <a:pt x="27031" y="140322"/>
                </a:lnTo>
                <a:cubicBezTo>
                  <a:pt x="36042" y="113271"/>
                  <a:pt x="47205" y="95250"/>
                  <a:pt x="72104" y="95250"/>
                </a:cubicBezTo>
                <a:cubicBezTo>
                  <a:pt x="97002" y="95250"/>
                  <a:pt x="108146" y="113271"/>
                  <a:pt x="117157" y="140322"/>
                </a:cubicBezTo>
                <a:lnTo>
                  <a:pt x="126453" y="168192"/>
                </a:lnTo>
                <a:moveTo>
                  <a:pt x="33718" y="38100"/>
                </a:moveTo>
                <a:cubicBezTo>
                  <a:pt x="33718" y="17057"/>
                  <a:pt x="50776" y="0"/>
                  <a:pt x="71818" y="0"/>
                </a:cubicBezTo>
                <a:cubicBezTo>
                  <a:pt x="92860" y="0"/>
                  <a:pt x="109918" y="17057"/>
                  <a:pt x="109918" y="38100"/>
                </a:cubicBezTo>
                <a:cubicBezTo>
                  <a:pt x="109918" y="59142"/>
                  <a:pt x="92860" y="76200"/>
                  <a:pt x="71818" y="76200"/>
                </a:cubicBezTo>
                <a:cubicBezTo>
                  <a:pt x="50776" y="76200"/>
                  <a:pt x="33718" y="59142"/>
                  <a:pt x="33718" y="38100"/>
                </a:cubicBezTo>
                <a:moveTo>
                  <a:pt x="312115" y="168287"/>
                </a:moveTo>
                <a:lnTo>
                  <a:pt x="321449" y="140322"/>
                </a:lnTo>
                <a:cubicBezTo>
                  <a:pt x="330460" y="113271"/>
                  <a:pt x="341604" y="95250"/>
                  <a:pt x="366502" y="95250"/>
                </a:cubicBezTo>
                <a:cubicBezTo>
                  <a:pt x="391401" y="95250"/>
                  <a:pt x="402564" y="113271"/>
                  <a:pt x="411575" y="140322"/>
                </a:cubicBezTo>
                <a:lnTo>
                  <a:pt x="438607" y="219075"/>
                </a:lnTo>
                <a:lnTo>
                  <a:pt x="402564" y="219075"/>
                </a:lnTo>
                <a:lnTo>
                  <a:pt x="396106" y="259461"/>
                </a:lnTo>
                <a:cubicBezTo>
                  <a:pt x="394636" y="268707"/>
                  <a:pt x="386666" y="275514"/>
                  <a:pt x="377304" y="275520"/>
                </a:cubicBezTo>
                <a:lnTo>
                  <a:pt x="348976" y="275520"/>
                </a:lnTo>
                <a:moveTo>
                  <a:pt x="328688" y="38100"/>
                </a:moveTo>
                <a:cubicBezTo>
                  <a:pt x="328688" y="17057"/>
                  <a:pt x="345746" y="0"/>
                  <a:pt x="366788" y="0"/>
                </a:cubicBezTo>
                <a:cubicBezTo>
                  <a:pt x="387830" y="0"/>
                  <a:pt x="404888" y="17057"/>
                  <a:pt x="404888" y="38100"/>
                </a:cubicBezTo>
                <a:cubicBezTo>
                  <a:pt x="404888" y="59142"/>
                  <a:pt x="387830" y="76200"/>
                  <a:pt x="366788" y="76200"/>
                </a:cubicBezTo>
                <a:cubicBezTo>
                  <a:pt x="345746" y="76200"/>
                  <a:pt x="328688" y="59142"/>
                  <a:pt x="328688" y="38100"/>
                </a:cubicBezTo>
                <a:moveTo>
                  <a:pt x="161963" y="342023"/>
                </a:moveTo>
                <a:lnTo>
                  <a:pt x="161963" y="261061"/>
                </a:lnTo>
                <a:moveTo>
                  <a:pt x="276263" y="261061"/>
                </a:moveTo>
                <a:lnTo>
                  <a:pt x="276263" y="342023"/>
                </a:lnTo>
                <a:moveTo>
                  <a:pt x="161963" y="314325"/>
                </a:moveTo>
                <a:lnTo>
                  <a:pt x="276263" y="314325"/>
                </a:lnTo>
                <a:moveTo>
                  <a:pt x="219113" y="437273"/>
                </a:moveTo>
                <a:lnTo>
                  <a:pt x="219113" y="352425"/>
                </a:lnTo>
                <a:moveTo>
                  <a:pt x="219113" y="256279"/>
                </a:moveTo>
                <a:lnTo>
                  <a:pt x="219113" y="180079"/>
                </a:lnTo>
                <a:moveTo>
                  <a:pt x="189147" y="437254"/>
                </a:moveTo>
                <a:cubicBezTo>
                  <a:pt x="179214" y="437288"/>
                  <a:pt x="170921" y="429684"/>
                  <a:pt x="170097" y="419785"/>
                </a:cubicBezTo>
                <a:lnTo>
                  <a:pt x="162039" y="342004"/>
                </a:lnTo>
                <a:lnTo>
                  <a:pt x="142989" y="342004"/>
                </a:lnTo>
                <a:cubicBezTo>
                  <a:pt x="132468" y="342004"/>
                  <a:pt x="123939" y="333475"/>
                  <a:pt x="123939" y="322954"/>
                </a:cubicBezTo>
                <a:lnTo>
                  <a:pt x="123939" y="275329"/>
                </a:lnTo>
                <a:cubicBezTo>
                  <a:pt x="123939" y="222724"/>
                  <a:pt x="166584" y="180079"/>
                  <a:pt x="219189" y="180079"/>
                </a:cubicBezTo>
                <a:cubicBezTo>
                  <a:pt x="271794" y="180079"/>
                  <a:pt x="314439" y="222724"/>
                  <a:pt x="314439" y="275329"/>
                </a:cubicBezTo>
                <a:lnTo>
                  <a:pt x="314439" y="322954"/>
                </a:lnTo>
                <a:cubicBezTo>
                  <a:pt x="314439" y="333475"/>
                  <a:pt x="305910" y="342004"/>
                  <a:pt x="295389" y="342004"/>
                </a:cubicBezTo>
                <a:lnTo>
                  <a:pt x="276339" y="342004"/>
                </a:lnTo>
                <a:lnTo>
                  <a:pt x="268262" y="419785"/>
                </a:lnTo>
                <a:cubicBezTo>
                  <a:pt x="267437" y="429684"/>
                  <a:pt x="259145" y="437288"/>
                  <a:pt x="249212" y="437254"/>
                </a:cubicBezTo>
                <a:close/>
                <a:moveTo>
                  <a:pt x="152438" y="84829"/>
                </a:moveTo>
                <a:cubicBezTo>
                  <a:pt x="152438" y="48006"/>
                  <a:pt x="182289" y="18154"/>
                  <a:pt x="219113" y="18154"/>
                </a:cubicBezTo>
                <a:cubicBezTo>
                  <a:pt x="255936" y="18154"/>
                  <a:pt x="285788" y="48006"/>
                  <a:pt x="285788" y="84829"/>
                </a:cubicBezTo>
                <a:cubicBezTo>
                  <a:pt x="285788" y="121653"/>
                  <a:pt x="255936" y="151504"/>
                  <a:pt x="219113" y="151504"/>
                </a:cubicBezTo>
                <a:cubicBezTo>
                  <a:pt x="182289" y="151504"/>
                  <a:pt x="152438" y="121653"/>
                  <a:pt x="152438" y="84829"/>
                </a:cubicBezTo>
                <a:moveTo>
                  <a:pt x="160020" y="53949"/>
                </a:moveTo>
                <a:cubicBezTo>
                  <a:pt x="181171" y="73814"/>
                  <a:pt x="209107" y="84859"/>
                  <a:pt x="238125" y="84829"/>
                </a:cubicBezTo>
                <a:cubicBezTo>
                  <a:pt x="254280" y="84854"/>
                  <a:pt x="270255" y="81438"/>
                  <a:pt x="284988" y="74809"/>
                </a:cubicBez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10628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91D3D5-5C32-ACF4-6A0C-161CDEAE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626" y="701311"/>
            <a:ext cx="9751060" cy="1295400"/>
          </a:xfrm>
        </p:spPr>
        <p:txBody>
          <a:bodyPr>
            <a:normAutofit/>
          </a:bodyPr>
          <a:lstStyle/>
          <a:p>
            <a:r>
              <a:rPr lang="en-US" b="1" dirty="0"/>
              <a:t>Simulation Flow (Step-by-Step):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</a:rPr>
            </a:b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C00306-75E5-3B21-8F4B-F43C1E4D779A}"/>
              </a:ext>
            </a:extLst>
          </p:cNvPr>
          <p:cNvGrpSpPr/>
          <p:nvPr/>
        </p:nvGrpSpPr>
        <p:grpSpPr>
          <a:xfrm>
            <a:off x="7995158" y="2815029"/>
            <a:ext cx="1629210" cy="543070"/>
            <a:chOff x="5792747" y="2142109"/>
            <a:chExt cx="1629210" cy="543070"/>
          </a:xfrm>
        </p:grpSpPr>
        <p:sp>
          <p:nvSpPr>
            <p:cNvPr id="54" name="Rounded Rectangle 1">
              <a:extLst>
                <a:ext uri="{FF2B5EF4-FFF2-40B4-BE49-F238E27FC236}">
                  <a16:creationId xmlns:a16="http://schemas.microsoft.com/office/drawing/2014/main" id="{26222198-73EF-2FA8-87BE-9AEE0986901E}"/>
                </a:ext>
              </a:extLst>
            </p:cNvPr>
            <p:cNvSpPr/>
            <p:nvPr/>
          </p:nvSpPr>
          <p:spPr>
            <a:xfrm>
              <a:off x="5792747" y="2142109"/>
              <a:ext cx="1629210" cy="543070"/>
            </a:xfrm>
            <a:custGeom>
              <a:avLst/>
              <a:gdLst/>
              <a:ahLst/>
              <a:cxnLst/>
              <a:rect l="0" t="0" r="0" b="0"/>
              <a:pathLst>
                <a:path w="1629210" h="543070">
                  <a:moveTo>
                    <a:pt x="1357675" y="452558"/>
                  </a:moveTo>
                  <a:lnTo>
                    <a:pt x="1357675" y="90511"/>
                  </a:lnTo>
                  <a:lnTo>
                    <a:pt x="1357675" y="0"/>
                  </a:lnTo>
                  <a:lnTo>
                    <a:pt x="1629210" y="271535"/>
                  </a:lnTo>
                  <a:lnTo>
                    <a:pt x="1357675" y="543070"/>
                  </a:lnTo>
                  <a:close/>
                  <a:moveTo>
                    <a:pt x="90511" y="452558"/>
                  </a:moveTo>
                  <a:lnTo>
                    <a:pt x="0" y="452558"/>
                  </a:lnTo>
                  <a:lnTo>
                    <a:pt x="0" y="181023"/>
                  </a:lnTo>
                  <a:lnTo>
                    <a:pt x="90511" y="181023"/>
                  </a:lnTo>
                  <a:close/>
                  <a:moveTo>
                    <a:pt x="90511" y="90511"/>
                  </a:moveTo>
                  <a:lnTo>
                    <a:pt x="90511" y="181023"/>
                  </a:lnTo>
                  <a:lnTo>
                    <a:pt x="0" y="181023"/>
                  </a:lnTo>
                  <a:cubicBezTo>
                    <a:pt x="0" y="131035"/>
                    <a:pt x="40523" y="90511"/>
                    <a:pt x="90511" y="90511"/>
                  </a:cubicBezTo>
                  <a:close/>
                  <a:moveTo>
                    <a:pt x="90511" y="90511"/>
                  </a:moveTo>
                  <a:lnTo>
                    <a:pt x="1357675" y="90511"/>
                  </a:lnTo>
                  <a:lnTo>
                    <a:pt x="1357675" y="452558"/>
                  </a:lnTo>
                  <a:lnTo>
                    <a:pt x="90511" y="452558"/>
                  </a:lnTo>
                  <a:close/>
                </a:path>
              </a:pathLst>
            </a:custGeom>
            <a:solidFill>
              <a:srgbClr val="FFECEB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5" name="Rounded Rectangle 2">
              <a:extLst>
                <a:ext uri="{FF2B5EF4-FFF2-40B4-BE49-F238E27FC236}">
                  <a16:creationId xmlns:a16="http://schemas.microsoft.com/office/drawing/2014/main" id="{4ED13AAE-49E9-4866-6321-269B09FFF502}"/>
                </a:ext>
              </a:extLst>
            </p:cNvPr>
            <p:cNvSpPr/>
            <p:nvPr/>
          </p:nvSpPr>
          <p:spPr>
            <a:xfrm>
              <a:off x="5792747" y="2142109"/>
              <a:ext cx="1629210" cy="543070"/>
            </a:xfrm>
            <a:custGeom>
              <a:avLst/>
              <a:gdLst/>
              <a:ahLst/>
              <a:cxnLst/>
              <a:rect l="0" t="0" r="0" b="0"/>
              <a:pathLst>
                <a:path w="1629210" h="543070">
                  <a:moveTo>
                    <a:pt x="0" y="362046"/>
                  </a:moveTo>
                  <a:lnTo>
                    <a:pt x="0" y="181023"/>
                  </a:lnTo>
                  <a:moveTo>
                    <a:pt x="0" y="181023"/>
                  </a:moveTo>
                  <a:cubicBezTo>
                    <a:pt x="0" y="131035"/>
                    <a:pt x="40523" y="90511"/>
                    <a:pt x="90511" y="90511"/>
                  </a:cubicBezTo>
                  <a:moveTo>
                    <a:pt x="90511" y="90511"/>
                  </a:moveTo>
                  <a:lnTo>
                    <a:pt x="1357675" y="90511"/>
                  </a:lnTo>
                  <a:moveTo>
                    <a:pt x="1357675" y="452558"/>
                  </a:moveTo>
                  <a:lnTo>
                    <a:pt x="271535" y="452558"/>
                  </a:lnTo>
                  <a:moveTo>
                    <a:pt x="1357675" y="90511"/>
                  </a:moveTo>
                  <a:lnTo>
                    <a:pt x="1357675" y="45255"/>
                  </a:lnTo>
                  <a:lnTo>
                    <a:pt x="1357675" y="0"/>
                  </a:lnTo>
                  <a:lnTo>
                    <a:pt x="1629210" y="271535"/>
                  </a:lnTo>
                  <a:lnTo>
                    <a:pt x="1357675" y="543070"/>
                  </a:lnTo>
                  <a:lnTo>
                    <a:pt x="1357675" y="497814"/>
                  </a:lnTo>
                  <a:lnTo>
                    <a:pt x="1357675" y="452558"/>
                  </a:lnTo>
                </a:path>
              </a:pathLst>
            </a:custGeom>
            <a:noFill/>
            <a:ln w="11313">
              <a:solidFill>
                <a:srgbClr val="E55753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7DF6AE90-E6EC-9DCB-348E-E27F9575FB19}"/>
              </a:ext>
            </a:extLst>
          </p:cNvPr>
          <p:cNvSpPr/>
          <p:nvPr/>
        </p:nvSpPr>
        <p:spPr>
          <a:xfrm>
            <a:off x="8719251" y="3267588"/>
            <a:ext cx="7542" cy="497814"/>
          </a:xfrm>
          <a:custGeom>
            <a:avLst/>
            <a:gdLst/>
            <a:ahLst/>
            <a:cxnLst/>
            <a:rect l="0" t="0" r="0" b="0"/>
            <a:pathLst>
              <a:path w="7542" h="497814">
                <a:moveTo>
                  <a:pt x="0" y="497814"/>
                </a:moveTo>
                <a:lnTo>
                  <a:pt x="0" y="0"/>
                </a:lnTo>
              </a:path>
            </a:pathLst>
          </a:custGeom>
          <a:noFill/>
          <a:ln w="11313">
            <a:solidFill>
              <a:srgbClr val="E55753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B4037DBB-54E4-6827-A05B-864AE98AA682}"/>
              </a:ext>
            </a:extLst>
          </p:cNvPr>
          <p:cNvSpPr/>
          <p:nvPr/>
        </p:nvSpPr>
        <p:spPr>
          <a:xfrm>
            <a:off x="8696623" y="3765402"/>
            <a:ext cx="45255" cy="45255"/>
          </a:xfrm>
          <a:custGeom>
            <a:avLst/>
            <a:gdLst/>
            <a:ahLst/>
            <a:cxnLst/>
            <a:rect l="0" t="0" r="0" b="0"/>
            <a:pathLst>
              <a:path w="45255" h="45255">
                <a:moveTo>
                  <a:pt x="22627" y="0"/>
                </a:moveTo>
                <a:cubicBezTo>
                  <a:pt x="35116" y="0"/>
                  <a:pt x="45255" y="10139"/>
                  <a:pt x="45255" y="22627"/>
                </a:cubicBezTo>
                <a:cubicBezTo>
                  <a:pt x="45255" y="35116"/>
                  <a:pt x="35116" y="45255"/>
                  <a:pt x="22627" y="45255"/>
                </a:cubicBezTo>
                <a:cubicBezTo>
                  <a:pt x="10139" y="45255"/>
                  <a:pt x="0" y="35116"/>
                  <a:pt x="0" y="22627"/>
                </a:cubicBezTo>
                <a:cubicBezTo>
                  <a:pt x="0" y="10139"/>
                  <a:pt x="10139" y="0"/>
                  <a:pt x="22627" y="0"/>
                </a:cubicBezTo>
                <a:close/>
              </a:path>
            </a:pathLst>
          </a:custGeom>
          <a:noFill/>
          <a:ln w="11313">
            <a:solidFill>
              <a:srgbClr val="E55753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B18EB3-3E19-56FE-6F44-A1248F9F7CA3}"/>
              </a:ext>
            </a:extLst>
          </p:cNvPr>
          <p:cNvGrpSpPr/>
          <p:nvPr/>
        </p:nvGrpSpPr>
        <p:grpSpPr>
          <a:xfrm>
            <a:off x="6637483" y="3177076"/>
            <a:ext cx="1629210" cy="543070"/>
            <a:chOff x="4435072" y="2504156"/>
            <a:chExt cx="1629210" cy="543070"/>
          </a:xfrm>
        </p:grpSpPr>
        <p:sp>
          <p:nvSpPr>
            <p:cNvPr id="52" name="Rounded Rectangle 6">
              <a:extLst>
                <a:ext uri="{FF2B5EF4-FFF2-40B4-BE49-F238E27FC236}">
                  <a16:creationId xmlns:a16="http://schemas.microsoft.com/office/drawing/2014/main" id="{B9F95C06-394C-59AB-487E-139BC48479F8}"/>
                </a:ext>
              </a:extLst>
            </p:cNvPr>
            <p:cNvSpPr/>
            <p:nvPr/>
          </p:nvSpPr>
          <p:spPr>
            <a:xfrm>
              <a:off x="4435072" y="2504156"/>
              <a:ext cx="1629210" cy="543070"/>
            </a:xfrm>
            <a:custGeom>
              <a:avLst/>
              <a:gdLst/>
              <a:ahLst/>
              <a:cxnLst/>
              <a:rect l="0" t="0" r="0" b="0"/>
              <a:pathLst>
                <a:path w="1629210" h="543070">
                  <a:moveTo>
                    <a:pt x="1357675" y="543070"/>
                  </a:moveTo>
                  <a:lnTo>
                    <a:pt x="1357675" y="90511"/>
                  </a:lnTo>
                  <a:lnTo>
                    <a:pt x="1629210" y="543070"/>
                  </a:lnTo>
                  <a:close/>
                  <a:moveTo>
                    <a:pt x="90511" y="543070"/>
                  </a:moveTo>
                  <a:lnTo>
                    <a:pt x="0" y="543070"/>
                  </a:lnTo>
                  <a:lnTo>
                    <a:pt x="0" y="90511"/>
                  </a:lnTo>
                  <a:lnTo>
                    <a:pt x="90511" y="90511"/>
                  </a:lnTo>
                  <a:close/>
                  <a:moveTo>
                    <a:pt x="90511" y="0"/>
                  </a:moveTo>
                  <a:lnTo>
                    <a:pt x="90511" y="90511"/>
                  </a:lnTo>
                  <a:lnTo>
                    <a:pt x="0" y="90511"/>
                  </a:lnTo>
                  <a:cubicBezTo>
                    <a:pt x="0" y="40523"/>
                    <a:pt x="40523" y="0"/>
                    <a:pt x="90511" y="0"/>
                  </a:cubicBezTo>
                  <a:close/>
                  <a:moveTo>
                    <a:pt x="90511" y="0"/>
                  </a:moveTo>
                  <a:lnTo>
                    <a:pt x="1357675" y="0"/>
                  </a:lnTo>
                  <a:lnTo>
                    <a:pt x="1357675" y="543070"/>
                  </a:lnTo>
                  <a:lnTo>
                    <a:pt x="90511" y="54307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3" name="Rounded Rectangle 7">
              <a:extLst>
                <a:ext uri="{FF2B5EF4-FFF2-40B4-BE49-F238E27FC236}">
                  <a16:creationId xmlns:a16="http://schemas.microsoft.com/office/drawing/2014/main" id="{0CA78E1A-569D-5B4F-77A0-9EA1EA7E6E2C}"/>
                </a:ext>
              </a:extLst>
            </p:cNvPr>
            <p:cNvSpPr/>
            <p:nvPr/>
          </p:nvSpPr>
          <p:spPr>
            <a:xfrm>
              <a:off x="4435072" y="2504156"/>
              <a:ext cx="1629210" cy="543070"/>
            </a:xfrm>
            <a:custGeom>
              <a:avLst/>
              <a:gdLst/>
              <a:ahLst/>
              <a:cxnLst/>
              <a:rect l="0" t="0" r="0" b="0"/>
              <a:pathLst>
                <a:path w="1629210" h="543070">
                  <a:moveTo>
                    <a:pt x="1629210" y="543070"/>
                  </a:moveTo>
                  <a:lnTo>
                    <a:pt x="1357675" y="543070"/>
                  </a:lnTo>
                  <a:moveTo>
                    <a:pt x="0" y="452558"/>
                  </a:moveTo>
                  <a:lnTo>
                    <a:pt x="0" y="90511"/>
                  </a:lnTo>
                  <a:moveTo>
                    <a:pt x="0" y="90511"/>
                  </a:moveTo>
                  <a:cubicBezTo>
                    <a:pt x="0" y="40523"/>
                    <a:pt x="40523" y="0"/>
                    <a:pt x="90511" y="0"/>
                  </a:cubicBezTo>
                  <a:moveTo>
                    <a:pt x="90511" y="0"/>
                  </a:moveTo>
                  <a:lnTo>
                    <a:pt x="1357675" y="0"/>
                  </a:lnTo>
                  <a:moveTo>
                    <a:pt x="1357675" y="543070"/>
                  </a:moveTo>
                  <a:lnTo>
                    <a:pt x="271535" y="543070"/>
                  </a:lnTo>
                </a:path>
              </a:pathLst>
            </a:custGeom>
            <a:noFill/>
            <a:ln w="11313">
              <a:solidFill>
                <a:srgbClr val="DE8431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46C24BD-CABC-D3C8-0664-95F94AC2EE3F}"/>
              </a:ext>
            </a:extLst>
          </p:cNvPr>
          <p:cNvGrpSpPr/>
          <p:nvPr/>
        </p:nvGrpSpPr>
        <p:grpSpPr>
          <a:xfrm>
            <a:off x="7995158" y="3177076"/>
            <a:ext cx="271535" cy="543070"/>
            <a:chOff x="5792747" y="2504156"/>
            <a:chExt cx="271535" cy="543070"/>
          </a:xfrm>
        </p:grpSpPr>
        <p:sp>
          <p:nvSpPr>
            <p:cNvPr id="50" name="Rounded Rectangle 9">
              <a:extLst>
                <a:ext uri="{FF2B5EF4-FFF2-40B4-BE49-F238E27FC236}">
                  <a16:creationId xmlns:a16="http://schemas.microsoft.com/office/drawing/2014/main" id="{EA0E50F3-E3A2-3C3E-F2FA-07EFC9A19048}"/>
                </a:ext>
              </a:extLst>
            </p:cNvPr>
            <p:cNvSpPr/>
            <p:nvPr/>
          </p:nvSpPr>
          <p:spPr>
            <a:xfrm>
              <a:off x="5792747" y="2594668"/>
              <a:ext cx="271535" cy="452558"/>
            </a:xfrm>
            <a:custGeom>
              <a:avLst/>
              <a:gdLst/>
              <a:ahLst/>
              <a:cxnLst/>
              <a:rect l="0" t="0" r="0" b="0"/>
              <a:pathLst>
                <a:path w="271535" h="452558">
                  <a:moveTo>
                    <a:pt x="271535" y="0"/>
                  </a:moveTo>
                  <a:lnTo>
                    <a:pt x="271535" y="452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CEB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1" name="Rounded Rectangle 10">
              <a:extLst>
                <a:ext uri="{FF2B5EF4-FFF2-40B4-BE49-F238E27FC236}">
                  <a16:creationId xmlns:a16="http://schemas.microsoft.com/office/drawing/2014/main" id="{D4CF03FB-BEF7-D9D0-4C91-7F47303B1C93}"/>
                </a:ext>
              </a:extLst>
            </p:cNvPr>
            <p:cNvSpPr/>
            <p:nvPr/>
          </p:nvSpPr>
          <p:spPr>
            <a:xfrm>
              <a:off x="5792747" y="2504156"/>
              <a:ext cx="271535" cy="543070"/>
            </a:xfrm>
            <a:custGeom>
              <a:avLst/>
              <a:gdLst/>
              <a:ahLst/>
              <a:cxnLst/>
              <a:rect l="0" t="0" r="0" b="0"/>
              <a:pathLst>
                <a:path w="271535" h="543070">
                  <a:moveTo>
                    <a:pt x="271535" y="543070"/>
                  </a:moveTo>
                  <a:lnTo>
                    <a:pt x="0" y="90511"/>
                  </a:lnTo>
                  <a:lnTo>
                    <a:pt x="271535" y="90511"/>
                  </a:lnTo>
                  <a:close/>
                  <a:moveTo>
                    <a:pt x="0" y="0"/>
                  </a:moveTo>
                  <a:lnTo>
                    <a:pt x="0" y="90511"/>
                  </a:lnTo>
                </a:path>
              </a:pathLst>
            </a:custGeom>
            <a:noFill/>
            <a:ln w="11313">
              <a:solidFill>
                <a:srgbClr val="E55753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E5BADD08-7867-F3DA-0EAA-39C969337154}"/>
              </a:ext>
            </a:extLst>
          </p:cNvPr>
          <p:cNvSpPr/>
          <p:nvPr/>
        </p:nvSpPr>
        <p:spPr>
          <a:xfrm>
            <a:off x="7361576" y="2679262"/>
            <a:ext cx="7542" cy="497814"/>
          </a:xfrm>
          <a:custGeom>
            <a:avLst/>
            <a:gdLst/>
            <a:ahLst/>
            <a:cxnLst/>
            <a:rect l="0" t="0" r="0" b="0"/>
            <a:pathLst>
              <a:path w="7542" h="497814">
                <a:moveTo>
                  <a:pt x="0" y="0"/>
                </a:moveTo>
                <a:lnTo>
                  <a:pt x="0" y="497814"/>
                </a:lnTo>
              </a:path>
            </a:pathLst>
          </a:custGeom>
          <a:noFill/>
          <a:ln w="11313">
            <a:solidFill>
              <a:srgbClr val="DE8431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1" name="Rounded Rectangle 13">
            <a:extLst>
              <a:ext uri="{FF2B5EF4-FFF2-40B4-BE49-F238E27FC236}">
                <a16:creationId xmlns:a16="http://schemas.microsoft.com/office/drawing/2014/main" id="{94BFFE6A-C679-5F3B-2E57-D9CAFF4C5B3D}"/>
              </a:ext>
            </a:extLst>
          </p:cNvPr>
          <p:cNvSpPr/>
          <p:nvPr/>
        </p:nvSpPr>
        <p:spPr>
          <a:xfrm>
            <a:off x="7338948" y="2634006"/>
            <a:ext cx="45255" cy="45255"/>
          </a:xfrm>
          <a:custGeom>
            <a:avLst/>
            <a:gdLst/>
            <a:ahLst/>
            <a:cxnLst/>
            <a:rect l="0" t="0" r="0" b="0"/>
            <a:pathLst>
              <a:path w="45255" h="45255">
                <a:moveTo>
                  <a:pt x="0" y="22627"/>
                </a:moveTo>
                <a:cubicBezTo>
                  <a:pt x="0" y="10139"/>
                  <a:pt x="10139" y="0"/>
                  <a:pt x="22627" y="0"/>
                </a:cubicBezTo>
                <a:cubicBezTo>
                  <a:pt x="35116" y="0"/>
                  <a:pt x="45255" y="10139"/>
                  <a:pt x="45255" y="22627"/>
                </a:cubicBezTo>
                <a:cubicBezTo>
                  <a:pt x="45255" y="35116"/>
                  <a:pt x="35116" y="45255"/>
                  <a:pt x="22627" y="45255"/>
                </a:cubicBezTo>
                <a:cubicBezTo>
                  <a:pt x="10139" y="45255"/>
                  <a:pt x="0" y="35116"/>
                  <a:pt x="0" y="22627"/>
                </a:cubicBezTo>
                <a:close/>
              </a:path>
            </a:pathLst>
          </a:custGeom>
          <a:noFill/>
          <a:ln w="11313">
            <a:solidFill>
              <a:srgbClr val="DE8431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132BD8-F492-B839-EE80-59C29BE20547}"/>
              </a:ext>
            </a:extLst>
          </p:cNvPr>
          <p:cNvGrpSpPr/>
          <p:nvPr/>
        </p:nvGrpSpPr>
        <p:grpSpPr>
          <a:xfrm>
            <a:off x="5279807" y="3629634"/>
            <a:ext cx="1629210" cy="362046"/>
            <a:chOff x="3077396" y="2956714"/>
            <a:chExt cx="1629210" cy="362046"/>
          </a:xfrm>
        </p:grpSpPr>
        <p:sp>
          <p:nvSpPr>
            <p:cNvPr id="48" name="Rounded Rectangle 14">
              <a:extLst>
                <a:ext uri="{FF2B5EF4-FFF2-40B4-BE49-F238E27FC236}">
                  <a16:creationId xmlns:a16="http://schemas.microsoft.com/office/drawing/2014/main" id="{E7A820F3-0C3F-8E94-FBD3-02A84CAE3F13}"/>
                </a:ext>
              </a:extLst>
            </p:cNvPr>
            <p:cNvSpPr/>
            <p:nvPr/>
          </p:nvSpPr>
          <p:spPr>
            <a:xfrm>
              <a:off x="3077396" y="2956714"/>
              <a:ext cx="1629210" cy="362046"/>
            </a:xfrm>
            <a:custGeom>
              <a:avLst/>
              <a:gdLst/>
              <a:ahLst/>
              <a:cxnLst/>
              <a:rect l="0" t="0" r="0" b="0"/>
              <a:pathLst>
                <a:path w="1629210" h="362046">
                  <a:moveTo>
                    <a:pt x="1357675" y="362046"/>
                  </a:moveTo>
                  <a:lnTo>
                    <a:pt x="1357675" y="90511"/>
                  </a:lnTo>
                  <a:lnTo>
                    <a:pt x="1629210" y="362046"/>
                  </a:lnTo>
                  <a:close/>
                  <a:moveTo>
                    <a:pt x="90511" y="362046"/>
                  </a:moveTo>
                  <a:lnTo>
                    <a:pt x="0" y="362046"/>
                  </a:lnTo>
                  <a:lnTo>
                    <a:pt x="0" y="90511"/>
                  </a:lnTo>
                  <a:lnTo>
                    <a:pt x="90511" y="90511"/>
                  </a:lnTo>
                  <a:close/>
                  <a:moveTo>
                    <a:pt x="90511" y="0"/>
                  </a:moveTo>
                  <a:lnTo>
                    <a:pt x="90511" y="90511"/>
                  </a:lnTo>
                  <a:lnTo>
                    <a:pt x="0" y="90511"/>
                  </a:lnTo>
                  <a:cubicBezTo>
                    <a:pt x="0" y="40523"/>
                    <a:pt x="40523" y="0"/>
                    <a:pt x="90511" y="0"/>
                  </a:cubicBezTo>
                  <a:close/>
                  <a:moveTo>
                    <a:pt x="90511" y="0"/>
                  </a:moveTo>
                  <a:lnTo>
                    <a:pt x="1357675" y="0"/>
                  </a:lnTo>
                  <a:lnTo>
                    <a:pt x="1357675" y="362046"/>
                  </a:lnTo>
                  <a:lnTo>
                    <a:pt x="90511" y="362046"/>
                  </a:lnTo>
                  <a:close/>
                </a:path>
              </a:pathLst>
            </a:custGeom>
            <a:solidFill>
              <a:srgbClr val="E3FFF2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9" name="Rounded Rectangle 15">
              <a:extLst>
                <a:ext uri="{FF2B5EF4-FFF2-40B4-BE49-F238E27FC236}">
                  <a16:creationId xmlns:a16="http://schemas.microsoft.com/office/drawing/2014/main" id="{5DAEB902-41B9-3735-4A7B-5838AE233AA6}"/>
                </a:ext>
              </a:extLst>
            </p:cNvPr>
            <p:cNvSpPr/>
            <p:nvPr/>
          </p:nvSpPr>
          <p:spPr>
            <a:xfrm>
              <a:off x="3077396" y="2956714"/>
              <a:ext cx="1629210" cy="362046"/>
            </a:xfrm>
            <a:custGeom>
              <a:avLst/>
              <a:gdLst/>
              <a:ahLst/>
              <a:cxnLst/>
              <a:rect l="0" t="0" r="0" b="0"/>
              <a:pathLst>
                <a:path w="1629210" h="362046">
                  <a:moveTo>
                    <a:pt x="1629210" y="362046"/>
                  </a:moveTo>
                  <a:lnTo>
                    <a:pt x="1357675" y="362046"/>
                  </a:lnTo>
                  <a:moveTo>
                    <a:pt x="0" y="271535"/>
                  </a:moveTo>
                  <a:lnTo>
                    <a:pt x="0" y="90511"/>
                  </a:lnTo>
                  <a:moveTo>
                    <a:pt x="0" y="90511"/>
                  </a:moveTo>
                  <a:cubicBezTo>
                    <a:pt x="0" y="40523"/>
                    <a:pt x="40523" y="0"/>
                    <a:pt x="90511" y="0"/>
                  </a:cubicBezTo>
                  <a:moveTo>
                    <a:pt x="90511" y="0"/>
                  </a:moveTo>
                  <a:lnTo>
                    <a:pt x="1357675" y="0"/>
                  </a:lnTo>
                  <a:moveTo>
                    <a:pt x="1357675" y="362046"/>
                  </a:moveTo>
                  <a:lnTo>
                    <a:pt x="271535" y="362046"/>
                  </a:lnTo>
                </a:path>
              </a:pathLst>
            </a:custGeom>
            <a:noFill/>
            <a:ln w="11313">
              <a:solidFill>
                <a:srgbClr val="3CC583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ADCC5D-5DE5-4632-CB24-18DD327C3CB3}"/>
              </a:ext>
            </a:extLst>
          </p:cNvPr>
          <p:cNvGrpSpPr/>
          <p:nvPr/>
        </p:nvGrpSpPr>
        <p:grpSpPr>
          <a:xfrm>
            <a:off x="6637483" y="3629634"/>
            <a:ext cx="271535" cy="362047"/>
            <a:chOff x="4435072" y="2956714"/>
            <a:chExt cx="271535" cy="362047"/>
          </a:xfrm>
        </p:grpSpPr>
        <p:sp>
          <p:nvSpPr>
            <p:cNvPr id="46" name="Rounded Rectangle 17">
              <a:extLst>
                <a:ext uri="{FF2B5EF4-FFF2-40B4-BE49-F238E27FC236}">
                  <a16:creationId xmlns:a16="http://schemas.microsoft.com/office/drawing/2014/main" id="{3BCA3852-1AB8-325F-4469-FCC4F6A15E17}"/>
                </a:ext>
              </a:extLst>
            </p:cNvPr>
            <p:cNvSpPr/>
            <p:nvPr/>
          </p:nvSpPr>
          <p:spPr>
            <a:xfrm>
              <a:off x="4435072" y="3047226"/>
              <a:ext cx="271535" cy="271535"/>
            </a:xfrm>
            <a:custGeom>
              <a:avLst/>
              <a:gdLst/>
              <a:ahLst/>
              <a:cxnLst/>
              <a:rect l="0" t="0" r="0" b="0"/>
              <a:pathLst>
                <a:path w="271535" h="271535">
                  <a:moveTo>
                    <a:pt x="271535" y="0"/>
                  </a:moveTo>
                  <a:lnTo>
                    <a:pt x="271535" y="271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7" name="Rounded Rectangle 18">
              <a:extLst>
                <a:ext uri="{FF2B5EF4-FFF2-40B4-BE49-F238E27FC236}">
                  <a16:creationId xmlns:a16="http://schemas.microsoft.com/office/drawing/2014/main" id="{B83B7C85-619B-4D04-4E17-AB44EFD790BE}"/>
                </a:ext>
              </a:extLst>
            </p:cNvPr>
            <p:cNvSpPr/>
            <p:nvPr/>
          </p:nvSpPr>
          <p:spPr>
            <a:xfrm>
              <a:off x="4435072" y="2956714"/>
              <a:ext cx="271535" cy="362046"/>
            </a:xfrm>
            <a:custGeom>
              <a:avLst/>
              <a:gdLst/>
              <a:ahLst/>
              <a:cxnLst/>
              <a:rect l="0" t="0" r="0" b="0"/>
              <a:pathLst>
                <a:path w="271535" h="362046">
                  <a:moveTo>
                    <a:pt x="271535" y="362046"/>
                  </a:moveTo>
                  <a:lnTo>
                    <a:pt x="0" y="90511"/>
                  </a:lnTo>
                  <a:lnTo>
                    <a:pt x="271535" y="90511"/>
                  </a:lnTo>
                  <a:close/>
                  <a:moveTo>
                    <a:pt x="0" y="0"/>
                  </a:moveTo>
                  <a:lnTo>
                    <a:pt x="0" y="90511"/>
                  </a:lnTo>
                </a:path>
              </a:pathLst>
            </a:custGeom>
            <a:noFill/>
            <a:ln w="11313">
              <a:solidFill>
                <a:srgbClr val="DE8431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14" name="Rounded Rectangle 20">
            <a:extLst>
              <a:ext uri="{FF2B5EF4-FFF2-40B4-BE49-F238E27FC236}">
                <a16:creationId xmlns:a16="http://schemas.microsoft.com/office/drawing/2014/main" id="{32C5B647-586F-A151-7F64-C3A878D9DF8B}"/>
              </a:ext>
            </a:extLst>
          </p:cNvPr>
          <p:cNvSpPr/>
          <p:nvPr/>
        </p:nvSpPr>
        <p:spPr>
          <a:xfrm>
            <a:off x="6049157" y="3991681"/>
            <a:ext cx="7542" cy="497814"/>
          </a:xfrm>
          <a:custGeom>
            <a:avLst/>
            <a:gdLst/>
            <a:ahLst/>
            <a:cxnLst/>
            <a:rect l="0" t="0" r="0" b="0"/>
            <a:pathLst>
              <a:path w="7542" h="497814">
                <a:moveTo>
                  <a:pt x="0" y="497814"/>
                </a:moveTo>
                <a:lnTo>
                  <a:pt x="0" y="0"/>
                </a:lnTo>
              </a:path>
            </a:pathLst>
          </a:custGeom>
          <a:noFill/>
          <a:ln w="11313">
            <a:solidFill>
              <a:srgbClr val="3CC583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5" name="Rounded Rectangle 21">
            <a:extLst>
              <a:ext uri="{FF2B5EF4-FFF2-40B4-BE49-F238E27FC236}">
                <a16:creationId xmlns:a16="http://schemas.microsoft.com/office/drawing/2014/main" id="{39B2DB5B-7478-2ECF-31F6-BE9E115B3F2D}"/>
              </a:ext>
            </a:extLst>
          </p:cNvPr>
          <p:cNvSpPr/>
          <p:nvPr/>
        </p:nvSpPr>
        <p:spPr>
          <a:xfrm>
            <a:off x="6026529" y="4489495"/>
            <a:ext cx="45255" cy="45255"/>
          </a:xfrm>
          <a:custGeom>
            <a:avLst/>
            <a:gdLst/>
            <a:ahLst/>
            <a:cxnLst/>
            <a:rect l="0" t="0" r="0" b="0"/>
            <a:pathLst>
              <a:path w="45255" h="45255">
                <a:moveTo>
                  <a:pt x="22627" y="0"/>
                </a:moveTo>
                <a:cubicBezTo>
                  <a:pt x="35116" y="0"/>
                  <a:pt x="45255" y="10139"/>
                  <a:pt x="45255" y="22627"/>
                </a:cubicBezTo>
                <a:cubicBezTo>
                  <a:pt x="45255" y="35116"/>
                  <a:pt x="35116" y="45255"/>
                  <a:pt x="22627" y="45255"/>
                </a:cubicBezTo>
                <a:cubicBezTo>
                  <a:pt x="10139" y="45255"/>
                  <a:pt x="0" y="35116"/>
                  <a:pt x="0" y="22627"/>
                </a:cubicBezTo>
                <a:cubicBezTo>
                  <a:pt x="0" y="10139"/>
                  <a:pt x="10139" y="0"/>
                  <a:pt x="22627" y="0"/>
                </a:cubicBezTo>
                <a:close/>
              </a:path>
            </a:pathLst>
          </a:custGeom>
          <a:noFill/>
          <a:ln w="11313">
            <a:solidFill>
              <a:srgbClr val="3CC583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8A7347-1A39-857F-8E5B-377FF07DAF07}"/>
              </a:ext>
            </a:extLst>
          </p:cNvPr>
          <p:cNvGrpSpPr/>
          <p:nvPr/>
        </p:nvGrpSpPr>
        <p:grpSpPr>
          <a:xfrm>
            <a:off x="3922132" y="3901169"/>
            <a:ext cx="1629210" cy="543070"/>
            <a:chOff x="1719721" y="3228249"/>
            <a:chExt cx="1629210" cy="543070"/>
          </a:xfrm>
        </p:grpSpPr>
        <p:sp>
          <p:nvSpPr>
            <p:cNvPr id="44" name="Rounded Rectangle 22">
              <a:extLst>
                <a:ext uri="{FF2B5EF4-FFF2-40B4-BE49-F238E27FC236}">
                  <a16:creationId xmlns:a16="http://schemas.microsoft.com/office/drawing/2014/main" id="{A2E653F5-6E2D-EEB2-7FA2-93C875667413}"/>
                </a:ext>
              </a:extLst>
            </p:cNvPr>
            <p:cNvSpPr/>
            <p:nvPr/>
          </p:nvSpPr>
          <p:spPr>
            <a:xfrm>
              <a:off x="1719721" y="3228249"/>
              <a:ext cx="1629210" cy="543070"/>
            </a:xfrm>
            <a:custGeom>
              <a:avLst/>
              <a:gdLst/>
              <a:ahLst/>
              <a:cxnLst/>
              <a:rect l="0" t="0" r="0" b="0"/>
              <a:pathLst>
                <a:path w="1629210" h="543070">
                  <a:moveTo>
                    <a:pt x="1357675" y="543070"/>
                  </a:moveTo>
                  <a:lnTo>
                    <a:pt x="1357675" y="90511"/>
                  </a:lnTo>
                  <a:lnTo>
                    <a:pt x="1629210" y="543070"/>
                  </a:lnTo>
                  <a:close/>
                  <a:moveTo>
                    <a:pt x="90511" y="543070"/>
                  </a:moveTo>
                  <a:lnTo>
                    <a:pt x="0" y="543070"/>
                  </a:lnTo>
                  <a:lnTo>
                    <a:pt x="0" y="90511"/>
                  </a:lnTo>
                  <a:lnTo>
                    <a:pt x="90511" y="90511"/>
                  </a:lnTo>
                  <a:close/>
                  <a:moveTo>
                    <a:pt x="90511" y="0"/>
                  </a:moveTo>
                  <a:lnTo>
                    <a:pt x="90511" y="90511"/>
                  </a:lnTo>
                  <a:lnTo>
                    <a:pt x="0" y="90511"/>
                  </a:lnTo>
                  <a:cubicBezTo>
                    <a:pt x="0" y="40523"/>
                    <a:pt x="40523" y="0"/>
                    <a:pt x="90511" y="0"/>
                  </a:cubicBezTo>
                  <a:close/>
                  <a:moveTo>
                    <a:pt x="90511" y="0"/>
                  </a:moveTo>
                  <a:lnTo>
                    <a:pt x="1357675" y="0"/>
                  </a:lnTo>
                  <a:lnTo>
                    <a:pt x="1357675" y="543070"/>
                  </a:lnTo>
                  <a:lnTo>
                    <a:pt x="90511" y="543070"/>
                  </a:lnTo>
                  <a:close/>
                </a:path>
              </a:pathLst>
            </a:custGeom>
            <a:solidFill>
              <a:srgbClr val="EDF4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5" name="Rounded Rectangle 23">
              <a:extLst>
                <a:ext uri="{FF2B5EF4-FFF2-40B4-BE49-F238E27FC236}">
                  <a16:creationId xmlns:a16="http://schemas.microsoft.com/office/drawing/2014/main" id="{7C993731-47AB-A74C-DB11-0E454F2B0636}"/>
                </a:ext>
              </a:extLst>
            </p:cNvPr>
            <p:cNvSpPr/>
            <p:nvPr/>
          </p:nvSpPr>
          <p:spPr>
            <a:xfrm>
              <a:off x="1719721" y="3228249"/>
              <a:ext cx="1629210" cy="543070"/>
            </a:xfrm>
            <a:custGeom>
              <a:avLst/>
              <a:gdLst/>
              <a:ahLst/>
              <a:cxnLst/>
              <a:rect l="0" t="0" r="0" b="0"/>
              <a:pathLst>
                <a:path w="1629210" h="543070">
                  <a:moveTo>
                    <a:pt x="1629210" y="543070"/>
                  </a:moveTo>
                  <a:lnTo>
                    <a:pt x="1357675" y="543070"/>
                  </a:lnTo>
                  <a:moveTo>
                    <a:pt x="0" y="452558"/>
                  </a:moveTo>
                  <a:lnTo>
                    <a:pt x="0" y="90511"/>
                  </a:lnTo>
                  <a:moveTo>
                    <a:pt x="0" y="90511"/>
                  </a:moveTo>
                  <a:cubicBezTo>
                    <a:pt x="0" y="40523"/>
                    <a:pt x="40523" y="0"/>
                    <a:pt x="90511" y="0"/>
                  </a:cubicBezTo>
                  <a:moveTo>
                    <a:pt x="90511" y="0"/>
                  </a:moveTo>
                  <a:lnTo>
                    <a:pt x="1357675" y="0"/>
                  </a:lnTo>
                  <a:moveTo>
                    <a:pt x="1357675" y="543070"/>
                  </a:moveTo>
                  <a:lnTo>
                    <a:pt x="271535" y="543070"/>
                  </a:lnTo>
                </a:path>
              </a:pathLst>
            </a:custGeom>
            <a:noFill/>
            <a:ln w="11313">
              <a:solidFill>
                <a:srgbClr val="4E88E7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9D18A7-E004-4C43-5991-40765C96DD6D}"/>
              </a:ext>
            </a:extLst>
          </p:cNvPr>
          <p:cNvGrpSpPr/>
          <p:nvPr/>
        </p:nvGrpSpPr>
        <p:grpSpPr>
          <a:xfrm>
            <a:off x="5279807" y="3901169"/>
            <a:ext cx="271535" cy="543070"/>
            <a:chOff x="3077396" y="3228249"/>
            <a:chExt cx="271535" cy="543070"/>
          </a:xfrm>
        </p:grpSpPr>
        <p:sp>
          <p:nvSpPr>
            <p:cNvPr id="42" name="Rounded Rectangle 25">
              <a:extLst>
                <a:ext uri="{FF2B5EF4-FFF2-40B4-BE49-F238E27FC236}">
                  <a16:creationId xmlns:a16="http://schemas.microsoft.com/office/drawing/2014/main" id="{D9882BC3-9214-8AE4-2195-52073E237F54}"/>
                </a:ext>
              </a:extLst>
            </p:cNvPr>
            <p:cNvSpPr/>
            <p:nvPr/>
          </p:nvSpPr>
          <p:spPr>
            <a:xfrm>
              <a:off x="3077396" y="3318761"/>
              <a:ext cx="271535" cy="452558"/>
            </a:xfrm>
            <a:custGeom>
              <a:avLst/>
              <a:gdLst/>
              <a:ahLst/>
              <a:cxnLst/>
              <a:rect l="0" t="0" r="0" b="0"/>
              <a:pathLst>
                <a:path w="271535" h="452558">
                  <a:moveTo>
                    <a:pt x="271535" y="0"/>
                  </a:moveTo>
                  <a:lnTo>
                    <a:pt x="271535" y="452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FF2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3" name="Rounded Rectangle 26">
              <a:extLst>
                <a:ext uri="{FF2B5EF4-FFF2-40B4-BE49-F238E27FC236}">
                  <a16:creationId xmlns:a16="http://schemas.microsoft.com/office/drawing/2014/main" id="{43F441D3-BA5F-F97A-FA3F-F48CF8D3152B}"/>
                </a:ext>
              </a:extLst>
            </p:cNvPr>
            <p:cNvSpPr/>
            <p:nvPr/>
          </p:nvSpPr>
          <p:spPr>
            <a:xfrm>
              <a:off x="3077396" y="3228249"/>
              <a:ext cx="271535" cy="543070"/>
            </a:xfrm>
            <a:custGeom>
              <a:avLst/>
              <a:gdLst/>
              <a:ahLst/>
              <a:cxnLst/>
              <a:rect l="0" t="0" r="0" b="0"/>
              <a:pathLst>
                <a:path w="271535" h="543070">
                  <a:moveTo>
                    <a:pt x="271535" y="543070"/>
                  </a:moveTo>
                  <a:lnTo>
                    <a:pt x="0" y="90511"/>
                  </a:lnTo>
                  <a:lnTo>
                    <a:pt x="271535" y="90511"/>
                  </a:lnTo>
                  <a:close/>
                  <a:moveTo>
                    <a:pt x="0" y="0"/>
                  </a:moveTo>
                  <a:lnTo>
                    <a:pt x="0" y="90511"/>
                  </a:lnTo>
                </a:path>
              </a:pathLst>
            </a:custGeom>
            <a:noFill/>
            <a:ln w="11313">
              <a:solidFill>
                <a:srgbClr val="3CC583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18" name="Rounded Rectangle 28">
            <a:extLst>
              <a:ext uri="{FF2B5EF4-FFF2-40B4-BE49-F238E27FC236}">
                <a16:creationId xmlns:a16="http://schemas.microsoft.com/office/drawing/2014/main" id="{93BAA944-44BE-59B1-504F-16FB2852CF3B}"/>
              </a:ext>
            </a:extLst>
          </p:cNvPr>
          <p:cNvSpPr/>
          <p:nvPr/>
        </p:nvSpPr>
        <p:spPr>
          <a:xfrm>
            <a:off x="4646226" y="3403355"/>
            <a:ext cx="7542" cy="497814"/>
          </a:xfrm>
          <a:custGeom>
            <a:avLst/>
            <a:gdLst/>
            <a:ahLst/>
            <a:cxnLst/>
            <a:rect l="0" t="0" r="0" b="0"/>
            <a:pathLst>
              <a:path w="7542" h="497814">
                <a:moveTo>
                  <a:pt x="0" y="0"/>
                </a:moveTo>
                <a:lnTo>
                  <a:pt x="0" y="497814"/>
                </a:lnTo>
              </a:path>
            </a:pathLst>
          </a:custGeom>
          <a:noFill/>
          <a:ln w="11313">
            <a:solidFill>
              <a:srgbClr val="4E88E7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9" name="Rounded Rectangle 29">
            <a:extLst>
              <a:ext uri="{FF2B5EF4-FFF2-40B4-BE49-F238E27FC236}">
                <a16:creationId xmlns:a16="http://schemas.microsoft.com/office/drawing/2014/main" id="{52766718-C74B-58F9-E815-CBD95165EAE5}"/>
              </a:ext>
            </a:extLst>
          </p:cNvPr>
          <p:cNvSpPr/>
          <p:nvPr/>
        </p:nvSpPr>
        <p:spPr>
          <a:xfrm>
            <a:off x="4623598" y="3358099"/>
            <a:ext cx="45255" cy="45255"/>
          </a:xfrm>
          <a:custGeom>
            <a:avLst/>
            <a:gdLst/>
            <a:ahLst/>
            <a:cxnLst/>
            <a:rect l="0" t="0" r="0" b="0"/>
            <a:pathLst>
              <a:path w="45255" h="45255">
                <a:moveTo>
                  <a:pt x="0" y="22627"/>
                </a:moveTo>
                <a:cubicBezTo>
                  <a:pt x="0" y="10139"/>
                  <a:pt x="10139" y="0"/>
                  <a:pt x="22627" y="0"/>
                </a:cubicBezTo>
                <a:cubicBezTo>
                  <a:pt x="35116" y="0"/>
                  <a:pt x="45255" y="10139"/>
                  <a:pt x="45255" y="22627"/>
                </a:cubicBezTo>
                <a:cubicBezTo>
                  <a:pt x="45255" y="35116"/>
                  <a:pt x="35116" y="45255"/>
                  <a:pt x="22627" y="45255"/>
                </a:cubicBezTo>
                <a:cubicBezTo>
                  <a:pt x="10139" y="45255"/>
                  <a:pt x="0" y="35116"/>
                  <a:pt x="0" y="22627"/>
                </a:cubicBezTo>
                <a:close/>
              </a:path>
            </a:pathLst>
          </a:custGeom>
          <a:noFill/>
          <a:ln w="11313">
            <a:solidFill>
              <a:srgbClr val="4E88E7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E9984F-6A41-AC91-152A-8E6BDFE90D1B}"/>
              </a:ext>
            </a:extLst>
          </p:cNvPr>
          <p:cNvGrpSpPr/>
          <p:nvPr/>
        </p:nvGrpSpPr>
        <p:grpSpPr>
          <a:xfrm>
            <a:off x="2564457" y="4353728"/>
            <a:ext cx="1629210" cy="362046"/>
            <a:chOff x="362046" y="3680808"/>
            <a:chExt cx="1629210" cy="362046"/>
          </a:xfrm>
        </p:grpSpPr>
        <p:sp>
          <p:nvSpPr>
            <p:cNvPr id="40" name="Rounded Rectangle 30">
              <a:extLst>
                <a:ext uri="{FF2B5EF4-FFF2-40B4-BE49-F238E27FC236}">
                  <a16:creationId xmlns:a16="http://schemas.microsoft.com/office/drawing/2014/main" id="{EA80D4F0-2525-B081-4D3B-E287828F740C}"/>
                </a:ext>
              </a:extLst>
            </p:cNvPr>
            <p:cNvSpPr/>
            <p:nvPr/>
          </p:nvSpPr>
          <p:spPr>
            <a:xfrm>
              <a:off x="362046" y="3680808"/>
              <a:ext cx="1629210" cy="362046"/>
            </a:xfrm>
            <a:custGeom>
              <a:avLst/>
              <a:gdLst/>
              <a:ahLst/>
              <a:cxnLst/>
              <a:rect l="0" t="0" r="0" b="0"/>
              <a:pathLst>
                <a:path w="1629210" h="362046">
                  <a:moveTo>
                    <a:pt x="1357675" y="362046"/>
                  </a:moveTo>
                  <a:lnTo>
                    <a:pt x="1357675" y="90511"/>
                  </a:lnTo>
                  <a:lnTo>
                    <a:pt x="1629210" y="362046"/>
                  </a:lnTo>
                  <a:close/>
                  <a:moveTo>
                    <a:pt x="90511" y="271535"/>
                  </a:moveTo>
                  <a:lnTo>
                    <a:pt x="90511" y="362046"/>
                  </a:lnTo>
                  <a:cubicBezTo>
                    <a:pt x="40523" y="362046"/>
                    <a:pt x="0" y="321523"/>
                    <a:pt x="0" y="271535"/>
                  </a:cubicBezTo>
                  <a:close/>
                  <a:moveTo>
                    <a:pt x="90511" y="271535"/>
                  </a:moveTo>
                  <a:lnTo>
                    <a:pt x="0" y="271535"/>
                  </a:lnTo>
                  <a:lnTo>
                    <a:pt x="0" y="90511"/>
                  </a:lnTo>
                  <a:lnTo>
                    <a:pt x="90511" y="90511"/>
                  </a:lnTo>
                  <a:close/>
                  <a:moveTo>
                    <a:pt x="90511" y="0"/>
                  </a:moveTo>
                  <a:lnTo>
                    <a:pt x="90511" y="90511"/>
                  </a:lnTo>
                  <a:lnTo>
                    <a:pt x="0" y="90511"/>
                  </a:lnTo>
                  <a:cubicBezTo>
                    <a:pt x="0" y="40523"/>
                    <a:pt x="40523" y="0"/>
                    <a:pt x="90511" y="0"/>
                  </a:cubicBezTo>
                  <a:close/>
                  <a:moveTo>
                    <a:pt x="90511" y="0"/>
                  </a:moveTo>
                  <a:lnTo>
                    <a:pt x="1357675" y="0"/>
                  </a:lnTo>
                  <a:lnTo>
                    <a:pt x="1357675" y="362046"/>
                  </a:lnTo>
                  <a:lnTo>
                    <a:pt x="90511" y="362046"/>
                  </a:lnTo>
                  <a:close/>
                </a:path>
              </a:pathLst>
            </a:custGeom>
            <a:solidFill>
              <a:srgbClr val="FFFBDA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1" name="Rounded Rectangle 31">
              <a:extLst>
                <a:ext uri="{FF2B5EF4-FFF2-40B4-BE49-F238E27FC236}">
                  <a16:creationId xmlns:a16="http://schemas.microsoft.com/office/drawing/2014/main" id="{EB228B8B-B04D-1179-367D-B8E9EB449F6B}"/>
                </a:ext>
              </a:extLst>
            </p:cNvPr>
            <p:cNvSpPr/>
            <p:nvPr/>
          </p:nvSpPr>
          <p:spPr>
            <a:xfrm>
              <a:off x="362046" y="3680808"/>
              <a:ext cx="1629210" cy="362046"/>
            </a:xfrm>
            <a:custGeom>
              <a:avLst/>
              <a:gdLst/>
              <a:ahLst/>
              <a:cxnLst/>
              <a:rect l="0" t="0" r="0" b="0"/>
              <a:pathLst>
                <a:path w="1629210" h="362046">
                  <a:moveTo>
                    <a:pt x="1629210" y="362046"/>
                  </a:moveTo>
                  <a:lnTo>
                    <a:pt x="1357675" y="362046"/>
                  </a:lnTo>
                  <a:moveTo>
                    <a:pt x="0" y="271535"/>
                  </a:moveTo>
                  <a:lnTo>
                    <a:pt x="0" y="90511"/>
                  </a:lnTo>
                  <a:moveTo>
                    <a:pt x="90511" y="362046"/>
                  </a:moveTo>
                  <a:cubicBezTo>
                    <a:pt x="40523" y="362046"/>
                    <a:pt x="0" y="321523"/>
                    <a:pt x="0" y="271535"/>
                  </a:cubicBezTo>
                  <a:moveTo>
                    <a:pt x="0" y="90511"/>
                  </a:moveTo>
                  <a:cubicBezTo>
                    <a:pt x="0" y="40523"/>
                    <a:pt x="40523" y="0"/>
                    <a:pt x="90511" y="0"/>
                  </a:cubicBezTo>
                  <a:moveTo>
                    <a:pt x="90511" y="0"/>
                  </a:moveTo>
                  <a:lnTo>
                    <a:pt x="1357675" y="0"/>
                  </a:lnTo>
                  <a:moveTo>
                    <a:pt x="1357675" y="362046"/>
                  </a:moveTo>
                  <a:lnTo>
                    <a:pt x="90511" y="362046"/>
                  </a:lnTo>
                </a:path>
              </a:pathLst>
            </a:custGeom>
            <a:noFill/>
            <a:ln w="11313">
              <a:solidFill>
                <a:srgbClr val="E0CB15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C3BFD71-DD83-1280-FD54-99E6A4D275DD}"/>
              </a:ext>
            </a:extLst>
          </p:cNvPr>
          <p:cNvGrpSpPr/>
          <p:nvPr/>
        </p:nvGrpSpPr>
        <p:grpSpPr>
          <a:xfrm>
            <a:off x="3922132" y="4353728"/>
            <a:ext cx="271535" cy="362046"/>
            <a:chOff x="1719721" y="3680808"/>
            <a:chExt cx="271535" cy="362046"/>
          </a:xfrm>
        </p:grpSpPr>
        <p:sp>
          <p:nvSpPr>
            <p:cNvPr id="38" name="Rounded Rectangle 33">
              <a:extLst>
                <a:ext uri="{FF2B5EF4-FFF2-40B4-BE49-F238E27FC236}">
                  <a16:creationId xmlns:a16="http://schemas.microsoft.com/office/drawing/2014/main" id="{0D9FB9AA-76D8-6FD1-841F-BE4FE8A89F97}"/>
                </a:ext>
              </a:extLst>
            </p:cNvPr>
            <p:cNvSpPr/>
            <p:nvPr/>
          </p:nvSpPr>
          <p:spPr>
            <a:xfrm>
              <a:off x="1719721" y="3771319"/>
              <a:ext cx="271535" cy="271535"/>
            </a:xfrm>
            <a:custGeom>
              <a:avLst/>
              <a:gdLst/>
              <a:ahLst/>
              <a:cxnLst/>
              <a:rect l="0" t="0" r="0" b="0"/>
              <a:pathLst>
                <a:path w="271535" h="271535">
                  <a:moveTo>
                    <a:pt x="271535" y="0"/>
                  </a:moveTo>
                  <a:lnTo>
                    <a:pt x="271535" y="271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F4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9" name="Rounded Rectangle 34">
              <a:extLst>
                <a:ext uri="{FF2B5EF4-FFF2-40B4-BE49-F238E27FC236}">
                  <a16:creationId xmlns:a16="http://schemas.microsoft.com/office/drawing/2014/main" id="{C5472D6B-4072-9665-AC1A-37D3DE4937B5}"/>
                </a:ext>
              </a:extLst>
            </p:cNvPr>
            <p:cNvSpPr/>
            <p:nvPr/>
          </p:nvSpPr>
          <p:spPr>
            <a:xfrm>
              <a:off x="1719721" y="3680808"/>
              <a:ext cx="271535" cy="362046"/>
            </a:xfrm>
            <a:custGeom>
              <a:avLst/>
              <a:gdLst/>
              <a:ahLst/>
              <a:cxnLst/>
              <a:rect l="0" t="0" r="0" b="0"/>
              <a:pathLst>
                <a:path w="271535" h="362046">
                  <a:moveTo>
                    <a:pt x="271535" y="362046"/>
                  </a:moveTo>
                  <a:lnTo>
                    <a:pt x="0" y="90511"/>
                  </a:lnTo>
                  <a:lnTo>
                    <a:pt x="271535" y="90511"/>
                  </a:lnTo>
                  <a:close/>
                  <a:moveTo>
                    <a:pt x="0" y="0"/>
                  </a:moveTo>
                  <a:lnTo>
                    <a:pt x="0" y="90511"/>
                  </a:lnTo>
                </a:path>
              </a:pathLst>
            </a:custGeom>
            <a:noFill/>
            <a:ln w="11313">
              <a:solidFill>
                <a:srgbClr val="4E88E7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22" name="Rounded Rectangle 36">
            <a:extLst>
              <a:ext uri="{FF2B5EF4-FFF2-40B4-BE49-F238E27FC236}">
                <a16:creationId xmlns:a16="http://schemas.microsoft.com/office/drawing/2014/main" id="{651E036D-1F74-1C9A-A8C4-2505ADD112FE}"/>
              </a:ext>
            </a:extLst>
          </p:cNvPr>
          <p:cNvSpPr/>
          <p:nvPr/>
        </p:nvSpPr>
        <p:spPr>
          <a:xfrm>
            <a:off x="3288551" y="4715774"/>
            <a:ext cx="7542" cy="497814"/>
          </a:xfrm>
          <a:custGeom>
            <a:avLst/>
            <a:gdLst/>
            <a:ahLst/>
            <a:cxnLst/>
            <a:rect l="0" t="0" r="0" b="0"/>
            <a:pathLst>
              <a:path w="7542" h="497814">
                <a:moveTo>
                  <a:pt x="0" y="497814"/>
                </a:moveTo>
                <a:lnTo>
                  <a:pt x="0" y="0"/>
                </a:lnTo>
              </a:path>
            </a:pathLst>
          </a:custGeom>
          <a:noFill/>
          <a:ln w="11313">
            <a:solidFill>
              <a:srgbClr val="E0CB15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3" name="Rounded Rectangle 37">
            <a:extLst>
              <a:ext uri="{FF2B5EF4-FFF2-40B4-BE49-F238E27FC236}">
                <a16:creationId xmlns:a16="http://schemas.microsoft.com/office/drawing/2014/main" id="{A9AA7187-2E1D-F413-2BCA-B0654BCFF526}"/>
              </a:ext>
            </a:extLst>
          </p:cNvPr>
          <p:cNvSpPr/>
          <p:nvPr/>
        </p:nvSpPr>
        <p:spPr>
          <a:xfrm>
            <a:off x="3265923" y="5213589"/>
            <a:ext cx="45255" cy="45255"/>
          </a:xfrm>
          <a:custGeom>
            <a:avLst/>
            <a:gdLst/>
            <a:ahLst/>
            <a:cxnLst/>
            <a:rect l="0" t="0" r="0" b="0"/>
            <a:pathLst>
              <a:path w="45255" h="45255">
                <a:moveTo>
                  <a:pt x="22627" y="0"/>
                </a:moveTo>
                <a:cubicBezTo>
                  <a:pt x="35116" y="0"/>
                  <a:pt x="45255" y="10139"/>
                  <a:pt x="45255" y="22627"/>
                </a:cubicBezTo>
                <a:cubicBezTo>
                  <a:pt x="45255" y="35116"/>
                  <a:pt x="35116" y="45255"/>
                  <a:pt x="22627" y="45255"/>
                </a:cubicBezTo>
                <a:cubicBezTo>
                  <a:pt x="10139" y="45255"/>
                  <a:pt x="0" y="35116"/>
                  <a:pt x="0" y="22627"/>
                </a:cubicBezTo>
                <a:cubicBezTo>
                  <a:pt x="0" y="10139"/>
                  <a:pt x="10139" y="0"/>
                  <a:pt x="22627" y="0"/>
                </a:cubicBezTo>
                <a:close/>
              </a:path>
            </a:pathLst>
          </a:custGeom>
          <a:noFill/>
          <a:ln w="11313">
            <a:solidFill>
              <a:srgbClr val="E0CB15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4" name="TextBox 38">
            <a:extLst>
              <a:ext uri="{FF2B5EF4-FFF2-40B4-BE49-F238E27FC236}">
                <a16:creationId xmlns:a16="http://schemas.microsoft.com/office/drawing/2014/main" id="{DE1550BB-5002-56C1-33F5-07600AFCB806}"/>
              </a:ext>
            </a:extLst>
          </p:cNvPr>
          <p:cNvSpPr txBox="1"/>
          <p:nvPr/>
        </p:nvSpPr>
        <p:spPr>
          <a:xfrm>
            <a:off x="4118769" y="4006766"/>
            <a:ext cx="803291" cy="44350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100" b="1" dirty="0">
                <a:solidFill>
                  <a:srgbClr val="4E88E7"/>
                </a:solidFill>
                <a:latin typeface="Roboto"/>
              </a:rPr>
              <a:t>Availability
Check</a:t>
            </a:r>
          </a:p>
        </p:txBody>
      </p:sp>
      <p:sp>
        <p:nvSpPr>
          <p:cNvPr id="25" name="TextBox 39">
            <a:extLst>
              <a:ext uri="{FF2B5EF4-FFF2-40B4-BE49-F238E27FC236}">
                <a16:creationId xmlns:a16="http://schemas.microsoft.com/office/drawing/2014/main" id="{CAEC3AB7-B0E7-E07C-795B-5D80A40B2133}"/>
              </a:ext>
            </a:extLst>
          </p:cNvPr>
          <p:cNvSpPr txBox="1"/>
          <p:nvPr/>
        </p:nvSpPr>
        <p:spPr>
          <a:xfrm>
            <a:off x="5489267" y="3735231"/>
            <a:ext cx="1120081" cy="2217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100" b="1" dirty="0">
                <a:solidFill>
                  <a:srgbClr val="3CC583"/>
                </a:solidFill>
                <a:latin typeface="Roboto"/>
              </a:rPr>
              <a:t>Item Collection</a:t>
            </a:r>
          </a:p>
        </p:txBody>
      </p:sp>
      <p:sp>
        <p:nvSpPr>
          <p:cNvPr id="26" name="TextBox 40">
            <a:extLst>
              <a:ext uri="{FF2B5EF4-FFF2-40B4-BE49-F238E27FC236}">
                <a16:creationId xmlns:a16="http://schemas.microsoft.com/office/drawing/2014/main" id="{529825F2-DBBA-3B1E-83A3-3D9653099992}"/>
              </a:ext>
            </a:extLst>
          </p:cNvPr>
          <p:cNvSpPr txBox="1"/>
          <p:nvPr/>
        </p:nvSpPr>
        <p:spPr>
          <a:xfrm>
            <a:off x="6850110" y="3282673"/>
            <a:ext cx="803291" cy="44350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100" b="1" dirty="0">
                <a:solidFill>
                  <a:srgbClr val="DE8431"/>
                </a:solidFill>
                <a:latin typeface="Roboto"/>
              </a:rPr>
              <a:t>Packaging
Stage</a:t>
            </a:r>
          </a:p>
        </p:txBody>
      </p:sp>
      <p:sp>
        <p:nvSpPr>
          <p:cNvPr id="27" name="TextBox 41">
            <a:extLst>
              <a:ext uri="{FF2B5EF4-FFF2-40B4-BE49-F238E27FC236}">
                <a16:creationId xmlns:a16="http://schemas.microsoft.com/office/drawing/2014/main" id="{DEE9103A-02D1-38B7-8642-F1444E100825}"/>
              </a:ext>
            </a:extLst>
          </p:cNvPr>
          <p:cNvSpPr txBox="1"/>
          <p:nvPr/>
        </p:nvSpPr>
        <p:spPr>
          <a:xfrm>
            <a:off x="8215252" y="3916255"/>
            <a:ext cx="1097454" cy="44350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100" b="1" dirty="0">
                <a:solidFill>
                  <a:srgbClr val="E55753"/>
                </a:solidFill>
                <a:latin typeface="Roboto"/>
              </a:rPr>
              <a:t>Order Shipped
to Customer</a:t>
            </a:r>
          </a:p>
        </p:txBody>
      </p:sp>
      <p:sp>
        <p:nvSpPr>
          <p:cNvPr id="28" name="TextBox 42">
            <a:extLst>
              <a:ext uri="{FF2B5EF4-FFF2-40B4-BE49-F238E27FC236}">
                <a16:creationId xmlns:a16="http://schemas.microsoft.com/office/drawing/2014/main" id="{8EF2B25F-7E54-9666-1282-F18583522592}"/>
              </a:ext>
            </a:extLst>
          </p:cNvPr>
          <p:cNvSpPr txBox="1"/>
          <p:nvPr/>
        </p:nvSpPr>
        <p:spPr>
          <a:xfrm>
            <a:off x="8229960" y="3011138"/>
            <a:ext cx="1097454" cy="2217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100" b="1" dirty="0">
                <a:solidFill>
                  <a:srgbClr val="E55753"/>
                </a:solidFill>
                <a:latin typeface="Roboto"/>
              </a:rPr>
              <a:t>Delivery Stage</a:t>
            </a:r>
          </a:p>
        </p:txBody>
      </p:sp>
      <p:sp>
        <p:nvSpPr>
          <p:cNvPr id="29" name="TextBox 44">
            <a:extLst>
              <a:ext uri="{FF2B5EF4-FFF2-40B4-BE49-F238E27FC236}">
                <a16:creationId xmlns:a16="http://schemas.microsoft.com/office/drawing/2014/main" id="{D6A34815-7FA2-6AC2-4016-7B166D8466D2}"/>
              </a:ext>
            </a:extLst>
          </p:cNvPr>
          <p:cNvSpPr txBox="1"/>
          <p:nvPr/>
        </p:nvSpPr>
        <p:spPr>
          <a:xfrm>
            <a:off x="4194723" y="3004349"/>
            <a:ext cx="995628" cy="31679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800" b="0" dirty="0">
                <a:solidFill>
                  <a:srgbClr val="484848"/>
                </a:solidFill>
                <a:latin typeface="Roboto"/>
              </a:rPr>
              <a:t>System verifies if
items are in stock</a:t>
            </a:r>
          </a:p>
        </p:txBody>
      </p:sp>
      <p:sp>
        <p:nvSpPr>
          <p:cNvPr id="30" name="TextBox 45">
            <a:extLst>
              <a:ext uri="{FF2B5EF4-FFF2-40B4-BE49-F238E27FC236}">
                <a16:creationId xmlns:a16="http://schemas.microsoft.com/office/drawing/2014/main" id="{B0DE2BC8-EA3E-7987-C5E7-09DB7E9F28A4}"/>
              </a:ext>
            </a:extLst>
          </p:cNvPr>
          <p:cNvSpPr txBox="1"/>
          <p:nvPr/>
        </p:nvSpPr>
        <p:spPr>
          <a:xfrm>
            <a:off x="8194962" y="4362025"/>
            <a:ext cx="1199279" cy="63358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800" b="0" dirty="0">
                <a:solidFill>
                  <a:srgbClr val="484848"/>
                </a:solidFill>
                <a:latin typeface="Roboto"/>
              </a:rPr>
              <a:t>Packaged order is
shipped to customer
with randomized
delivery time</a:t>
            </a:r>
          </a:p>
        </p:txBody>
      </p:sp>
      <p:sp>
        <p:nvSpPr>
          <p:cNvPr id="31" name="TextBox 46">
            <a:extLst>
              <a:ext uri="{FF2B5EF4-FFF2-40B4-BE49-F238E27FC236}">
                <a16:creationId xmlns:a16="http://schemas.microsoft.com/office/drawing/2014/main" id="{35DE4DAF-16F7-E983-01D9-BA3C6E0BA4C1}"/>
              </a:ext>
            </a:extLst>
          </p:cNvPr>
          <p:cNvSpPr txBox="1"/>
          <p:nvPr/>
        </p:nvSpPr>
        <p:spPr>
          <a:xfrm>
            <a:off x="6855993" y="2121861"/>
            <a:ext cx="1165337" cy="47518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800" b="0" dirty="0">
                <a:solidFill>
                  <a:srgbClr val="484848"/>
                </a:solidFill>
                <a:latin typeface="Roboto"/>
              </a:rPr>
              <a:t>Item is covered and
packed by rotating
employees</a:t>
            </a:r>
          </a:p>
        </p:txBody>
      </p:sp>
      <p:sp>
        <p:nvSpPr>
          <p:cNvPr id="32" name="TextBox 47">
            <a:extLst>
              <a:ext uri="{FF2B5EF4-FFF2-40B4-BE49-F238E27FC236}">
                <a16:creationId xmlns:a16="http://schemas.microsoft.com/office/drawing/2014/main" id="{E7F98853-3941-4C32-3CA9-749841A3E302}"/>
              </a:ext>
            </a:extLst>
          </p:cNvPr>
          <p:cNvSpPr txBox="1"/>
          <p:nvPr/>
        </p:nvSpPr>
        <p:spPr>
          <a:xfrm>
            <a:off x="7014011" y="1653463"/>
            <a:ext cx="724093" cy="44350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100" b="1" dirty="0">
                <a:solidFill>
                  <a:srgbClr val="DE8431"/>
                </a:solidFill>
                <a:latin typeface="Roboto"/>
              </a:rPr>
              <a:t>Item Gets
Packed</a:t>
            </a:r>
          </a:p>
        </p:txBody>
      </p:sp>
      <p:sp>
        <p:nvSpPr>
          <p:cNvPr id="33" name="TextBox 48">
            <a:extLst>
              <a:ext uri="{FF2B5EF4-FFF2-40B4-BE49-F238E27FC236}">
                <a16:creationId xmlns:a16="http://schemas.microsoft.com/office/drawing/2014/main" id="{1D29681B-A815-E7E2-ACD3-1AC9A9CFE23D}"/>
              </a:ext>
            </a:extLst>
          </p:cNvPr>
          <p:cNvSpPr txBox="1"/>
          <p:nvPr/>
        </p:nvSpPr>
        <p:spPr>
          <a:xfrm>
            <a:off x="5600596" y="4640348"/>
            <a:ext cx="973000" cy="44350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100" b="1" dirty="0">
                <a:solidFill>
                  <a:srgbClr val="3CC583"/>
                </a:solidFill>
                <a:latin typeface="Roboto"/>
              </a:rPr>
              <a:t>Employee
Collects Item</a:t>
            </a:r>
          </a:p>
        </p:txBody>
      </p:sp>
      <p:sp>
        <p:nvSpPr>
          <p:cNvPr id="34" name="TextBox 49">
            <a:extLst>
              <a:ext uri="{FF2B5EF4-FFF2-40B4-BE49-F238E27FC236}">
                <a16:creationId xmlns:a16="http://schemas.microsoft.com/office/drawing/2014/main" id="{82C0FDB6-72CB-1B54-7DD8-F6F6E9EBB7E2}"/>
              </a:ext>
            </a:extLst>
          </p:cNvPr>
          <p:cNvSpPr txBox="1"/>
          <p:nvPr/>
        </p:nvSpPr>
        <p:spPr>
          <a:xfrm>
            <a:off x="5572914" y="5108746"/>
            <a:ext cx="1074826" cy="47518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800" b="0" dirty="0">
                <a:solidFill>
                  <a:srgbClr val="484848"/>
                </a:solidFill>
                <a:latin typeface="Roboto"/>
              </a:rPr>
              <a:t>Employee gathers
available items for
packaging</a:t>
            </a:r>
          </a:p>
        </p:txBody>
      </p:sp>
      <p:sp>
        <p:nvSpPr>
          <p:cNvPr id="36" name="TextBox 51">
            <a:extLst>
              <a:ext uri="{FF2B5EF4-FFF2-40B4-BE49-F238E27FC236}">
                <a16:creationId xmlns:a16="http://schemas.microsoft.com/office/drawing/2014/main" id="{0E55B45A-570D-B1CB-26AE-574A76629DD1}"/>
              </a:ext>
            </a:extLst>
          </p:cNvPr>
          <p:cNvSpPr txBox="1"/>
          <p:nvPr/>
        </p:nvSpPr>
        <p:spPr>
          <a:xfrm>
            <a:off x="2803936" y="5313152"/>
            <a:ext cx="984314" cy="44350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100" b="1" dirty="0">
                <a:solidFill>
                  <a:srgbClr val="E0CB15"/>
                </a:solidFill>
                <a:latin typeface="Roboto"/>
              </a:rPr>
              <a:t>Order Arrives
Randomly</a:t>
            </a:r>
          </a:p>
        </p:txBody>
      </p:sp>
      <p:sp>
        <p:nvSpPr>
          <p:cNvPr id="37" name="TextBox 52">
            <a:extLst>
              <a:ext uri="{FF2B5EF4-FFF2-40B4-BE49-F238E27FC236}">
                <a16:creationId xmlns:a16="http://schemas.microsoft.com/office/drawing/2014/main" id="{9C30C921-9B0C-36F2-7C03-080E1E93ECF7}"/>
              </a:ext>
            </a:extLst>
          </p:cNvPr>
          <p:cNvSpPr txBox="1"/>
          <p:nvPr/>
        </p:nvSpPr>
        <p:spPr>
          <a:xfrm>
            <a:off x="2765619" y="4459325"/>
            <a:ext cx="950372" cy="2217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100" b="1" dirty="0">
                <a:solidFill>
                  <a:srgbClr val="E0CB15"/>
                </a:solidFill>
                <a:latin typeface="Roboto"/>
              </a:rPr>
              <a:t>Order Arrival</a:t>
            </a:r>
          </a:p>
        </p:txBody>
      </p:sp>
    </p:spTree>
    <p:extLst>
      <p:ext uri="{BB962C8B-B14F-4D97-AF65-F5344CB8AC3E}">
        <p14:creationId xmlns:p14="http://schemas.microsoft.com/office/powerpoint/2010/main" val="39903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5" grpId="0" animBg="1"/>
      <p:bldP spid="10" grpId="0" animBg="1"/>
      <p:bldP spid="11" grpId="0" animBg="1"/>
      <p:bldP spid="14" grpId="0" animBg="1"/>
      <p:bldP spid="15" grpId="0" animBg="1"/>
      <p:bldP spid="18" grpId="0" animBg="1"/>
      <p:bldP spid="19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</p:bld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431</Words>
  <Application>Microsoft Office PowerPoint</Application>
  <PresentationFormat>Custom</PresentationFormat>
  <Paragraphs>107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Constantia</vt:lpstr>
      <vt:lpstr>Roboto</vt:lpstr>
      <vt:lpstr>Shantell Sans</vt:lpstr>
      <vt:lpstr>Cooking 16x9</vt:lpstr>
      <vt:lpstr> Order Simulation  in a Warehouse</vt:lpstr>
      <vt:lpstr>Welcome to the World of Smart Warehousing!</vt:lpstr>
      <vt:lpstr>Project Idea:</vt:lpstr>
      <vt:lpstr>PowerPoint Presentation</vt:lpstr>
      <vt:lpstr>every step is a challenge! </vt:lpstr>
      <vt:lpstr>What is This Simulation About?</vt:lpstr>
      <vt:lpstr>Key Concepts</vt:lpstr>
      <vt:lpstr>PowerPoint Presentation</vt:lpstr>
      <vt:lpstr>Simulation Flow (Step-by-Step): </vt:lpstr>
      <vt:lpstr>Why Randomness? </vt:lpstr>
      <vt:lpstr>Employees &amp; Roles</vt:lpstr>
      <vt:lpstr>PowerPoint Presentation</vt:lpstr>
      <vt:lpstr>Real-World Applications:</vt:lpstr>
      <vt:lpstr>Conclusion</vt:lpstr>
      <vt:lpstr>Our Team:</vt:lpstr>
      <vt:lpstr>                          Thank You !</vt:lpstr>
      <vt:lpstr>Process Stages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Tasneem Ahmed</dc:creator>
  <cp:lastModifiedBy>Tasneem Ahmed</cp:lastModifiedBy>
  <cp:revision>2</cp:revision>
  <dcterms:created xsi:type="dcterms:W3CDTF">2025-05-10T13:32:01Z</dcterms:created>
  <dcterms:modified xsi:type="dcterms:W3CDTF">2025-05-11T08:52:14Z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