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52" r:id="rId1"/>
  </p:sld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E3E9EC-D42A-40C1-BA85-EB3EEE4CD688}"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7E62D07F-A596-49BD-B04D-5AFFA75500D3}">
      <dgm:prSet/>
      <dgm:spPr/>
      <dgm:t>
        <a:bodyPr/>
        <a:lstStyle/>
        <a:p>
          <a:r>
            <a:rPr lang="en-US" b="0" i="0"/>
            <a:t>Description of the dataset:</a:t>
          </a:r>
          <a:endParaRPr lang="en-US"/>
        </a:p>
      </dgm:t>
    </dgm:pt>
    <dgm:pt modelId="{8BC211B1-B883-4940-BAF7-523E0DB29C92}" type="parTrans" cxnId="{BD2CAF28-D24E-4EA1-8E03-2412F3ED0D8A}">
      <dgm:prSet/>
      <dgm:spPr/>
      <dgm:t>
        <a:bodyPr/>
        <a:lstStyle/>
        <a:p>
          <a:endParaRPr lang="en-US"/>
        </a:p>
      </dgm:t>
    </dgm:pt>
    <dgm:pt modelId="{E1359B23-E07A-474C-B6F1-552B919C1E60}" type="sibTrans" cxnId="{BD2CAF28-D24E-4EA1-8E03-2412F3ED0D8A}">
      <dgm:prSet/>
      <dgm:spPr/>
      <dgm:t>
        <a:bodyPr/>
        <a:lstStyle/>
        <a:p>
          <a:endParaRPr lang="en-US"/>
        </a:p>
      </dgm:t>
    </dgm:pt>
    <dgm:pt modelId="{1AD6B802-0E2E-4C59-B23A-7C812798C74A}">
      <dgm:prSet/>
      <dgm:spPr/>
      <dgm:t>
        <a:bodyPr/>
        <a:lstStyle/>
        <a:p>
          <a:r>
            <a:rPr lang="en-US" b="1" i="0"/>
            <a:t>Number of diamonds: almost 54,000</a:t>
          </a:r>
          <a:endParaRPr lang="en-US"/>
        </a:p>
      </dgm:t>
    </dgm:pt>
    <dgm:pt modelId="{B6DFF147-2A98-46F6-9731-034304EFF902}" type="parTrans" cxnId="{15B837BB-4AD5-4B3C-996B-E1AAE6FEF36F}">
      <dgm:prSet/>
      <dgm:spPr/>
      <dgm:t>
        <a:bodyPr/>
        <a:lstStyle/>
        <a:p>
          <a:endParaRPr lang="en-US"/>
        </a:p>
      </dgm:t>
    </dgm:pt>
    <dgm:pt modelId="{88524EAA-28A5-431E-90D2-F025FF6A816C}" type="sibTrans" cxnId="{15B837BB-4AD5-4B3C-996B-E1AAE6FEF36F}">
      <dgm:prSet/>
      <dgm:spPr/>
      <dgm:t>
        <a:bodyPr/>
        <a:lstStyle/>
        <a:p>
          <a:endParaRPr lang="en-US"/>
        </a:p>
      </dgm:t>
    </dgm:pt>
    <dgm:pt modelId="{F9F70992-9653-499D-BAC7-7ABDEED3948F}">
      <dgm:prSet/>
      <dgm:spPr/>
      <dgm:t>
        <a:bodyPr/>
        <a:lstStyle/>
        <a:p>
          <a:r>
            <a:rPr lang="en-US" b="1" i="0"/>
            <a:t>Attributes: price, carat, cut, color, clarity, width, depth, etc.</a:t>
          </a:r>
          <a:endParaRPr lang="en-US"/>
        </a:p>
      </dgm:t>
    </dgm:pt>
    <dgm:pt modelId="{A6AB97BD-A266-4E24-9F98-1047F8A8F0F3}" type="parTrans" cxnId="{94B11F64-899A-41D2-AFF8-2DBFBD2EB2EC}">
      <dgm:prSet/>
      <dgm:spPr/>
      <dgm:t>
        <a:bodyPr/>
        <a:lstStyle/>
        <a:p>
          <a:endParaRPr lang="en-US"/>
        </a:p>
      </dgm:t>
    </dgm:pt>
    <dgm:pt modelId="{9E074391-F1DC-408B-8612-678A81F8762E}" type="sibTrans" cxnId="{94B11F64-899A-41D2-AFF8-2DBFBD2EB2EC}">
      <dgm:prSet/>
      <dgm:spPr/>
      <dgm:t>
        <a:bodyPr/>
        <a:lstStyle/>
        <a:p>
          <a:endParaRPr lang="en-US"/>
        </a:p>
      </dgm:t>
    </dgm:pt>
    <dgm:pt modelId="{850BA781-0BB2-4272-8372-7662BECA5A6D}">
      <dgm:prSet/>
      <dgm:spPr/>
      <dgm:t>
        <a:bodyPr/>
        <a:lstStyle/>
        <a:p>
          <a:r>
            <a:rPr lang="en-US" b="1" i="0"/>
            <a:t>Range of values for each attribute (e.g., price: $326-$18,823, carat: 0.2-5.01)</a:t>
          </a:r>
          <a:endParaRPr lang="en-US"/>
        </a:p>
      </dgm:t>
    </dgm:pt>
    <dgm:pt modelId="{E6E33C94-CA1A-4FF6-B9E1-B985AF8EED1D}" type="parTrans" cxnId="{52CDB8C7-563D-48E7-B395-F186EC6A862A}">
      <dgm:prSet/>
      <dgm:spPr/>
      <dgm:t>
        <a:bodyPr/>
        <a:lstStyle/>
        <a:p>
          <a:endParaRPr lang="en-US"/>
        </a:p>
      </dgm:t>
    </dgm:pt>
    <dgm:pt modelId="{FC1EB650-B64D-479A-9226-CBE3AB8E07F2}" type="sibTrans" cxnId="{52CDB8C7-563D-48E7-B395-F186EC6A862A}">
      <dgm:prSet/>
      <dgm:spPr/>
      <dgm:t>
        <a:bodyPr/>
        <a:lstStyle/>
        <a:p>
          <a:endParaRPr lang="en-US"/>
        </a:p>
      </dgm:t>
    </dgm:pt>
    <dgm:pt modelId="{924B1CEF-1641-4CD8-9856-0D9003E90E34}" type="pres">
      <dgm:prSet presAssocID="{7DE3E9EC-D42A-40C1-BA85-EB3EEE4CD688}" presName="vert0" presStyleCnt="0">
        <dgm:presLayoutVars>
          <dgm:dir/>
          <dgm:animOne val="branch"/>
          <dgm:animLvl val="lvl"/>
        </dgm:presLayoutVars>
      </dgm:prSet>
      <dgm:spPr/>
    </dgm:pt>
    <dgm:pt modelId="{8EC90F95-0115-41B2-9F7D-4E9831DB6087}" type="pres">
      <dgm:prSet presAssocID="{7E62D07F-A596-49BD-B04D-5AFFA75500D3}" presName="thickLine" presStyleLbl="alignNode1" presStyleIdx="0" presStyleCnt="4"/>
      <dgm:spPr/>
    </dgm:pt>
    <dgm:pt modelId="{9BCE294A-F552-47EA-8D86-70524FD8EA4F}" type="pres">
      <dgm:prSet presAssocID="{7E62D07F-A596-49BD-B04D-5AFFA75500D3}" presName="horz1" presStyleCnt="0"/>
      <dgm:spPr/>
    </dgm:pt>
    <dgm:pt modelId="{300CE898-C03A-43A9-B150-6BFE65A85B09}" type="pres">
      <dgm:prSet presAssocID="{7E62D07F-A596-49BD-B04D-5AFFA75500D3}" presName="tx1" presStyleLbl="revTx" presStyleIdx="0" presStyleCnt="4"/>
      <dgm:spPr/>
    </dgm:pt>
    <dgm:pt modelId="{D522A3DC-8BDE-408F-924E-BB0E60A76AED}" type="pres">
      <dgm:prSet presAssocID="{7E62D07F-A596-49BD-B04D-5AFFA75500D3}" presName="vert1" presStyleCnt="0"/>
      <dgm:spPr/>
    </dgm:pt>
    <dgm:pt modelId="{B8E1172C-D3B8-45B8-ACE6-6F19EF0EC3FA}" type="pres">
      <dgm:prSet presAssocID="{1AD6B802-0E2E-4C59-B23A-7C812798C74A}" presName="thickLine" presStyleLbl="alignNode1" presStyleIdx="1" presStyleCnt="4"/>
      <dgm:spPr/>
    </dgm:pt>
    <dgm:pt modelId="{AFBE41D7-E9A6-4225-9BD5-59CCC531AA6E}" type="pres">
      <dgm:prSet presAssocID="{1AD6B802-0E2E-4C59-B23A-7C812798C74A}" presName="horz1" presStyleCnt="0"/>
      <dgm:spPr/>
    </dgm:pt>
    <dgm:pt modelId="{C0766CC8-2C83-4AC3-B64A-3162F1BD8491}" type="pres">
      <dgm:prSet presAssocID="{1AD6B802-0E2E-4C59-B23A-7C812798C74A}" presName="tx1" presStyleLbl="revTx" presStyleIdx="1" presStyleCnt="4"/>
      <dgm:spPr/>
    </dgm:pt>
    <dgm:pt modelId="{46CC2429-CC42-4FBE-8738-E0831B9B096E}" type="pres">
      <dgm:prSet presAssocID="{1AD6B802-0E2E-4C59-B23A-7C812798C74A}" presName="vert1" presStyleCnt="0"/>
      <dgm:spPr/>
    </dgm:pt>
    <dgm:pt modelId="{0A85A31F-E868-4C02-ABF4-0E54D5ADEEF9}" type="pres">
      <dgm:prSet presAssocID="{F9F70992-9653-499D-BAC7-7ABDEED3948F}" presName="thickLine" presStyleLbl="alignNode1" presStyleIdx="2" presStyleCnt="4"/>
      <dgm:spPr/>
    </dgm:pt>
    <dgm:pt modelId="{BE25FFAD-A6FA-4CA1-A443-8CE79A2E282E}" type="pres">
      <dgm:prSet presAssocID="{F9F70992-9653-499D-BAC7-7ABDEED3948F}" presName="horz1" presStyleCnt="0"/>
      <dgm:spPr/>
    </dgm:pt>
    <dgm:pt modelId="{0CBE489A-B4F9-412E-A243-E00D55B50403}" type="pres">
      <dgm:prSet presAssocID="{F9F70992-9653-499D-BAC7-7ABDEED3948F}" presName="tx1" presStyleLbl="revTx" presStyleIdx="2" presStyleCnt="4"/>
      <dgm:spPr/>
    </dgm:pt>
    <dgm:pt modelId="{9FE93C11-ABE4-4D9A-80AE-277E4D2FD4E2}" type="pres">
      <dgm:prSet presAssocID="{F9F70992-9653-499D-BAC7-7ABDEED3948F}" presName="vert1" presStyleCnt="0"/>
      <dgm:spPr/>
    </dgm:pt>
    <dgm:pt modelId="{C17E4909-6920-4C87-9D04-664FE25542A2}" type="pres">
      <dgm:prSet presAssocID="{850BA781-0BB2-4272-8372-7662BECA5A6D}" presName="thickLine" presStyleLbl="alignNode1" presStyleIdx="3" presStyleCnt="4"/>
      <dgm:spPr/>
    </dgm:pt>
    <dgm:pt modelId="{2CF57EBC-A443-4A14-A972-14945121BC54}" type="pres">
      <dgm:prSet presAssocID="{850BA781-0BB2-4272-8372-7662BECA5A6D}" presName="horz1" presStyleCnt="0"/>
      <dgm:spPr/>
    </dgm:pt>
    <dgm:pt modelId="{ACF7C13B-51E5-4720-BF28-45EBF839CF64}" type="pres">
      <dgm:prSet presAssocID="{850BA781-0BB2-4272-8372-7662BECA5A6D}" presName="tx1" presStyleLbl="revTx" presStyleIdx="3" presStyleCnt="4"/>
      <dgm:spPr/>
    </dgm:pt>
    <dgm:pt modelId="{C0C8EBF7-E7F0-4F4B-9FF0-A5C503C0A9A7}" type="pres">
      <dgm:prSet presAssocID="{850BA781-0BB2-4272-8372-7662BECA5A6D}" presName="vert1" presStyleCnt="0"/>
      <dgm:spPr/>
    </dgm:pt>
  </dgm:ptLst>
  <dgm:cxnLst>
    <dgm:cxn modelId="{BD2CAF28-D24E-4EA1-8E03-2412F3ED0D8A}" srcId="{7DE3E9EC-D42A-40C1-BA85-EB3EEE4CD688}" destId="{7E62D07F-A596-49BD-B04D-5AFFA75500D3}" srcOrd="0" destOrd="0" parTransId="{8BC211B1-B883-4940-BAF7-523E0DB29C92}" sibTransId="{E1359B23-E07A-474C-B6F1-552B919C1E60}"/>
    <dgm:cxn modelId="{94B11F64-899A-41D2-AFF8-2DBFBD2EB2EC}" srcId="{7DE3E9EC-D42A-40C1-BA85-EB3EEE4CD688}" destId="{F9F70992-9653-499D-BAC7-7ABDEED3948F}" srcOrd="2" destOrd="0" parTransId="{A6AB97BD-A266-4E24-9F98-1047F8A8F0F3}" sibTransId="{9E074391-F1DC-408B-8612-678A81F8762E}"/>
    <dgm:cxn modelId="{4A3A4B69-2149-4C67-8E7A-2219046A4149}" type="presOf" srcId="{F9F70992-9653-499D-BAC7-7ABDEED3948F}" destId="{0CBE489A-B4F9-412E-A243-E00D55B50403}" srcOrd="0" destOrd="0" presId="urn:microsoft.com/office/officeart/2008/layout/LinedList"/>
    <dgm:cxn modelId="{8203DD73-85ED-4103-A9B2-B723BCFB580F}" type="presOf" srcId="{7E62D07F-A596-49BD-B04D-5AFFA75500D3}" destId="{300CE898-C03A-43A9-B150-6BFE65A85B09}" srcOrd="0" destOrd="0" presId="urn:microsoft.com/office/officeart/2008/layout/LinedList"/>
    <dgm:cxn modelId="{CCAE178C-27E0-4FD0-95B5-84853935A8DA}" type="presOf" srcId="{850BA781-0BB2-4272-8372-7662BECA5A6D}" destId="{ACF7C13B-51E5-4720-BF28-45EBF839CF64}" srcOrd="0" destOrd="0" presId="urn:microsoft.com/office/officeart/2008/layout/LinedList"/>
    <dgm:cxn modelId="{15B837BB-4AD5-4B3C-996B-E1AAE6FEF36F}" srcId="{7DE3E9EC-D42A-40C1-BA85-EB3EEE4CD688}" destId="{1AD6B802-0E2E-4C59-B23A-7C812798C74A}" srcOrd="1" destOrd="0" parTransId="{B6DFF147-2A98-46F6-9731-034304EFF902}" sibTransId="{88524EAA-28A5-431E-90D2-F025FF6A816C}"/>
    <dgm:cxn modelId="{9B06C8C6-EE27-4215-96DE-467BA683CF4D}" type="presOf" srcId="{7DE3E9EC-D42A-40C1-BA85-EB3EEE4CD688}" destId="{924B1CEF-1641-4CD8-9856-0D9003E90E34}" srcOrd="0" destOrd="0" presId="urn:microsoft.com/office/officeart/2008/layout/LinedList"/>
    <dgm:cxn modelId="{52CDB8C7-563D-48E7-B395-F186EC6A862A}" srcId="{7DE3E9EC-D42A-40C1-BA85-EB3EEE4CD688}" destId="{850BA781-0BB2-4272-8372-7662BECA5A6D}" srcOrd="3" destOrd="0" parTransId="{E6E33C94-CA1A-4FF6-B9E1-B985AF8EED1D}" sibTransId="{FC1EB650-B64D-479A-9226-CBE3AB8E07F2}"/>
    <dgm:cxn modelId="{0850BCF1-330F-4685-9177-33222C766595}" type="presOf" srcId="{1AD6B802-0E2E-4C59-B23A-7C812798C74A}" destId="{C0766CC8-2C83-4AC3-B64A-3162F1BD8491}" srcOrd="0" destOrd="0" presId="urn:microsoft.com/office/officeart/2008/layout/LinedList"/>
    <dgm:cxn modelId="{871AEB61-1645-40FA-AF9D-FD5C4DC1C710}" type="presParOf" srcId="{924B1CEF-1641-4CD8-9856-0D9003E90E34}" destId="{8EC90F95-0115-41B2-9F7D-4E9831DB6087}" srcOrd="0" destOrd="0" presId="urn:microsoft.com/office/officeart/2008/layout/LinedList"/>
    <dgm:cxn modelId="{AFA86500-926C-4638-A029-E6BB4B3F01D7}" type="presParOf" srcId="{924B1CEF-1641-4CD8-9856-0D9003E90E34}" destId="{9BCE294A-F552-47EA-8D86-70524FD8EA4F}" srcOrd="1" destOrd="0" presId="urn:microsoft.com/office/officeart/2008/layout/LinedList"/>
    <dgm:cxn modelId="{566804DF-8D96-43CA-AC36-E7BB9B5341DD}" type="presParOf" srcId="{9BCE294A-F552-47EA-8D86-70524FD8EA4F}" destId="{300CE898-C03A-43A9-B150-6BFE65A85B09}" srcOrd="0" destOrd="0" presId="urn:microsoft.com/office/officeart/2008/layout/LinedList"/>
    <dgm:cxn modelId="{7A1E675D-0F4D-4699-943C-3910E0DEBC34}" type="presParOf" srcId="{9BCE294A-F552-47EA-8D86-70524FD8EA4F}" destId="{D522A3DC-8BDE-408F-924E-BB0E60A76AED}" srcOrd="1" destOrd="0" presId="urn:microsoft.com/office/officeart/2008/layout/LinedList"/>
    <dgm:cxn modelId="{55CC5B97-A4E5-4727-B747-02955F3852BF}" type="presParOf" srcId="{924B1CEF-1641-4CD8-9856-0D9003E90E34}" destId="{B8E1172C-D3B8-45B8-ACE6-6F19EF0EC3FA}" srcOrd="2" destOrd="0" presId="urn:microsoft.com/office/officeart/2008/layout/LinedList"/>
    <dgm:cxn modelId="{50951980-59B9-402D-828F-F85FA723223C}" type="presParOf" srcId="{924B1CEF-1641-4CD8-9856-0D9003E90E34}" destId="{AFBE41D7-E9A6-4225-9BD5-59CCC531AA6E}" srcOrd="3" destOrd="0" presId="urn:microsoft.com/office/officeart/2008/layout/LinedList"/>
    <dgm:cxn modelId="{56117680-80B5-4713-AA6D-595DDE944D27}" type="presParOf" srcId="{AFBE41D7-E9A6-4225-9BD5-59CCC531AA6E}" destId="{C0766CC8-2C83-4AC3-B64A-3162F1BD8491}" srcOrd="0" destOrd="0" presId="urn:microsoft.com/office/officeart/2008/layout/LinedList"/>
    <dgm:cxn modelId="{14DF732E-899E-4DE8-8B02-F89943DF9779}" type="presParOf" srcId="{AFBE41D7-E9A6-4225-9BD5-59CCC531AA6E}" destId="{46CC2429-CC42-4FBE-8738-E0831B9B096E}" srcOrd="1" destOrd="0" presId="urn:microsoft.com/office/officeart/2008/layout/LinedList"/>
    <dgm:cxn modelId="{7FF80328-68A4-45C7-9FA8-281B403A76CB}" type="presParOf" srcId="{924B1CEF-1641-4CD8-9856-0D9003E90E34}" destId="{0A85A31F-E868-4C02-ABF4-0E54D5ADEEF9}" srcOrd="4" destOrd="0" presId="urn:microsoft.com/office/officeart/2008/layout/LinedList"/>
    <dgm:cxn modelId="{586D680B-B537-4AA7-BAEF-E7B8B626C0C8}" type="presParOf" srcId="{924B1CEF-1641-4CD8-9856-0D9003E90E34}" destId="{BE25FFAD-A6FA-4CA1-A443-8CE79A2E282E}" srcOrd="5" destOrd="0" presId="urn:microsoft.com/office/officeart/2008/layout/LinedList"/>
    <dgm:cxn modelId="{3208918F-9FA3-4CF5-B377-352B51C02481}" type="presParOf" srcId="{BE25FFAD-A6FA-4CA1-A443-8CE79A2E282E}" destId="{0CBE489A-B4F9-412E-A243-E00D55B50403}" srcOrd="0" destOrd="0" presId="urn:microsoft.com/office/officeart/2008/layout/LinedList"/>
    <dgm:cxn modelId="{A02DA1E7-3551-45EF-9E34-27C0B7E35B66}" type="presParOf" srcId="{BE25FFAD-A6FA-4CA1-A443-8CE79A2E282E}" destId="{9FE93C11-ABE4-4D9A-80AE-277E4D2FD4E2}" srcOrd="1" destOrd="0" presId="urn:microsoft.com/office/officeart/2008/layout/LinedList"/>
    <dgm:cxn modelId="{25C3827F-E3F5-4697-994A-A3514C6358CF}" type="presParOf" srcId="{924B1CEF-1641-4CD8-9856-0D9003E90E34}" destId="{C17E4909-6920-4C87-9D04-664FE25542A2}" srcOrd="6" destOrd="0" presId="urn:microsoft.com/office/officeart/2008/layout/LinedList"/>
    <dgm:cxn modelId="{907D863E-4175-4A9D-89F7-92E370A49C17}" type="presParOf" srcId="{924B1CEF-1641-4CD8-9856-0D9003E90E34}" destId="{2CF57EBC-A443-4A14-A972-14945121BC54}" srcOrd="7" destOrd="0" presId="urn:microsoft.com/office/officeart/2008/layout/LinedList"/>
    <dgm:cxn modelId="{CC5918AB-CAB0-4704-BB86-8EAA5552BADC}" type="presParOf" srcId="{2CF57EBC-A443-4A14-A972-14945121BC54}" destId="{ACF7C13B-51E5-4720-BF28-45EBF839CF64}" srcOrd="0" destOrd="0" presId="urn:microsoft.com/office/officeart/2008/layout/LinedList"/>
    <dgm:cxn modelId="{422F6B6A-125D-498C-96E1-B0C66E3CB137}" type="presParOf" srcId="{2CF57EBC-A443-4A14-A972-14945121BC54}" destId="{C0C8EBF7-E7F0-4F4B-9FF0-A5C503C0A9A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C90F95-0115-41B2-9F7D-4E9831DB6087}">
      <dsp:nvSpPr>
        <dsp:cNvPr id="0" name=""/>
        <dsp:cNvSpPr/>
      </dsp:nvSpPr>
      <dsp:spPr>
        <a:xfrm>
          <a:off x="0" y="0"/>
          <a:ext cx="6496050" cy="0"/>
        </a:xfrm>
        <a:prstGeom prst="lin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300CE898-C03A-43A9-B150-6BFE65A85B09}">
      <dsp:nvSpPr>
        <dsp:cNvPr id="0" name=""/>
        <dsp:cNvSpPr/>
      </dsp:nvSpPr>
      <dsp:spPr>
        <a:xfrm>
          <a:off x="0" y="0"/>
          <a:ext cx="6496050"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a:t>Description of the dataset:</a:t>
          </a:r>
          <a:endParaRPr lang="en-US" sz="2500" kern="1200"/>
        </a:p>
      </dsp:txBody>
      <dsp:txXfrm>
        <a:off x="0" y="0"/>
        <a:ext cx="6496050" cy="1143000"/>
      </dsp:txXfrm>
    </dsp:sp>
    <dsp:sp modelId="{B8E1172C-D3B8-45B8-ACE6-6F19EF0EC3FA}">
      <dsp:nvSpPr>
        <dsp:cNvPr id="0" name=""/>
        <dsp:cNvSpPr/>
      </dsp:nvSpPr>
      <dsp:spPr>
        <a:xfrm>
          <a:off x="0" y="1143000"/>
          <a:ext cx="6496050" cy="0"/>
        </a:xfrm>
        <a:prstGeom prst="line">
          <a:avLst/>
        </a:prstGeom>
        <a:gradFill rotWithShape="0">
          <a:gsLst>
            <a:gs pos="0">
              <a:schemeClr val="accent2">
                <a:hueOff val="451605"/>
                <a:satOff val="-2211"/>
                <a:lumOff val="1242"/>
                <a:alphaOff val="0"/>
                <a:tint val="98000"/>
                <a:lumMod val="114000"/>
              </a:schemeClr>
            </a:gs>
            <a:gs pos="100000">
              <a:schemeClr val="accent2">
                <a:hueOff val="451605"/>
                <a:satOff val="-2211"/>
                <a:lumOff val="1242"/>
                <a:alphaOff val="0"/>
                <a:shade val="90000"/>
                <a:lumMod val="84000"/>
              </a:schemeClr>
            </a:gs>
          </a:gsLst>
          <a:lin ang="5400000" scaled="0"/>
        </a:gradFill>
        <a:ln w="9525" cap="rnd" cmpd="sng" algn="ctr">
          <a:solidFill>
            <a:schemeClr val="accent2">
              <a:hueOff val="451605"/>
              <a:satOff val="-2211"/>
              <a:lumOff val="1242"/>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C0766CC8-2C83-4AC3-B64A-3162F1BD8491}">
      <dsp:nvSpPr>
        <dsp:cNvPr id="0" name=""/>
        <dsp:cNvSpPr/>
      </dsp:nvSpPr>
      <dsp:spPr>
        <a:xfrm>
          <a:off x="0" y="1143000"/>
          <a:ext cx="6496050"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i="0" kern="1200"/>
            <a:t>Number of diamonds: almost 54,000</a:t>
          </a:r>
          <a:endParaRPr lang="en-US" sz="2500" kern="1200"/>
        </a:p>
      </dsp:txBody>
      <dsp:txXfrm>
        <a:off x="0" y="1143000"/>
        <a:ext cx="6496050" cy="1143000"/>
      </dsp:txXfrm>
    </dsp:sp>
    <dsp:sp modelId="{0A85A31F-E868-4C02-ABF4-0E54D5ADEEF9}">
      <dsp:nvSpPr>
        <dsp:cNvPr id="0" name=""/>
        <dsp:cNvSpPr/>
      </dsp:nvSpPr>
      <dsp:spPr>
        <a:xfrm>
          <a:off x="0" y="2286000"/>
          <a:ext cx="6496050" cy="0"/>
        </a:xfrm>
        <a:prstGeom prst="line">
          <a:avLst/>
        </a:prstGeom>
        <a:gradFill rotWithShape="0">
          <a:gsLst>
            <a:gs pos="0">
              <a:schemeClr val="accent2">
                <a:hueOff val="903209"/>
                <a:satOff val="-4421"/>
                <a:lumOff val="2483"/>
                <a:alphaOff val="0"/>
                <a:tint val="98000"/>
                <a:lumMod val="114000"/>
              </a:schemeClr>
            </a:gs>
            <a:gs pos="100000">
              <a:schemeClr val="accent2">
                <a:hueOff val="903209"/>
                <a:satOff val="-4421"/>
                <a:lumOff val="2483"/>
                <a:alphaOff val="0"/>
                <a:shade val="90000"/>
                <a:lumMod val="84000"/>
              </a:schemeClr>
            </a:gs>
          </a:gsLst>
          <a:lin ang="5400000" scaled="0"/>
        </a:gradFill>
        <a:ln w="9525" cap="rnd" cmpd="sng" algn="ctr">
          <a:solidFill>
            <a:schemeClr val="accent2">
              <a:hueOff val="903209"/>
              <a:satOff val="-4421"/>
              <a:lumOff val="2483"/>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0CBE489A-B4F9-412E-A243-E00D55B50403}">
      <dsp:nvSpPr>
        <dsp:cNvPr id="0" name=""/>
        <dsp:cNvSpPr/>
      </dsp:nvSpPr>
      <dsp:spPr>
        <a:xfrm>
          <a:off x="0" y="2286000"/>
          <a:ext cx="6496050"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i="0" kern="1200"/>
            <a:t>Attributes: price, carat, cut, color, clarity, width, depth, etc.</a:t>
          </a:r>
          <a:endParaRPr lang="en-US" sz="2500" kern="1200"/>
        </a:p>
      </dsp:txBody>
      <dsp:txXfrm>
        <a:off x="0" y="2286000"/>
        <a:ext cx="6496050" cy="1143000"/>
      </dsp:txXfrm>
    </dsp:sp>
    <dsp:sp modelId="{C17E4909-6920-4C87-9D04-664FE25542A2}">
      <dsp:nvSpPr>
        <dsp:cNvPr id="0" name=""/>
        <dsp:cNvSpPr/>
      </dsp:nvSpPr>
      <dsp:spPr>
        <a:xfrm>
          <a:off x="0" y="3429000"/>
          <a:ext cx="6496050" cy="0"/>
        </a:xfrm>
        <a:prstGeom prst="line">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w="9525" cap="rnd" cmpd="sng" algn="ctr">
          <a:solidFill>
            <a:schemeClr val="accent2">
              <a:hueOff val="1354814"/>
              <a:satOff val="-6632"/>
              <a:lumOff val="3725"/>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ACF7C13B-51E5-4720-BF28-45EBF839CF64}">
      <dsp:nvSpPr>
        <dsp:cNvPr id="0" name=""/>
        <dsp:cNvSpPr/>
      </dsp:nvSpPr>
      <dsp:spPr>
        <a:xfrm>
          <a:off x="0" y="3429000"/>
          <a:ext cx="6496050"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i="0" kern="1200"/>
            <a:t>Range of values for each attribute (e.g., price: $326-$18,823, carat: 0.2-5.01)</a:t>
          </a:r>
          <a:endParaRPr lang="en-US" sz="2500" kern="1200"/>
        </a:p>
      </dsp:txBody>
      <dsp:txXfrm>
        <a:off x="0" y="3429000"/>
        <a:ext cx="6496050" cy="11430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734BCCD4-CEB1-405B-A443-DD9CBCBEA552}" type="datetime1">
              <a:rPr lang="en-US" smtClean="0"/>
              <a:t>1/8/2023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152625605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صورة بانورامي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734BCCD4-CEB1-405B-A443-DD9CBCBEA552}" type="datetime1">
              <a:rPr lang="en-US" smtClean="0"/>
              <a:t>1/8/2023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94191059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ar-SA"/>
              <a:t>انقر لتحرير نمط عنوان الشكل الرئيسي</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734BCCD4-CEB1-405B-A443-DD9CBCBEA552}" type="datetime1">
              <a:rPr lang="en-US" smtClean="0"/>
              <a:t>1/8/2023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26942153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ar-SA"/>
              <a:t>انقر لتحرير نمط عنوان الشكل الرئيسي</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ar-SA"/>
              <a:t>انقر لتحرير أنماط نص الشكل الرئيسي</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734BCCD4-CEB1-405B-A443-DD9CBCBEA552}" type="datetime1">
              <a:rPr lang="en-US" smtClean="0"/>
              <a:t>1/8/2023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9051888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734BCCD4-CEB1-405B-A443-DD9CBCBEA552}" type="datetime1">
              <a:rPr lang="en-US" smtClean="0"/>
              <a:t>1/8/2023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71624255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أعمد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34BCCD4-CEB1-405B-A443-DD9CBCBEA552}" type="datetime1">
              <a:rPr lang="en-US" smtClean="0"/>
              <a:t>1/8/2023</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127496299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أعمدة صو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34BCCD4-CEB1-405B-A443-DD9CBCBEA552}" type="datetime1">
              <a:rPr lang="en-US" smtClean="0"/>
              <a:t>1/8/2023</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50698054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anchor="t" anchorCtr="0"/>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734BCCD4-CEB1-405B-A443-DD9CBCBEA552}" type="datetime1">
              <a:rPr lang="en-US" smtClean="0"/>
              <a:t>1/8/2023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63785896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734BCCD4-CEB1-405B-A443-DD9CBCBEA552}" type="datetime1">
              <a:rPr lang="en-US" smtClean="0"/>
              <a:t>1/8/2023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26968607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3"/>
          <p:cNvSpPr>
            <a:spLocks noGrp="1"/>
          </p:cNvSpPr>
          <p:nvPr>
            <p:ph type="dt" sz="half" idx="10"/>
          </p:nvPr>
        </p:nvSpPr>
        <p:spPr/>
        <p:txBody>
          <a:bodyPr/>
          <a:lstStyle/>
          <a:p>
            <a:fld id="{734BCCD4-CEB1-405B-A443-DD9CBCBEA552}" type="datetime1">
              <a:rPr lang="en-US" smtClean="0"/>
              <a:t>1/8/2023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162975638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734BCCD4-CEB1-405B-A443-DD9CBCBEA552}" type="datetime1">
              <a:rPr lang="en-US" smtClean="0"/>
              <a:t>1/8/2023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68694977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734BCCD4-CEB1-405B-A443-DD9CBCBEA552}" type="datetime1">
              <a:rPr lang="en-US" smtClean="0"/>
              <a:t>1/8/2023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87495013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734BCCD4-CEB1-405B-A443-DD9CBCBEA552}" type="datetime1">
              <a:rPr lang="en-US" smtClean="0"/>
              <a:t>1/8/2023</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419833734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7" name="Date Placeholder 2"/>
          <p:cNvSpPr>
            <a:spLocks noGrp="1"/>
          </p:cNvSpPr>
          <p:nvPr>
            <p:ph type="dt" sz="half" idx="10"/>
          </p:nvPr>
        </p:nvSpPr>
        <p:spPr/>
        <p:txBody>
          <a:bodyPr/>
          <a:lstStyle/>
          <a:p>
            <a:fld id="{734BCCD4-CEB1-405B-A443-DD9CBCBEA552}" type="datetime1">
              <a:rPr lang="en-US" smtClean="0"/>
              <a:t>1/8/2023</a:t>
            </a:fld>
            <a:endParaRPr lang="en-US"/>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138343730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34BCCD4-CEB1-405B-A443-DD9CBCBEA552}" type="datetime1">
              <a:rPr lang="en-US" smtClean="0"/>
              <a:t>1/8/2023</a:t>
            </a:fld>
            <a:endParaRPr lang="en-US"/>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81938620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7" name="Date Placeholder 4"/>
          <p:cNvSpPr>
            <a:spLocks noGrp="1"/>
          </p:cNvSpPr>
          <p:nvPr>
            <p:ph type="dt" sz="half" idx="10"/>
          </p:nvPr>
        </p:nvSpPr>
        <p:spPr/>
        <p:txBody>
          <a:bodyPr/>
          <a:lstStyle/>
          <a:p>
            <a:fld id="{734BCCD4-CEB1-405B-A443-DD9CBCBEA552}" type="datetime1">
              <a:rPr lang="en-US" smtClean="0"/>
              <a:t>1/8/2023</a:t>
            </a:fld>
            <a:endParaRPr lang="en-US"/>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57837499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734BCCD4-CEB1-405B-A443-DD9CBCBEA552}" type="datetime1">
              <a:rPr lang="en-US" smtClean="0"/>
              <a:t>1/8/2023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510537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34BCCD4-CEB1-405B-A443-DD9CBCBEA552}" type="datetime1">
              <a:rPr lang="en-US" smtClean="0"/>
              <a:t>1/8/2023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1289357623"/>
      </p:ext>
    </p:extLst>
  </p:cSld>
  <p:clrMap bg1="dk1" tx1="lt1" bg2="dk2"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Lst>
  <p:hf sldNum="0" hdr="0" ftr="0" dt="0"/>
  <p:txStyles>
    <p:title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7" name="Picture 36">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9" name="Oval 38">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1" name="Picture 40">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3" name="Picture 42">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5" name="Rectangle 44">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عنوان 1">
            <a:extLst>
              <a:ext uri="{FF2B5EF4-FFF2-40B4-BE49-F238E27FC236}">
                <a16:creationId xmlns:a16="http://schemas.microsoft.com/office/drawing/2014/main" id="{DEF21C24-7293-79E1-DEB8-9981030EAFBB}"/>
              </a:ext>
            </a:extLst>
          </p:cNvPr>
          <p:cNvSpPr>
            <a:spLocks noGrp="1"/>
          </p:cNvSpPr>
          <p:nvPr>
            <p:ph type="ctrTitle"/>
          </p:nvPr>
        </p:nvSpPr>
        <p:spPr>
          <a:xfrm>
            <a:off x="648930" y="629266"/>
            <a:ext cx="4795482" cy="1641987"/>
          </a:xfrm>
        </p:spPr>
        <p:txBody>
          <a:bodyPr vert="horz" lIns="91440" tIns="45720" rIns="91440" bIns="45720" rtlCol="0" anchor="t">
            <a:normAutofit/>
          </a:bodyPr>
          <a:lstStyle/>
          <a:p>
            <a:pPr rtl="0"/>
            <a:r>
              <a:rPr lang="en-US" sz="4200"/>
              <a:t>Diamonds Prices Analysis </a:t>
            </a:r>
          </a:p>
        </p:txBody>
      </p:sp>
      <p:pic>
        <p:nvPicPr>
          <p:cNvPr id="30" name="Picture 4">
            <a:extLst>
              <a:ext uri="{FF2B5EF4-FFF2-40B4-BE49-F238E27FC236}">
                <a16:creationId xmlns:a16="http://schemas.microsoft.com/office/drawing/2014/main" id="{49F77418-6F60-9632-3D1C-80F762D29B96}"/>
              </a:ext>
            </a:extLst>
          </p:cNvPr>
          <p:cNvPicPr>
            <a:picLocks noChangeAspect="1"/>
          </p:cNvPicPr>
          <p:nvPr/>
        </p:nvPicPr>
        <p:blipFill rotWithShape="1">
          <a:blip r:embed="rId7"/>
          <a:srcRect r="40318" b="-1"/>
          <a:stretch/>
        </p:blipFill>
        <p:spPr>
          <a:xfrm>
            <a:off x="6094410" y="609601"/>
            <a:ext cx="5449889" cy="5638797"/>
          </a:xfrm>
          <a:prstGeom prst="rect">
            <a:avLst/>
          </a:prstGeom>
          <a:effectLst>
            <a:outerShdw blurRad="50800" dist="38100" dir="5400000" algn="t" rotWithShape="0">
              <a:prstClr val="black">
                <a:alpha val="43000"/>
              </a:prstClr>
            </a:outerShdw>
          </a:effectLst>
        </p:spPr>
      </p:pic>
      <p:sp>
        <p:nvSpPr>
          <p:cNvPr id="47" name="Rectangle 46">
            <a:extLst>
              <a:ext uri="{FF2B5EF4-FFF2-40B4-BE49-F238E27FC236}">
                <a16:creationId xmlns:a16="http://schemas.microsoft.com/office/drawing/2014/main" id="{AA047838-7F9E-43CF-A116-26E7AAA8F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عنوان فرعي 2">
            <a:extLst>
              <a:ext uri="{FF2B5EF4-FFF2-40B4-BE49-F238E27FC236}">
                <a16:creationId xmlns:a16="http://schemas.microsoft.com/office/drawing/2014/main" id="{368A5951-ADA5-DA7E-B8D7-29BC324F1015}"/>
              </a:ext>
            </a:extLst>
          </p:cNvPr>
          <p:cNvSpPr>
            <a:spLocks noGrp="1"/>
          </p:cNvSpPr>
          <p:nvPr>
            <p:ph type="subTitle" idx="1"/>
          </p:nvPr>
        </p:nvSpPr>
        <p:spPr>
          <a:xfrm>
            <a:off x="647701" y="2438401"/>
            <a:ext cx="4797256" cy="3809998"/>
          </a:xfrm>
        </p:spPr>
        <p:txBody>
          <a:bodyPr vert="horz" lIns="91440" tIns="45720" rIns="91440" bIns="45720" rtlCol="0">
            <a:normAutofit/>
          </a:bodyPr>
          <a:lstStyle/>
          <a:p>
            <a:pPr rtl="0">
              <a:buFont typeface="Wingdings 3" charset="2"/>
              <a:buChar char=""/>
            </a:pPr>
            <a:r>
              <a:rPr lang="en-US" dirty="0">
                <a:solidFill>
                  <a:schemeClr val="tx1"/>
                </a:solidFill>
              </a:rPr>
              <a:t>Using machine learning </a:t>
            </a:r>
            <a:br>
              <a:rPr lang="en-US" dirty="0">
                <a:solidFill>
                  <a:schemeClr val="tx1"/>
                </a:solidFill>
              </a:rPr>
            </a:br>
            <a:r>
              <a:rPr lang="en-US" dirty="0">
                <a:solidFill>
                  <a:schemeClr val="tx1"/>
                </a:solidFill>
              </a:rPr>
              <a:t>linear regression model</a:t>
            </a:r>
          </a:p>
          <a:p>
            <a:pPr rtl="0">
              <a:buFont typeface="Wingdings 3" charset="2"/>
              <a:buChar char=""/>
            </a:pPr>
            <a:endParaRPr lang="en-US" dirty="0">
              <a:solidFill>
                <a:schemeClr val="tx1"/>
              </a:solidFill>
            </a:endParaRPr>
          </a:p>
          <a:p>
            <a:pPr rtl="0">
              <a:buFont typeface="Wingdings 3" charset="2"/>
              <a:buChar char=""/>
            </a:pPr>
            <a:endParaRPr lang="en-US" dirty="0">
              <a:solidFill>
                <a:schemeClr val="tx1"/>
              </a:solidFill>
            </a:endParaRPr>
          </a:p>
          <a:p>
            <a:pPr rtl="0"/>
            <a:endParaRPr lang="en-US" dirty="0">
              <a:solidFill>
                <a:schemeClr val="tx1"/>
              </a:solidFill>
            </a:endParaRPr>
          </a:p>
        </p:txBody>
      </p:sp>
      <p:sp>
        <p:nvSpPr>
          <p:cNvPr id="4" name="عنوان فرعي 2">
            <a:extLst>
              <a:ext uri="{FF2B5EF4-FFF2-40B4-BE49-F238E27FC236}">
                <a16:creationId xmlns:a16="http://schemas.microsoft.com/office/drawing/2014/main" id="{F50ECD85-1CB8-7224-17C5-18A002DFDC2F}"/>
              </a:ext>
            </a:extLst>
          </p:cNvPr>
          <p:cNvSpPr txBox="1">
            <a:spLocks/>
          </p:cNvSpPr>
          <p:nvPr/>
        </p:nvSpPr>
        <p:spPr>
          <a:xfrm>
            <a:off x="271976" y="4223830"/>
            <a:ext cx="9144000" cy="1655762"/>
          </a:xfrm>
          <a:prstGeom prst="rect">
            <a:avLst/>
          </a:prstGeom>
        </p:spPr>
        <p:txBody>
          <a:bodyPr vert="horz" lIns="91440" tIns="45720" rIns="91440" bIns="45720" rtlCol="1">
            <a:normAutofit fontScale="25000" lnSpcReduction="20000"/>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r>
              <a:rPr lang="en-US" sz="5100" b="1" dirty="0"/>
            </a:br>
            <a:r>
              <a:rPr lang="en-US" sz="12800" b="1" dirty="0"/>
              <a:t>Name : </a:t>
            </a:r>
            <a:r>
              <a:rPr lang="en-US" sz="12800" dirty="0"/>
              <a:t>Abdelhamid Khaled</a:t>
            </a:r>
            <a:endParaRPr lang="en-US" sz="14400" dirty="0"/>
          </a:p>
          <a:p>
            <a:pPr algn="l"/>
            <a:r>
              <a:rPr lang="en-US" sz="14400" b="1" dirty="0"/>
              <a:t> </a:t>
            </a:r>
            <a:br>
              <a:rPr lang="en-US" sz="14400" b="1" dirty="0"/>
            </a:br>
            <a:r>
              <a:rPr lang="en-US" sz="14400" b="1" dirty="0"/>
              <a:t>ID:</a:t>
            </a:r>
            <a:r>
              <a:rPr lang="en-US" sz="14400" dirty="0"/>
              <a:t>18100523</a:t>
            </a:r>
          </a:p>
          <a:p>
            <a:endParaRPr lang="ar-EG" sz="1400" dirty="0"/>
          </a:p>
          <a:p>
            <a:endParaRPr lang="ar-EG" sz="1400" dirty="0"/>
          </a:p>
          <a:p>
            <a:r>
              <a:rPr lang="en-US" sz="1400" dirty="0"/>
              <a:t> </a:t>
            </a:r>
            <a:endParaRPr lang="ar-EG" sz="1400" dirty="0"/>
          </a:p>
        </p:txBody>
      </p:sp>
    </p:spTree>
    <p:extLst>
      <p:ext uri="{BB962C8B-B14F-4D97-AF65-F5344CB8AC3E}">
        <p14:creationId xmlns:p14="http://schemas.microsoft.com/office/powerpoint/2010/main" val="2717554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D35E26F-C6F3-3C09-BBF6-E4B8A12E7487}"/>
              </a:ext>
            </a:extLst>
          </p:cNvPr>
          <p:cNvSpPr>
            <a:spLocks noGrp="1"/>
          </p:cNvSpPr>
          <p:nvPr>
            <p:ph type="title"/>
          </p:nvPr>
        </p:nvSpPr>
        <p:spPr/>
        <p:txBody>
          <a:bodyPr/>
          <a:lstStyle/>
          <a:p>
            <a:r>
              <a:rPr lang="en-GB" sz="5400" b="0" i="0" dirty="0">
                <a:solidFill>
                  <a:schemeClr val="tx1"/>
                </a:solidFill>
                <a:effectLst/>
                <a:latin typeface="Söhne"/>
              </a:rPr>
              <a:t>conclusion</a:t>
            </a:r>
            <a:endParaRPr lang="ar-EG" sz="5400" dirty="0">
              <a:solidFill>
                <a:schemeClr val="tx1"/>
              </a:solidFill>
            </a:endParaRPr>
          </a:p>
        </p:txBody>
      </p:sp>
      <p:sp>
        <p:nvSpPr>
          <p:cNvPr id="3" name="عنصر نائب للمحتوى 2">
            <a:extLst>
              <a:ext uri="{FF2B5EF4-FFF2-40B4-BE49-F238E27FC236}">
                <a16:creationId xmlns:a16="http://schemas.microsoft.com/office/drawing/2014/main" id="{211E9A54-BAE6-E64A-ACCA-D6CD124F313A}"/>
              </a:ext>
            </a:extLst>
          </p:cNvPr>
          <p:cNvSpPr>
            <a:spLocks noGrp="1"/>
          </p:cNvSpPr>
          <p:nvPr>
            <p:ph idx="1"/>
          </p:nvPr>
        </p:nvSpPr>
        <p:spPr>
          <a:xfrm>
            <a:off x="281354" y="1519312"/>
            <a:ext cx="11043138" cy="4885970"/>
          </a:xfrm>
        </p:spPr>
        <p:txBody>
          <a:bodyPr>
            <a:normAutofit fontScale="92500" lnSpcReduction="10000"/>
          </a:bodyPr>
          <a:lstStyle/>
          <a:p>
            <a:pPr marL="0" indent="0" algn="l">
              <a:buNone/>
            </a:pPr>
            <a:r>
              <a:rPr lang="en-US" dirty="0"/>
              <a:t>In conclusion, our machine learning model has shown promising results in predicting the prices of diamonds based on their characteristics. By using linear regression and evaluating the performance using metrics such as R2 scores, MAE, and RMSE, we have been able to demonstrate the effectiveness of the model in predicting diamond prices with a high degree of accuracy.</a:t>
            </a:r>
          </a:p>
          <a:p>
            <a:pPr marL="0" indent="0" algn="l">
              <a:buNone/>
            </a:pPr>
            <a:r>
              <a:rPr lang="en-US" dirty="0"/>
              <a:t>The model has the potential to be a valuable tool for industry professionals, helping them to make more informed and accurate pricing decisions. It could also contribute to a more efficient and effective diamond market by providing a reliable means of determining prices.</a:t>
            </a:r>
          </a:p>
          <a:p>
            <a:pPr marL="0" indent="0" algn="l">
              <a:buNone/>
            </a:pPr>
            <a:r>
              <a:rPr lang="en-US" dirty="0"/>
              <a:t>Of course, there are limitations to the model and the data that we used. The data is limited in scope and may not fully capture the complexity of the diamond market. There may also be other factors that influence diamond prices that are not included in the dataset. In the future, it would be interesting to explore other machine learning algorithms or incorporate additional data sources to further improve the model's performance.</a:t>
            </a:r>
          </a:p>
          <a:p>
            <a:pPr marL="0" indent="0" algn="l">
              <a:buNone/>
            </a:pPr>
            <a:r>
              <a:rPr lang="en-US" dirty="0"/>
              <a:t>Overall, this project has demonstrated the power of machine learning in automating and improving the diamond pricing process, and has opened up new possibilities for analyzing and understanding the factors that influence diamond prices.</a:t>
            </a:r>
          </a:p>
          <a:p>
            <a:pPr marL="0" indent="0" algn="l">
              <a:buNone/>
            </a:pPr>
            <a:endParaRPr lang="en-US" dirty="0"/>
          </a:p>
          <a:p>
            <a:pPr marL="0" indent="0" algn="l">
              <a:buNone/>
            </a:pPr>
            <a:endParaRPr lang="en-US" dirty="0"/>
          </a:p>
          <a:p>
            <a:pPr marL="0" indent="0" algn="l">
              <a:buNone/>
            </a:pPr>
            <a:endParaRPr lang="en-US" dirty="0"/>
          </a:p>
          <a:p>
            <a:pPr marL="0" indent="0" algn="l">
              <a:buNone/>
            </a:pPr>
            <a:endParaRPr lang="en-US" dirty="0"/>
          </a:p>
        </p:txBody>
      </p:sp>
    </p:spTree>
    <p:extLst>
      <p:ext uri="{BB962C8B-B14F-4D97-AF65-F5344CB8AC3E}">
        <p14:creationId xmlns:p14="http://schemas.microsoft.com/office/powerpoint/2010/main" val="3592520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مربع نص 3">
            <a:extLst>
              <a:ext uri="{FF2B5EF4-FFF2-40B4-BE49-F238E27FC236}">
                <a16:creationId xmlns:a16="http://schemas.microsoft.com/office/drawing/2014/main" id="{4095331A-BEAA-A45C-F6C2-769E5FDBD6C6}"/>
              </a:ext>
            </a:extLst>
          </p:cNvPr>
          <p:cNvSpPr txBox="1"/>
          <p:nvPr/>
        </p:nvSpPr>
        <p:spPr>
          <a:xfrm>
            <a:off x="5539121" y="976160"/>
            <a:ext cx="6144230" cy="1934172"/>
          </a:xfrm>
          <a:prstGeom prst="rect">
            <a:avLst/>
          </a:prstGeom>
        </p:spPr>
        <p:txBody>
          <a:bodyPr vert="horz" lIns="91440" tIns="45720" rIns="91440" bIns="45720" rtlCol="0" anchor="t">
            <a:normAutofit/>
          </a:bodyPr>
          <a:lstStyle/>
          <a:p>
            <a:pPr algn="l" rtl="0">
              <a:spcBef>
                <a:spcPct val="0"/>
              </a:spcBef>
              <a:spcAft>
                <a:spcPts val="600"/>
              </a:spcAft>
            </a:pPr>
            <a:r>
              <a:rPr lang="en-US" sz="5400" b="1" dirty="0">
                <a:latin typeface="+mj-lt"/>
                <a:ea typeface="+mj-ea"/>
                <a:cs typeface="+mj-cs"/>
              </a:rPr>
              <a:t>Introduction </a:t>
            </a:r>
          </a:p>
        </p:txBody>
      </p:sp>
      <p:pic>
        <p:nvPicPr>
          <p:cNvPr id="8" name="Graphic 7" descr="الماس">
            <a:extLst>
              <a:ext uri="{FF2B5EF4-FFF2-40B4-BE49-F238E27FC236}">
                <a16:creationId xmlns:a16="http://schemas.microsoft.com/office/drawing/2014/main" id="{D762D95D-0489-4088-FA4A-AEB953ED3F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7870" y="1974903"/>
            <a:ext cx="4023360" cy="4023360"/>
          </a:xfrm>
          <a:prstGeom prst="rect">
            <a:avLst/>
          </a:prstGeom>
        </p:spPr>
      </p:pic>
      <p:sp>
        <p:nvSpPr>
          <p:cNvPr id="14" name="عنصر نائب للمحتوى 2">
            <a:extLst>
              <a:ext uri="{FF2B5EF4-FFF2-40B4-BE49-F238E27FC236}">
                <a16:creationId xmlns:a16="http://schemas.microsoft.com/office/drawing/2014/main" id="{94C0E1EE-CB23-2747-A9CF-76A6B821F2C4}"/>
              </a:ext>
            </a:extLst>
          </p:cNvPr>
          <p:cNvSpPr>
            <a:spLocks noGrp="1"/>
          </p:cNvSpPr>
          <p:nvPr>
            <p:ph idx="1"/>
          </p:nvPr>
        </p:nvSpPr>
        <p:spPr>
          <a:xfrm>
            <a:off x="5539121" y="1842868"/>
            <a:ext cx="6144230" cy="4345996"/>
          </a:xfrm>
        </p:spPr>
        <p:txBody>
          <a:bodyPr vert="horz" lIns="91440" tIns="45720" rIns="91440" bIns="45720" rtlCol="0">
            <a:normAutofit fontScale="85000" lnSpcReduction="10000"/>
          </a:bodyPr>
          <a:lstStyle/>
          <a:p>
            <a:pPr>
              <a:lnSpc>
                <a:spcPct val="100000"/>
              </a:lnSpc>
            </a:pPr>
            <a:r>
              <a:rPr lang="en-US" sz="1800" dirty="0"/>
              <a:t>The pricing of diamonds is a complex and multifaceted task that involves considering a variety of factors such as carat, cut, color, and clarity. Accurately determining the price of a diamond is critical for industry professionals, as it can have significant financial implications.</a:t>
            </a:r>
          </a:p>
          <a:p>
            <a:pPr>
              <a:lnSpc>
                <a:spcPct val="100000"/>
              </a:lnSpc>
            </a:pPr>
            <a:endParaRPr lang="en-US" sz="1800" dirty="0"/>
          </a:p>
          <a:p>
            <a:pPr>
              <a:lnSpc>
                <a:spcPct val="100000"/>
              </a:lnSpc>
            </a:pPr>
            <a:r>
              <a:rPr lang="en-US" sz="1800" dirty="0"/>
              <a:t>In this project, we aim to develop a machine learning model that can automate and improve the diamond pricing process. By using a dataset containing information about almost 54,000 diamonds, we hope to build a model that can accurately predict the prices of diamonds based on their characteristics and provide insights about the factors that influence diamond prices.</a:t>
            </a:r>
          </a:p>
          <a:p>
            <a:pPr>
              <a:lnSpc>
                <a:spcPct val="100000"/>
              </a:lnSpc>
            </a:pPr>
            <a:endParaRPr lang="en-US" sz="1800" dirty="0"/>
          </a:p>
          <a:p>
            <a:pPr>
              <a:lnSpc>
                <a:spcPct val="100000"/>
              </a:lnSpc>
            </a:pPr>
            <a:r>
              <a:rPr lang="en-US" sz="1800" dirty="0"/>
              <a:t>Our goal is to create a model that will be able to assist industry professionals in making more informed and accurate pricing decisions, and to contribute to a more efficient and effective diamond market.</a:t>
            </a:r>
          </a:p>
        </p:txBody>
      </p:sp>
    </p:spTree>
    <p:extLst>
      <p:ext uri="{BB962C8B-B14F-4D97-AF65-F5344CB8AC3E}">
        <p14:creationId xmlns:p14="http://schemas.microsoft.com/office/powerpoint/2010/main" val="2377389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1ECAED82-0DC5-8777-0A02-3815B7BF6D0F}"/>
              </a:ext>
            </a:extLst>
          </p:cNvPr>
          <p:cNvSpPr>
            <a:spLocks noGrp="1"/>
          </p:cNvSpPr>
          <p:nvPr>
            <p:ph type="title"/>
          </p:nvPr>
        </p:nvSpPr>
        <p:spPr>
          <a:xfrm>
            <a:off x="643855" y="1447800"/>
            <a:ext cx="3108626" cy="4572000"/>
          </a:xfrm>
        </p:spPr>
        <p:txBody>
          <a:bodyPr anchor="ctr">
            <a:normAutofit/>
          </a:bodyPr>
          <a:lstStyle/>
          <a:p>
            <a:r>
              <a:rPr lang="en-GB" sz="3200" b="0" i="0">
                <a:solidFill>
                  <a:srgbClr val="F2F2F2"/>
                </a:solidFill>
                <a:effectLst/>
                <a:latin typeface="Söhne"/>
              </a:rPr>
              <a:t>Data</a:t>
            </a:r>
            <a:br>
              <a:rPr lang="en-GB" sz="3200" b="0" i="0">
                <a:solidFill>
                  <a:srgbClr val="F2F2F2"/>
                </a:solidFill>
                <a:effectLst/>
                <a:latin typeface="Söhne"/>
              </a:rPr>
            </a:br>
            <a:endParaRPr lang="ar-EG" sz="3200">
              <a:solidFill>
                <a:srgbClr val="F2F2F2"/>
              </a:solidFill>
            </a:endParaRPr>
          </a:p>
        </p:txBody>
      </p:sp>
      <p:sp>
        <p:nvSpPr>
          <p:cNvPr id="12" name="Freeform: Shape 11">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6" name="Rectangle 15">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عنصر نائب للمحتوى 2">
            <a:extLst>
              <a:ext uri="{FF2B5EF4-FFF2-40B4-BE49-F238E27FC236}">
                <a16:creationId xmlns:a16="http://schemas.microsoft.com/office/drawing/2014/main" id="{D305B930-06E8-F0DB-FD2A-92649E6502F5}"/>
              </a:ext>
            </a:extLst>
          </p:cNvPr>
          <p:cNvGraphicFramePr>
            <a:graphicFrameLocks noGrp="1"/>
          </p:cNvGraphicFramePr>
          <p:nvPr>
            <p:ph idx="1"/>
            <p:extLst>
              <p:ext uri="{D42A27DB-BD31-4B8C-83A1-F6EECF244321}">
                <p14:modId xmlns:p14="http://schemas.microsoft.com/office/powerpoint/2010/main" val="3043784094"/>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89365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9076D5E-68ED-4CD1-A04F-E7934EBFA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1ECAED82-0DC5-8777-0A02-3815B7BF6D0F}"/>
              </a:ext>
            </a:extLst>
          </p:cNvPr>
          <p:cNvSpPr>
            <a:spLocks noGrp="1"/>
          </p:cNvSpPr>
          <p:nvPr>
            <p:ph type="title"/>
          </p:nvPr>
        </p:nvSpPr>
        <p:spPr>
          <a:xfrm>
            <a:off x="648929" y="629266"/>
            <a:ext cx="3505495" cy="1622321"/>
          </a:xfrm>
        </p:spPr>
        <p:txBody>
          <a:bodyPr>
            <a:normAutofit/>
          </a:bodyPr>
          <a:lstStyle/>
          <a:p>
            <a:r>
              <a:rPr lang="en-GB" b="1" i="0">
                <a:solidFill>
                  <a:srgbClr val="EBEBEB"/>
                </a:solidFill>
                <a:effectLst/>
                <a:latin typeface="Söhne"/>
              </a:rPr>
              <a:t>Data</a:t>
            </a:r>
            <a:br>
              <a:rPr lang="en-GB" b="1" i="0">
                <a:solidFill>
                  <a:srgbClr val="EBEBEB"/>
                </a:solidFill>
                <a:effectLst/>
                <a:latin typeface="Söhne"/>
              </a:rPr>
            </a:br>
            <a:endParaRPr lang="ar-EG" b="1">
              <a:solidFill>
                <a:srgbClr val="EBEBEB"/>
              </a:solidFill>
            </a:endParaRPr>
          </a:p>
        </p:txBody>
      </p:sp>
      <p:sp>
        <p:nvSpPr>
          <p:cNvPr id="16" name="Rectangle 15">
            <a:extLst>
              <a:ext uri="{FF2B5EF4-FFF2-40B4-BE49-F238E27FC236}">
                <a16:creationId xmlns:a16="http://schemas.microsoft.com/office/drawing/2014/main" id="{21BE0A6B-EBF8-4301-B1AE-F6A1C4003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ounded Rectangle 9">
            <a:extLst>
              <a:ext uri="{FF2B5EF4-FFF2-40B4-BE49-F238E27FC236}">
                <a16:creationId xmlns:a16="http://schemas.microsoft.com/office/drawing/2014/main" id="{03C06118-B3FE-4B51-80A1-B82C2E9F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صورة 8">
            <a:extLst>
              <a:ext uri="{FF2B5EF4-FFF2-40B4-BE49-F238E27FC236}">
                <a16:creationId xmlns:a16="http://schemas.microsoft.com/office/drawing/2014/main" id="{369A675B-2FCB-EB43-9D37-BF251C08FBF8}"/>
              </a:ext>
            </a:extLst>
          </p:cNvPr>
          <p:cNvPicPr>
            <a:picLocks noChangeAspect="1"/>
          </p:cNvPicPr>
          <p:nvPr/>
        </p:nvPicPr>
        <p:blipFill>
          <a:blip r:embed="rId2"/>
          <a:stretch>
            <a:fillRect/>
          </a:stretch>
        </p:blipFill>
        <p:spPr>
          <a:xfrm>
            <a:off x="5608319" y="2057267"/>
            <a:ext cx="5614835" cy="2590247"/>
          </a:xfrm>
          <a:prstGeom prst="rect">
            <a:avLst/>
          </a:prstGeom>
          <a:effectLst/>
        </p:spPr>
      </p:pic>
      <p:sp>
        <p:nvSpPr>
          <p:cNvPr id="20" name="Rectangle 19">
            <a:extLst>
              <a:ext uri="{FF2B5EF4-FFF2-40B4-BE49-F238E27FC236}">
                <a16:creationId xmlns:a16="http://schemas.microsoft.com/office/drawing/2014/main" id="{172BE3F8-96D6-4535-9AE4-694DC4F5B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عنصر نائب للمحتوى 6">
            <a:extLst>
              <a:ext uri="{FF2B5EF4-FFF2-40B4-BE49-F238E27FC236}">
                <a16:creationId xmlns:a16="http://schemas.microsoft.com/office/drawing/2014/main" id="{CA35094E-03F4-7D21-7C35-887517AB8ED3}"/>
              </a:ext>
            </a:extLst>
          </p:cNvPr>
          <p:cNvSpPr>
            <a:spLocks noGrp="1"/>
          </p:cNvSpPr>
          <p:nvPr>
            <p:ph idx="1"/>
          </p:nvPr>
        </p:nvSpPr>
        <p:spPr>
          <a:xfrm>
            <a:off x="648931" y="2438400"/>
            <a:ext cx="3505494" cy="3785419"/>
          </a:xfrm>
        </p:spPr>
        <p:txBody>
          <a:bodyPr>
            <a:normAutofit/>
          </a:bodyPr>
          <a:lstStyle/>
          <a:p>
            <a:r>
              <a:rPr lang="en-GB" b="0" i="0">
                <a:solidFill>
                  <a:srgbClr val="FFFFFF"/>
                </a:solidFill>
              </a:rPr>
              <a:t>Visualizations</a:t>
            </a:r>
            <a:endParaRPr lang="en-US">
              <a:solidFill>
                <a:srgbClr val="FFFFFF"/>
              </a:solidFill>
            </a:endParaRPr>
          </a:p>
          <a:p>
            <a:endParaRPr lang="ar-EG">
              <a:solidFill>
                <a:srgbClr val="FFFFFF"/>
              </a:solidFill>
            </a:endParaRPr>
          </a:p>
        </p:txBody>
      </p:sp>
    </p:spTree>
    <p:extLst>
      <p:ext uri="{BB962C8B-B14F-4D97-AF65-F5344CB8AC3E}">
        <p14:creationId xmlns:p14="http://schemas.microsoft.com/office/powerpoint/2010/main" val="14541552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922B851-6B16-415F-9600-DB0E665C5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C8767BC3-55F0-387C-F339-25F087D68E56}"/>
              </a:ext>
            </a:extLst>
          </p:cNvPr>
          <p:cNvSpPr>
            <a:spLocks noGrp="1"/>
          </p:cNvSpPr>
          <p:nvPr>
            <p:ph type="title"/>
          </p:nvPr>
        </p:nvSpPr>
        <p:spPr>
          <a:xfrm>
            <a:off x="648929" y="629266"/>
            <a:ext cx="4944152" cy="1622321"/>
          </a:xfrm>
        </p:spPr>
        <p:txBody>
          <a:bodyPr>
            <a:normAutofit/>
          </a:bodyPr>
          <a:lstStyle/>
          <a:p>
            <a:r>
              <a:rPr lang="en-US">
                <a:solidFill>
                  <a:srgbClr val="EBEBEB"/>
                </a:solidFill>
              </a:rPr>
              <a:t>Data </a:t>
            </a:r>
            <a:endParaRPr lang="ar-EG">
              <a:solidFill>
                <a:srgbClr val="EBEBEB"/>
              </a:solidFill>
            </a:endParaRPr>
          </a:p>
        </p:txBody>
      </p:sp>
      <p:sp>
        <p:nvSpPr>
          <p:cNvPr id="12" name="Rectangle 11">
            <a:extLst>
              <a:ext uri="{FF2B5EF4-FFF2-40B4-BE49-F238E27FC236}">
                <a16:creationId xmlns:a16="http://schemas.microsoft.com/office/drawing/2014/main" id="{FAA2B0B0-E6D1-4F97-A03B-5B9DC568A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ounded Rectangle 9">
            <a:extLst>
              <a:ext uri="{FF2B5EF4-FFF2-40B4-BE49-F238E27FC236}">
                <a16:creationId xmlns:a16="http://schemas.microsoft.com/office/drawing/2014/main" id="{7067A410-38E7-4862-BC25-A40927006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484632"/>
            <a:ext cx="5130204"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صورة 4">
            <a:extLst>
              <a:ext uri="{FF2B5EF4-FFF2-40B4-BE49-F238E27FC236}">
                <a16:creationId xmlns:a16="http://schemas.microsoft.com/office/drawing/2014/main" id="{7BF86FCD-9542-08EA-0A3E-5AF45BE01753}"/>
              </a:ext>
            </a:extLst>
          </p:cNvPr>
          <p:cNvPicPr>
            <a:picLocks noChangeAspect="1"/>
          </p:cNvPicPr>
          <p:nvPr/>
        </p:nvPicPr>
        <p:blipFill>
          <a:blip r:embed="rId2"/>
          <a:stretch>
            <a:fillRect/>
          </a:stretch>
        </p:blipFill>
        <p:spPr>
          <a:xfrm>
            <a:off x="6092950" y="484632"/>
            <a:ext cx="6099050" cy="5620745"/>
          </a:xfrm>
          <a:prstGeom prst="rect">
            <a:avLst/>
          </a:prstGeom>
          <a:effectLst/>
        </p:spPr>
      </p:pic>
      <p:sp>
        <p:nvSpPr>
          <p:cNvPr id="16" name="Rectangle 15">
            <a:extLst>
              <a:ext uri="{FF2B5EF4-FFF2-40B4-BE49-F238E27FC236}">
                <a16:creationId xmlns:a16="http://schemas.microsoft.com/office/drawing/2014/main" id="{95E21D77-54D4-42F2-9F79-B4B22CCA1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عنصر نائب للمحتوى 2">
            <a:extLst>
              <a:ext uri="{FF2B5EF4-FFF2-40B4-BE49-F238E27FC236}">
                <a16:creationId xmlns:a16="http://schemas.microsoft.com/office/drawing/2014/main" id="{214EFA43-78E1-93C3-DD3C-C954C5026994}"/>
              </a:ext>
            </a:extLst>
          </p:cNvPr>
          <p:cNvSpPr>
            <a:spLocks noGrp="1"/>
          </p:cNvSpPr>
          <p:nvPr>
            <p:ph idx="1"/>
          </p:nvPr>
        </p:nvSpPr>
        <p:spPr>
          <a:xfrm>
            <a:off x="648930" y="2438400"/>
            <a:ext cx="4944151" cy="3785419"/>
          </a:xfrm>
        </p:spPr>
        <p:txBody>
          <a:bodyPr>
            <a:normAutofit/>
          </a:bodyPr>
          <a:lstStyle/>
          <a:p>
            <a:pPr algn="l"/>
            <a:r>
              <a:rPr lang="en-US" dirty="0">
                <a:solidFill>
                  <a:srgbClr val="FFFFFF"/>
                </a:solidFill>
              </a:rPr>
              <a:t>Then I splatted the data into Categorical Variables : cut, color, clarity Numerical Variables : carat, depth, table, price, x, y, z  and defend the Dependent Variable : price Independent Variable : carat, cut, color, </a:t>
            </a:r>
            <a:endParaRPr lang="ar-EG" dirty="0">
              <a:solidFill>
                <a:srgbClr val="FFFFFF"/>
              </a:solidFill>
            </a:endParaRPr>
          </a:p>
          <a:p>
            <a:pPr algn="l"/>
            <a:r>
              <a:rPr lang="en-US" dirty="0">
                <a:solidFill>
                  <a:srgbClr val="FFFFFF"/>
                </a:solidFill>
              </a:rPr>
              <a:t>clarity, depth, table, x, y, z</a:t>
            </a:r>
            <a:endParaRPr lang="ar-EG" dirty="0">
              <a:solidFill>
                <a:srgbClr val="FFFFFF"/>
              </a:solidFill>
            </a:endParaRPr>
          </a:p>
        </p:txBody>
      </p:sp>
    </p:spTree>
    <p:extLst>
      <p:ext uri="{BB962C8B-B14F-4D97-AF65-F5344CB8AC3E}">
        <p14:creationId xmlns:p14="http://schemas.microsoft.com/office/powerpoint/2010/main" val="248240374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68AD544-C125-A77F-4A81-2A7515F07471}"/>
              </a:ext>
            </a:extLst>
          </p:cNvPr>
          <p:cNvSpPr>
            <a:spLocks noGrp="1"/>
          </p:cNvSpPr>
          <p:nvPr>
            <p:ph type="title"/>
          </p:nvPr>
        </p:nvSpPr>
        <p:spPr/>
        <p:txBody>
          <a:bodyPr/>
          <a:lstStyle/>
          <a:p>
            <a:r>
              <a:rPr lang="en-GB" sz="6600" b="0" i="0" dirty="0">
                <a:solidFill>
                  <a:schemeClr val="tx1"/>
                </a:solidFill>
                <a:effectLst/>
                <a:latin typeface="Söhne"/>
              </a:rPr>
              <a:t>Methods</a:t>
            </a:r>
            <a:endParaRPr lang="ar-EG" sz="6600" dirty="0">
              <a:solidFill>
                <a:schemeClr val="tx1"/>
              </a:solidFill>
            </a:endParaRPr>
          </a:p>
        </p:txBody>
      </p:sp>
      <p:sp>
        <p:nvSpPr>
          <p:cNvPr id="3" name="عنصر نائب للمحتوى 2">
            <a:extLst>
              <a:ext uri="{FF2B5EF4-FFF2-40B4-BE49-F238E27FC236}">
                <a16:creationId xmlns:a16="http://schemas.microsoft.com/office/drawing/2014/main" id="{05C12E68-4953-DAB2-2B70-D8B51DBFEDE8}"/>
              </a:ext>
            </a:extLst>
          </p:cNvPr>
          <p:cNvSpPr>
            <a:spLocks noGrp="1"/>
          </p:cNvSpPr>
          <p:nvPr>
            <p:ph idx="1"/>
          </p:nvPr>
        </p:nvSpPr>
        <p:spPr>
          <a:xfrm>
            <a:off x="0" y="2052918"/>
            <a:ext cx="11957538" cy="4805082"/>
          </a:xfrm>
        </p:spPr>
        <p:txBody>
          <a:bodyPr>
            <a:normAutofit/>
          </a:bodyPr>
          <a:lstStyle/>
          <a:p>
            <a:pPr marL="0" indent="0" algn="l">
              <a:buNone/>
            </a:pPr>
            <a:r>
              <a:rPr lang="en-US" b="1" i="0" dirty="0">
                <a:effectLst/>
                <a:latin typeface="Söhne"/>
              </a:rPr>
              <a:t>Machine learning model: linear regression</a:t>
            </a:r>
            <a:endParaRPr lang="ar-EG" b="1" i="0" dirty="0">
              <a:effectLst/>
              <a:latin typeface="Söhne"/>
            </a:endParaRPr>
          </a:p>
          <a:p>
            <a:pPr algn="l"/>
            <a:r>
              <a:rPr lang="en-US" sz="1600" i="0" dirty="0">
                <a:effectLst/>
                <a:latin typeface="Söhne"/>
              </a:rPr>
              <a:t>Linear regression is a type of machine learning model that is used to predict continuous variables such as prices. It is based on the assumption that there is a linear relationship between the input features (e.g., carat, cut, color) and the output (e.g., price). This means that the output can be modeled as a linear function of the inputs, with a slope and an intercept.</a:t>
            </a:r>
          </a:p>
          <a:p>
            <a:pPr algn="l"/>
            <a:r>
              <a:rPr lang="en-US" sz="1600" i="0" dirty="0">
                <a:effectLst/>
                <a:latin typeface="Söhne"/>
              </a:rPr>
              <a:t>Linear regression is suitable for this problem because we are trying to predict the prices of diamonds, which are continuous variables. The model is able to make predictions about the prices based on the values of the input features, and can provide insights about the relative importance of each feature in determining the price.</a:t>
            </a:r>
          </a:p>
          <a:p>
            <a:pPr algn="l"/>
            <a:r>
              <a:rPr lang="en-US" sz="1600" i="0" dirty="0">
                <a:effectLst/>
                <a:latin typeface="Söhne"/>
              </a:rPr>
              <a:t>To build the model, we will need to select the appropriate parameters and hyperparameters. The parameters are the coefficients of the linear function (i.e., the slope and the intercept), and they are learned from the data using an optimization algorithm. The hyperparameters are additional settings that control the model's behavior, such as the learning rate or the regularization term, and they are typically set by the user.</a:t>
            </a:r>
          </a:p>
          <a:p>
            <a:pPr algn="l"/>
            <a:r>
              <a:rPr lang="en-US" sz="1600" i="0" dirty="0">
                <a:effectLst/>
                <a:latin typeface="Söhne"/>
              </a:rPr>
              <a:t>Once the model is trained, we can use it to make predictions about the prices of diamonds based on their characteristics. We can also evaluate the performance of the model using evaluation metrics such as mean absolute error (MAE), mean squared error (MSE), and R-squared (R2). These metrics allow us to quantify the accuracy of the predictions and assess the suitability of the model for the problem at hand.</a:t>
            </a:r>
          </a:p>
        </p:txBody>
      </p:sp>
    </p:spTree>
    <p:extLst>
      <p:ext uri="{BB962C8B-B14F-4D97-AF65-F5344CB8AC3E}">
        <p14:creationId xmlns:p14="http://schemas.microsoft.com/office/powerpoint/2010/main" val="1606814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ED59B4A7-C09E-0B65-9611-613EE2B5D131}"/>
              </a:ext>
            </a:extLst>
          </p:cNvPr>
          <p:cNvSpPr>
            <a:spLocks noGrp="1"/>
          </p:cNvSpPr>
          <p:nvPr>
            <p:ph type="title"/>
          </p:nvPr>
        </p:nvSpPr>
        <p:spPr>
          <a:xfrm>
            <a:off x="643855" y="1447799"/>
            <a:ext cx="3108626" cy="1444752"/>
          </a:xfrm>
        </p:spPr>
        <p:txBody>
          <a:bodyPr anchor="b">
            <a:normAutofit/>
          </a:bodyPr>
          <a:lstStyle/>
          <a:p>
            <a:r>
              <a:rPr lang="en-US" sz="3200">
                <a:solidFill>
                  <a:srgbClr val="EBEBEB"/>
                </a:solidFill>
              </a:rPr>
              <a:t>Methods </a:t>
            </a:r>
            <a:endParaRPr lang="ar-EG" sz="3200">
              <a:solidFill>
                <a:srgbClr val="EBEBEB"/>
              </a:solidFill>
            </a:endParaRPr>
          </a:p>
        </p:txBody>
      </p:sp>
      <p:sp>
        <p:nvSpPr>
          <p:cNvPr id="12"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6"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عنصر نائب للمحتوى 2">
            <a:extLst>
              <a:ext uri="{FF2B5EF4-FFF2-40B4-BE49-F238E27FC236}">
                <a16:creationId xmlns:a16="http://schemas.microsoft.com/office/drawing/2014/main" id="{74275CC9-197E-5265-CDEB-081FF227C95F}"/>
              </a:ext>
            </a:extLst>
          </p:cNvPr>
          <p:cNvSpPr>
            <a:spLocks noGrp="1"/>
          </p:cNvSpPr>
          <p:nvPr>
            <p:ph idx="1"/>
          </p:nvPr>
        </p:nvSpPr>
        <p:spPr>
          <a:xfrm>
            <a:off x="643855" y="3072385"/>
            <a:ext cx="3108057" cy="2947415"/>
          </a:xfrm>
        </p:spPr>
        <p:txBody>
          <a:bodyPr>
            <a:normAutofit/>
          </a:bodyPr>
          <a:lstStyle/>
          <a:p>
            <a:pPr marL="0" indent="0">
              <a:buNone/>
            </a:pPr>
            <a:r>
              <a:rPr lang="en-US" sz="1400">
                <a:solidFill>
                  <a:srgbClr val="FFFFFF"/>
                </a:solidFill>
              </a:rPr>
              <a:t>Then </a:t>
            </a:r>
            <a:r>
              <a:rPr lang="en-US" sz="1400" i="0">
                <a:solidFill>
                  <a:srgbClr val="FFFFFF"/>
                </a:solidFill>
                <a:effectLst/>
                <a:latin typeface="Roboto" panose="02000000000000000000" pitchFamily="2" charset="0"/>
              </a:rPr>
              <a:t>Splitting the data into train and test </a:t>
            </a:r>
            <a:br>
              <a:rPr lang="en-US" sz="1400" i="0">
                <a:solidFill>
                  <a:srgbClr val="FFFFFF"/>
                </a:solidFill>
                <a:effectLst/>
                <a:latin typeface="Roboto" panose="02000000000000000000" pitchFamily="2" charset="0"/>
              </a:rPr>
            </a:br>
            <a:r>
              <a:rPr lang="en-US" sz="1400" i="0">
                <a:solidFill>
                  <a:srgbClr val="FFFFFF"/>
                </a:solidFill>
                <a:effectLst/>
                <a:latin typeface="Roboto" panose="02000000000000000000" pitchFamily="2" charset="0"/>
              </a:rPr>
              <a:t> </a:t>
            </a:r>
            <a:r>
              <a:rPr lang="en-US" sz="1400">
                <a:solidFill>
                  <a:srgbClr val="FFFFFF"/>
                </a:solidFill>
              </a:rPr>
              <a:t> </a:t>
            </a:r>
            <a:endParaRPr lang="ar-EG" sz="1400">
              <a:solidFill>
                <a:srgbClr val="FFFFFF"/>
              </a:solidFill>
            </a:endParaRPr>
          </a:p>
        </p:txBody>
      </p:sp>
      <p:pic>
        <p:nvPicPr>
          <p:cNvPr id="5" name="صورة 4">
            <a:extLst>
              <a:ext uri="{FF2B5EF4-FFF2-40B4-BE49-F238E27FC236}">
                <a16:creationId xmlns:a16="http://schemas.microsoft.com/office/drawing/2014/main" id="{AB9054BC-1005-B34A-D9F9-631059272449}"/>
              </a:ext>
            </a:extLst>
          </p:cNvPr>
          <p:cNvPicPr>
            <a:picLocks noChangeAspect="1"/>
          </p:cNvPicPr>
          <p:nvPr/>
        </p:nvPicPr>
        <p:blipFill>
          <a:blip r:embed="rId2"/>
          <a:stretch>
            <a:fillRect/>
          </a:stretch>
        </p:blipFill>
        <p:spPr>
          <a:xfrm>
            <a:off x="5048451" y="2385911"/>
            <a:ext cx="6495847" cy="2695776"/>
          </a:xfrm>
          <a:prstGeom prst="rect">
            <a:avLst/>
          </a:prstGeom>
          <a:effectLst/>
        </p:spPr>
      </p:pic>
    </p:spTree>
    <p:extLst>
      <p:ext uri="{BB962C8B-B14F-4D97-AF65-F5344CB8AC3E}">
        <p14:creationId xmlns:p14="http://schemas.microsoft.com/office/powerpoint/2010/main" val="396904410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27FCAD25-4307-093E-58AC-654302A5E708}"/>
              </a:ext>
            </a:extLst>
          </p:cNvPr>
          <p:cNvSpPr>
            <a:spLocks noGrp="1"/>
          </p:cNvSpPr>
          <p:nvPr>
            <p:ph type="title"/>
          </p:nvPr>
        </p:nvSpPr>
        <p:spPr>
          <a:xfrm>
            <a:off x="643855" y="1447799"/>
            <a:ext cx="3108626" cy="1444752"/>
          </a:xfrm>
        </p:spPr>
        <p:txBody>
          <a:bodyPr anchor="b">
            <a:normAutofit/>
          </a:bodyPr>
          <a:lstStyle/>
          <a:p>
            <a:r>
              <a:rPr lang="en-US" sz="3200">
                <a:solidFill>
                  <a:srgbClr val="EBEBEB"/>
                </a:solidFill>
              </a:rPr>
              <a:t>Methods </a:t>
            </a:r>
            <a:endParaRPr lang="ar-EG" sz="3200">
              <a:solidFill>
                <a:srgbClr val="EBEBEB"/>
              </a:solidFill>
            </a:endParaRPr>
          </a:p>
        </p:txBody>
      </p:sp>
      <p:sp>
        <p:nvSpPr>
          <p:cNvPr id="12"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6"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عنصر نائب للمحتوى 2">
            <a:extLst>
              <a:ext uri="{FF2B5EF4-FFF2-40B4-BE49-F238E27FC236}">
                <a16:creationId xmlns:a16="http://schemas.microsoft.com/office/drawing/2014/main" id="{386CE168-077D-8033-4301-A623982F4628}"/>
              </a:ext>
            </a:extLst>
          </p:cNvPr>
          <p:cNvSpPr>
            <a:spLocks noGrp="1"/>
          </p:cNvSpPr>
          <p:nvPr>
            <p:ph idx="1"/>
          </p:nvPr>
        </p:nvSpPr>
        <p:spPr>
          <a:xfrm>
            <a:off x="643855" y="3072385"/>
            <a:ext cx="3108057" cy="2947415"/>
          </a:xfrm>
        </p:spPr>
        <p:txBody>
          <a:bodyPr>
            <a:normAutofit/>
          </a:bodyPr>
          <a:lstStyle/>
          <a:p>
            <a:pPr marL="0" indent="0">
              <a:buNone/>
            </a:pPr>
            <a:r>
              <a:rPr lang="en-US" sz="1400">
                <a:solidFill>
                  <a:srgbClr val="FFFFFF"/>
                </a:solidFill>
              </a:rPr>
              <a:t>Then I did  a feature scaling </a:t>
            </a:r>
            <a:endParaRPr lang="ar-EG" sz="1400">
              <a:solidFill>
                <a:srgbClr val="FFFFFF"/>
              </a:solidFill>
            </a:endParaRPr>
          </a:p>
          <a:p>
            <a:pPr marL="0" indent="0">
              <a:buNone/>
            </a:pPr>
            <a:endParaRPr lang="ar-EG" sz="1400">
              <a:solidFill>
                <a:srgbClr val="FFFFFF"/>
              </a:solidFill>
            </a:endParaRPr>
          </a:p>
        </p:txBody>
      </p:sp>
      <p:pic>
        <p:nvPicPr>
          <p:cNvPr id="5" name="صورة 4">
            <a:extLst>
              <a:ext uri="{FF2B5EF4-FFF2-40B4-BE49-F238E27FC236}">
                <a16:creationId xmlns:a16="http://schemas.microsoft.com/office/drawing/2014/main" id="{A70FD473-D4BE-8EF5-EA73-CA718FC5AAA8}"/>
              </a:ext>
            </a:extLst>
          </p:cNvPr>
          <p:cNvPicPr>
            <a:picLocks noChangeAspect="1"/>
          </p:cNvPicPr>
          <p:nvPr/>
        </p:nvPicPr>
        <p:blipFill>
          <a:blip r:embed="rId2"/>
          <a:stretch>
            <a:fillRect/>
          </a:stretch>
        </p:blipFill>
        <p:spPr>
          <a:xfrm>
            <a:off x="5048451" y="2069238"/>
            <a:ext cx="6495847" cy="3329122"/>
          </a:xfrm>
          <a:prstGeom prst="rect">
            <a:avLst/>
          </a:prstGeom>
          <a:effectLst/>
        </p:spPr>
      </p:pic>
    </p:spTree>
    <p:extLst>
      <p:ext uri="{BB962C8B-B14F-4D97-AF65-F5344CB8AC3E}">
        <p14:creationId xmlns:p14="http://schemas.microsoft.com/office/powerpoint/2010/main" val="160098694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D9A2047B-7748-72E9-52B4-B37FDC02A5D6}"/>
              </a:ext>
            </a:extLst>
          </p:cNvPr>
          <p:cNvSpPr>
            <a:spLocks noGrp="1"/>
          </p:cNvSpPr>
          <p:nvPr>
            <p:ph type="title"/>
          </p:nvPr>
        </p:nvSpPr>
        <p:spPr/>
        <p:txBody>
          <a:bodyPr/>
          <a:lstStyle/>
          <a:p>
            <a:r>
              <a:rPr lang="en-US" dirty="0"/>
              <a:t>Results </a:t>
            </a:r>
            <a:endParaRPr lang="ar-EG" dirty="0"/>
          </a:p>
        </p:txBody>
      </p:sp>
      <p:sp>
        <p:nvSpPr>
          <p:cNvPr id="3" name="عنصر نائب للمحتوى 2">
            <a:extLst>
              <a:ext uri="{FF2B5EF4-FFF2-40B4-BE49-F238E27FC236}">
                <a16:creationId xmlns:a16="http://schemas.microsoft.com/office/drawing/2014/main" id="{7EA39F1F-6CF8-DAC6-7879-AD43E9B79647}"/>
              </a:ext>
            </a:extLst>
          </p:cNvPr>
          <p:cNvSpPr>
            <a:spLocks noGrp="1"/>
          </p:cNvSpPr>
          <p:nvPr>
            <p:ph idx="1"/>
          </p:nvPr>
        </p:nvSpPr>
        <p:spPr/>
        <p:txBody>
          <a:bodyPr/>
          <a:lstStyle/>
          <a:p>
            <a:pPr algn="l"/>
            <a:r>
              <a:rPr lang="en-US" b="0" i="0" dirty="0">
                <a:effectLst/>
                <a:latin typeface="Söhne"/>
              </a:rPr>
              <a:t>Evaluation metrics:</a:t>
            </a:r>
          </a:p>
          <a:p>
            <a:pPr algn="l">
              <a:buFont typeface="Arial" panose="020B0604020202020204" pitchFamily="34" charset="0"/>
              <a:buChar char="•"/>
            </a:pPr>
            <a:r>
              <a:rPr lang="en-US" b="0" i="0" dirty="0">
                <a:effectLst/>
                <a:latin typeface="Söhne"/>
              </a:rPr>
              <a:t>R2 scores for the training data and the test data</a:t>
            </a:r>
          </a:p>
          <a:p>
            <a:pPr algn="l">
              <a:buFont typeface="Arial" panose="020B0604020202020204" pitchFamily="34" charset="0"/>
              <a:buChar char="•"/>
            </a:pPr>
            <a:r>
              <a:rPr lang="en-US" dirty="0">
                <a:latin typeface="Söhne"/>
              </a:rPr>
              <a:t>After going for </a:t>
            </a:r>
            <a:r>
              <a:rPr lang="en-GB" b="1" i="0" dirty="0">
                <a:effectLst/>
                <a:latin typeface="Roboto" panose="02000000000000000000" pitchFamily="2" charset="0"/>
              </a:rPr>
              <a:t>for transformation</a:t>
            </a:r>
            <a:endParaRPr lang="ar-EG" b="0" i="0" dirty="0">
              <a:effectLst/>
              <a:latin typeface="Söhne"/>
            </a:endParaRPr>
          </a:p>
          <a:p>
            <a:pPr algn="l">
              <a:buFont typeface="Arial" panose="020B0604020202020204" pitchFamily="34" charset="0"/>
              <a:buChar char="•"/>
            </a:pPr>
            <a:endParaRPr lang="en-US" b="0" i="0" dirty="0">
              <a:effectLst/>
              <a:latin typeface="Söhne"/>
            </a:endParaRPr>
          </a:p>
          <a:p>
            <a:endParaRPr lang="ar-EG" dirty="0"/>
          </a:p>
        </p:txBody>
      </p:sp>
      <p:pic>
        <p:nvPicPr>
          <p:cNvPr id="5" name="صورة 4">
            <a:extLst>
              <a:ext uri="{FF2B5EF4-FFF2-40B4-BE49-F238E27FC236}">
                <a16:creationId xmlns:a16="http://schemas.microsoft.com/office/drawing/2014/main" id="{A788A65E-9F90-ECA5-69E6-9A1087F83475}"/>
              </a:ext>
            </a:extLst>
          </p:cNvPr>
          <p:cNvPicPr>
            <a:picLocks noChangeAspect="1"/>
          </p:cNvPicPr>
          <p:nvPr/>
        </p:nvPicPr>
        <p:blipFill>
          <a:blip r:embed="rId2"/>
          <a:stretch>
            <a:fillRect/>
          </a:stretch>
        </p:blipFill>
        <p:spPr>
          <a:xfrm>
            <a:off x="1103312" y="3429000"/>
            <a:ext cx="8070533" cy="2924365"/>
          </a:xfrm>
          <a:prstGeom prst="rect">
            <a:avLst/>
          </a:prstGeom>
        </p:spPr>
      </p:pic>
    </p:spTree>
    <p:extLst>
      <p:ext uri="{BB962C8B-B14F-4D97-AF65-F5344CB8AC3E}">
        <p14:creationId xmlns:p14="http://schemas.microsoft.com/office/powerpoint/2010/main" val="22572521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أيون">
  <a:themeElements>
    <a:clrScheme name="أيون">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أيون">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أيون">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122</TotalTime>
  <Words>847</Words>
  <Application>Microsoft Office PowerPoint</Application>
  <PresentationFormat>شاشة عريضة</PresentationFormat>
  <Paragraphs>45</Paragraphs>
  <Slides>10</Slides>
  <Notes>0</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10</vt:i4>
      </vt:variant>
    </vt:vector>
  </HeadingPairs>
  <TitlesOfParts>
    <vt:vector size="16" baseType="lpstr">
      <vt:lpstr>Arial</vt:lpstr>
      <vt:lpstr>Century Gothic</vt:lpstr>
      <vt:lpstr>Roboto</vt:lpstr>
      <vt:lpstr>Söhne</vt:lpstr>
      <vt:lpstr>Wingdings 3</vt:lpstr>
      <vt:lpstr>أيون</vt:lpstr>
      <vt:lpstr>Diamonds Prices Analysis </vt:lpstr>
      <vt:lpstr>عرض تقديمي في PowerPoint</vt:lpstr>
      <vt:lpstr>Data </vt:lpstr>
      <vt:lpstr>Data </vt:lpstr>
      <vt:lpstr>Data </vt:lpstr>
      <vt:lpstr>Methods</vt:lpstr>
      <vt:lpstr>Methods </vt:lpstr>
      <vt:lpstr>Methods </vt:lpstr>
      <vt:lpstr>Results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Diamonds Prices Analysis </dc:title>
  <dc:creator>Abdelhamid Khaled Abdelhamid</dc:creator>
  <cp:lastModifiedBy>Abdelhamid Khaled Abdelhamid</cp:lastModifiedBy>
  <cp:revision>4</cp:revision>
  <dcterms:created xsi:type="dcterms:W3CDTF">2023-01-08T10:16:52Z</dcterms:created>
  <dcterms:modified xsi:type="dcterms:W3CDTF">2023-01-08T12:19:14Z</dcterms:modified>
</cp:coreProperties>
</file>