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Open Sans ExtraBold" panose="020B0906030804020204" pitchFamily="34" charset="0"/>
      <p:bold r:id="rId26"/>
      <p:boldItalic r:id="rId27"/>
    </p:embeddedFont>
    <p:embeddedFont>
      <p:font typeface="Open Sans Light" panose="020B03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H9CbWrG/nDyzwhIsCSlQ3rUgw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169449784_2_5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e169449784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69449784_2_6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e169449784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169449784_2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e169449784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169449784_2_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e169449784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169449784_2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e169449784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169449784_2_3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e169449784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169449784_2_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e169449784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 name="Google Shape;11;p10"/>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2" name="Google Shape;12;p1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6" name="Google Shape;46;p19"/>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7" name="Google Shape;47;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 name="Google Shape;15;p11"/>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6" name="Google Shape;16;p1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9" name="Google Shape;19;p1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2" name="Google Shape;22;p13"/>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3" name="Google Shape;23;p13"/>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4" name="Google Shape;24;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7" name="Google Shape;2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0" name="Google Shape;30;p15"/>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1" name="Google Shape;3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4" name="Google Shape;3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 name="Google Shape;38;p17"/>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9" name="Google Shape;39;p17"/>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0" name="Google Shape;40;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43" name="Google Shape;43;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s/u/0/d/1jSPnmLknY9o4urwQCzOIecBgfNomnUsIM0IwJ51Xoxg/edi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p:nvPr/>
        </p:nvSpPr>
        <p:spPr>
          <a:xfrm>
            <a:off x="537899" y="1895175"/>
            <a:ext cx="3953102" cy="13766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3500"/>
              <a:buFont typeface="Open Sans ExtraBold"/>
              <a:buNone/>
            </a:pPr>
            <a:r>
              <a:rPr lang="en-US" sz="3500" b="0"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56" name="Google Shape;56;p1"/>
          <p:cNvSpPr/>
          <p:nvPr/>
        </p:nvSpPr>
        <p:spPr>
          <a:xfrm>
            <a:off x="537900" y="3315475"/>
            <a:ext cx="5550600" cy="49236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Open Sans Light"/>
              <a:buNone/>
            </a:pPr>
            <a:r>
              <a:rPr lang="en-US" sz="2000" dirty="0">
                <a:solidFill>
                  <a:srgbClr val="FFFFFF"/>
                </a:solidFill>
                <a:latin typeface="Open Sans Light"/>
                <a:ea typeface="Open Sans Light"/>
                <a:cs typeface="Open Sans Light"/>
                <a:sym typeface="Open Sans Light"/>
              </a:rPr>
              <a:t>Abdelhamid Adel</a:t>
            </a:r>
            <a:endParaRPr dirty="0"/>
          </a:p>
        </p:txBody>
      </p:sp>
      <p:pic>
        <p:nvPicPr>
          <p:cNvPr id="57" name="Google Shape;57;p1" descr="Shape 57"/>
          <p:cNvPicPr preferRelativeResize="0"/>
          <p:nvPr/>
        </p:nvPicPr>
        <p:blipFill rotWithShape="1">
          <a:blip r:embed="rId3">
            <a:alphaModFix/>
          </a:blip>
          <a:srcRect/>
          <a:stretch/>
        </p:blipFill>
        <p:spPr>
          <a:xfrm>
            <a:off x="614100" y="1275524"/>
            <a:ext cx="1982300" cy="238701"/>
          </a:xfrm>
          <a:prstGeom prst="rect">
            <a:avLst/>
          </a:prstGeom>
          <a:noFill/>
          <a:ln>
            <a:noFill/>
          </a:ln>
        </p:spPr>
      </p:pic>
      <p:sp>
        <p:nvSpPr>
          <p:cNvPr id="58" name="Google Shape;58;p1"/>
          <p:cNvSpPr/>
          <p:nvPr/>
        </p:nvSpPr>
        <p:spPr>
          <a:xfrm>
            <a:off x="537900" y="3666599"/>
            <a:ext cx="6249600" cy="3692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1200"/>
              <a:buFont typeface="Open Sans Light"/>
              <a:buNone/>
            </a:pPr>
            <a:r>
              <a:rPr lang="en-US" sz="1200" dirty="0">
                <a:solidFill>
                  <a:srgbClr val="FFFFFF"/>
                </a:solidFill>
                <a:latin typeface="Open Sans Light"/>
                <a:ea typeface="Open Sans Light"/>
                <a:cs typeface="Open Sans Light"/>
                <a:sym typeface="Open Sans Light"/>
              </a:rPr>
              <a:t>15-10-2022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e169449784_2_58"/>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ge169449784_2_58"/>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43" name="Google Shape;143;ge169449784_2_58"/>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Most purchased products among customers</a:t>
            </a:r>
            <a:endParaRPr/>
          </a:p>
        </p:txBody>
      </p:sp>
      <p:sp>
        <p:nvSpPr>
          <p:cNvPr id="144" name="Google Shape;144;ge169449784_2_58"/>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rgbClr val="0000FF"/>
                </a:solidFill>
                <a:latin typeface="Open Sans"/>
                <a:ea typeface="Open Sans"/>
                <a:cs typeface="Open Sans"/>
                <a:sym typeface="Open Sans"/>
              </a:rPr>
              <a:t>Standard product</a:t>
            </a:r>
            <a:r>
              <a:rPr lang="en-US" sz="1500">
                <a:solidFill>
                  <a:schemeClr val="dk1"/>
                </a:solidFill>
                <a:latin typeface="Open Sans"/>
                <a:ea typeface="Open Sans"/>
                <a:cs typeface="Open Sans"/>
                <a:sym typeface="Open Sans"/>
              </a:rPr>
              <a:t> are most buyable products by customers among the other product with </a:t>
            </a:r>
            <a:r>
              <a:rPr lang="en-US" sz="1500">
                <a:solidFill>
                  <a:srgbClr val="0000FF"/>
                </a:solidFill>
                <a:latin typeface="Open Sans"/>
                <a:ea typeface="Open Sans"/>
                <a:cs typeface="Open Sans"/>
                <a:sym typeface="Open Sans"/>
              </a:rPr>
              <a:t>more than 10000 +</a:t>
            </a:r>
            <a:r>
              <a:rPr lang="en-US" sz="1500">
                <a:solidFill>
                  <a:schemeClr val="dk1"/>
                </a:solidFill>
                <a:latin typeface="Open Sans"/>
                <a:ea typeface="Open Sans"/>
                <a:cs typeface="Open Sans"/>
                <a:sym typeface="Open Sans"/>
              </a:rPr>
              <a:t> transactions took place</a:t>
            </a:r>
            <a:endParaRPr sz="1500">
              <a:solidFill>
                <a:srgbClr val="0000FF"/>
              </a:solidFill>
              <a:latin typeface="Open Sans"/>
              <a:ea typeface="Open Sans"/>
              <a:cs typeface="Open Sans"/>
              <a:sym typeface="Open Sans"/>
            </a:endParaRPr>
          </a:p>
        </p:txBody>
      </p:sp>
      <p:pic>
        <p:nvPicPr>
          <p:cNvPr id="146" name="Google Shape;146;ge169449784_2_58" title="Chart"/>
          <p:cNvPicPr preferRelativeResize="0"/>
          <p:nvPr/>
        </p:nvPicPr>
        <p:blipFill>
          <a:blip r:embed="rId3">
            <a:alphaModFix/>
          </a:blip>
          <a:stretch>
            <a:fillRect/>
          </a:stretch>
        </p:blipFill>
        <p:spPr>
          <a:xfrm>
            <a:off x="4492025" y="2155799"/>
            <a:ext cx="4499574" cy="27822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e169449784_2_68"/>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e169449784_2_68"/>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53" name="Google Shape;153;ge169449784_2_68"/>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Total Profit based on States in Australia</a:t>
            </a:r>
            <a:endParaRPr/>
          </a:p>
        </p:txBody>
      </p:sp>
      <p:sp>
        <p:nvSpPr>
          <p:cNvPr id="154" name="Google Shape;154;ge169449784_2_68"/>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chemeClr val="dk1"/>
                </a:solidFill>
                <a:latin typeface="Open Sans"/>
                <a:ea typeface="Open Sans"/>
                <a:cs typeface="Open Sans"/>
                <a:sym typeface="Open Sans"/>
              </a:rPr>
              <a:t>Customers living in </a:t>
            </a:r>
            <a:r>
              <a:rPr lang="en-US" sz="1500">
                <a:solidFill>
                  <a:srgbClr val="0000FF"/>
                </a:solidFill>
                <a:latin typeface="Open Sans"/>
                <a:ea typeface="Open Sans"/>
                <a:cs typeface="Open Sans"/>
                <a:sym typeface="Open Sans"/>
              </a:rPr>
              <a:t>New South wales</a:t>
            </a:r>
            <a:r>
              <a:rPr lang="en-US" sz="1500">
                <a:solidFill>
                  <a:schemeClr val="dk1"/>
                </a:solidFill>
                <a:latin typeface="Open Sans"/>
                <a:ea typeface="Open Sans"/>
                <a:cs typeface="Open Sans"/>
                <a:sym typeface="Open Sans"/>
              </a:rPr>
              <a:t> are the most profitable customers with </a:t>
            </a:r>
            <a:r>
              <a:rPr lang="en-US" sz="1500">
                <a:solidFill>
                  <a:srgbClr val="0000FF"/>
                </a:solidFill>
                <a:latin typeface="Open Sans"/>
                <a:ea typeface="Open Sans"/>
                <a:cs typeface="Open Sans"/>
                <a:sym typeface="Open Sans"/>
              </a:rPr>
              <a:t>more than 50% profit </a:t>
            </a:r>
            <a:r>
              <a:rPr lang="en-US" sz="1500">
                <a:solidFill>
                  <a:schemeClr val="dk1"/>
                </a:solidFill>
                <a:latin typeface="Open Sans"/>
                <a:ea typeface="Open Sans"/>
                <a:cs typeface="Open Sans"/>
                <a:sym typeface="Open Sans"/>
              </a:rPr>
              <a:t>among the other States.</a:t>
            </a:r>
            <a:endParaRPr sz="1500">
              <a:solidFill>
                <a:schemeClr val="dk1"/>
              </a:solidFill>
              <a:latin typeface="Open Sans"/>
              <a:ea typeface="Open Sans"/>
              <a:cs typeface="Open Sans"/>
              <a:sym typeface="Open Sans"/>
            </a:endParaRPr>
          </a:p>
        </p:txBody>
      </p:sp>
      <p:pic>
        <p:nvPicPr>
          <p:cNvPr id="156" name="Google Shape;156;ge169449784_2_68" title="Chart"/>
          <p:cNvPicPr preferRelativeResize="0"/>
          <p:nvPr/>
        </p:nvPicPr>
        <p:blipFill>
          <a:blip r:embed="rId3">
            <a:alphaModFix/>
          </a:blip>
          <a:stretch>
            <a:fillRect/>
          </a:stretch>
        </p:blipFill>
        <p:spPr>
          <a:xfrm>
            <a:off x="4492025" y="2155799"/>
            <a:ext cx="4499574" cy="27822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5"/>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Model Development</a:t>
            </a:r>
            <a:endParaRPr/>
          </a:p>
        </p:txBody>
      </p:sp>
      <p:sp>
        <p:nvSpPr>
          <p:cNvPr id="163" name="Google Shape;163;p5"/>
          <p:cNvSpPr/>
          <p:nvPr/>
        </p:nvSpPr>
        <p:spPr>
          <a:xfrm>
            <a:off x="205025" y="1083299"/>
            <a:ext cx="8565600" cy="92008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Marketing team should deploy the targeted model based on -</a:t>
            </a:r>
            <a:endParaRPr/>
          </a:p>
        </p:txBody>
      </p:sp>
      <p:sp>
        <p:nvSpPr>
          <p:cNvPr id="164" name="Google Shape;164;p5"/>
          <p:cNvSpPr/>
          <p:nvPr/>
        </p:nvSpPr>
        <p:spPr>
          <a:xfrm>
            <a:off x="205025" y="1894525"/>
            <a:ext cx="8131800" cy="2968200"/>
          </a:xfrm>
          <a:prstGeom prst="rect">
            <a:avLst/>
          </a:prstGeom>
          <a:noFill/>
          <a:ln>
            <a:noFill/>
          </a:ln>
        </p:spPr>
        <p:txBody>
          <a:bodyPr spcFirstLastPara="1" wrap="square" lIns="91400" tIns="91400" rIns="91400" bIns="91400" anchor="t" anchorCtr="0">
            <a:spAutoFit/>
          </a:bodyPr>
          <a:lstStyle/>
          <a:p>
            <a:pPr marL="457200" marR="0" lvl="0" indent="-317500" algn="l" rtl="0">
              <a:lnSpc>
                <a:spcPct val="115000"/>
              </a:lnSpc>
              <a:spcBef>
                <a:spcPts val="0"/>
              </a:spcBef>
              <a:spcAft>
                <a:spcPts val="0"/>
              </a:spcAft>
              <a:buSzPts val="1400"/>
              <a:buChar char="●"/>
            </a:pPr>
            <a:r>
              <a:rPr lang="en-US"/>
              <a:t>Customer between </a:t>
            </a:r>
            <a:r>
              <a:rPr lang="en-US">
                <a:solidFill>
                  <a:srgbClr val="0000FF"/>
                </a:solidFill>
              </a:rPr>
              <a:t>age 30 to 49.</a:t>
            </a:r>
            <a:endParaRPr>
              <a:solidFill>
                <a:srgbClr val="0000FF"/>
              </a:solidFill>
            </a:endParaRPr>
          </a:p>
          <a:p>
            <a:pPr marL="457200" marR="0" lvl="0" indent="-317500" algn="l" rtl="0">
              <a:lnSpc>
                <a:spcPct val="115000"/>
              </a:lnSpc>
              <a:spcBef>
                <a:spcPts val="0"/>
              </a:spcBef>
              <a:spcAft>
                <a:spcPts val="0"/>
              </a:spcAft>
              <a:buSzPts val="1400"/>
              <a:buChar char="●"/>
            </a:pPr>
            <a:r>
              <a:rPr lang="en-US"/>
              <a:t>Male customers in the </a:t>
            </a:r>
            <a:r>
              <a:rPr lang="en-US">
                <a:solidFill>
                  <a:srgbClr val="0000FF"/>
                </a:solidFill>
              </a:rPr>
              <a:t>mid-year between April - July</a:t>
            </a:r>
            <a:r>
              <a:rPr lang="en-US">
                <a:solidFill>
                  <a:srgbClr val="4A86E8"/>
                </a:solidFill>
              </a:rPr>
              <a:t> </a:t>
            </a:r>
            <a:r>
              <a:rPr lang="en-US"/>
              <a:t>and in midweek around </a:t>
            </a:r>
            <a:r>
              <a:rPr lang="en-US">
                <a:solidFill>
                  <a:srgbClr val="0000FF"/>
                </a:solidFill>
              </a:rPr>
              <a:t>Thursday.</a:t>
            </a:r>
            <a:endParaRPr>
              <a:solidFill>
                <a:srgbClr val="0000FF"/>
              </a:solidFill>
            </a:endParaRPr>
          </a:p>
          <a:p>
            <a:pPr marL="457200" marR="0" lvl="0" indent="-317500" algn="l" rtl="0">
              <a:lnSpc>
                <a:spcPct val="115000"/>
              </a:lnSpc>
              <a:spcBef>
                <a:spcPts val="0"/>
              </a:spcBef>
              <a:spcAft>
                <a:spcPts val="0"/>
              </a:spcAft>
              <a:buSzPts val="1400"/>
              <a:buChar char="●"/>
            </a:pPr>
            <a:r>
              <a:rPr lang="en-US"/>
              <a:t>Female customers </a:t>
            </a:r>
            <a:r>
              <a:rPr lang="en-US">
                <a:solidFill>
                  <a:srgbClr val="0000FF"/>
                </a:solidFill>
              </a:rPr>
              <a:t>around october</a:t>
            </a:r>
            <a:r>
              <a:rPr lang="en-US"/>
              <a:t> and in the start of the weekend,</a:t>
            </a:r>
            <a:r>
              <a:rPr lang="en-US">
                <a:solidFill>
                  <a:srgbClr val="0000FF"/>
                </a:solidFill>
              </a:rPr>
              <a:t> Saturday.</a:t>
            </a:r>
            <a:endParaRPr>
              <a:solidFill>
                <a:srgbClr val="0000FF"/>
              </a:solidFill>
            </a:endParaRPr>
          </a:p>
          <a:p>
            <a:pPr marL="457200" marR="0" lvl="0" indent="-317500" algn="l" rtl="0">
              <a:lnSpc>
                <a:spcPct val="115000"/>
              </a:lnSpc>
              <a:spcBef>
                <a:spcPts val="0"/>
              </a:spcBef>
              <a:spcAft>
                <a:spcPts val="0"/>
              </a:spcAft>
              <a:buClr>
                <a:schemeClr val="dk1"/>
              </a:buClr>
              <a:buSzPts val="1400"/>
              <a:buChar char="●"/>
            </a:pPr>
            <a:r>
              <a:rPr lang="en-US">
                <a:solidFill>
                  <a:schemeClr val="dk1"/>
                </a:solidFill>
              </a:rPr>
              <a:t>Customers in the </a:t>
            </a:r>
            <a:r>
              <a:rPr lang="en-US">
                <a:solidFill>
                  <a:srgbClr val="0000FF"/>
                </a:solidFill>
              </a:rPr>
              <a:t>Mass Consumer</a:t>
            </a:r>
            <a:r>
              <a:rPr lang="en-US">
                <a:solidFill>
                  <a:schemeClr val="dk1"/>
                </a:solidFill>
              </a:rPr>
              <a:t> Segment.</a:t>
            </a:r>
            <a:endParaRPr>
              <a:solidFill>
                <a:schemeClr val="dk1"/>
              </a:solidFill>
            </a:endParaRPr>
          </a:p>
          <a:p>
            <a:pPr marL="457200" marR="0" lvl="0" indent="-317500" algn="l" rtl="0">
              <a:lnSpc>
                <a:spcPct val="115000"/>
              </a:lnSpc>
              <a:spcBef>
                <a:spcPts val="0"/>
              </a:spcBef>
              <a:spcAft>
                <a:spcPts val="0"/>
              </a:spcAft>
              <a:buSzPts val="1400"/>
              <a:buChar char="●"/>
            </a:pPr>
            <a:r>
              <a:rPr lang="en-US"/>
              <a:t>Customers related to </a:t>
            </a:r>
            <a:r>
              <a:rPr lang="en-US">
                <a:solidFill>
                  <a:srgbClr val="0000FF"/>
                </a:solidFill>
              </a:rPr>
              <a:t>Financial Services </a:t>
            </a:r>
            <a:r>
              <a:rPr lang="en-US">
                <a:solidFill>
                  <a:schemeClr val="dk1"/>
                </a:solidFill>
              </a:rPr>
              <a:t>and </a:t>
            </a:r>
            <a:r>
              <a:rPr lang="en-US">
                <a:solidFill>
                  <a:srgbClr val="0000FF"/>
                </a:solidFill>
              </a:rPr>
              <a:t>Manufacturing Industries.</a:t>
            </a:r>
            <a:endParaRPr>
              <a:solidFill>
                <a:srgbClr val="0000FF"/>
              </a:solidFill>
            </a:endParaRPr>
          </a:p>
          <a:p>
            <a:pPr marL="457200" marR="0" lvl="0" indent="-317500" algn="l" rtl="0">
              <a:lnSpc>
                <a:spcPct val="115000"/>
              </a:lnSpc>
              <a:spcBef>
                <a:spcPts val="0"/>
              </a:spcBef>
              <a:spcAft>
                <a:spcPts val="0"/>
              </a:spcAft>
              <a:buSzPts val="1400"/>
              <a:buChar char="●"/>
            </a:pPr>
            <a:r>
              <a:rPr lang="en-US">
                <a:solidFill>
                  <a:srgbClr val="0000FF"/>
                </a:solidFill>
              </a:rPr>
              <a:t>Solex </a:t>
            </a:r>
            <a:r>
              <a:rPr lang="en-US"/>
              <a:t>brand and </a:t>
            </a:r>
            <a:r>
              <a:rPr lang="en-US">
                <a:solidFill>
                  <a:srgbClr val="0000FF"/>
                </a:solidFill>
              </a:rPr>
              <a:t>Standard </a:t>
            </a:r>
            <a:r>
              <a:rPr lang="en-US"/>
              <a:t>product as the top priority.</a:t>
            </a:r>
            <a:endParaRPr/>
          </a:p>
          <a:p>
            <a:pPr marL="457200" marR="0" lvl="0" indent="-317500" algn="l" rtl="0">
              <a:lnSpc>
                <a:spcPct val="115000"/>
              </a:lnSpc>
              <a:spcBef>
                <a:spcPts val="0"/>
              </a:spcBef>
              <a:spcAft>
                <a:spcPts val="0"/>
              </a:spcAft>
              <a:buSzPts val="1400"/>
              <a:buChar char="●"/>
            </a:pPr>
            <a:r>
              <a:rPr lang="en-US"/>
              <a:t>Customers living in </a:t>
            </a:r>
            <a:r>
              <a:rPr lang="en-US">
                <a:solidFill>
                  <a:srgbClr val="0000FF"/>
                </a:solidFill>
              </a:rPr>
              <a:t>New South Wales</a:t>
            </a:r>
            <a:r>
              <a:rPr lang="en-US"/>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6"/>
          <p:cNvSpPr/>
          <p:nvPr/>
        </p:nvSpPr>
        <p:spPr>
          <a:xfrm>
            <a:off x="205025" y="263974"/>
            <a:ext cx="8565600" cy="7587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Interpretation</a:t>
            </a:r>
            <a:endParaRPr/>
          </a:p>
        </p:txBody>
      </p:sp>
      <p:sp>
        <p:nvSpPr>
          <p:cNvPr id="172" name="Google Shape;172;p6"/>
          <p:cNvSpPr/>
          <p:nvPr/>
        </p:nvSpPr>
        <p:spPr>
          <a:xfrm>
            <a:off x="205025" y="1083299"/>
            <a:ext cx="8565600" cy="920086"/>
          </a:xfrm>
          <a:prstGeom prst="rect">
            <a:avLst/>
          </a:prstGeom>
          <a:noFill/>
          <a:ln>
            <a:noFill/>
          </a:ln>
        </p:spPr>
        <p:txBody>
          <a:bodyPr spcFirstLastPara="1" wrap="square" lIns="91400" tIns="91400" rIns="91400" bIns="91400" anchor="t" anchorCtr="0">
            <a:spAutoFit/>
          </a:bodyPr>
          <a:lstStyle/>
          <a:p>
            <a:pPr marL="0" marR="0" lvl="0" indent="0" algn="ctr"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After filtering the targeted customers from the New Customer List, it will look like below </a:t>
            </a:r>
            <a:endParaRPr/>
          </a:p>
        </p:txBody>
      </p:sp>
      <p:sp>
        <p:nvSpPr>
          <p:cNvPr id="173" name="Google Shape;173;p6"/>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74" name="Google Shape;174;p6"/>
          <p:cNvPicPr preferRelativeResize="0"/>
          <p:nvPr/>
        </p:nvPicPr>
        <p:blipFill>
          <a:blip r:embed="rId3">
            <a:alphaModFix/>
          </a:blip>
          <a:stretch>
            <a:fillRect/>
          </a:stretch>
        </p:blipFill>
        <p:spPr>
          <a:xfrm>
            <a:off x="296825" y="2123635"/>
            <a:ext cx="8382000" cy="250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7"/>
          <p:cNvSpPr/>
          <p:nvPr/>
        </p:nvSpPr>
        <p:spPr>
          <a:xfrm>
            <a:off x="537899" y="1895175"/>
            <a:ext cx="3953102" cy="7797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3500"/>
              <a:buFont typeface="Open Sans ExtraBold"/>
              <a:buNone/>
            </a:pPr>
            <a:r>
              <a:rPr lang="en-US" sz="3500" b="0" i="0" u="none" strike="noStrike" cap="none">
                <a:solidFill>
                  <a:srgbClr val="FFFFFF"/>
                </a:solidFill>
                <a:latin typeface="Open Sans ExtraBold"/>
                <a:ea typeface="Open Sans ExtraBold"/>
                <a:cs typeface="Open Sans ExtraBold"/>
                <a:sym typeface="Open Sans ExtraBold"/>
              </a:rPr>
              <a:t>Appendix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8"/>
          <p:cNvSpPr/>
          <p:nvPr/>
        </p:nvSpPr>
        <p:spPr>
          <a:xfrm>
            <a:off x="205025" y="263974"/>
            <a:ext cx="8565600" cy="7587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Appendix</a:t>
            </a:r>
            <a:endParaRPr/>
          </a:p>
        </p:txBody>
      </p:sp>
      <p:sp>
        <p:nvSpPr>
          <p:cNvPr id="188" name="Google Shape;188;p8"/>
          <p:cNvSpPr/>
          <p:nvPr/>
        </p:nvSpPr>
        <p:spPr>
          <a:xfrm>
            <a:off x="205025" y="1083299"/>
            <a:ext cx="8565600" cy="92008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You can check the </a:t>
            </a:r>
            <a:r>
              <a:rPr lang="en-US" sz="2000" b="1" u="sng">
                <a:solidFill>
                  <a:schemeClr val="hlink"/>
                </a:solidFill>
                <a:latin typeface="Open Sans"/>
                <a:ea typeface="Open Sans"/>
                <a:cs typeface="Open Sans"/>
                <a:sym typeface="Open Sans"/>
                <a:hlinkClick r:id="rId3"/>
              </a:rPr>
              <a:t>Cleaned Dataset Here</a:t>
            </a:r>
            <a:endParaRPr/>
          </a:p>
        </p:txBody>
      </p:sp>
      <p:sp>
        <p:nvSpPr>
          <p:cNvPr id="190" name="Google Shape;190;p8"/>
          <p:cNvSpPr/>
          <p:nvPr/>
        </p:nvSpPr>
        <p:spPr>
          <a:xfrm>
            <a:off x="357425" y="3207374"/>
            <a:ext cx="8565600" cy="9201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US" sz="4500" b="1" i="1">
                <a:latin typeface="Open Sans"/>
                <a:ea typeface="Open Sans"/>
                <a:cs typeface="Open Sans"/>
                <a:sym typeface="Open Sans"/>
              </a:rPr>
              <a:t>Thank You</a:t>
            </a:r>
            <a:endParaRPr sz="3900"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Agenda</a:t>
            </a:r>
            <a:endParaRPr/>
          </a:p>
        </p:txBody>
      </p:sp>
      <p:sp>
        <p:nvSpPr>
          <p:cNvPr id="66" name="Google Shape;66;p2"/>
          <p:cNvSpPr/>
          <p:nvPr/>
        </p:nvSpPr>
        <p:spPr>
          <a:xfrm>
            <a:off x="343874" y="1211200"/>
            <a:ext cx="5459402" cy="1708756"/>
          </a:xfrm>
          <a:prstGeom prst="rect">
            <a:avLst/>
          </a:prstGeom>
          <a:noFill/>
          <a:ln>
            <a:noFill/>
          </a:ln>
        </p:spPr>
        <p:txBody>
          <a:bodyPr spcFirstLastPara="1" wrap="square" lIns="91400" tIns="91400" rIns="91400" bIns="91400" anchor="t" anchorCtr="0">
            <a:spAutoFit/>
          </a:bodyPr>
          <a:lstStyle/>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Introduction</a:t>
            </a:r>
            <a:endParaRPr/>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Data Exploration</a:t>
            </a:r>
            <a:endParaRPr/>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Model Development</a:t>
            </a:r>
            <a:endParaRPr/>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Interpretation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Introduction</a:t>
            </a:r>
            <a:endParaRPr/>
          </a:p>
        </p:txBody>
      </p:sp>
      <p:sp>
        <p:nvSpPr>
          <p:cNvPr id="74" name="Google Shape;74;p3"/>
          <p:cNvSpPr/>
          <p:nvPr/>
        </p:nvSpPr>
        <p:spPr>
          <a:xfrm>
            <a:off x="205025" y="1058725"/>
            <a:ext cx="4134600" cy="3600600"/>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Problem Statement:</a:t>
            </a:r>
            <a:endParaRPr sz="1500" b="1">
              <a:latin typeface="Open Sans"/>
              <a:ea typeface="Open Sans"/>
              <a:cs typeface="Open Sans"/>
              <a:sym typeface="Open Sans"/>
            </a:endParaRPr>
          </a:p>
          <a:p>
            <a:pPr marL="0" marR="0" lvl="0" indent="0" algn="l" rtl="0">
              <a:lnSpc>
                <a:spcPct val="115000"/>
              </a:lnSpc>
              <a:spcBef>
                <a:spcPts val="0"/>
              </a:spcBef>
              <a:spcAft>
                <a:spcPts val="0"/>
              </a:spcAft>
              <a:buNone/>
            </a:pPr>
            <a:r>
              <a:rPr lang="en-US" sz="1500">
                <a:latin typeface="Open Sans"/>
                <a:ea typeface="Open Sans"/>
                <a:cs typeface="Open Sans"/>
                <a:sym typeface="Open Sans"/>
              </a:rPr>
              <a:t>Sprocket Central Pty Ltd , a medium size bikes &amp; cycling accessories organisation, has given us a new list of 1000 potential customers with their demographics and attributes. </a:t>
            </a:r>
            <a:r>
              <a:rPr lang="en-US" sz="1300" i="1">
                <a:latin typeface="Open Sans"/>
                <a:ea typeface="Open Sans"/>
                <a:cs typeface="Open Sans"/>
                <a:sym typeface="Open Sans"/>
              </a:rPr>
              <a:t>(</a:t>
            </a:r>
            <a:r>
              <a:rPr lang="en-US" sz="1000" i="1">
                <a:latin typeface="Open Sans"/>
                <a:ea typeface="Open Sans"/>
                <a:cs typeface="Open Sans"/>
                <a:sym typeface="Open Sans"/>
              </a:rPr>
              <a:t>However, these customers do not have prior transaction history with the organisation.</a:t>
            </a:r>
            <a:r>
              <a:rPr lang="en-US" sz="1300" i="1">
                <a:latin typeface="Open Sans"/>
                <a:ea typeface="Open Sans"/>
                <a:cs typeface="Open Sans"/>
                <a:sym typeface="Open Sans"/>
              </a:rPr>
              <a:t>) </a:t>
            </a:r>
            <a:endParaRPr sz="1300" i="1">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0" marR="0" lvl="0" indent="0" algn="l" rtl="0">
              <a:lnSpc>
                <a:spcPct val="115000"/>
              </a:lnSpc>
              <a:spcBef>
                <a:spcPts val="0"/>
              </a:spcBef>
              <a:spcAft>
                <a:spcPts val="0"/>
              </a:spcAft>
              <a:buNone/>
            </a:pPr>
            <a:r>
              <a:rPr lang="en-US" sz="1500" b="1">
                <a:latin typeface="Open Sans"/>
                <a:ea typeface="Open Sans"/>
                <a:cs typeface="Open Sans"/>
                <a:sym typeface="Open Sans"/>
              </a:rPr>
              <a:t>Our goal: </a:t>
            </a:r>
            <a:endParaRPr sz="1500" b="1">
              <a:latin typeface="Open Sans"/>
              <a:ea typeface="Open Sans"/>
              <a:cs typeface="Open Sans"/>
              <a:sym typeface="Open Sans"/>
            </a:endParaRPr>
          </a:p>
          <a:p>
            <a:pPr marL="0" marR="0" lvl="0" indent="0" algn="l" rtl="0">
              <a:lnSpc>
                <a:spcPct val="115000"/>
              </a:lnSpc>
              <a:spcBef>
                <a:spcPts val="0"/>
              </a:spcBef>
              <a:spcAft>
                <a:spcPts val="0"/>
              </a:spcAft>
              <a:buNone/>
            </a:pPr>
            <a:r>
              <a:rPr lang="en-US" sz="1500">
                <a:latin typeface="Open Sans"/>
                <a:ea typeface="Open Sans"/>
                <a:cs typeface="Open Sans"/>
                <a:sym typeface="Open Sans"/>
              </a:rPr>
              <a:t>The marketing team at Sprocket Central Pty Ltd want to know about useful customer insights which could help optimise resource allocation for targeted marketing. Hence, improve performance by focusing on high value customers.</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p:txBody>
      </p:sp>
      <p:sp>
        <p:nvSpPr>
          <p:cNvPr id="76" name="Google Shape;76;p3"/>
          <p:cNvSpPr/>
          <p:nvPr/>
        </p:nvSpPr>
        <p:spPr>
          <a:xfrm>
            <a:off x="4879425" y="1112275"/>
            <a:ext cx="4134600" cy="39006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About Dataset:</a:t>
            </a:r>
            <a:endParaRPr sz="1500" b="1">
              <a:latin typeface="Open Sans"/>
              <a:ea typeface="Open Sans"/>
              <a:cs typeface="Open Sans"/>
              <a:sym typeface="Open Sans"/>
            </a:endParaRPr>
          </a:p>
          <a:p>
            <a:pPr marL="0" marR="0" lvl="0" indent="0" algn="l" rtl="0">
              <a:lnSpc>
                <a:spcPct val="115000"/>
              </a:lnSpc>
              <a:spcBef>
                <a:spcPts val="0"/>
              </a:spcBef>
              <a:spcAft>
                <a:spcPts val="0"/>
              </a:spcAft>
              <a:buNone/>
            </a:pPr>
            <a:r>
              <a:rPr lang="en-US" sz="1500">
                <a:latin typeface="Open Sans"/>
                <a:ea typeface="Open Sans"/>
                <a:cs typeface="Open Sans"/>
                <a:sym typeface="Open Sans"/>
              </a:rPr>
              <a:t>Sprocket Central Pty Ltd provided us 3 datasets:</a:t>
            </a: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Customer Demographic </a:t>
            </a: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Customer Addresses</a:t>
            </a: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Transactions data</a:t>
            </a: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New Customer List </a:t>
            </a:r>
            <a:r>
              <a:rPr lang="en-US" sz="1100" i="1">
                <a:latin typeface="Open Sans"/>
                <a:ea typeface="Open Sans"/>
                <a:cs typeface="Open Sans"/>
                <a:sym typeface="Open Sans"/>
              </a:rPr>
              <a:t>(which is the target data)</a:t>
            </a:r>
            <a:endParaRPr sz="1100" i="1">
              <a:latin typeface="Open Sans"/>
              <a:ea typeface="Open Sans"/>
              <a:cs typeface="Open Sans"/>
              <a:sym typeface="Open Sans"/>
            </a:endParaRPr>
          </a:p>
          <a:p>
            <a:pPr marL="457200" marR="0" lvl="0" indent="0" algn="l" rtl="0">
              <a:lnSpc>
                <a:spcPct val="115000"/>
              </a:lnSpc>
              <a:spcBef>
                <a:spcPts val="0"/>
              </a:spcBef>
              <a:spcAft>
                <a:spcPts val="0"/>
              </a:spcAft>
              <a:buNone/>
            </a:pPr>
            <a:endParaRPr sz="1100" i="1">
              <a:latin typeface="Open Sans"/>
              <a:ea typeface="Open Sans"/>
              <a:cs typeface="Open Sans"/>
              <a:sym typeface="Open Sans"/>
            </a:endParaRPr>
          </a:p>
          <a:p>
            <a:pPr marL="0" lvl="0" indent="0" algn="l" rtl="0">
              <a:lnSpc>
                <a:spcPct val="115000"/>
              </a:lnSpc>
              <a:spcBef>
                <a:spcPts val="0"/>
              </a:spcBef>
              <a:spcAft>
                <a:spcPts val="0"/>
              </a:spcAft>
              <a:buNone/>
            </a:pPr>
            <a:r>
              <a:rPr lang="en-US" sz="1500" b="1">
                <a:solidFill>
                  <a:schemeClr val="dk1"/>
                </a:solidFill>
                <a:latin typeface="Open Sans"/>
                <a:ea typeface="Open Sans"/>
                <a:cs typeface="Open Sans"/>
                <a:sym typeface="Open Sans"/>
              </a:rPr>
              <a:t>Steps Taken:</a:t>
            </a:r>
            <a:endParaRPr sz="1500" b="1">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Data Cleaning →</a:t>
            </a:r>
            <a:r>
              <a:rPr lang="en-US" sz="1300">
                <a:solidFill>
                  <a:schemeClr val="dk1"/>
                </a:solidFill>
                <a:latin typeface="Open Sans"/>
                <a:ea typeface="Open Sans"/>
                <a:cs typeface="Open Sans"/>
                <a:sym typeface="Open Sans"/>
              </a:rPr>
              <a:t> Cleaned for better quality</a:t>
            </a:r>
            <a:endParaRPr sz="13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Data Transformation → </a:t>
            </a:r>
            <a:r>
              <a:rPr lang="en-US" sz="1300">
                <a:solidFill>
                  <a:schemeClr val="dk1"/>
                </a:solidFill>
                <a:latin typeface="Open Sans"/>
                <a:ea typeface="Open Sans"/>
                <a:cs typeface="Open Sans"/>
                <a:sym typeface="Open Sans"/>
              </a:rPr>
              <a:t>Merged the </a:t>
            </a:r>
            <a:r>
              <a:rPr lang="en-US" sz="1300" i="1">
                <a:solidFill>
                  <a:schemeClr val="dk1"/>
                </a:solidFill>
                <a:latin typeface="Open Sans"/>
                <a:ea typeface="Open Sans"/>
                <a:cs typeface="Open Sans"/>
                <a:sym typeface="Open Sans"/>
              </a:rPr>
              <a:t>transactions, customer demographic, customer address</a:t>
            </a:r>
            <a:endParaRPr sz="1300" i="1">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Data Exploration → </a:t>
            </a:r>
            <a:r>
              <a:rPr lang="en-US" sz="1300">
                <a:solidFill>
                  <a:schemeClr val="dk1"/>
                </a:solidFill>
                <a:latin typeface="Open Sans"/>
                <a:ea typeface="Open Sans"/>
                <a:cs typeface="Open Sans"/>
                <a:sym typeface="Open Sans"/>
              </a:rPr>
              <a:t>Explore the data to reveal insights</a:t>
            </a:r>
            <a:endParaRPr sz="13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83" name="Google Shape;83;p4"/>
          <p:cNvSpPr/>
          <p:nvPr/>
        </p:nvSpPr>
        <p:spPr>
          <a:xfrm>
            <a:off x="205025" y="1083299"/>
            <a:ext cx="8565600" cy="92008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Total Profit based on different Age Groups</a:t>
            </a:r>
            <a:endParaRPr/>
          </a:p>
        </p:txBody>
      </p:sp>
      <p:sp>
        <p:nvSpPr>
          <p:cNvPr id="84" name="Google Shape;84;p4"/>
          <p:cNvSpPr/>
          <p:nvPr/>
        </p:nvSpPr>
        <p:spPr>
          <a:xfrm>
            <a:off x="205025" y="2155775"/>
            <a:ext cx="4134600" cy="2739300"/>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latin typeface="Open Sans"/>
                <a:ea typeface="Open Sans"/>
                <a:cs typeface="Open Sans"/>
                <a:sym typeface="Open Sans"/>
              </a:rPr>
              <a:t>The customers </a:t>
            </a:r>
            <a:r>
              <a:rPr lang="en-US" sz="1500">
                <a:solidFill>
                  <a:srgbClr val="0000FF"/>
                </a:solidFill>
                <a:latin typeface="Open Sans"/>
                <a:ea typeface="Open Sans"/>
                <a:cs typeface="Open Sans"/>
                <a:sym typeface="Open Sans"/>
              </a:rPr>
              <a:t>between 30 to 49 age are the most profitable</a:t>
            </a:r>
            <a:r>
              <a:rPr lang="en-US" sz="1500">
                <a:latin typeface="Open Sans"/>
                <a:ea typeface="Open Sans"/>
                <a:cs typeface="Open Sans"/>
                <a:sym typeface="Open Sans"/>
              </a:rPr>
              <a:t> in terms of recent transaction history with </a:t>
            </a:r>
            <a:r>
              <a:rPr lang="en-US" sz="1500">
                <a:solidFill>
                  <a:srgbClr val="0000FF"/>
                </a:solidFill>
                <a:latin typeface="Open Sans"/>
                <a:ea typeface="Open Sans"/>
                <a:cs typeface="Open Sans"/>
                <a:sym typeface="Open Sans"/>
              </a:rPr>
              <a:t>more than 19 lacs profit.</a:t>
            </a:r>
            <a:endParaRPr sz="1500">
              <a:solidFill>
                <a:srgbClr val="0000FF"/>
              </a:solidFill>
              <a:latin typeface="Open Sans"/>
              <a:ea typeface="Open Sans"/>
              <a:cs typeface="Open Sans"/>
              <a:sym typeface="Open Sans"/>
            </a:endParaRPr>
          </a:p>
        </p:txBody>
      </p:sp>
      <p:pic>
        <p:nvPicPr>
          <p:cNvPr id="86" name="Google Shape;86;p4" title="Chart"/>
          <p:cNvPicPr preferRelativeResize="0"/>
          <p:nvPr/>
        </p:nvPicPr>
        <p:blipFill>
          <a:blip r:embed="rId3">
            <a:alphaModFix/>
          </a:blip>
          <a:stretch>
            <a:fillRect/>
          </a:stretch>
        </p:blipFill>
        <p:spPr>
          <a:xfrm>
            <a:off x="4492025" y="2155785"/>
            <a:ext cx="4499574" cy="27822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e169449784_2_1"/>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e169449784_2_1"/>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93" name="Google Shape;93;ge169449784_2_1"/>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Average Profit in the year 2017 by Gender</a:t>
            </a:r>
            <a:endParaRPr/>
          </a:p>
        </p:txBody>
      </p:sp>
      <p:sp>
        <p:nvSpPr>
          <p:cNvPr id="94" name="Google Shape;94;ge169449784_2_1"/>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chemeClr val="dk1"/>
                </a:solidFill>
                <a:latin typeface="Open Sans"/>
                <a:ea typeface="Open Sans"/>
                <a:cs typeface="Open Sans"/>
                <a:sym typeface="Open Sans"/>
              </a:rPr>
              <a:t>Male customers are more profitable</a:t>
            </a:r>
            <a:r>
              <a:rPr lang="en-US" sz="1500">
                <a:latin typeface="Open Sans"/>
                <a:ea typeface="Open Sans"/>
                <a:cs typeface="Open Sans"/>
                <a:sym typeface="Open Sans"/>
              </a:rPr>
              <a:t> in the between the </a:t>
            </a:r>
            <a:r>
              <a:rPr lang="en-US" sz="1500">
                <a:solidFill>
                  <a:srgbClr val="0000FF"/>
                </a:solidFill>
                <a:latin typeface="Open Sans"/>
                <a:ea typeface="Open Sans"/>
                <a:cs typeface="Open Sans"/>
                <a:sym typeface="Open Sans"/>
              </a:rPr>
              <a:t>mid year i.e. April - July </a:t>
            </a:r>
            <a:r>
              <a:rPr lang="en-US" sz="1500">
                <a:latin typeface="Open Sans"/>
                <a:ea typeface="Open Sans"/>
                <a:cs typeface="Open Sans"/>
                <a:sym typeface="Open Sans"/>
              </a:rPr>
              <a:t>while female customers are showing sligh peak around </a:t>
            </a:r>
            <a:r>
              <a:rPr lang="en-US" sz="1500">
                <a:solidFill>
                  <a:srgbClr val="0000FF"/>
                </a:solidFill>
                <a:latin typeface="Open Sans"/>
                <a:ea typeface="Open Sans"/>
                <a:cs typeface="Open Sans"/>
                <a:sym typeface="Open Sans"/>
              </a:rPr>
              <a:t>october.</a:t>
            </a:r>
            <a:endParaRPr sz="1500">
              <a:solidFill>
                <a:srgbClr val="0000FF"/>
              </a:solidFill>
              <a:latin typeface="Open Sans"/>
              <a:ea typeface="Open Sans"/>
              <a:cs typeface="Open Sans"/>
              <a:sym typeface="Open Sans"/>
            </a:endParaRPr>
          </a:p>
        </p:txBody>
      </p:sp>
      <p:pic>
        <p:nvPicPr>
          <p:cNvPr id="96" name="Google Shape;96;ge169449784_2_1" title="Chart"/>
          <p:cNvPicPr preferRelativeResize="0"/>
          <p:nvPr/>
        </p:nvPicPr>
        <p:blipFill>
          <a:blip r:embed="rId3">
            <a:alphaModFix/>
          </a:blip>
          <a:stretch>
            <a:fillRect/>
          </a:stretch>
        </p:blipFill>
        <p:spPr>
          <a:xfrm>
            <a:off x="4492025" y="2155799"/>
            <a:ext cx="4499574" cy="27822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e169449784_2_16"/>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e169449784_2_16"/>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03" name="Google Shape;103;ge169449784_2_16"/>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Average Profit by Week based on Gender</a:t>
            </a:r>
            <a:endParaRPr/>
          </a:p>
        </p:txBody>
      </p:sp>
      <p:sp>
        <p:nvSpPr>
          <p:cNvPr id="104" name="Google Shape;104;ge169449784_2_16"/>
          <p:cNvSpPr/>
          <p:nvPr/>
        </p:nvSpPr>
        <p:spPr>
          <a:xfrm>
            <a:off x="205025" y="2155775"/>
            <a:ext cx="4134600" cy="194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chemeClr val="dk1"/>
                </a:solidFill>
                <a:latin typeface="Open Sans"/>
                <a:ea typeface="Open Sans"/>
                <a:cs typeface="Open Sans"/>
                <a:sym typeface="Open Sans"/>
              </a:rPr>
              <a:t>Male customers do more transactions in </a:t>
            </a:r>
            <a:r>
              <a:rPr lang="en-US" sz="1500">
                <a:solidFill>
                  <a:srgbClr val="0000FF"/>
                </a:solidFill>
                <a:latin typeface="Open Sans"/>
                <a:ea typeface="Open Sans"/>
                <a:cs typeface="Open Sans"/>
                <a:sym typeface="Open Sans"/>
              </a:rPr>
              <a:t>mid-week i.e. around thursday </a:t>
            </a:r>
            <a:r>
              <a:rPr lang="en-US" sz="1500">
                <a:solidFill>
                  <a:schemeClr val="dk1"/>
                </a:solidFill>
                <a:latin typeface="Open Sans"/>
                <a:ea typeface="Open Sans"/>
                <a:cs typeface="Open Sans"/>
                <a:sym typeface="Open Sans"/>
              </a:rPr>
              <a:t>while female customers are showing more </a:t>
            </a:r>
            <a:r>
              <a:rPr lang="en-US" sz="1500">
                <a:solidFill>
                  <a:srgbClr val="0000FF"/>
                </a:solidFill>
                <a:latin typeface="Open Sans"/>
                <a:ea typeface="Open Sans"/>
                <a:cs typeface="Open Sans"/>
                <a:sym typeface="Open Sans"/>
              </a:rPr>
              <a:t>profit during Saturday.</a:t>
            </a:r>
            <a:endParaRPr sz="1500">
              <a:solidFill>
                <a:srgbClr val="0000FF"/>
              </a:solidFill>
              <a:latin typeface="Open Sans"/>
              <a:ea typeface="Open Sans"/>
              <a:cs typeface="Open Sans"/>
              <a:sym typeface="Open Sans"/>
            </a:endParaRPr>
          </a:p>
        </p:txBody>
      </p:sp>
      <p:pic>
        <p:nvPicPr>
          <p:cNvPr id="106" name="Google Shape;106;ge169449784_2_16" title="Chart"/>
          <p:cNvPicPr preferRelativeResize="0"/>
          <p:nvPr/>
        </p:nvPicPr>
        <p:blipFill>
          <a:blip r:embed="rId3">
            <a:alphaModFix/>
          </a:blip>
          <a:stretch>
            <a:fillRect/>
          </a:stretch>
        </p:blipFill>
        <p:spPr>
          <a:xfrm>
            <a:off x="4492025" y="2155799"/>
            <a:ext cx="4499574" cy="27822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e169449784_2_26"/>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e169449784_2_26"/>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13" name="Google Shape;113;ge169449784_2_26"/>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Total Profit based on Wealth Segment of customers</a:t>
            </a:r>
            <a:endParaRPr/>
          </a:p>
        </p:txBody>
      </p:sp>
      <p:sp>
        <p:nvSpPr>
          <p:cNvPr id="114" name="Google Shape;114;ge169449784_2_26"/>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chemeClr val="dk1"/>
                </a:solidFill>
                <a:latin typeface="Open Sans"/>
                <a:ea typeface="Open Sans"/>
                <a:cs typeface="Open Sans"/>
                <a:sym typeface="Open Sans"/>
              </a:rPr>
              <a:t>The </a:t>
            </a:r>
            <a:r>
              <a:rPr lang="en-US" sz="1500">
                <a:solidFill>
                  <a:srgbClr val="0000FF"/>
                </a:solidFill>
                <a:latin typeface="Open Sans"/>
                <a:ea typeface="Open Sans"/>
                <a:cs typeface="Open Sans"/>
                <a:sym typeface="Open Sans"/>
              </a:rPr>
              <a:t>mass customer </a:t>
            </a:r>
            <a:r>
              <a:rPr lang="en-US" sz="1500">
                <a:solidFill>
                  <a:schemeClr val="dk1"/>
                </a:solidFill>
                <a:latin typeface="Open Sans"/>
                <a:ea typeface="Open Sans"/>
                <a:cs typeface="Open Sans"/>
                <a:sym typeface="Open Sans"/>
              </a:rPr>
              <a:t>are the most profitable segment</a:t>
            </a:r>
            <a:r>
              <a:rPr lang="en-US" sz="1500">
                <a:solidFill>
                  <a:srgbClr val="0000FF"/>
                </a:solidFill>
                <a:latin typeface="Open Sans"/>
                <a:ea typeface="Open Sans"/>
                <a:cs typeface="Open Sans"/>
                <a:sym typeface="Open Sans"/>
              </a:rPr>
              <a:t> </a:t>
            </a:r>
            <a:r>
              <a:rPr lang="en-US" sz="1500">
                <a:solidFill>
                  <a:schemeClr val="dk1"/>
                </a:solidFill>
                <a:latin typeface="Open Sans"/>
                <a:ea typeface="Open Sans"/>
                <a:cs typeface="Open Sans"/>
                <a:sym typeface="Open Sans"/>
              </a:rPr>
              <a:t>among the three segments as </a:t>
            </a:r>
            <a:r>
              <a:rPr lang="en-US" sz="1500">
                <a:solidFill>
                  <a:srgbClr val="0000FF"/>
                </a:solidFill>
                <a:latin typeface="Open Sans"/>
                <a:ea typeface="Open Sans"/>
                <a:cs typeface="Open Sans"/>
                <a:sym typeface="Open Sans"/>
              </a:rPr>
              <a:t>nearly 50% of the profit</a:t>
            </a:r>
            <a:r>
              <a:rPr lang="en-US" sz="1500">
                <a:solidFill>
                  <a:schemeClr val="dk1"/>
                </a:solidFill>
                <a:latin typeface="Open Sans"/>
                <a:ea typeface="Open Sans"/>
                <a:cs typeface="Open Sans"/>
                <a:sym typeface="Open Sans"/>
              </a:rPr>
              <a:t> is made by this segment.</a:t>
            </a:r>
            <a:endParaRPr sz="1500">
              <a:solidFill>
                <a:srgbClr val="0000FF"/>
              </a:solidFill>
              <a:latin typeface="Open Sans"/>
              <a:ea typeface="Open Sans"/>
              <a:cs typeface="Open Sans"/>
              <a:sym typeface="Open Sans"/>
            </a:endParaRPr>
          </a:p>
        </p:txBody>
      </p:sp>
      <p:pic>
        <p:nvPicPr>
          <p:cNvPr id="116" name="Google Shape;116;ge169449784_2_26" title="Chart"/>
          <p:cNvPicPr preferRelativeResize="0"/>
          <p:nvPr/>
        </p:nvPicPr>
        <p:blipFill>
          <a:blip r:embed="rId3">
            <a:alphaModFix/>
          </a:blip>
          <a:stretch>
            <a:fillRect/>
          </a:stretch>
        </p:blipFill>
        <p:spPr>
          <a:xfrm>
            <a:off x="4492025" y="2155799"/>
            <a:ext cx="4499574" cy="27822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e169449784_2_3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e169449784_2_37"/>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23" name="Google Shape;123;ge169449784_2_37"/>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Total Profit based on customers Industry</a:t>
            </a:r>
            <a:endParaRPr/>
          </a:p>
        </p:txBody>
      </p:sp>
      <p:sp>
        <p:nvSpPr>
          <p:cNvPr id="124" name="Google Shape;124;ge169449784_2_37"/>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chemeClr val="dk1"/>
                </a:solidFill>
                <a:latin typeface="Open Sans"/>
                <a:ea typeface="Open Sans"/>
                <a:cs typeface="Open Sans"/>
                <a:sym typeface="Open Sans"/>
              </a:rPr>
              <a:t>The customers related to </a:t>
            </a:r>
            <a:r>
              <a:rPr lang="en-US" sz="1500">
                <a:solidFill>
                  <a:srgbClr val="0000FF"/>
                </a:solidFill>
                <a:latin typeface="Open Sans"/>
                <a:ea typeface="Open Sans"/>
                <a:cs typeface="Open Sans"/>
                <a:sym typeface="Open Sans"/>
              </a:rPr>
              <a:t>Financial Service and Manufacturing </a:t>
            </a:r>
            <a:r>
              <a:rPr lang="en-US" sz="1500">
                <a:solidFill>
                  <a:schemeClr val="dk1"/>
                </a:solidFill>
                <a:latin typeface="Open Sans"/>
                <a:ea typeface="Open Sans"/>
                <a:cs typeface="Open Sans"/>
                <a:sym typeface="Open Sans"/>
              </a:rPr>
              <a:t>showing most profit with </a:t>
            </a:r>
            <a:r>
              <a:rPr lang="en-US" sz="1500">
                <a:solidFill>
                  <a:srgbClr val="0000FF"/>
                </a:solidFill>
                <a:latin typeface="Open Sans"/>
                <a:ea typeface="Open Sans"/>
                <a:cs typeface="Open Sans"/>
                <a:sym typeface="Open Sans"/>
              </a:rPr>
              <a:t>18 lacs + profit.</a:t>
            </a:r>
            <a:endParaRPr sz="1500">
              <a:solidFill>
                <a:srgbClr val="0000FF"/>
              </a:solidFill>
              <a:latin typeface="Open Sans"/>
              <a:ea typeface="Open Sans"/>
              <a:cs typeface="Open Sans"/>
              <a:sym typeface="Open Sans"/>
            </a:endParaRPr>
          </a:p>
        </p:txBody>
      </p:sp>
      <p:pic>
        <p:nvPicPr>
          <p:cNvPr id="126" name="Google Shape;126;ge169449784_2_37" title="Chart"/>
          <p:cNvPicPr preferRelativeResize="0"/>
          <p:nvPr/>
        </p:nvPicPr>
        <p:blipFill>
          <a:blip r:embed="rId3">
            <a:alphaModFix/>
          </a:blip>
          <a:stretch>
            <a:fillRect/>
          </a:stretch>
        </p:blipFill>
        <p:spPr>
          <a:xfrm>
            <a:off x="4430225" y="1765925"/>
            <a:ext cx="4243626" cy="3225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e169449784_2_4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e169449784_2_47"/>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33" name="Google Shape;133;ge169449784_2_47"/>
          <p:cNvSpPr/>
          <p:nvPr/>
        </p:nvSpPr>
        <p:spPr>
          <a:xfrm>
            <a:off x="205025" y="1083299"/>
            <a:ext cx="8565600" cy="920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Most purchased brands among customers</a:t>
            </a:r>
            <a:endParaRPr/>
          </a:p>
        </p:txBody>
      </p:sp>
      <p:sp>
        <p:nvSpPr>
          <p:cNvPr id="134" name="Google Shape;134;ge169449784_2_47"/>
          <p:cNvSpPr/>
          <p:nvPr/>
        </p:nvSpPr>
        <p:spPr>
          <a:xfrm>
            <a:off x="205025" y="2155775"/>
            <a:ext cx="4134600" cy="27393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b="1">
                <a:latin typeface="Open Sans"/>
                <a:ea typeface="Open Sans"/>
                <a:cs typeface="Open Sans"/>
                <a:sym typeface="Open Sans"/>
              </a:rPr>
              <a:t>Insights:</a:t>
            </a:r>
            <a:endParaRPr sz="1500" b="1">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a:solidFill>
                  <a:schemeClr val="dk1"/>
                </a:solidFill>
                <a:latin typeface="Open Sans"/>
                <a:ea typeface="Open Sans"/>
                <a:cs typeface="Open Sans"/>
                <a:sym typeface="Open Sans"/>
              </a:rPr>
              <a:t>Customers buys more </a:t>
            </a:r>
            <a:r>
              <a:rPr lang="en-US" sz="1500">
                <a:solidFill>
                  <a:srgbClr val="0000FF"/>
                </a:solidFill>
                <a:latin typeface="Open Sans"/>
                <a:ea typeface="Open Sans"/>
                <a:cs typeface="Open Sans"/>
                <a:sym typeface="Open Sans"/>
              </a:rPr>
              <a:t>Solex brand </a:t>
            </a:r>
            <a:r>
              <a:rPr lang="en-US" sz="1500">
                <a:solidFill>
                  <a:schemeClr val="dk1"/>
                </a:solidFill>
                <a:latin typeface="Open Sans"/>
                <a:ea typeface="Open Sans"/>
                <a:cs typeface="Open Sans"/>
                <a:sym typeface="Open Sans"/>
              </a:rPr>
              <a:t>among the other brands with transaction count of </a:t>
            </a:r>
            <a:r>
              <a:rPr lang="en-US" sz="1500">
                <a:solidFill>
                  <a:srgbClr val="0000FF"/>
                </a:solidFill>
                <a:latin typeface="Open Sans"/>
                <a:ea typeface="Open Sans"/>
                <a:cs typeface="Open Sans"/>
                <a:sym typeface="Open Sans"/>
              </a:rPr>
              <a:t>more than 3000.</a:t>
            </a:r>
            <a:endParaRPr sz="1500">
              <a:solidFill>
                <a:srgbClr val="0000FF"/>
              </a:solidFill>
              <a:latin typeface="Open Sans"/>
              <a:ea typeface="Open Sans"/>
              <a:cs typeface="Open Sans"/>
              <a:sym typeface="Open Sans"/>
            </a:endParaRPr>
          </a:p>
        </p:txBody>
      </p:sp>
      <p:pic>
        <p:nvPicPr>
          <p:cNvPr id="136" name="Google Shape;136;ge169449784_2_47" title="Chart"/>
          <p:cNvPicPr preferRelativeResize="0"/>
          <p:nvPr/>
        </p:nvPicPr>
        <p:blipFill>
          <a:blip r:embed="rId3">
            <a:alphaModFix/>
          </a:blip>
          <a:stretch>
            <a:fillRect/>
          </a:stretch>
        </p:blipFill>
        <p:spPr>
          <a:xfrm>
            <a:off x="4492025" y="2155799"/>
            <a:ext cx="4499574" cy="278223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563</Words>
  <Application>Microsoft Office PowerPoint</Application>
  <PresentationFormat>On-screen Show (16:9)</PresentationFormat>
  <Paragraphs>73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Open Sans Light</vt:lpstr>
      <vt:lpstr>Open Sans</vt:lpstr>
      <vt:lpstr>Open Sans ExtraBold</vt:lpstr>
      <vt:lpstr>Calibri</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Abd El hamid</cp:lastModifiedBy>
  <cp:revision>1</cp:revision>
  <dcterms:modified xsi:type="dcterms:W3CDTF">2022-10-15T19:39:50Z</dcterms:modified>
</cp:coreProperties>
</file>